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3"/>
  </p:sldMasterIdLst>
  <p:notesMasterIdLst>
    <p:notesMasterId r:id="rId7"/>
  </p:notesMasterIdLst>
  <p:sldIdLst>
    <p:sldId id="339" r:id="rId4"/>
    <p:sldId id="341" r:id="rId5"/>
    <p:sldId id="342" r:id="rId6"/>
    <p:sldId id="344" r:id="rId8"/>
    <p:sldId id="259" r:id="rId9"/>
    <p:sldId id="261" r:id="rId10"/>
    <p:sldId id="262" r:id="rId11"/>
    <p:sldId id="345" r:id="rId12"/>
    <p:sldId id="413" r:id="rId13"/>
    <p:sldId id="410" r:id="rId14"/>
    <p:sldId id="411" r:id="rId15"/>
    <p:sldId id="412" r:id="rId16"/>
    <p:sldId id="346" r:id="rId17"/>
    <p:sldId id="263" r:id="rId18"/>
    <p:sldId id="265" r:id="rId19"/>
    <p:sldId id="266" r:id="rId20"/>
    <p:sldId id="267" r:id="rId21"/>
    <p:sldId id="268" r:id="rId22"/>
    <p:sldId id="269" r:id="rId23"/>
    <p:sldId id="374" r:id="rId24"/>
    <p:sldId id="408" r:id="rId25"/>
    <p:sldId id="347" r:id="rId26"/>
    <p:sldId id="409" r:id="rId27"/>
    <p:sldId id="270" r:id="rId28"/>
    <p:sldId id="272" r:id="rId29"/>
    <p:sldId id="273" r:id="rId30"/>
    <p:sldId id="274" r:id="rId31"/>
    <p:sldId id="275" r:id="rId32"/>
    <p:sldId id="271" r:id="rId33"/>
    <p:sldId id="276" r:id="rId34"/>
    <p:sldId id="286" r:id="rId35"/>
    <p:sldId id="277" r:id="rId36"/>
    <p:sldId id="278" r:id="rId37"/>
    <p:sldId id="348" r:id="rId38"/>
    <p:sldId id="351" r:id="rId39"/>
    <p:sldId id="352" r:id="rId40"/>
    <p:sldId id="353" r:id="rId41"/>
    <p:sldId id="358" r:id="rId42"/>
    <p:sldId id="359" r:id="rId43"/>
    <p:sldId id="349" r:id="rId44"/>
    <p:sldId id="369" r:id="rId45"/>
    <p:sldId id="370" r:id="rId46"/>
    <p:sldId id="364" r:id="rId47"/>
    <p:sldId id="365" r:id="rId48"/>
  </p:sldIdLst>
  <p:sldSz cx="12192000" cy="6858000"/>
  <p:notesSz cx="6858000" cy="9144000"/>
  <p:custDataLst>
    <p:tags r:id="rId5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initials="M" lastIdx="0" clrIdx="0"/>
  <p:cmAuthor id="2" name="微软用户" initials="微" lastIdx="0" clrIdx="1"/>
  <p:cmAuthor id="3" name="User" initials="U" lastIdx="0" clrIdx="2"/>
  <p:cmAuthor id="4" name="wei" initials="w" lastIdx="0" clrIdx="3"/>
  <p:cmAuthor id="5" name="作者" initials="A" lastIdx="0" clrIdx="2"/>
  <p:cmAuthor id="0" name="86151" initials="8" lastIdx="0" clrIdx="0"/>
  <p:cmAuthor id="6" name="金龙 苟" initials="金龙" lastIdx="0" clrIdx="3"/>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notesMaster" Target="notesMasters/notesMaster1.xml"/><Relationship Id="rId6" Type="http://schemas.openxmlformats.org/officeDocument/2006/relationships/slide" Target="slides/slide3.xml"/><Relationship Id="rId53" Type="http://schemas.openxmlformats.org/officeDocument/2006/relationships/tags" Target="tags/tag35.xml"/><Relationship Id="rId52" Type="http://schemas.openxmlformats.org/officeDocument/2006/relationships/commentAuthors" Target="commentAuthors.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 Target="slides/slide2.xml"/><Relationship Id="rId49" Type="http://schemas.openxmlformats.org/officeDocument/2006/relationships/presProps" Target="presProps.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4A129AA-E941-42EB-9813-BC9209FD7C29}"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4A129AA-E941-42EB-9813-BC9209FD7C2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idx="2"/>
          </p:nvPr>
        </p:nvSpPr>
        <p:spPr/>
      </p:sp>
      <p:sp>
        <p:nvSpPr>
          <p:cNvPr id="3" name="文本占位符 2"/>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4A129AA-E941-42EB-9813-BC9209FD7C29}"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4A129AA-E941-42EB-9813-BC9209FD7C2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4A129AA-E941-42EB-9813-BC9209FD7C2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4A129AA-E941-42EB-9813-BC9209FD7C2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rcRect r="11111"/>
          <a:stretch>
            <a:fillRect/>
          </a:stretch>
        </p:blipFill>
        <p:spPr>
          <a:xfrm>
            <a:off x="0" y="0"/>
            <a:ext cx="12192000" cy="6858000"/>
          </a:xfrm>
          <a:prstGeom prst="rect">
            <a:avLst/>
          </a:prstGeom>
        </p:spPr>
      </p:pic>
      <p:sp>
        <p:nvSpPr>
          <p:cNvPr id="4" name="矩形 3"/>
          <p:cNvSpPr/>
          <p:nvPr userDrawn="1"/>
        </p:nvSpPr>
        <p:spPr>
          <a:xfrm>
            <a:off x="0" y="0"/>
            <a:ext cx="12192000" cy="6858000"/>
          </a:xfrm>
          <a:prstGeom prst="rect">
            <a:avLst/>
          </a:prstGeom>
          <a:gradFill>
            <a:gsLst>
              <a:gs pos="0">
                <a:schemeClr val="accent1">
                  <a:alpha val="82000"/>
                </a:schemeClr>
              </a:gs>
              <a:gs pos="100000">
                <a:schemeClr val="accent2">
                  <a:alpha val="77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endParaRPr lang="zh-CN" altLang="en-US" sz="2000">
              <a:cs typeface="+mn-ea"/>
              <a:sym typeface="+mn-lt"/>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sp>
        <p:nvSpPr>
          <p:cNvPr id="3" name="文本占位符 9"/>
          <p:cNvSpPr>
            <a:spLocks noGrp="1"/>
          </p:cNvSpPr>
          <p:nvPr>
            <p:ph type="body" sz="quarter" idx="10"/>
          </p:nvPr>
        </p:nvSpPr>
        <p:spPr>
          <a:xfrm>
            <a:off x="367735" y="421456"/>
            <a:ext cx="4705350" cy="480131"/>
          </a:xfrm>
          <a:prstGeom prst="rect">
            <a:avLst/>
          </a:prstGeom>
          <a:noFill/>
        </p:spPr>
        <p:txBody>
          <a:bodyPr wrap="square" rtlCol="0">
            <a:spAutoFit/>
          </a:bodyPr>
          <a:lstStyle>
            <a:lvl1pPr marL="0" indent="0">
              <a:buFontTx/>
              <a:buNone/>
              <a:defRPr lang="zh-CN" altLang="en-US" sz="2800" b="1" smtClean="0">
                <a:solidFill>
                  <a:schemeClr val="tx1">
                    <a:lumMod val="75000"/>
                    <a:lumOff val="25000"/>
                  </a:schemeClr>
                </a:solidFill>
                <a:latin typeface="思源黑体 CN Heavy" panose="020B0A00000000000000" pitchFamily="34" charset="-122"/>
                <a:ea typeface="思源黑体 CN Heavy" panose="020B0A00000000000000" pitchFamily="34" charset="-122"/>
              </a:defRPr>
            </a:lvl1pPr>
          </a:lstStyle>
          <a:p>
            <a:pPr marL="0" lvl="0" defTabSz="914400"/>
            <a:r>
              <a:rPr lang="zh-CN" altLang="en-US"/>
              <a:t>单击此处编辑母版文本样式</a:t>
            </a:r>
            <a:endParaRPr lang="zh-CN" altLang="en-US"/>
          </a:p>
        </p:txBody>
      </p:sp>
      <p:sp>
        <p:nvSpPr>
          <p:cNvPr id="4" name="文本占位符 9"/>
          <p:cNvSpPr>
            <a:spLocks noGrp="1"/>
          </p:cNvSpPr>
          <p:nvPr>
            <p:ph type="body" sz="quarter" idx="11"/>
          </p:nvPr>
        </p:nvSpPr>
        <p:spPr>
          <a:xfrm>
            <a:off x="367735" y="907267"/>
            <a:ext cx="4705350" cy="286232"/>
          </a:xfrm>
          <a:prstGeom prst="rect">
            <a:avLst/>
          </a:prstGeom>
          <a:noFill/>
        </p:spPr>
        <p:txBody>
          <a:bodyPr wrap="square" rtlCol="0">
            <a:spAutoFit/>
          </a:bodyPr>
          <a:lstStyle>
            <a:lvl1pPr marL="0" indent="0">
              <a:buFontTx/>
              <a:buNone/>
              <a:defRPr lang="zh-CN" altLang="en-US" sz="1400" b="0" smtClean="0">
                <a:solidFill>
                  <a:schemeClr val="tx1">
                    <a:lumMod val="75000"/>
                    <a:lumOff val="25000"/>
                  </a:schemeClr>
                </a:solidFill>
              </a:defRPr>
            </a:lvl1pPr>
          </a:lstStyle>
          <a:p>
            <a:pPr marL="0" lvl="0" defTabSz="914400"/>
            <a:r>
              <a:rPr lang="zh-CN" altLang="en-US"/>
              <a:t>单击此处编辑母版文本样式</a:t>
            </a:r>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hasCustomPrompt="1"/>
          </p:nvPr>
        </p:nvSpPr>
        <p:spPr>
          <a:xfrm>
            <a:off x="609600" y="274638"/>
            <a:ext cx="10972800" cy="5851525"/>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CB303C8F-13DD-46E9-A737-8576B1AC59FB}" type="slidenum">
              <a:rPr kumimoji="0" lang="en-US" altLang="zh-CN" sz="1400" b="0" i="0" u="none" strike="noStrike" kern="1200" cap="none" spc="0" normalizeH="0" baseline="0" noProof="0" smtClean="0">
                <a:ln>
                  <a:noFill/>
                </a:ln>
                <a:solidFill>
                  <a:schemeClr val="tx1"/>
                </a:solidFill>
                <a:effectLst/>
                <a:uLnTx/>
                <a:uFillTx/>
                <a:latin typeface="+mn-lt"/>
                <a:ea typeface="+mn-ea"/>
                <a:cs typeface="+mn-cs"/>
              </a:rPr>
            </a:fld>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8"/>
            <a:ext cx="10972800" cy="585152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400" b="0" i="0" u="none" strike="noStrike" kern="1200" cap="none" spc="0" normalizeH="0" baseline="0" noProof="0">
              <a:ln>
                <a:noFill/>
              </a:ln>
              <a:solidFill>
                <a:schemeClr val="tx1"/>
              </a:solidFill>
              <a:effectLst/>
              <a:uLnTx/>
              <a:uFillTx/>
              <a:latin typeface="+mn-lt"/>
              <a:ea typeface="+mn-ea"/>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DAE81398-0A10-4CD2-B684-6C68CF8DFF9C}" type="slidenum">
              <a:rPr kumimoji="0" lang="en-US" altLang="zh-CN" sz="1400" b="0" i="0" u="none" strike="noStrike" kern="1200" cap="none" spc="0" normalizeH="0" baseline="0" noProof="0" smtClean="0">
                <a:ln>
                  <a:noFill/>
                </a:ln>
                <a:solidFill>
                  <a:schemeClr val="tx1"/>
                </a:solidFill>
                <a:effectLst/>
                <a:uLnTx/>
                <a:uFillTx/>
                <a:latin typeface="Arial" panose="020B0604020202020204" pitchFamily="34" charset="0"/>
                <a:ea typeface="宋体" panose="02010600030101010101" pitchFamily="2" charset="-122"/>
                <a:cs typeface="+mn-cs"/>
              </a:rPr>
            </a:fld>
            <a:endParaRPr kumimoji="0" lang="en-US" altLang="zh-CN" sz="1400" b="0" i="0" u="none" strike="noStrike" kern="1200" cap="none" spc="0" normalizeH="0" baseline="0" noProof="0">
              <a:ln>
                <a:noFill/>
              </a:ln>
              <a:solidFill>
                <a:schemeClr val="tx1"/>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考点梳理">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vert="horz" lIns="91440" tIns="45720" rIns="91440" bIns="45720" rtlCol="0" anchor="ctr"/>
          <a:lstStyle>
            <a:defPPr>
              <a:defRPr lang="zh-CN"/>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027E42-1D51-437E-9B01-A472D9E43E17}"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vert="horz" lIns="91440" tIns="45720" rIns="91440" bIns="45720" rtlCol="0" anchor="ctr"/>
          <a:lstStyle>
            <a:defPPr>
              <a:defRPr lang="zh-CN"/>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500E58-D8DC-41C1-BF9B-F94A996EEB16}"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file:///D:\qq&#25991;&#20214;\712321467\Image\C2C\Image2\%7b75232B38-A165-1FB7-499C-2E1C792CACB5%7d.png" TargetMode="External"/><Relationship Id="rId16" Type="http://schemas.openxmlformats.org/officeDocument/2006/relationships/image" Target="../media/image2.pn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6" Type="http://schemas.openxmlformats.org/officeDocument/2006/relationships/theme" Target="../theme/theme2.xml"/><Relationship Id="rId15" Type="http://schemas.openxmlformats.org/officeDocument/2006/relationships/image" Target="file:///D:\qq&#25991;&#20214;\712321467\Image\C2C\Image2\%7b75232B38-A165-1FB7-499C-2E1C792CACB5%7d.png" TargetMode="External"/><Relationship Id="rId14" Type="http://schemas.openxmlformats.org/officeDocument/2006/relationships/image" Target="../media/image2.png"/><Relationship Id="rId13" Type="http://schemas.openxmlformats.org/officeDocument/2006/relationships/slideLayout" Target="../slideLayouts/slideLayout28.xml"/><Relationship Id="rId12" Type="http://schemas.openxmlformats.org/officeDocument/2006/relationships/slideLayout" Target="../slideLayouts/slideLayout27.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
        <p:nvSpPr>
          <p:cNvPr id="8" name="矩形 7"/>
          <p:cNvSpPr/>
          <p:nvPr userDrawn="1"/>
        </p:nvSpPr>
        <p:spPr>
          <a:xfrm>
            <a:off x="0" y="0"/>
            <a:ext cx="12421235" cy="6948170"/>
          </a:xfrm>
          <a:prstGeom prst="rect">
            <a:avLst/>
          </a:prstGeom>
          <a:solidFill>
            <a:srgbClr val="DDE3EA">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1073743875" descr="学科网 zxxk.com"/>
          <p:cNvPicPr>
            <a:picLocks noChangeAspect="1"/>
          </p:cNvPicPr>
          <p:nvPr/>
        </p:nvPicPr>
        <p:blipFill>
          <a:blip r:embed="rId16" r:link="rId17"/>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矩形 7"/>
          <p:cNvSpPr/>
          <p:nvPr userDrawn="1"/>
        </p:nvSpPr>
        <p:spPr>
          <a:xfrm>
            <a:off x="0" y="0"/>
            <a:ext cx="12421235" cy="6948170"/>
          </a:xfrm>
          <a:prstGeom prst="rect">
            <a:avLst/>
          </a:prstGeom>
          <a:solidFill>
            <a:srgbClr val="DDE3EA">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9" name="图片 1073743875" descr="学科网 zxxk.com"/>
          <p:cNvPicPr>
            <a:picLocks noChangeAspect="1"/>
          </p:cNvPicPr>
          <p:nvPr/>
        </p:nvPicPr>
        <p:blipFill>
          <a:blip r:embed="rId14" r:link="rId15"/>
          <a:stretch>
            <a:fillRect/>
          </a:stretch>
        </p:blipFill>
        <p:spPr>
          <a:xfrm>
            <a:off x="838200" y="365125"/>
            <a:ext cx="9525" cy="9525"/>
          </a:xfrm>
          <a:prstGeom prst="rect">
            <a:avLst/>
          </a:prstGeom>
          <a:noFill/>
          <a:ln>
            <a:noFill/>
            <a:miter lim="800000"/>
            <a:headEnd/>
            <a:tailEnd/>
          </a:ln>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2.xml"/><Relationship Id="rId4" Type="http://schemas.openxmlformats.org/officeDocument/2006/relationships/tags" Target="../tags/tag1.xml"/><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16.xml"/><Relationship Id="rId7" Type="http://schemas.openxmlformats.org/officeDocument/2006/relationships/tags" Target="../tags/tag12.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image" Target="../media/image26.jpeg"/><Relationship Id="rId2" Type="http://schemas.openxmlformats.org/officeDocument/2006/relationships/tags" Target="../tags/tag8.xml"/><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6.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image" Target="../media/image26.jpeg"/><Relationship Id="rId2" Type="http://schemas.openxmlformats.org/officeDocument/2006/relationships/tags" Target="../tags/tag14.xml"/><Relationship Id="rId1" Type="http://schemas.openxmlformats.org/officeDocument/2006/relationships/tags" Target="../tags/tag13.xml"/></Relationships>
</file>

<file path=ppt/slides/_rels/slide12.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image" Target="../media/image26.jpeg"/><Relationship Id="rId3" Type="http://schemas.openxmlformats.org/officeDocument/2006/relationships/tags" Target="../tags/tag22.xml"/><Relationship Id="rId2" Type="http://schemas.openxmlformats.org/officeDocument/2006/relationships/tags" Target="../tags/tag21.xml"/><Relationship Id="rId10" Type="http://schemas.openxmlformats.org/officeDocument/2006/relationships/slideLayout" Target="../slideLayouts/slideLayout16.xml"/><Relationship Id="rId1" Type="http://schemas.openxmlformats.org/officeDocument/2006/relationships/tags" Target="../tags/tag20.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2.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3.jpe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4.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image" Target="../media/image7.png"/><Relationship Id="rId1"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9.xml"/><Relationship Id="rId1"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34.xml"/><Relationship Id="rId4" Type="http://schemas.openxmlformats.org/officeDocument/2006/relationships/image" Target="../media/image37.jpeg"/><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29.png"/><Relationship Id="rId1" Type="http://schemas.openxmlformats.org/officeDocument/2006/relationships/image" Target="../media/image38.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42.png"/><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image" Target="../media/image44.png"/><Relationship Id="rId1" Type="http://schemas.openxmlformats.org/officeDocument/2006/relationships/image" Target="../media/image43.png"/></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48.png"/><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image" Target="../media/image45.png"/></Relationships>
</file>

<file path=ppt/slides/_rels/slide28.xml.rels><?xml version="1.0" encoding="UTF-8" standalone="yes"?>
<Relationships xmlns="http://schemas.openxmlformats.org/package/2006/relationships"><Relationship Id="rId5" Type="http://schemas.openxmlformats.org/officeDocument/2006/relationships/slideLayout" Target="../slideLayouts/slideLayout14.xml"/><Relationship Id="rId4" Type="http://schemas.openxmlformats.org/officeDocument/2006/relationships/image" Target="../media/image52.jpeg"/><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13.xml"/><Relationship Id="rId4" Type="http://schemas.openxmlformats.org/officeDocument/2006/relationships/image" Target="../media/image56.png"/><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8.jpeg"/><Relationship Id="rId1"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60.png"/><Relationship Id="rId1" Type="http://schemas.openxmlformats.org/officeDocument/2006/relationships/image" Target="../media/image59.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61.jpeg"/></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14.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6.xml"/><Relationship Id="rId1" Type="http://schemas.openxmlformats.org/officeDocument/2006/relationships/image" Target="../media/image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6.xml"/><Relationship Id="rId1" Type="http://schemas.openxmlformats.org/officeDocument/2006/relationships/image" Target="../media/image4.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image" Target="../media/image68.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8.xml"/><Relationship Id="rId1" Type="http://schemas.openxmlformats.org/officeDocument/2006/relationships/image" Target="../media/image6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image" Target="../media/image71.png"/><Relationship Id="rId1" Type="http://schemas.openxmlformats.org/officeDocument/2006/relationships/image" Target="../media/image70.png"/></Relationships>
</file>

<file path=ppt/slides/_rels/slide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3.xml"/><Relationship Id="rId7"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image" Target="../media/image14.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6.xml"/><Relationship Id="rId1"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16.xml"/><Relationship Id="rId7" Type="http://schemas.openxmlformats.org/officeDocument/2006/relationships/tags" Target="../tags/tag6.xml"/><Relationship Id="rId6" Type="http://schemas.openxmlformats.org/officeDocument/2006/relationships/image" Target="../media/image27.jpeg"/><Relationship Id="rId5" Type="http://schemas.openxmlformats.org/officeDocument/2006/relationships/tags" Target="../tags/tag5.xml"/><Relationship Id="rId4" Type="http://schemas.openxmlformats.org/officeDocument/2006/relationships/image" Target="../media/image26.jpeg"/><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0"/>
            <a:ext cx="12477115" cy="7059295"/>
            <a:chOff x="16" y="-55"/>
            <a:chExt cx="19649" cy="11117"/>
          </a:xfrm>
        </p:grpSpPr>
        <p:grpSp>
          <p:nvGrpSpPr>
            <p:cNvPr id="11" name="组合 10"/>
            <p:cNvGrpSpPr/>
            <p:nvPr/>
          </p:nvGrpSpPr>
          <p:grpSpPr>
            <a:xfrm>
              <a:off x="16" y="-55"/>
              <a:ext cx="19295" cy="11117"/>
              <a:chOff x="0" y="-103"/>
              <a:chExt cx="19295" cy="11117"/>
            </a:xfrm>
          </p:grpSpPr>
          <p:sp>
            <p:nvSpPr>
              <p:cNvPr id="6" name="矩形 5"/>
              <p:cNvSpPr/>
              <p:nvPr/>
            </p:nvSpPr>
            <p:spPr>
              <a:xfrm>
                <a:off x="0" y="-103"/>
                <a:ext cx="19295" cy="1111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8911" y="4397"/>
                <a:ext cx="10260" cy="2325"/>
              </a:xfrm>
              <a:prstGeom prst="rect">
                <a:avLst/>
              </a:prstGeom>
              <a:noFill/>
            </p:spPr>
            <p:txBody>
              <a:bodyPr wrap="square" rtlCol="0">
                <a:spAutoFit/>
              </a:bodyPr>
              <a:lstStyle/>
              <a:p>
                <a:pPr algn="ctr" fontAlgn="auto">
                  <a:lnSpc>
                    <a:spcPct val="150000"/>
                  </a:lnSpc>
                </a:pPr>
                <a:r>
                  <a:rPr lang="zh-CN" sz="6000" b="1">
                    <a:solidFill>
                      <a:schemeClr val="tx1"/>
                    </a:solidFill>
                    <a:latin typeface="宋体" panose="02010600030101010101" pitchFamily="2" charset="-122"/>
                    <a:ea typeface="宋体" panose="02010600030101010101" pitchFamily="2" charset="-122"/>
                    <a:cs typeface="宋体" panose="02010600030101010101" pitchFamily="2" charset="-122"/>
                  </a:rPr>
                  <a:t>工业</a:t>
                </a:r>
                <a:endParaRPr lang="zh-CN" sz="6000" b="1">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grpSp>
            <p:nvGrpSpPr>
              <p:cNvPr id="24" name="组合 23"/>
              <p:cNvGrpSpPr/>
              <p:nvPr/>
            </p:nvGrpSpPr>
            <p:grpSpPr>
              <a:xfrm>
                <a:off x="95" y="240"/>
                <a:ext cx="18923" cy="10384"/>
                <a:chOff x="95" y="240"/>
                <a:chExt cx="18923" cy="10384"/>
              </a:xfrm>
            </p:grpSpPr>
            <p:grpSp>
              <p:nvGrpSpPr>
                <p:cNvPr id="14" name="组合 13"/>
                <p:cNvGrpSpPr/>
                <p:nvPr/>
              </p:nvGrpSpPr>
              <p:grpSpPr>
                <a:xfrm>
                  <a:off x="95" y="240"/>
                  <a:ext cx="18923" cy="10384"/>
                  <a:chOff x="95" y="240"/>
                  <a:chExt cx="18923" cy="10384"/>
                </a:xfrm>
              </p:grpSpPr>
              <p:sp>
                <p:nvSpPr>
                  <p:cNvPr id="2" name="矩形 1"/>
                  <p:cNvSpPr/>
                  <p:nvPr/>
                </p:nvSpPr>
                <p:spPr>
                  <a:xfrm>
                    <a:off x="461" y="486"/>
                    <a:ext cx="18260" cy="9938"/>
                  </a:xfrm>
                  <a:prstGeom prst="rect">
                    <a:avLst/>
                  </a:prstGeom>
                  <a:noFill/>
                  <a:ln>
                    <a:solidFill>
                      <a:srgbClr val="B923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96" y="240"/>
                    <a:ext cx="720" cy="719"/>
                  </a:xfrm>
                  <a:prstGeom prst="rect">
                    <a:avLst/>
                  </a:prstGeom>
                  <a:solidFill>
                    <a:srgbClr val="B923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18298" y="9905"/>
                    <a:ext cx="720" cy="719"/>
                  </a:xfrm>
                  <a:prstGeom prst="rect">
                    <a:avLst/>
                  </a:prstGeom>
                  <a:solidFill>
                    <a:srgbClr val="B92308"/>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7" name="矩形 6"/>
                  <p:cNvSpPr/>
                  <p:nvPr/>
                </p:nvSpPr>
                <p:spPr>
                  <a:xfrm>
                    <a:off x="95" y="9905"/>
                    <a:ext cx="720" cy="719"/>
                  </a:xfrm>
                  <a:prstGeom prst="rect">
                    <a:avLst/>
                  </a:prstGeom>
                  <a:solidFill>
                    <a:srgbClr val="B92308"/>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8" name="矩形 7"/>
                  <p:cNvSpPr/>
                  <p:nvPr/>
                </p:nvSpPr>
                <p:spPr>
                  <a:xfrm>
                    <a:off x="18298" y="240"/>
                    <a:ext cx="720" cy="719"/>
                  </a:xfrm>
                  <a:prstGeom prst="rect">
                    <a:avLst/>
                  </a:prstGeom>
                  <a:solidFill>
                    <a:srgbClr val="B92308"/>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3" name="矩形 12"/>
                  <p:cNvSpPr/>
                  <p:nvPr/>
                </p:nvSpPr>
                <p:spPr>
                  <a:xfrm>
                    <a:off x="661" y="686"/>
                    <a:ext cx="18260" cy="9938"/>
                  </a:xfrm>
                  <a:prstGeom prst="rect">
                    <a:avLst/>
                  </a:prstGeom>
                  <a:noFill/>
                  <a:ln>
                    <a:solidFill>
                      <a:srgbClr val="B9230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TextBox 22"/>
                <p:cNvSpPr/>
                <p:nvPr/>
              </p:nvSpPr>
              <p:spPr>
                <a:xfrm>
                  <a:off x="945" y="9784"/>
                  <a:ext cx="17224" cy="580"/>
                </a:xfrm>
                <a:prstGeom prst="rect">
                  <a:avLst/>
                </a:prstGeom>
                <a:solidFill>
                  <a:srgbClr val="B92308"/>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2" name="TextBox 22"/>
                <p:cNvSpPr/>
                <p:nvPr/>
              </p:nvSpPr>
              <p:spPr>
                <a:xfrm>
                  <a:off x="945" y="686"/>
                  <a:ext cx="17224" cy="580"/>
                </a:xfrm>
                <a:prstGeom prst="rect">
                  <a:avLst/>
                </a:prstGeom>
                <a:solidFill>
                  <a:srgbClr val="B92308"/>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sp>
            <p:nvSpPr>
              <p:cNvPr id="5" name="文本框 4"/>
              <p:cNvSpPr txBox="1"/>
              <p:nvPr/>
            </p:nvSpPr>
            <p:spPr>
              <a:xfrm>
                <a:off x="9286" y="1652"/>
                <a:ext cx="8640" cy="2470"/>
              </a:xfrm>
              <a:prstGeom prst="rect">
                <a:avLst/>
              </a:prstGeom>
              <a:noFill/>
            </p:spPr>
            <p:txBody>
              <a:bodyPr wrap="square" rtlCol="0">
                <a:spAutoFit/>
              </a:bodyPr>
              <a:lstStyle/>
              <a:p>
                <a:pPr algn="ctr" fontAlgn="auto">
                  <a:lnSpc>
                    <a:spcPct val="150000"/>
                  </a:lnSpc>
                </a:pPr>
                <a:r>
                  <a:rPr lang="zh-CN" altLang="en-US" sz="3200" b="1">
                    <a:solidFill>
                      <a:schemeClr val="tx1"/>
                    </a:solidFill>
                    <a:latin typeface="宋体" panose="02010600030101010101" pitchFamily="2" charset="-122"/>
                    <a:ea typeface="宋体" panose="02010600030101010101" pitchFamily="2" charset="-122"/>
                    <a:cs typeface="宋体" panose="02010600030101010101" pitchFamily="2" charset="-122"/>
                  </a:rPr>
                  <a:t>人教版</a:t>
                </a:r>
                <a:endParaRPr lang="zh-CN" altLang="en-US" sz="3200" b="1">
                  <a:solidFill>
                    <a:schemeClr val="tx1"/>
                  </a:solidFill>
                  <a:latin typeface="宋体" panose="02010600030101010101" pitchFamily="2" charset="-122"/>
                  <a:ea typeface="宋体" panose="02010600030101010101" pitchFamily="2" charset="-122"/>
                  <a:cs typeface="宋体" panose="02010600030101010101" pitchFamily="2" charset="-122"/>
                </a:endParaRPr>
              </a:p>
              <a:p>
                <a:pPr algn="ctr" fontAlgn="auto">
                  <a:lnSpc>
                    <a:spcPct val="150000"/>
                  </a:lnSpc>
                </a:pPr>
                <a:r>
                  <a:rPr lang="zh-CN" altLang="en-US" sz="3200" b="1">
                    <a:solidFill>
                      <a:schemeClr val="tx1"/>
                    </a:solidFill>
                    <a:latin typeface="宋体" panose="02010600030101010101" pitchFamily="2" charset="-122"/>
                    <a:ea typeface="宋体" panose="02010600030101010101" pitchFamily="2" charset="-122"/>
                    <a:cs typeface="宋体" panose="02010600030101010101" pitchFamily="2" charset="-122"/>
                  </a:rPr>
                  <a:t>八年级上册</a:t>
                </a:r>
                <a:r>
                  <a:rPr lang="en-US" altLang="zh-CN" sz="3200" b="1">
                    <a:solidFill>
                      <a:schemeClr val="tx1"/>
                    </a:solidFill>
                    <a:latin typeface="宋体" panose="02010600030101010101" pitchFamily="2" charset="-122"/>
                    <a:ea typeface="宋体" panose="02010600030101010101" pitchFamily="2" charset="-122"/>
                    <a:cs typeface="宋体" panose="02010600030101010101" pitchFamily="2" charset="-122"/>
                  </a:rPr>
                  <a:t> </a:t>
                </a:r>
                <a:r>
                  <a:rPr lang="zh-CN" altLang="en-US" sz="3200" b="1">
                    <a:solidFill>
                      <a:schemeClr val="tx1"/>
                    </a:solidFill>
                    <a:latin typeface="宋体" panose="02010600030101010101" pitchFamily="2" charset="-122"/>
                    <a:ea typeface="宋体" panose="02010600030101010101" pitchFamily="2" charset="-122"/>
                    <a:cs typeface="宋体" panose="02010600030101010101" pitchFamily="2" charset="-122"/>
                  </a:rPr>
                  <a:t>第四章 第三节</a:t>
                </a:r>
                <a:endParaRPr lang="zh-CN" altLang="en-US" sz="3200" b="1">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grpSp>
        <p:pic>
          <p:nvPicPr>
            <p:cNvPr id="9" name="图片 8"/>
            <p:cNvPicPr>
              <a:picLocks noChangeAspect="1"/>
            </p:cNvPicPr>
            <p:nvPr/>
          </p:nvPicPr>
          <p:blipFill>
            <a:blip r:embed="rId1"/>
            <a:stretch>
              <a:fillRect/>
            </a:stretch>
          </p:blipFill>
          <p:spPr>
            <a:xfrm>
              <a:off x="961" y="1314"/>
              <a:ext cx="6898" cy="3192"/>
            </a:xfrm>
            <a:prstGeom prst="rect">
              <a:avLst/>
            </a:prstGeom>
          </p:spPr>
        </p:pic>
        <p:pic>
          <p:nvPicPr>
            <p:cNvPr id="70" name="图片 69"/>
            <p:cNvPicPr>
              <a:picLocks noChangeAspect="1"/>
            </p:cNvPicPr>
            <p:nvPr/>
          </p:nvPicPr>
          <p:blipFill>
            <a:blip r:embed="rId2">
              <a:extLst>
                <a:ext uri="{28A0092B-C50C-407E-A947-70E740481C1C}">
                  <a14:useLocalDpi xmlns:a14="http://schemas.microsoft.com/office/drawing/2010/main" val="0"/>
                </a:ext>
              </a:extLst>
            </a:blip>
            <a:srcRect l="17213" t="9743" r="50257" b="48500"/>
            <a:stretch>
              <a:fillRect/>
            </a:stretch>
          </p:blipFill>
          <p:spPr>
            <a:xfrm rot="12009085">
              <a:off x="13419" y="7103"/>
              <a:ext cx="6246" cy="3240"/>
            </a:xfrm>
            <a:prstGeom prst="rect">
              <a:avLst/>
            </a:prstGeom>
            <a:effectLst>
              <a:outerShdw blurRad="241300" dist="25400" dir="2700000" algn="tl" rotWithShape="0">
                <a:prstClr val="black">
                  <a:alpha val="30000"/>
                </a:prstClr>
              </a:outerShdw>
            </a:effectLst>
          </p:spPr>
        </p:pic>
      </p:grpSp>
      <p:pic>
        <p:nvPicPr>
          <p:cNvPr id="12" name="图片 11"/>
          <p:cNvPicPr>
            <a:picLocks noChangeAspect="1"/>
          </p:cNvPicPr>
          <p:nvPr/>
        </p:nvPicPr>
        <p:blipFill>
          <a:blip r:embed="rId3"/>
          <a:stretch>
            <a:fillRect/>
          </a:stretch>
        </p:blipFill>
        <p:spPr>
          <a:xfrm>
            <a:off x="600075" y="2857500"/>
            <a:ext cx="5501005" cy="3094990"/>
          </a:xfrm>
          <a:prstGeom prst="rect">
            <a:avLst/>
          </a:prstGeom>
          <a:effectLst>
            <a:outerShdw blurRad="63500" sx="102000" sy="102000" algn="ctr" rotWithShape="0">
              <a:prstClr val="black">
                <a:alpha val="40000"/>
              </a:prstClr>
            </a:outerShdw>
            <a:reflection blurRad="6350" stA="50000" endA="300" endPos="55500" dist="50800" dir="5400000" sy="-100000" algn="bl" rotWithShape="0"/>
          </a:effectLst>
        </p:spPr>
      </p:pic>
    </p:spTree>
    <p:custDataLst>
      <p:tags r:id="rId4"/>
    </p:custData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3882390" y="866140"/>
            <a:ext cx="4426585" cy="583565"/>
          </a:xfrm>
          <a:prstGeom prst="rect">
            <a:avLst/>
          </a:prstGeom>
          <a:noFill/>
        </p:spPr>
        <p:txBody>
          <a:bodyPr wrap="square" rtlCol="0" anchor="t">
            <a:spAutoFit/>
          </a:bodyPr>
          <a:lstStyle/>
          <a:p>
            <a:pPr algn="dist"/>
            <a:r>
              <a:rPr lang="zh-CN" altLang="en-US" sz="3200" smtClean="0">
                <a:solidFill>
                  <a:schemeClr val="tx1">
                    <a:lumMod val="75000"/>
                    <a:lumOff val="25000"/>
                  </a:schemeClr>
                </a:solidFill>
                <a:latin typeface="黑体" panose="02010609060101010101" charset="-122"/>
                <a:ea typeface="黑体" panose="02010609060101010101" charset="-122"/>
                <a:cs typeface="+mj-cs"/>
                <a:sym typeface="+mn-ea"/>
              </a:rPr>
              <a:t>我国工业的发展</a:t>
            </a:r>
            <a:endParaRPr lang="zh-CN" altLang="en-US" sz="3200" smtClean="0">
              <a:solidFill>
                <a:schemeClr val="tx1">
                  <a:lumMod val="75000"/>
                  <a:lumOff val="25000"/>
                </a:schemeClr>
              </a:solidFill>
              <a:latin typeface="黑体" panose="02010609060101010101" charset="-122"/>
              <a:ea typeface="黑体" panose="02010609060101010101" charset="-122"/>
              <a:cs typeface="+mj-cs"/>
              <a:sym typeface="+mn-ea"/>
            </a:endParaRPr>
          </a:p>
        </p:txBody>
      </p:sp>
      <p:pic>
        <p:nvPicPr>
          <p:cNvPr id="4" name="图片 3"/>
          <p:cNvPicPr>
            <a:picLocks noChangeAspect="1"/>
          </p:cNvPicPr>
          <p:nvPr>
            <p:custDataLst>
              <p:tags r:id="rId2"/>
            </p:custDataLst>
          </p:nvPr>
        </p:nvPicPr>
        <p:blipFill>
          <a:blip r:embed="rId3">
            <a:clrChange>
              <a:clrFrom>
                <a:srgbClr val="FFFFFF">
                  <a:alpha val="100000"/>
                </a:srgbClr>
              </a:clrFrom>
              <a:clrTo>
                <a:srgbClr val="FFFFFF">
                  <a:alpha val="100000"/>
                  <a:alpha val="0"/>
                </a:srgbClr>
              </a:clrTo>
            </a:clrChange>
          </a:blip>
          <a:srcRect l="10164" t="8255" r="9016" b="7594"/>
          <a:stretch>
            <a:fillRect/>
          </a:stretch>
        </p:blipFill>
        <p:spPr>
          <a:xfrm>
            <a:off x="6156960" y="2014220"/>
            <a:ext cx="5838190" cy="4462780"/>
          </a:xfrm>
          <a:prstGeom prst="rect">
            <a:avLst/>
          </a:prstGeom>
        </p:spPr>
      </p:pic>
      <p:sp>
        <p:nvSpPr>
          <p:cNvPr id="3" name="文本框 2"/>
          <p:cNvSpPr txBox="1"/>
          <p:nvPr>
            <p:custDataLst>
              <p:tags r:id="rId4"/>
            </p:custDataLst>
          </p:nvPr>
        </p:nvSpPr>
        <p:spPr>
          <a:xfrm>
            <a:off x="177800" y="1449705"/>
            <a:ext cx="11644630" cy="737235"/>
          </a:xfrm>
          <a:prstGeom prst="rect">
            <a:avLst/>
          </a:prstGeom>
          <a:noFill/>
        </p:spPr>
        <p:txBody>
          <a:bodyPr wrap="square" rtlCol="0" anchor="t">
            <a:spAutoFit/>
          </a:bodyPr>
          <a:lstStyle/>
          <a:p>
            <a:pPr algn="l">
              <a:lnSpc>
                <a:spcPct val="150000"/>
              </a:lnSpc>
            </a:pPr>
            <a:r>
              <a:rPr lang="zh-CN" altLang="en-US" sz="2800" b="1"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思考分析：结合课文内容分析</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新中国成立前后，我国工业分布的变化。</a:t>
            </a:r>
            <a:endParaRPr lang="zh-CN" altLang="en-US" sz="2800" b="1"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7" name="文本框 6"/>
          <p:cNvSpPr txBox="1"/>
          <p:nvPr>
            <p:custDataLst>
              <p:tags r:id="rId5"/>
            </p:custDataLst>
          </p:nvPr>
        </p:nvSpPr>
        <p:spPr>
          <a:xfrm>
            <a:off x="550545" y="2770505"/>
            <a:ext cx="5153660" cy="1383665"/>
          </a:xfrm>
          <a:prstGeom prst="rect">
            <a:avLst/>
          </a:prstGeom>
          <a:noFill/>
        </p:spPr>
        <p:txBody>
          <a:bodyPr wrap="square" rtlCol="0">
            <a:spAutoFit/>
          </a:bodyPr>
          <a:lstStyle/>
          <a:p>
            <a:pPr>
              <a:lnSpc>
                <a:spcPct val="150000"/>
              </a:lnSpc>
              <a:spcBef>
                <a:spcPct val="0"/>
              </a:spcBef>
              <a:spcAft>
                <a:spcPct val="0"/>
              </a:spcAft>
            </a:pPr>
            <a:r>
              <a:rPr lang="en-US" altLang="zh-CN" sz="2800" b="1">
                <a:latin typeface="宋体" panose="02010600030101010101" pitchFamily="2" charset="-122"/>
                <a:ea typeface="宋体" panose="02010600030101010101" pitchFamily="2" charset="-122"/>
                <a:cs typeface="宋体" panose="02010600030101010101" pitchFamily="2" charset="-122"/>
              </a:rPr>
              <a:t>   </a:t>
            </a:r>
            <a:r>
              <a:rPr lang="zh-CN" altLang="en-US" sz="2800" b="1">
                <a:latin typeface="宋体" panose="02010600030101010101" pitchFamily="2" charset="-122"/>
                <a:ea typeface="宋体" panose="02010600030101010101" pitchFamily="2" charset="-122"/>
                <a:cs typeface="宋体" panose="02010600030101010101" pitchFamily="2" charset="-122"/>
              </a:rPr>
              <a:t>新中国成立前，工业主要分布在什么地方？</a:t>
            </a:r>
            <a:endParaRPr lang="zh-CN" altLang="en-US" sz="2800" b="1">
              <a:latin typeface="宋体" panose="02010600030101010101" pitchFamily="2" charset="-122"/>
              <a:ea typeface="宋体" panose="02010600030101010101" pitchFamily="2" charset="-122"/>
              <a:cs typeface="宋体" panose="02010600030101010101" pitchFamily="2" charset="-122"/>
            </a:endParaRPr>
          </a:p>
        </p:txBody>
      </p:sp>
      <p:sp>
        <p:nvSpPr>
          <p:cNvPr id="8" name="文本框 7"/>
          <p:cNvSpPr txBox="1"/>
          <p:nvPr>
            <p:custDataLst>
              <p:tags r:id="rId6"/>
            </p:custDataLst>
          </p:nvPr>
        </p:nvSpPr>
        <p:spPr>
          <a:xfrm>
            <a:off x="1144270" y="4512945"/>
            <a:ext cx="4225290" cy="649605"/>
          </a:xfrm>
          <a:prstGeom prst="parallelogram">
            <a:avLst>
              <a:gd name="adj" fmla="val 17334"/>
            </a:avLst>
          </a:prstGeom>
          <a:solidFill>
            <a:srgbClr val="4D787C"/>
          </a:solidFill>
          <a:effectLst>
            <a:outerShdw blurRad="50800" dist="38100" dir="18900000" algn="bl" rotWithShape="0">
              <a:prstClr val="black">
                <a:alpha val="40000"/>
              </a:prstClr>
            </a:outerShdw>
          </a:effectLst>
        </p:spPr>
        <p:txBody>
          <a:bodyPr wrap="square" rtlCol="0">
            <a:noAutofit/>
          </a:bodyPr>
          <a:lstStyle/>
          <a:p>
            <a:pPr algn="dist"/>
            <a:r>
              <a:rPr lang="zh-CN" altLang="en-US" sz="3200" b="1">
                <a:solidFill>
                  <a:schemeClr val="bg1"/>
                </a:solidFill>
                <a:latin typeface="宋体" panose="02010600030101010101" pitchFamily="2" charset="-122"/>
                <a:ea typeface="宋体" panose="02010600030101010101" pitchFamily="2" charset="-122"/>
              </a:rPr>
              <a:t>沿海、沿江地区</a:t>
            </a:r>
            <a:endParaRPr lang="zh-CN" altLang="en-US" sz="3200" b="1">
              <a:solidFill>
                <a:schemeClr val="bg1"/>
              </a:solidFill>
              <a:latin typeface="宋体" panose="02010600030101010101" pitchFamily="2" charset="-122"/>
              <a:ea typeface="宋体" panose="02010600030101010101" pitchFamily="2" charset="-122"/>
            </a:endParaRPr>
          </a:p>
        </p:txBody>
      </p:sp>
      <p:grpSp>
        <p:nvGrpSpPr>
          <p:cNvPr id="9" name="组合 8"/>
          <p:cNvGrpSpPr/>
          <p:nvPr/>
        </p:nvGrpSpPr>
        <p:grpSpPr>
          <a:xfrm>
            <a:off x="-331470" y="0"/>
            <a:ext cx="6240780" cy="764540"/>
            <a:chOff x="318" y="0"/>
            <a:chExt cx="9828" cy="1204"/>
          </a:xfrm>
        </p:grpSpPr>
        <p:sp>
          <p:nvSpPr>
            <p:cNvPr id="10" name="平行四边形 9"/>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929" y="43"/>
              <a:ext cx="6468" cy="1161"/>
            </a:xfrm>
            <a:prstGeom prst="rect">
              <a:avLst/>
            </a:prstGeom>
            <a:noFill/>
          </p:spPr>
          <p:txBody>
            <a:bodyPr wrap="square" rtlCol="0">
              <a:spAutoFit/>
            </a:bodyPr>
            <a:lstStyle/>
            <a:p>
              <a:pPr algn="dist" fontAlgn="auto">
                <a:lnSpc>
                  <a:spcPct val="150000"/>
                </a:lnSpc>
              </a:pPr>
              <a:r>
                <a:rPr lang="zh-CN" altLang="en-US" sz="2800">
                  <a:solidFill>
                    <a:schemeClr val="tx1"/>
                  </a:solidFill>
                </a:rPr>
                <a:t>我国工业分布的基本特点</a:t>
              </a:r>
              <a:endParaRPr lang="zh-CN" altLang="en-US" sz="2800">
                <a:solidFill>
                  <a:schemeClr val="tx1"/>
                </a:solidFill>
              </a:endParaRPr>
            </a:p>
          </p:txBody>
        </p:sp>
        <p:sp>
          <p:nvSpPr>
            <p:cNvPr id="16" name="平行四边形 15"/>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平行四边形 16"/>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3882390" y="866140"/>
            <a:ext cx="4426585" cy="583565"/>
          </a:xfrm>
          <a:prstGeom prst="rect">
            <a:avLst/>
          </a:prstGeom>
          <a:noFill/>
        </p:spPr>
        <p:txBody>
          <a:bodyPr wrap="square" rtlCol="0" anchor="t">
            <a:spAutoFit/>
          </a:bodyPr>
          <a:lstStyle/>
          <a:p>
            <a:pPr algn="dist"/>
            <a:r>
              <a:rPr lang="zh-CN" altLang="en-US" sz="3200" smtClean="0">
                <a:solidFill>
                  <a:schemeClr val="tx1">
                    <a:lumMod val="75000"/>
                    <a:lumOff val="25000"/>
                  </a:schemeClr>
                </a:solidFill>
                <a:latin typeface="黑体" panose="02010609060101010101" charset="-122"/>
                <a:ea typeface="黑体" panose="02010609060101010101" charset="-122"/>
                <a:cs typeface="+mj-cs"/>
                <a:sym typeface="+mn-ea"/>
              </a:rPr>
              <a:t>我国工业的发展</a:t>
            </a:r>
            <a:endParaRPr lang="zh-CN" altLang="en-US" sz="3200" smtClean="0">
              <a:solidFill>
                <a:schemeClr val="tx1">
                  <a:lumMod val="75000"/>
                  <a:lumOff val="25000"/>
                </a:schemeClr>
              </a:solidFill>
              <a:latin typeface="黑体" panose="02010609060101010101" charset="-122"/>
              <a:ea typeface="黑体" panose="02010609060101010101" charset="-122"/>
              <a:cs typeface="+mj-cs"/>
              <a:sym typeface="+mn-ea"/>
            </a:endParaRPr>
          </a:p>
        </p:txBody>
      </p:sp>
      <p:pic>
        <p:nvPicPr>
          <p:cNvPr id="4" name="图片 3"/>
          <p:cNvPicPr>
            <a:picLocks noChangeAspect="1"/>
          </p:cNvPicPr>
          <p:nvPr>
            <p:custDataLst>
              <p:tags r:id="rId2"/>
            </p:custDataLst>
          </p:nvPr>
        </p:nvPicPr>
        <p:blipFill>
          <a:blip r:embed="rId3">
            <a:clrChange>
              <a:clrFrom>
                <a:srgbClr val="FFFFFF">
                  <a:alpha val="100000"/>
                </a:srgbClr>
              </a:clrFrom>
              <a:clrTo>
                <a:srgbClr val="FFFFFF">
                  <a:alpha val="100000"/>
                  <a:alpha val="0"/>
                </a:srgbClr>
              </a:clrTo>
            </a:clrChange>
          </a:blip>
          <a:srcRect l="10164" t="8255" r="9016" b="7594"/>
          <a:stretch>
            <a:fillRect/>
          </a:stretch>
        </p:blipFill>
        <p:spPr>
          <a:xfrm>
            <a:off x="6156960" y="2014220"/>
            <a:ext cx="5838190" cy="4462780"/>
          </a:xfrm>
          <a:prstGeom prst="rect">
            <a:avLst/>
          </a:prstGeom>
        </p:spPr>
      </p:pic>
      <p:sp>
        <p:nvSpPr>
          <p:cNvPr id="3" name="文本框 2"/>
          <p:cNvSpPr txBox="1"/>
          <p:nvPr>
            <p:custDataLst>
              <p:tags r:id="rId4"/>
            </p:custDataLst>
          </p:nvPr>
        </p:nvSpPr>
        <p:spPr>
          <a:xfrm>
            <a:off x="177800" y="1449705"/>
            <a:ext cx="11644630" cy="737235"/>
          </a:xfrm>
          <a:prstGeom prst="rect">
            <a:avLst/>
          </a:prstGeom>
          <a:noFill/>
        </p:spPr>
        <p:txBody>
          <a:bodyPr wrap="square" rtlCol="0" anchor="t">
            <a:spAutoFit/>
          </a:bodyPr>
          <a:lstStyle/>
          <a:p>
            <a:pPr algn="l">
              <a:lnSpc>
                <a:spcPct val="150000"/>
              </a:lnSpc>
            </a:pPr>
            <a:r>
              <a:rPr lang="zh-CN" altLang="en-US" sz="2800" b="1"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思考分析：结合课文内容分析</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新中国成立前后，我国工业分布的变化。</a:t>
            </a:r>
            <a:endParaRPr lang="zh-CN" altLang="en-US" sz="2800" b="1"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7" name="文本框 6"/>
          <p:cNvSpPr txBox="1"/>
          <p:nvPr>
            <p:custDataLst>
              <p:tags r:id="rId5"/>
            </p:custDataLst>
          </p:nvPr>
        </p:nvSpPr>
        <p:spPr>
          <a:xfrm>
            <a:off x="520065" y="2435860"/>
            <a:ext cx="5153660" cy="1383665"/>
          </a:xfrm>
          <a:prstGeom prst="rect">
            <a:avLst/>
          </a:prstGeom>
          <a:noFill/>
        </p:spPr>
        <p:txBody>
          <a:bodyPr wrap="square" rtlCol="0">
            <a:spAutoFit/>
          </a:bodyPr>
          <a:lstStyle/>
          <a:p>
            <a:pPr>
              <a:lnSpc>
                <a:spcPct val="150000"/>
              </a:lnSpc>
            </a:pPr>
            <a:r>
              <a:rPr lang="en-US" altLang="zh-CN" sz="2800">
                <a:latin typeface="黑体" panose="02010609060101010101" charset="-122"/>
                <a:ea typeface="黑体" panose="02010609060101010101" charset="-122"/>
                <a:cs typeface="黑体" panose="02010609060101010101" charset="-122"/>
              </a:rPr>
              <a:t>   </a:t>
            </a:r>
            <a:r>
              <a:rPr lang="zh-CN" altLang="en-US" sz="2800" b="1">
                <a:latin typeface="宋体" panose="02010600030101010101" pitchFamily="2" charset="-122"/>
                <a:ea typeface="宋体" panose="02010600030101010101" pitchFamily="2" charset="-122"/>
                <a:cs typeface="宋体" panose="02010600030101010101" pitchFamily="2" charset="-122"/>
                <a:sym typeface="+mn-ea"/>
              </a:rPr>
              <a:t>新中国成立后，工业中心分布有什么变化？</a:t>
            </a:r>
            <a:endParaRPr lang="zh-CN" altLang="en-US" sz="2800">
              <a:latin typeface="黑体" panose="02010609060101010101" charset="-122"/>
              <a:ea typeface="黑体" panose="02010609060101010101" charset="-122"/>
              <a:cs typeface="黑体" panose="02010609060101010101" charset="-122"/>
            </a:endParaRPr>
          </a:p>
        </p:txBody>
      </p:sp>
      <p:sp>
        <p:nvSpPr>
          <p:cNvPr id="10" name="文本框 9"/>
          <p:cNvSpPr txBox="1"/>
          <p:nvPr>
            <p:custDataLst>
              <p:tags r:id="rId6"/>
            </p:custDataLst>
          </p:nvPr>
        </p:nvSpPr>
        <p:spPr>
          <a:xfrm>
            <a:off x="1153795" y="4178300"/>
            <a:ext cx="4225290" cy="577850"/>
          </a:xfrm>
          <a:prstGeom prst="parallelogram">
            <a:avLst>
              <a:gd name="adj" fmla="val 17334"/>
            </a:avLst>
          </a:prstGeom>
          <a:solidFill>
            <a:srgbClr val="4D787C"/>
          </a:solidFill>
          <a:effectLst>
            <a:outerShdw blurRad="50800" dist="38100" dir="18900000" algn="bl" rotWithShape="0">
              <a:prstClr val="black">
                <a:alpha val="40000"/>
              </a:prstClr>
            </a:outerShdw>
          </a:effectLst>
        </p:spPr>
        <p:txBody>
          <a:bodyPr wrap="square" rtlCol="0">
            <a:noAutofit/>
          </a:bodyPr>
          <a:lstStyle/>
          <a:p>
            <a:pPr algn="dist"/>
            <a:r>
              <a:rPr lang="zh-CN" altLang="en-US" sz="2800" b="1">
                <a:solidFill>
                  <a:schemeClr val="bg1"/>
                </a:solidFill>
                <a:latin typeface="宋体" panose="02010600030101010101" pitchFamily="2" charset="-122"/>
                <a:ea typeface="宋体" panose="02010600030101010101" pitchFamily="2" charset="-122"/>
                <a:sym typeface="+mn-ea"/>
              </a:rPr>
              <a:t>形成东北重工业基地</a:t>
            </a:r>
            <a:endParaRPr lang="zh-CN" altLang="en-US" sz="2800" b="1">
              <a:solidFill>
                <a:schemeClr val="bg1"/>
              </a:solidFill>
              <a:latin typeface="宋体" panose="02010600030101010101" pitchFamily="2" charset="-122"/>
              <a:ea typeface="宋体" panose="02010600030101010101" pitchFamily="2" charset="-122"/>
              <a:sym typeface="+mn-ea"/>
            </a:endParaRPr>
          </a:p>
        </p:txBody>
      </p:sp>
      <p:sp>
        <p:nvSpPr>
          <p:cNvPr id="11" name="文本框 10"/>
          <p:cNvSpPr txBox="1"/>
          <p:nvPr>
            <p:custDataLst>
              <p:tags r:id="rId7"/>
            </p:custDataLst>
          </p:nvPr>
        </p:nvSpPr>
        <p:spPr>
          <a:xfrm>
            <a:off x="1153795" y="5226685"/>
            <a:ext cx="4225290" cy="577850"/>
          </a:xfrm>
          <a:prstGeom prst="parallelogram">
            <a:avLst>
              <a:gd name="adj" fmla="val 17334"/>
            </a:avLst>
          </a:prstGeom>
          <a:solidFill>
            <a:srgbClr val="4D787C"/>
          </a:solidFill>
          <a:effectLst>
            <a:outerShdw blurRad="50800" dist="38100" dir="18900000" algn="bl" rotWithShape="0">
              <a:prstClr val="black">
                <a:alpha val="40000"/>
              </a:prstClr>
            </a:outerShdw>
          </a:effectLst>
        </p:spPr>
        <p:txBody>
          <a:bodyPr wrap="square" rtlCol="0">
            <a:noAutofit/>
          </a:bodyPr>
          <a:lstStyle/>
          <a:p>
            <a:pPr algn="dist"/>
            <a:r>
              <a:rPr lang="zh-CN" altLang="en-US" sz="2800" b="1">
                <a:solidFill>
                  <a:schemeClr val="bg1"/>
                </a:solidFill>
                <a:latin typeface="宋体" panose="02010600030101010101" pitchFamily="2" charset="-122"/>
                <a:ea typeface="宋体" panose="02010600030101010101" pitchFamily="2" charset="-122"/>
                <a:sym typeface="+mn-ea"/>
              </a:rPr>
              <a:t>中西部形成工业中心</a:t>
            </a:r>
            <a:endParaRPr lang="zh-CN" altLang="en-US" sz="2800" b="1">
              <a:solidFill>
                <a:schemeClr val="bg1"/>
              </a:solidFill>
              <a:latin typeface="宋体" panose="02010600030101010101" pitchFamily="2" charset="-122"/>
              <a:ea typeface="宋体" panose="02010600030101010101" pitchFamily="2" charset="-122"/>
              <a:sym typeface="+mn-ea"/>
            </a:endParaRPr>
          </a:p>
        </p:txBody>
      </p:sp>
      <p:grpSp>
        <p:nvGrpSpPr>
          <p:cNvPr id="8" name="组合 7"/>
          <p:cNvGrpSpPr/>
          <p:nvPr/>
        </p:nvGrpSpPr>
        <p:grpSpPr>
          <a:xfrm>
            <a:off x="-331470" y="0"/>
            <a:ext cx="6240780" cy="764540"/>
            <a:chOff x="318" y="0"/>
            <a:chExt cx="9828" cy="1204"/>
          </a:xfrm>
        </p:grpSpPr>
        <p:sp>
          <p:nvSpPr>
            <p:cNvPr id="9" name="平行四边形 8"/>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929" y="43"/>
              <a:ext cx="6468" cy="1161"/>
            </a:xfrm>
            <a:prstGeom prst="rect">
              <a:avLst/>
            </a:prstGeom>
            <a:noFill/>
          </p:spPr>
          <p:txBody>
            <a:bodyPr wrap="square" rtlCol="0">
              <a:spAutoFit/>
            </a:bodyPr>
            <a:lstStyle/>
            <a:p>
              <a:pPr algn="dist" fontAlgn="auto">
                <a:lnSpc>
                  <a:spcPct val="150000"/>
                </a:lnSpc>
              </a:pPr>
              <a:r>
                <a:rPr lang="zh-CN" altLang="en-US" sz="2800">
                  <a:solidFill>
                    <a:schemeClr val="tx1"/>
                  </a:solidFill>
                </a:rPr>
                <a:t>我国工业分布的基本特点</a:t>
              </a:r>
              <a:endParaRPr lang="zh-CN" altLang="en-US" sz="2800">
                <a:solidFill>
                  <a:schemeClr val="tx1"/>
                </a:solidFill>
              </a:endParaRPr>
            </a:p>
          </p:txBody>
        </p:sp>
        <p:sp>
          <p:nvSpPr>
            <p:cNvPr id="16" name="平行四边形 15"/>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平行四边形 16"/>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8"/>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ldLvl="0" animBg="1"/>
      <p:bldP spid="11"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3882390" y="866140"/>
            <a:ext cx="4426585" cy="583565"/>
          </a:xfrm>
          <a:prstGeom prst="rect">
            <a:avLst/>
          </a:prstGeom>
          <a:noFill/>
        </p:spPr>
        <p:txBody>
          <a:bodyPr wrap="square" rtlCol="0" anchor="t">
            <a:spAutoFit/>
          </a:bodyPr>
          <a:lstStyle/>
          <a:p>
            <a:pPr algn="dist"/>
            <a:r>
              <a:rPr lang="zh-CN" altLang="en-US" sz="3200" smtClean="0">
                <a:solidFill>
                  <a:schemeClr val="tx1">
                    <a:lumMod val="75000"/>
                    <a:lumOff val="25000"/>
                  </a:schemeClr>
                </a:solidFill>
                <a:latin typeface="黑体" panose="02010609060101010101" charset="-122"/>
                <a:ea typeface="黑体" panose="02010609060101010101" charset="-122"/>
                <a:cs typeface="+mj-cs"/>
                <a:sym typeface="+mn-ea"/>
              </a:rPr>
              <a:t>我国工业的分布</a:t>
            </a:r>
            <a:endParaRPr lang="zh-CN" altLang="en-US" sz="3200" smtClean="0">
              <a:solidFill>
                <a:schemeClr val="tx1">
                  <a:lumMod val="75000"/>
                  <a:lumOff val="25000"/>
                </a:schemeClr>
              </a:solidFill>
              <a:latin typeface="黑体" panose="02010609060101010101" charset="-122"/>
              <a:ea typeface="黑体" panose="02010609060101010101" charset="-122"/>
              <a:cs typeface="+mj-cs"/>
              <a:sym typeface="+mn-ea"/>
            </a:endParaRPr>
          </a:p>
        </p:txBody>
      </p:sp>
      <p:sp>
        <p:nvSpPr>
          <p:cNvPr id="4" name="文本框 3"/>
          <p:cNvSpPr txBox="1"/>
          <p:nvPr>
            <p:custDataLst>
              <p:tags r:id="rId2"/>
            </p:custDataLst>
          </p:nvPr>
        </p:nvSpPr>
        <p:spPr>
          <a:xfrm>
            <a:off x="177800" y="1565275"/>
            <a:ext cx="11644630" cy="521970"/>
          </a:xfrm>
          <a:prstGeom prst="rect">
            <a:avLst/>
          </a:prstGeom>
          <a:noFill/>
        </p:spPr>
        <p:txBody>
          <a:bodyPr wrap="square" rtlCol="0" anchor="t">
            <a:spAutoFit/>
          </a:bodyPr>
          <a:lstStyle/>
          <a:p>
            <a:pPr algn="l">
              <a:lnSpc>
                <a:spcPct val="100000"/>
              </a:lnSpc>
            </a:pPr>
            <a:r>
              <a:rPr lang="zh-CN" altLang="en-US" sz="2800" b="1"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思考分析：读图分析，</a:t>
            </a:r>
            <a:r>
              <a:rPr lang="zh-CN" altLang="en-US" sz="2800" b="1" smtClean="0">
                <a:latin typeface="宋体" panose="02010600030101010101" pitchFamily="2" charset="-122"/>
                <a:ea typeface="宋体" panose="02010600030101010101" pitchFamily="2" charset="-122"/>
                <a:sym typeface="+mn-ea"/>
              </a:rPr>
              <a:t>目前我国工业分布有什么特点？</a:t>
            </a:r>
            <a:endParaRPr lang="zh-CN" altLang="en-US" sz="2800" b="1"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8" name="图片 7"/>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rcRect l="10164" t="8255" r="9016" b="7594"/>
          <a:stretch>
            <a:fillRect/>
          </a:stretch>
        </p:blipFill>
        <p:spPr>
          <a:xfrm>
            <a:off x="416560" y="1962785"/>
            <a:ext cx="6112510" cy="4671695"/>
          </a:xfrm>
          <a:prstGeom prst="rect">
            <a:avLst/>
          </a:prstGeom>
        </p:spPr>
      </p:pic>
      <p:sp>
        <p:nvSpPr>
          <p:cNvPr id="9" name="文本框 8"/>
          <p:cNvSpPr txBox="1"/>
          <p:nvPr>
            <p:custDataLst>
              <p:tags r:id="rId5"/>
            </p:custDataLst>
          </p:nvPr>
        </p:nvSpPr>
        <p:spPr>
          <a:xfrm>
            <a:off x="6427470" y="2786380"/>
            <a:ext cx="4551045" cy="2601595"/>
          </a:xfrm>
          <a:prstGeom prst="rect">
            <a:avLst/>
          </a:prstGeom>
          <a:noFill/>
        </p:spPr>
        <p:txBody>
          <a:bodyPr wrap="square" rtlCol="0">
            <a:spAutoFit/>
          </a:bodyPr>
          <a:lstStyle/>
          <a:p>
            <a:pPr>
              <a:lnSpc>
                <a:spcPct val="170000"/>
              </a:lnSpc>
              <a:spcBef>
                <a:spcPct val="0"/>
              </a:spcBef>
              <a:spcAft>
                <a:spcPct val="0"/>
              </a:spcAft>
            </a:pPr>
            <a:r>
              <a:rPr lang="zh-CN" altLang="en-US" sz="3200" b="1">
                <a:solidFill>
                  <a:schemeClr val="tx1"/>
                </a:solidFill>
                <a:latin typeface="宋体" panose="02010600030101010101" pitchFamily="2" charset="-122"/>
                <a:ea typeface="宋体" panose="02010600030101010101" pitchFamily="2" charset="-122"/>
                <a:cs typeface="宋体" panose="02010600030101010101" pitchFamily="2" charset="-122"/>
              </a:rPr>
              <a:t>东部：工业中心</a:t>
            </a:r>
            <a:r>
              <a:rPr lang="en-US" altLang="zh-CN" sz="3200" b="1">
                <a:solidFill>
                  <a:schemeClr val="tx1"/>
                </a:solidFill>
                <a:latin typeface="宋体" panose="02010600030101010101" pitchFamily="2" charset="-122"/>
                <a:ea typeface="宋体" panose="02010600030101010101" pitchFamily="2" charset="-122"/>
                <a:cs typeface="宋体" panose="02010600030101010101" pitchFamily="2" charset="-122"/>
              </a:rPr>
              <a:t>______</a:t>
            </a:r>
            <a:r>
              <a:rPr lang="zh-CN" altLang="en-US" sz="3200" b="1">
                <a:solidFill>
                  <a:schemeClr val="tx1"/>
                </a:solidFill>
                <a:latin typeface="宋体" panose="02010600030101010101" pitchFamily="2" charset="-122"/>
                <a:ea typeface="宋体" panose="02010600030101010101" pitchFamily="2" charset="-122"/>
                <a:cs typeface="宋体" panose="02010600030101010101" pitchFamily="2" charset="-122"/>
              </a:rPr>
              <a:t>；</a:t>
            </a:r>
            <a:endParaRPr lang="zh-CN" altLang="en-US" sz="3200" b="1">
              <a:solidFill>
                <a:schemeClr val="tx1"/>
              </a:solidFill>
              <a:latin typeface="宋体" panose="02010600030101010101" pitchFamily="2" charset="-122"/>
              <a:ea typeface="宋体" panose="02010600030101010101" pitchFamily="2" charset="-122"/>
              <a:cs typeface="宋体" panose="02010600030101010101" pitchFamily="2" charset="-122"/>
            </a:endParaRPr>
          </a:p>
          <a:p>
            <a:pPr>
              <a:lnSpc>
                <a:spcPct val="170000"/>
              </a:lnSpc>
              <a:spcBef>
                <a:spcPct val="0"/>
              </a:spcBef>
              <a:spcAft>
                <a:spcPct val="0"/>
              </a:spcAft>
            </a:pPr>
            <a:r>
              <a:rPr lang="zh-CN" altLang="en-US" sz="3200" b="1">
                <a:solidFill>
                  <a:schemeClr val="tx1"/>
                </a:solidFill>
                <a:latin typeface="宋体" panose="02010600030101010101" pitchFamily="2" charset="-122"/>
                <a:ea typeface="宋体" panose="02010600030101010101" pitchFamily="2" charset="-122"/>
                <a:cs typeface="宋体" panose="02010600030101010101" pitchFamily="2" charset="-122"/>
              </a:rPr>
              <a:t>中部：工业中心</a:t>
            </a:r>
            <a:r>
              <a:rPr lang="en-US" altLang="zh-CN" sz="3200" b="1">
                <a:solidFill>
                  <a:schemeClr val="tx1"/>
                </a:solidFill>
                <a:latin typeface="宋体" panose="02010600030101010101" pitchFamily="2" charset="-122"/>
                <a:ea typeface="宋体" panose="02010600030101010101" pitchFamily="2" charset="-122"/>
                <a:cs typeface="宋体" panose="02010600030101010101" pitchFamily="2" charset="-122"/>
              </a:rPr>
              <a:t>_______</a:t>
            </a:r>
            <a:r>
              <a:rPr lang="zh-CN" altLang="en-US" sz="3200" b="1">
                <a:solidFill>
                  <a:schemeClr val="tx1"/>
                </a:solidFill>
                <a:latin typeface="宋体" panose="02010600030101010101" pitchFamily="2" charset="-122"/>
                <a:ea typeface="宋体" panose="02010600030101010101" pitchFamily="2" charset="-122"/>
                <a:cs typeface="宋体" panose="02010600030101010101" pitchFamily="2" charset="-122"/>
              </a:rPr>
              <a:t>；</a:t>
            </a:r>
            <a:endParaRPr lang="zh-CN" altLang="en-US" sz="3200" b="1">
              <a:solidFill>
                <a:schemeClr val="tx1"/>
              </a:solidFill>
              <a:latin typeface="宋体" panose="02010600030101010101" pitchFamily="2" charset="-122"/>
              <a:ea typeface="宋体" panose="02010600030101010101" pitchFamily="2" charset="-122"/>
              <a:cs typeface="宋体" panose="02010600030101010101" pitchFamily="2" charset="-122"/>
            </a:endParaRPr>
          </a:p>
          <a:p>
            <a:pPr>
              <a:lnSpc>
                <a:spcPct val="170000"/>
              </a:lnSpc>
              <a:spcBef>
                <a:spcPct val="0"/>
              </a:spcBef>
              <a:spcAft>
                <a:spcPct val="0"/>
              </a:spcAft>
            </a:pPr>
            <a:r>
              <a:rPr lang="zh-CN" altLang="en-US" sz="3200" b="1">
                <a:solidFill>
                  <a:schemeClr val="tx1"/>
                </a:solidFill>
                <a:latin typeface="宋体" panose="02010600030101010101" pitchFamily="2" charset="-122"/>
                <a:ea typeface="宋体" panose="02010600030101010101" pitchFamily="2" charset="-122"/>
                <a:cs typeface="宋体" panose="02010600030101010101" pitchFamily="2" charset="-122"/>
              </a:rPr>
              <a:t>西部：工业中心</a:t>
            </a:r>
            <a:r>
              <a:rPr lang="en-US" altLang="zh-CN" sz="3200" b="1">
                <a:solidFill>
                  <a:schemeClr val="tx1"/>
                </a:solidFill>
                <a:latin typeface="宋体" panose="02010600030101010101" pitchFamily="2" charset="-122"/>
                <a:ea typeface="宋体" panose="02010600030101010101" pitchFamily="2" charset="-122"/>
                <a:cs typeface="宋体" panose="02010600030101010101" pitchFamily="2" charset="-122"/>
              </a:rPr>
              <a:t>_______</a:t>
            </a:r>
            <a:r>
              <a:rPr lang="zh-CN" altLang="en-US" sz="3200" b="1">
                <a:solidFill>
                  <a:schemeClr val="tx1"/>
                </a:solidFill>
                <a:latin typeface="宋体" panose="02010600030101010101" pitchFamily="2" charset="-122"/>
                <a:ea typeface="宋体" panose="02010600030101010101" pitchFamily="2" charset="-122"/>
                <a:cs typeface="宋体" panose="02010600030101010101" pitchFamily="2" charset="-122"/>
              </a:rPr>
              <a:t>。</a:t>
            </a:r>
            <a:endParaRPr lang="zh-CN" altLang="en-US" sz="3200" b="1">
              <a:solidFill>
                <a:schemeClr val="tx1"/>
              </a:solidFill>
              <a:latin typeface="宋体" panose="02010600030101010101" pitchFamily="2" charset="-122"/>
              <a:ea typeface="宋体" panose="02010600030101010101" pitchFamily="2" charset="-122"/>
              <a:cs typeface="宋体" panose="02010600030101010101" pitchFamily="2" charset="-122"/>
            </a:endParaRPr>
          </a:p>
        </p:txBody>
      </p:sp>
      <p:sp>
        <p:nvSpPr>
          <p:cNvPr id="10" name="文本框 8"/>
          <p:cNvSpPr txBox="1"/>
          <p:nvPr>
            <p:custDataLst>
              <p:tags r:id="rId6"/>
            </p:custDataLst>
          </p:nvPr>
        </p:nvSpPr>
        <p:spPr>
          <a:xfrm>
            <a:off x="9587230" y="2978785"/>
            <a:ext cx="972185" cy="502285"/>
          </a:xfrm>
          <a:prstGeom prst="rect">
            <a:avLst/>
          </a:prstGeom>
          <a:noFill/>
          <a:ln w="38100">
            <a:noFill/>
          </a:ln>
          <a:extLst>
            <a:ext uri="{909E8E84-426E-40DD-AFC4-6F175D3DCCD1}">
              <a14:hiddenFill xmlns:a14="http://schemas.microsoft.com/office/drawing/2010/main">
                <a:solidFill>
                  <a:srgbClr val="CF503F"/>
                </a:solidFill>
              </a14:hiddenFill>
            </a:ext>
          </a:extLst>
        </p:spPr>
        <p:txBody>
          <a:bodyPr wrap="none" rtlCol="0">
            <a:noAutofit/>
          </a:bodyPr>
          <a:lstStyle/>
          <a:p>
            <a:pPr algn="dist"/>
            <a:r>
              <a:rPr lang="zh-CN" altLang="en-US" sz="3200" b="1" smtClean="0">
                <a:solidFill>
                  <a:srgbClr val="C00000"/>
                </a:solidFill>
                <a:latin typeface="宋体" panose="02010600030101010101" pitchFamily="2" charset="-122"/>
                <a:ea typeface="宋体" panose="02010600030101010101" pitchFamily="2" charset="-122"/>
                <a:sym typeface="+mn-ea"/>
              </a:rPr>
              <a:t>密集</a:t>
            </a:r>
            <a:endParaRPr lang="zh-CN" altLang="en-US" sz="3200" b="1" smtClean="0">
              <a:solidFill>
                <a:srgbClr val="C00000"/>
              </a:solidFill>
              <a:latin typeface="宋体" panose="02010600030101010101" pitchFamily="2" charset="-122"/>
              <a:ea typeface="宋体" panose="02010600030101010101" pitchFamily="2" charset="-122"/>
              <a:sym typeface="+mn-ea"/>
            </a:endParaRPr>
          </a:p>
        </p:txBody>
      </p:sp>
      <p:sp>
        <p:nvSpPr>
          <p:cNvPr id="11" name="文本框 8"/>
          <p:cNvSpPr txBox="1"/>
          <p:nvPr>
            <p:custDataLst>
              <p:tags r:id="rId7"/>
            </p:custDataLst>
          </p:nvPr>
        </p:nvSpPr>
        <p:spPr>
          <a:xfrm>
            <a:off x="9587230" y="3836035"/>
            <a:ext cx="972185" cy="502285"/>
          </a:xfrm>
          <a:prstGeom prst="rect">
            <a:avLst/>
          </a:prstGeom>
          <a:noFill/>
          <a:ln w="38100">
            <a:noFill/>
          </a:ln>
          <a:extLst>
            <a:ext uri="{909E8E84-426E-40DD-AFC4-6F175D3DCCD1}">
              <a14:hiddenFill xmlns:a14="http://schemas.microsoft.com/office/drawing/2010/main">
                <a:solidFill>
                  <a:srgbClr val="CF503F"/>
                </a:solidFill>
              </a14:hiddenFill>
            </a:ext>
          </a:extLst>
        </p:spPr>
        <p:txBody>
          <a:bodyPr wrap="none" rtlCol="0">
            <a:noAutofit/>
          </a:bodyPr>
          <a:lstStyle/>
          <a:p>
            <a:pPr algn="dist"/>
            <a:r>
              <a:rPr lang="zh-CN" altLang="en-US" sz="3200" b="1" smtClean="0">
                <a:solidFill>
                  <a:srgbClr val="C00000"/>
                </a:solidFill>
                <a:latin typeface="宋体" panose="02010600030101010101" pitchFamily="2" charset="-122"/>
                <a:ea typeface="宋体" panose="02010600030101010101" pitchFamily="2" charset="-122"/>
                <a:sym typeface="+mn-ea"/>
              </a:rPr>
              <a:t>较多</a:t>
            </a:r>
            <a:endParaRPr lang="zh-CN" altLang="en-US" sz="3200" b="1" smtClean="0">
              <a:solidFill>
                <a:srgbClr val="C00000"/>
              </a:solidFill>
              <a:latin typeface="宋体" panose="02010600030101010101" pitchFamily="2" charset="-122"/>
              <a:ea typeface="宋体" panose="02010600030101010101" pitchFamily="2" charset="-122"/>
              <a:sym typeface="+mn-ea"/>
            </a:endParaRPr>
          </a:p>
        </p:txBody>
      </p:sp>
      <p:sp>
        <p:nvSpPr>
          <p:cNvPr id="12" name="文本框 8"/>
          <p:cNvSpPr txBox="1"/>
          <p:nvPr>
            <p:custDataLst>
              <p:tags r:id="rId8"/>
            </p:custDataLst>
          </p:nvPr>
        </p:nvSpPr>
        <p:spPr>
          <a:xfrm>
            <a:off x="9587230" y="4693285"/>
            <a:ext cx="972185" cy="502285"/>
          </a:xfrm>
          <a:prstGeom prst="rect">
            <a:avLst/>
          </a:prstGeom>
          <a:noFill/>
          <a:ln w="38100">
            <a:noFill/>
          </a:ln>
          <a:extLst>
            <a:ext uri="{909E8E84-426E-40DD-AFC4-6F175D3DCCD1}">
              <a14:hiddenFill xmlns:a14="http://schemas.microsoft.com/office/drawing/2010/main">
                <a:solidFill>
                  <a:srgbClr val="CF503F"/>
                </a:solidFill>
              </a14:hiddenFill>
            </a:ext>
          </a:extLst>
        </p:spPr>
        <p:txBody>
          <a:bodyPr wrap="none" rtlCol="0">
            <a:noAutofit/>
          </a:bodyPr>
          <a:lstStyle/>
          <a:p>
            <a:pPr algn="dist"/>
            <a:r>
              <a:rPr lang="zh-CN" altLang="en-US" sz="3200" b="1" smtClean="0">
                <a:solidFill>
                  <a:srgbClr val="C00000"/>
                </a:solidFill>
                <a:latin typeface="宋体" panose="02010600030101010101" pitchFamily="2" charset="-122"/>
                <a:ea typeface="宋体" panose="02010600030101010101" pitchFamily="2" charset="-122"/>
                <a:sym typeface="+mn-ea"/>
              </a:rPr>
              <a:t>稀疏</a:t>
            </a:r>
            <a:endParaRPr lang="zh-CN" altLang="en-US" sz="3200" b="1" smtClean="0">
              <a:solidFill>
                <a:srgbClr val="C00000"/>
              </a:solidFill>
              <a:latin typeface="宋体" panose="02010600030101010101" pitchFamily="2" charset="-122"/>
              <a:ea typeface="宋体" panose="02010600030101010101" pitchFamily="2" charset="-122"/>
              <a:sym typeface="+mn-ea"/>
            </a:endParaRPr>
          </a:p>
        </p:txBody>
      </p:sp>
      <p:grpSp>
        <p:nvGrpSpPr>
          <p:cNvPr id="3" name="组合 2"/>
          <p:cNvGrpSpPr/>
          <p:nvPr/>
        </p:nvGrpSpPr>
        <p:grpSpPr>
          <a:xfrm>
            <a:off x="-331470" y="0"/>
            <a:ext cx="6240780" cy="764540"/>
            <a:chOff x="318" y="0"/>
            <a:chExt cx="9828" cy="1204"/>
          </a:xfrm>
        </p:grpSpPr>
        <p:sp>
          <p:nvSpPr>
            <p:cNvPr id="7" name="平行四边形 6"/>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2929" y="43"/>
              <a:ext cx="6468" cy="1161"/>
            </a:xfrm>
            <a:prstGeom prst="rect">
              <a:avLst/>
            </a:prstGeom>
            <a:noFill/>
          </p:spPr>
          <p:txBody>
            <a:bodyPr wrap="square" rtlCol="0">
              <a:spAutoFit/>
            </a:bodyPr>
            <a:p>
              <a:pPr algn="dist" fontAlgn="auto">
                <a:lnSpc>
                  <a:spcPct val="150000"/>
                </a:lnSpc>
              </a:pPr>
              <a:r>
                <a:rPr lang="zh-CN" altLang="en-US" sz="2800">
                  <a:solidFill>
                    <a:schemeClr val="tx1"/>
                  </a:solidFill>
                </a:rPr>
                <a:t>我国工业分布的基本特点</a:t>
              </a:r>
              <a:endParaRPr lang="zh-CN" altLang="en-US" sz="2800">
                <a:solidFill>
                  <a:schemeClr val="tx1"/>
                </a:solidFill>
              </a:endParaRPr>
            </a:p>
          </p:txBody>
        </p:sp>
        <p:sp>
          <p:nvSpPr>
            <p:cNvPr id="16" name="平行四边形 15"/>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平行四边形 16"/>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组合 22"/>
          <p:cNvGrpSpPr/>
          <p:nvPr/>
        </p:nvGrpSpPr>
        <p:grpSpPr>
          <a:xfrm>
            <a:off x="143462" y="1501775"/>
            <a:ext cx="5652183" cy="4513031"/>
            <a:chOff x="4890" y="1287"/>
            <a:chExt cx="10572" cy="8216"/>
          </a:xfrm>
        </p:grpSpPr>
        <p:pic>
          <p:nvPicPr>
            <p:cNvPr id="24" name="图片 23"/>
            <p:cNvPicPr>
              <a:picLocks noChangeAspect="1"/>
            </p:cNvPicPr>
            <p:nvPr/>
          </p:nvPicPr>
          <p:blipFill>
            <a:blip r:embed="rId1"/>
            <a:srcRect l="9827" t="465"/>
            <a:stretch>
              <a:fillRect/>
            </a:stretch>
          </p:blipFill>
          <p:spPr>
            <a:xfrm>
              <a:off x="4890" y="1333"/>
              <a:ext cx="10572" cy="8170"/>
            </a:xfrm>
            <a:prstGeom prst="rect">
              <a:avLst/>
            </a:prstGeom>
            <a:effectLst>
              <a:outerShdw blurRad="63500" sx="102000" sy="102000" algn="ctr" rotWithShape="0">
                <a:prstClr val="black">
                  <a:alpha val="40000"/>
                </a:prstClr>
              </a:outerShdw>
            </a:effectLst>
          </p:spPr>
        </p:pic>
        <p:sp>
          <p:nvSpPr>
            <p:cNvPr id="25" name="矩形 24"/>
            <p:cNvSpPr/>
            <p:nvPr/>
          </p:nvSpPr>
          <p:spPr>
            <a:xfrm>
              <a:off x="5036" y="1287"/>
              <a:ext cx="6975" cy="8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 name="组合 2"/>
          <p:cNvGrpSpPr/>
          <p:nvPr/>
        </p:nvGrpSpPr>
        <p:grpSpPr>
          <a:xfrm>
            <a:off x="9916795" y="1527175"/>
            <a:ext cx="2150110" cy="1375410"/>
            <a:chOff x="15618" y="2405"/>
            <a:chExt cx="3386" cy="2166"/>
          </a:xfrm>
        </p:grpSpPr>
        <p:pic>
          <p:nvPicPr>
            <p:cNvPr id="2" name="图片 1" descr="图片2"/>
            <p:cNvPicPr>
              <a:picLocks noChangeAspect="1"/>
            </p:cNvPicPr>
            <p:nvPr/>
          </p:nvPicPr>
          <p:blipFill>
            <a:blip r:embed="rId2"/>
            <a:stretch>
              <a:fillRect/>
            </a:stretch>
          </p:blipFill>
          <p:spPr>
            <a:xfrm>
              <a:off x="15618" y="2405"/>
              <a:ext cx="3387" cy="2167"/>
            </a:xfrm>
            <a:prstGeom prst="rect">
              <a:avLst/>
            </a:prstGeom>
          </p:spPr>
        </p:pic>
        <p:sp>
          <p:nvSpPr>
            <p:cNvPr id="257026" name="Text Box 2"/>
            <p:cNvSpPr txBox="1"/>
            <p:nvPr/>
          </p:nvSpPr>
          <p:spPr>
            <a:xfrm>
              <a:off x="16499" y="2908"/>
              <a:ext cx="1630" cy="1161"/>
            </a:xfrm>
            <a:prstGeom prst="rect">
              <a:avLst/>
            </a:prstGeom>
            <a:noFill/>
            <a:ln w="9525">
              <a:noFill/>
            </a:ln>
            <a:extLst>
              <a:ext uri="{909E8E84-426E-40DD-AFC4-6F175D3DCCD1}">
                <a14:hiddenFill xmlns:a14="http://schemas.microsoft.com/office/drawing/2010/main">
                  <a:solidFill>
                    <a:srgbClr val="FFFF99"/>
                  </a:solidFill>
                </a14:hiddenFill>
              </a:ext>
            </a:extLst>
          </p:spPr>
          <p:txBody>
            <a:bodyPr wrap="square">
              <a:spAutoFit/>
            </a:bodyPr>
            <a:lstStyle/>
            <a:p>
              <a:pPr>
                <a:lnSpc>
                  <a:spcPct val="150000"/>
                </a:lnSpc>
              </a:pPr>
              <a:r>
                <a:rPr lang="zh-CN" sz="2800">
                  <a:solidFill>
                    <a:schemeClr val="bg1"/>
                  </a:solidFill>
                  <a:latin typeface="+mn-ea"/>
                </a:rPr>
                <a:t>交通</a:t>
              </a:r>
              <a:endParaRPr lang="zh-CN" altLang="en-US" sz="2800">
                <a:solidFill>
                  <a:schemeClr val="bg1"/>
                </a:solidFill>
                <a:latin typeface="+mn-ea"/>
              </a:endParaRPr>
            </a:p>
          </p:txBody>
        </p:sp>
      </p:grpSp>
      <p:pic>
        <p:nvPicPr>
          <p:cNvPr id="13" name="图片 12"/>
          <p:cNvPicPr>
            <a:picLocks noChangeAspect="1"/>
          </p:cNvPicPr>
          <p:nvPr/>
        </p:nvPicPr>
        <p:blipFill>
          <a:blip r:embed="rId3">
            <a:lum bright="-18000" contrast="24000"/>
          </a:blip>
          <a:stretch>
            <a:fillRect/>
          </a:stretch>
        </p:blipFill>
        <p:spPr>
          <a:xfrm>
            <a:off x="7038340" y="1069340"/>
            <a:ext cx="2879090" cy="2291715"/>
          </a:xfrm>
          <a:prstGeom prst="rect">
            <a:avLst/>
          </a:prstGeom>
          <a:ln w="3175">
            <a:solidFill>
              <a:schemeClr val="accent1"/>
            </a:solidFill>
          </a:ln>
          <a:effectLst>
            <a:outerShdw blurRad="63500" sx="102000" sy="102000" algn="ctr" rotWithShape="0">
              <a:prstClr val="black">
                <a:alpha val="40000"/>
              </a:prstClr>
            </a:outerShdw>
          </a:effectLst>
        </p:spPr>
      </p:pic>
      <p:pic>
        <p:nvPicPr>
          <p:cNvPr id="14" name="图片 13"/>
          <p:cNvPicPr>
            <a:picLocks noChangeAspect="1"/>
          </p:cNvPicPr>
          <p:nvPr/>
        </p:nvPicPr>
        <p:blipFill>
          <a:blip r:embed="rId4"/>
          <a:stretch>
            <a:fillRect/>
          </a:stretch>
        </p:blipFill>
        <p:spPr>
          <a:xfrm>
            <a:off x="7037705" y="3930650"/>
            <a:ext cx="2879725" cy="2379980"/>
          </a:xfrm>
          <a:prstGeom prst="rect">
            <a:avLst/>
          </a:prstGeom>
          <a:noFill/>
          <a:ln w="3175">
            <a:solidFill>
              <a:schemeClr val="accent1"/>
            </a:solidFill>
          </a:ln>
          <a:effectLst>
            <a:outerShdw blurRad="63500" sx="102000" sy="102000" algn="ctr" rotWithShape="0">
              <a:prstClr val="black">
                <a:alpha val="40000"/>
              </a:prstClr>
            </a:outerShdw>
          </a:effectLst>
        </p:spPr>
      </p:pic>
      <p:grpSp>
        <p:nvGrpSpPr>
          <p:cNvPr id="6" name="组合 5"/>
          <p:cNvGrpSpPr/>
          <p:nvPr/>
        </p:nvGrpSpPr>
        <p:grpSpPr>
          <a:xfrm>
            <a:off x="-331470" y="0"/>
            <a:ext cx="6240780" cy="764540"/>
            <a:chOff x="318" y="0"/>
            <a:chExt cx="9828" cy="1204"/>
          </a:xfrm>
        </p:grpSpPr>
        <p:sp>
          <p:nvSpPr>
            <p:cNvPr id="4" name="平行四边形 3"/>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929" y="43"/>
              <a:ext cx="4244" cy="1161"/>
            </a:xfrm>
            <a:prstGeom prst="rect">
              <a:avLst/>
            </a:prstGeom>
            <a:noFill/>
          </p:spPr>
          <p:txBody>
            <a:bodyPr wrap="square" rtlCol="0">
              <a:spAutoFit/>
            </a:bodyPr>
            <a:lstStyle/>
            <a:p>
              <a:pPr algn="dist" fontAlgn="auto">
                <a:lnSpc>
                  <a:spcPct val="150000"/>
                </a:lnSpc>
              </a:pPr>
              <a:r>
                <a:rPr lang="zh-CN" altLang="en-US" sz="2800">
                  <a:sym typeface="+mn-ea"/>
                </a:rPr>
                <a:t>工业发展金钥匙</a:t>
              </a:r>
              <a:endParaRPr lang="zh-CN" altLang="en-US" sz="2800">
                <a:solidFill>
                  <a:schemeClr val="tx1"/>
                </a:solidFill>
              </a:endParaRPr>
            </a:p>
          </p:txBody>
        </p:sp>
        <p:sp>
          <p:nvSpPr>
            <p:cNvPr id="16" name="平行四边形 15"/>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平行四边形 16"/>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9916795" y="4432935"/>
            <a:ext cx="2150745" cy="1376045"/>
            <a:chOff x="15618" y="2405"/>
            <a:chExt cx="3387" cy="2167"/>
          </a:xfrm>
        </p:grpSpPr>
        <p:pic>
          <p:nvPicPr>
            <p:cNvPr id="7" name="图片 6" descr="图片2"/>
            <p:cNvPicPr>
              <a:picLocks noChangeAspect="1"/>
            </p:cNvPicPr>
            <p:nvPr/>
          </p:nvPicPr>
          <p:blipFill>
            <a:blip r:embed="rId2"/>
            <a:stretch>
              <a:fillRect/>
            </a:stretch>
          </p:blipFill>
          <p:spPr>
            <a:xfrm>
              <a:off x="15618" y="2405"/>
              <a:ext cx="3387" cy="2167"/>
            </a:xfrm>
            <a:prstGeom prst="rect">
              <a:avLst/>
            </a:prstGeom>
          </p:spPr>
        </p:pic>
        <p:sp>
          <p:nvSpPr>
            <p:cNvPr id="19" name="Text Box 2"/>
            <p:cNvSpPr txBox="1"/>
            <p:nvPr/>
          </p:nvSpPr>
          <p:spPr>
            <a:xfrm>
              <a:off x="16499" y="2908"/>
              <a:ext cx="1630" cy="1161"/>
            </a:xfrm>
            <a:prstGeom prst="rect">
              <a:avLst/>
            </a:prstGeom>
            <a:noFill/>
            <a:ln w="9525">
              <a:noFill/>
            </a:ln>
            <a:extLst>
              <a:ext uri="{909E8E84-426E-40DD-AFC4-6F175D3DCCD1}">
                <a14:hiddenFill xmlns:a14="http://schemas.microsoft.com/office/drawing/2010/main">
                  <a:solidFill>
                    <a:srgbClr val="FFFF99"/>
                  </a:solidFill>
                </a14:hiddenFill>
              </a:ext>
            </a:extLst>
          </p:spPr>
          <p:txBody>
            <a:bodyPr wrap="square">
              <a:spAutoFit/>
            </a:bodyPr>
            <a:lstStyle/>
            <a:p>
              <a:pPr>
                <a:lnSpc>
                  <a:spcPct val="150000"/>
                </a:lnSpc>
              </a:pPr>
              <a:r>
                <a:rPr lang="zh-CN" sz="2800">
                  <a:solidFill>
                    <a:schemeClr val="bg1"/>
                  </a:solidFill>
                  <a:latin typeface="+mn-ea"/>
                </a:rPr>
                <a:t>资源</a:t>
              </a:r>
              <a:endParaRPr lang="zh-CN" altLang="en-US" sz="2800">
                <a:solidFill>
                  <a:schemeClr val="bg1"/>
                </a:solidFill>
                <a:latin typeface="+mn-ea"/>
              </a:endParaRPr>
            </a:p>
          </p:txBody>
        </p:sp>
      </p:grpSp>
      <p:grpSp>
        <p:nvGrpSpPr>
          <p:cNvPr id="20" name="组合 19"/>
          <p:cNvGrpSpPr/>
          <p:nvPr/>
        </p:nvGrpSpPr>
        <p:grpSpPr>
          <a:xfrm>
            <a:off x="4709795" y="3082925"/>
            <a:ext cx="2150745" cy="1376045"/>
            <a:chOff x="15618" y="2405"/>
            <a:chExt cx="3387" cy="2167"/>
          </a:xfrm>
        </p:grpSpPr>
        <p:pic>
          <p:nvPicPr>
            <p:cNvPr id="21" name="图片 20" descr="图片2"/>
            <p:cNvPicPr>
              <a:picLocks noChangeAspect="1"/>
            </p:cNvPicPr>
            <p:nvPr/>
          </p:nvPicPr>
          <p:blipFill>
            <a:blip r:embed="rId2"/>
            <a:stretch>
              <a:fillRect/>
            </a:stretch>
          </p:blipFill>
          <p:spPr>
            <a:xfrm>
              <a:off x="15618" y="2405"/>
              <a:ext cx="3387" cy="2167"/>
            </a:xfrm>
            <a:prstGeom prst="rect">
              <a:avLst/>
            </a:prstGeom>
          </p:spPr>
        </p:pic>
        <p:sp>
          <p:nvSpPr>
            <p:cNvPr id="22" name="Text Box 2"/>
            <p:cNvSpPr txBox="1"/>
            <p:nvPr/>
          </p:nvSpPr>
          <p:spPr>
            <a:xfrm>
              <a:off x="16499" y="2908"/>
              <a:ext cx="1630" cy="1161"/>
            </a:xfrm>
            <a:prstGeom prst="rect">
              <a:avLst/>
            </a:prstGeom>
            <a:noFill/>
            <a:ln w="9525">
              <a:noFill/>
            </a:ln>
            <a:extLst>
              <a:ext uri="{909E8E84-426E-40DD-AFC4-6F175D3DCCD1}">
                <a14:hiddenFill xmlns:a14="http://schemas.microsoft.com/office/drawing/2010/main">
                  <a:solidFill>
                    <a:srgbClr val="FFFF99"/>
                  </a:solidFill>
                </a14:hiddenFill>
              </a:ext>
            </a:extLst>
          </p:spPr>
          <p:txBody>
            <a:bodyPr wrap="square">
              <a:spAutoFit/>
            </a:bodyPr>
            <a:lstStyle/>
            <a:p>
              <a:pPr>
                <a:lnSpc>
                  <a:spcPct val="150000"/>
                </a:lnSpc>
              </a:pPr>
              <a:r>
                <a:rPr lang="zh-CN" sz="2800">
                  <a:solidFill>
                    <a:schemeClr val="bg1"/>
                  </a:solidFill>
                  <a:latin typeface="+mn-ea"/>
                </a:rPr>
                <a:t>市场</a:t>
              </a:r>
              <a:endParaRPr lang="zh-CN" altLang="en-US" sz="2800">
                <a:solidFill>
                  <a:schemeClr val="bg1"/>
                </a:solidFill>
                <a:latin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1172797" y="1441450"/>
            <a:ext cx="5652183" cy="4513031"/>
            <a:chOff x="4890" y="1287"/>
            <a:chExt cx="10572" cy="8216"/>
          </a:xfrm>
        </p:grpSpPr>
        <p:pic>
          <p:nvPicPr>
            <p:cNvPr id="20" name="图片 19"/>
            <p:cNvPicPr>
              <a:picLocks noChangeAspect="1"/>
            </p:cNvPicPr>
            <p:nvPr/>
          </p:nvPicPr>
          <p:blipFill>
            <a:blip r:embed="rId1"/>
            <a:srcRect l="9827" t="465"/>
            <a:stretch>
              <a:fillRect/>
            </a:stretch>
          </p:blipFill>
          <p:spPr>
            <a:xfrm>
              <a:off x="4890" y="1333"/>
              <a:ext cx="10572" cy="8170"/>
            </a:xfrm>
            <a:prstGeom prst="rect">
              <a:avLst/>
            </a:prstGeom>
            <a:effectLst>
              <a:outerShdw blurRad="63500" sx="102000" sy="102000" algn="ctr" rotWithShape="0">
                <a:prstClr val="black">
                  <a:alpha val="40000"/>
                </a:prstClr>
              </a:outerShdw>
            </a:effectLst>
          </p:spPr>
        </p:pic>
        <p:sp>
          <p:nvSpPr>
            <p:cNvPr id="21" name="矩形 20"/>
            <p:cNvSpPr/>
            <p:nvPr/>
          </p:nvSpPr>
          <p:spPr>
            <a:xfrm>
              <a:off x="5036" y="1287"/>
              <a:ext cx="6975" cy="8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AutoShape 21"/>
          <p:cNvSpPr/>
          <p:nvPr/>
        </p:nvSpPr>
        <p:spPr>
          <a:xfrm>
            <a:off x="7185524" y="2294713"/>
            <a:ext cx="3158083" cy="615315"/>
          </a:xfrm>
          <a:prstGeom prst="wedgeRoundRectCallout">
            <a:avLst>
              <a:gd name="adj1" fmla="val -101228"/>
              <a:gd name="adj2" fmla="val 61380"/>
              <a:gd name="adj3" fmla="val 16667"/>
            </a:avLst>
          </a:prstGeom>
          <a:solidFill>
            <a:srgbClr val="CD4344"/>
          </a:solidFill>
          <a:ln w="12700" cap="flat" cmpd="sng">
            <a:noFill/>
            <a:prstDash val="solid"/>
            <a:miter/>
            <a:headEnd type="none" w="med" len="med"/>
            <a:tailEnd type="none" w="med" len="med"/>
          </a:ln>
        </p:spPr>
        <p:txBody>
          <a:bodyPr/>
          <a:lstStyle/>
          <a:p>
            <a:pPr algn="l"/>
            <a:r>
              <a:rPr lang="zh-CN" altLang="en-US" sz="3200">
                <a:solidFill>
                  <a:schemeClr val="bg1"/>
                </a:solidFill>
                <a:latin typeface="思源黑体 CN Light" panose="020B0300000000000000" pitchFamily="34" charset="-122"/>
                <a:ea typeface="思源黑体 CN Light" panose="020B0300000000000000" pitchFamily="34" charset="-122"/>
              </a:rPr>
              <a:t>辽中南工业基地</a:t>
            </a:r>
            <a:endParaRPr lang="zh-CN" altLang="en-US" sz="3200">
              <a:solidFill>
                <a:schemeClr val="bg1"/>
              </a:solidFill>
              <a:latin typeface="思源黑体 CN Light" panose="020B0300000000000000" pitchFamily="34" charset="-122"/>
              <a:ea typeface="思源黑体 CN Light" panose="020B0300000000000000" pitchFamily="34" charset="-122"/>
            </a:endParaRPr>
          </a:p>
        </p:txBody>
      </p:sp>
      <p:sp>
        <p:nvSpPr>
          <p:cNvPr id="11" name="AutoShape 23"/>
          <p:cNvSpPr/>
          <p:nvPr/>
        </p:nvSpPr>
        <p:spPr>
          <a:xfrm>
            <a:off x="6972300" y="4023360"/>
            <a:ext cx="3371215" cy="1071880"/>
          </a:xfrm>
          <a:prstGeom prst="wedgeRoundRectCallout">
            <a:avLst>
              <a:gd name="adj1" fmla="val -92230"/>
              <a:gd name="adj2" fmla="val -45438"/>
              <a:gd name="adj3" fmla="val 16667"/>
            </a:avLst>
          </a:prstGeom>
          <a:solidFill>
            <a:srgbClr val="CD4344"/>
          </a:solidFill>
          <a:ln w="12700" cap="flat" cmpd="sng">
            <a:noFill/>
            <a:prstDash val="solid"/>
            <a:miter/>
            <a:headEnd type="none" w="med" len="med"/>
            <a:tailEnd type="none" w="med" len="med"/>
          </a:ln>
        </p:spPr>
        <p:txBody>
          <a:bodyPr>
            <a:noAutofit/>
          </a:bodyPr>
          <a:lstStyle/>
          <a:p>
            <a:pPr lvl="0" algn="l">
              <a:buClrTx/>
              <a:buSzTx/>
              <a:buFontTx/>
            </a:pPr>
            <a:r>
              <a:rPr lang="zh-CN" altLang="en-US" sz="3200">
                <a:solidFill>
                  <a:schemeClr val="bg1"/>
                </a:solidFill>
                <a:latin typeface="思源黑体 CN Light" panose="020B0300000000000000" pitchFamily="34" charset="-122"/>
                <a:ea typeface="思源黑体 CN Light" panose="020B0300000000000000" pitchFamily="34" charset="-122"/>
                <a:sym typeface="+mn-ea"/>
              </a:rPr>
              <a:t>长江三角洲工业基地</a:t>
            </a:r>
            <a:endParaRPr lang="zh-CN" altLang="en-US" sz="3200">
              <a:solidFill>
                <a:schemeClr val="bg1"/>
              </a:solidFill>
              <a:latin typeface="思源黑体 CN Light" panose="020B0300000000000000" pitchFamily="34" charset="-122"/>
              <a:ea typeface="思源黑体 CN Light" panose="020B0300000000000000" pitchFamily="34" charset="-122"/>
              <a:sym typeface="+mn-ea"/>
            </a:endParaRPr>
          </a:p>
        </p:txBody>
      </p:sp>
      <p:sp>
        <p:nvSpPr>
          <p:cNvPr id="12" name="AutoShape 24"/>
          <p:cNvSpPr/>
          <p:nvPr/>
        </p:nvSpPr>
        <p:spPr>
          <a:xfrm>
            <a:off x="6987540" y="5577205"/>
            <a:ext cx="3371215" cy="1083310"/>
          </a:xfrm>
          <a:prstGeom prst="wedgeRoundRectCallout">
            <a:avLst>
              <a:gd name="adj1" fmla="val -115901"/>
              <a:gd name="adj2" fmla="val -123019"/>
              <a:gd name="adj3" fmla="val 16667"/>
            </a:avLst>
          </a:prstGeom>
          <a:solidFill>
            <a:srgbClr val="CD4344"/>
          </a:solidFill>
          <a:ln w="12700" cap="flat" cmpd="sng">
            <a:noFill/>
            <a:prstDash val="solid"/>
            <a:miter/>
            <a:headEnd type="none" w="med" len="med"/>
            <a:tailEnd type="none" w="med" len="med"/>
          </a:ln>
        </p:spPr>
        <p:txBody>
          <a:bodyPr>
            <a:noAutofit/>
          </a:bodyPr>
          <a:lstStyle/>
          <a:p>
            <a:pPr lvl="0" algn="l">
              <a:buClrTx/>
              <a:buSzTx/>
              <a:buFontTx/>
            </a:pPr>
            <a:r>
              <a:rPr lang="zh-CN" altLang="en-US" sz="3200">
                <a:solidFill>
                  <a:schemeClr val="bg1"/>
                </a:solidFill>
                <a:latin typeface="思源黑体 CN Light" panose="020B0300000000000000" pitchFamily="34" charset="-122"/>
                <a:ea typeface="思源黑体 CN Light" panose="020B0300000000000000" pitchFamily="34" charset="-122"/>
                <a:sym typeface="+mn-ea"/>
              </a:rPr>
              <a:t>珠江三角洲工业基地</a:t>
            </a:r>
            <a:endParaRPr lang="zh-CN" altLang="en-US" sz="3200">
              <a:solidFill>
                <a:schemeClr val="bg1"/>
              </a:solidFill>
              <a:latin typeface="思源黑体 CN Light" panose="020B0300000000000000" pitchFamily="34" charset="-122"/>
              <a:ea typeface="思源黑体 CN Light" panose="020B0300000000000000" pitchFamily="34" charset="-122"/>
              <a:sym typeface="+mn-ea"/>
            </a:endParaRPr>
          </a:p>
        </p:txBody>
      </p:sp>
      <p:grpSp>
        <p:nvGrpSpPr>
          <p:cNvPr id="6" name="组合 5"/>
          <p:cNvGrpSpPr/>
          <p:nvPr/>
        </p:nvGrpSpPr>
        <p:grpSpPr>
          <a:xfrm>
            <a:off x="-331470" y="0"/>
            <a:ext cx="6240780" cy="764540"/>
            <a:chOff x="318" y="0"/>
            <a:chExt cx="9828" cy="1204"/>
          </a:xfrm>
        </p:grpSpPr>
        <p:sp>
          <p:nvSpPr>
            <p:cNvPr id="4" name="平行四边形 3"/>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929" y="43"/>
              <a:ext cx="6468" cy="1161"/>
            </a:xfrm>
            <a:prstGeom prst="rect">
              <a:avLst/>
            </a:prstGeom>
            <a:noFill/>
          </p:spPr>
          <p:txBody>
            <a:bodyPr wrap="square" rtlCol="0">
              <a:spAutoFit/>
            </a:bodyPr>
            <a:lstStyle/>
            <a:p>
              <a:pPr algn="dist" fontAlgn="auto">
                <a:lnSpc>
                  <a:spcPct val="150000"/>
                </a:lnSpc>
              </a:pPr>
              <a:r>
                <a:rPr lang="zh-CN" altLang="en-US" sz="2800">
                  <a:solidFill>
                    <a:schemeClr val="tx1"/>
                  </a:solidFill>
                </a:rPr>
                <a:t>我国工业分布的基本特点</a:t>
              </a:r>
              <a:endParaRPr lang="zh-CN" altLang="en-US" sz="2800">
                <a:solidFill>
                  <a:schemeClr val="tx1"/>
                </a:solidFill>
              </a:endParaRPr>
            </a:p>
          </p:txBody>
        </p:sp>
        <p:sp>
          <p:nvSpPr>
            <p:cNvPr id="16" name="平行四边形 15"/>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平行四边形 16"/>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8" name="圆角矩形 17"/>
          <p:cNvSpPr/>
          <p:nvPr/>
        </p:nvSpPr>
        <p:spPr>
          <a:xfrm>
            <a:off x="7119620" y="197485"/>
            <a:ext cx="2497455" cy="9271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sym typeface="+mn-ea"/>
              </a:rPr>
              <a:t>东密西疏</a:t>
            </a:r>
            <a:endParaRPr lang="zh-CN" altLang="en-US" sz="3600" b="1">
              <a:sym typeface="+mn-ea"/>
            </a:endParaRPr>
          </a:p>
        </p:txBody>
      </p:sp>
      <p:sp>
        <p:nvSpPr>
          <p:cNvPr id="19" name="AutoShape 21"/>
          <p:cNvSpPr/>
          <p:nvPr/>
        </p:nvSpPr>
        <p:spPr>
          <a:xfrm>
            <a:off x="7185524" y="3158948"/>
            <a:ext cx="3158083" cy="615315"/>
          </a:xfrm>
          <a:prstGeom prst="wedgeRoundRectCallout">
            <a:avLst>
              <a:gd name="adj1" fmla="val -112810"/>
              <a:gd name="adj2" fmla="val -49248"/>
              <a:gd name="adj3" fmla="val 16667"/>
            </a:avLst>
          </a:prstGeom>
          <a:solidFill>
            <a:srgbClr val="CD4344"/>
          </a:solidFill>
          <a:ln w="12700" cap="flat" cmpd="sng">
            <a:noFill/>
            <a:prstDash val="solid"/>
            <a:miter/>
            <a:headEnd type="none" w="med" len="med"/>
            <a:tailEnd type="none" w="med" len="med"/>
          </a:ln>
        </p:spPr>
        <p:txBody>
          <a:bodyPr/>
          <a:lstStyle/>
          <a:p>
            <a:pPr algn="l"/>
            <a:r>
              <a:rPr lang="zh-CN" altLang="en-US" sz="3200">
                <a:solidFill>
                  <a:schemeClr val="bg1"/>
                </a:solidFill>
                <a:latin typeface="思源黑体 CN Light" panose="020B0300000000000000" pitchFamily="34" charset="-122"/>
                <a:ea typeface="思源黑体 CN Light" panose="020B0300000000000000" pitchFamily="34" charset="-122"/>
                <a:sym typeface="+mn-ea"/>
              </a:rPr>
              <a:t>京津唐</a:t>
            </a:r>
            <a:r>
              <a:rPr lang="zh-CN" altLang="en-US" sz="3200">
                <a:solidFill>
                  <a:schemeClr val="bg1"/>
                </a:solidFill>
                <a:latin typeface="思源黑体 CN Light" panose="020B0300000000000000" pitchFamily="34" charset="-122"/>
                <a:ea typeface="思源黑体 CN Light" panose="020B0300000000000000" pitchFamily="34" charset="-122"/>
              </a:rPr>
              <a:t>工业基地</a:t>
            </a:r>
            <a:endParaRPr lang="zh-CN" altLang="en-US" sz="3200">
              <a:solidFill>
                <a:schemeClr val="bg1"/>
              </a:solidFill>
              <a:latin typeface="思源黑体 CN Light" panose="020B0300000000000000" pitchFamily="34" charset="-122"/>
              <a:ea typeface="思源黑体 CN Light" panose="020B0300000000000000"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5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385" decel="100000"/>
                                        <p:tgtEl>
                                          <p:spTgt spid="18"/>
                                        </p:tgtEl>
                                      </p:cBhvr>
                                    </p:animEffect>
                                    <p:animScale>
                                      <p:cBhvr>
                                        <p:cTn id="28" dur="385" decel="100000"/>
                                        <p:tgtEl>
                                          <p:spTgt spid="18"/>
                                        </p:tgtEl>
                                      </p:cBhvr>
                                      <p:from x="10000" y="10000"/>
                                      <p:to x="200000" y="450000"/>
                                    </p:animScale>
                                    <p:animScale>
                                      <p:cBhvr>
                                        <p:cTn id="29" dur="615" accel="100000" fill="hold">
                                          <p:stCondLst>
                                            <p:cond delay="385"/>
                                          </p:stCondLst>
                                        </p:cTn>
                                        <p:tgtEl>
                                          <p:spTgt spid="18"/>
                                        </p:tgtEl>
                                      </p:cBhvr>
                                      <p:from x="200000" y="450000"/>
                                      <p:to x="100000" y="100000"/>
                                    </p:animScale>
                                    <p:set>
                                      <p:cBhvr>
                                        <p:cTn id="30" dur="385" fill="hold"/>
                                        <p:tgtEl>
                                          <p:spTgt spid="18"/>
                                        </p:tgtEl>
                                        <p:attrNameLst>
                                          <p:attrName>ppt_x</p:attrName>
                                        </p:attrNameLst>
                                      </p:cBhvr>
                                      <p:to>
                                        <p:strVal val="(0.5)"/>
                                      </p:to>
                                    </p:set>
                                    <p:anim from="(0.5)" to="(#ppt_x)" calcmode="lin" valueType="num">
                                      <p:cBhvr>
                                        <p:cTn id="31" dur="615" accel="100000" fill="hold">
                                          <p:stCondLst>
                                            <p:cond delay="385"/>
                                          </p:stCondLst>
                                        </p:cTn>
                                        <p:tgtEl>
                                          <p:spTgt spid="18"/>
                                        </p:tgtEl>
                                        <p:attrNameLst>
                                          <p:attrName>ppt_x</p:attrName>
                                        </p:attrNameLst>
                                      </p:cBhvr>
                                    </p:anim>
                                    <p:set>
                                      <p:cBhvr>
                                        <p:cTn id="32" dur="385" fill="hold"/>
                                        <p:tgtEl>
                                          <p:spTgt spid="18"/>
                                        </p:tgtEl>
                                        <p:attrNameLst>
                                          <p:attrName>ppt_y</p:attrName>
                                        </p:attrNameLst>
                                      </p:cBhvr>
                                      <p:to>
                                        <p:strVal val="(#ppt_y+0.4)"/>
                                      </p:to>
                                    </p:set>
                                    <p:anim from="(#ppt_y+0.4)" to="(#ppt_y)" calcmode="lin" valueType="num">
                                      <p:cBhvr>
                                        <p:cTn id="33" dur="615" accel="100000" fill="hold">
                                          <p:stCondLst>
                                            <p:cond delay="385"/>
                                          </p:stCondLst>
                                        </p:cTn>
                                        <p:tgtEl>
                                          <p:spTgt spid="1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bldLvl="0" animBg="1"/>
      <p:bldP spid="18" grpId="0"/>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5992178" y="156058"/>
            <a:ext cx="3897883" cy="796262"/>
            <a:chOff x="813" y="630"/>
            <a:chExt cx="6138" cy="1254"/>
          </a:xfrm>
        </p:grpSpPr>
        <p:sp>
          <p:nvSpPr>
            <p:cNvPr id="7" name="Freeform 13"/>
            <p:cNvSpPr/>
            <p:nvPr/>
          </p:nvSpPr>
          <p:spPr bwMode="auto">
            <a:xfrm>
              <a:off x="813" y="630"/>
              <a:ext cx="1117" cy="1254"/>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a:latin typeface="Impact" panose="020B0806030902050204" pitchFamily="34" charset="0"/>
                </a:rPr>
                <a:t>01</a:t>
              </a:r>
              <a:endParaRPr lang="zh-CN" altLang="en-US" sz="3200">
                <a:latin typeface="Impact" panose="020B0806030902050204" pitchFamily="34" charset="0"/>
              </a:endParaRPr>
            </a:p>
          </p:txBody>
        </p:sp>
        <p:sp>
          <p:nvSpPr>
            <p:cNvPr id="9" name="矩形 39"/>
            <p:cNvSpPr/>
            <p:nvPr/>
          </p:nvSpPr>
          <p:spPr>
            <a:xfrm>
              <a:off x="2136" y="796"/>
              <a:ext cx="4815" cy="921"/>
            </a:xfrm>
            <a:prstGeom prst="rect">
              <a:avLst/>
            </a:prstGeom>
            <a:noFill/>
          </p:spPr>
          <p:txBody>
            <a:bodyPr wrap="none" rtlCol="0">
              <a:spAutoFit/>
            </a:bodyPr>
            <a:lstStyle/>
            <a:p>
              <a:r>
                <a:rPr lang="zh-CN" altLang="en-US" sz="3200">
                  <a:solidFill>
                    <a:schemeClr val="tx1">
                      <a:lumMod val="65000"/>
                      <a:lumOff val="35000"/>
                    </a:schemeClr>
                  </a:solidFill>
                  <a:latin typeface="+mj-ea"/>
                  <a:ea typeface="+mj-ea"/>
                </a:rPr>
                <a:t>辽中南工业基地</a:t>
              </a:r>
              <a:endParaRPr lang="zh-CN" altLang="en-US" sz="3200">
                <a:solidFill>
                  <a:schemeClr val="tx1">
                    <a:lumMod val="65000"/>
                    <a:lumOff val="35000"/>
                  </a:schemeClr>
                </a:solidFill>
                <a:latin typeface="+mj-ea"/>
                <a:ea typeface="+mj-ea"/>
              </a:endParaRPr>
            </a:p>
          </p:txBody>
        </p:sp>
      </p:grpSp>
      <p:pic>
        <p:nvPicPr>
          <p:cNvPr id="12" name="Picture 7" descr="4"/>
          <p:cNvPicPr>
            <a:picLocks noChangeAspect="1" noChangeArrowheads="1"/>
          </p:cNvPicPr>
          <p:nvPr/>
        </p:nvPicPr>
        <p:blipFill>
          <a:blip r:embed="rId1">
            <a:lum bright="-12000" contrast="36000"/>
            <a:extLst>
              <a:ext uri="{28A0092B-C50C-407E-A947-70E740481C1C}">
                <a14:useLocalDpi xmlns:a14="http://schemas.microsoft.com/office/drawing/2010/main" val="0"/>
              </a:ext>
            </a:extLst>
          </a:blip>
          <a:stretch>
            <a:fillRect/>
          </a:stretch>
        </p:blipFill>
        <p:spPr bwMode="auto">
          <a:xfrm>
            <a:off x="438066" y="1454696"/>
            <a:ext cx="4894262" cy="5000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3"/>
          <p:cNvSpPr txBox="1">
            <a:spLocks noChangeArrowheads="1"/>
          </p:cNvSpPr>
          <p:nvPr/>
        </p:nvSpPr>
        <p:spPr bwMode="auto">
          <a:xfrm>
            <a:off x="5481023" y="1350870"/>
            <a:ext cx="287246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lnSpc>
                <a:spcPct val="150000"/>
              </a:lnSpc>
            </a:pPr>
            <a:r>
              <a:rPr lang="zh-CN" altLang="en-US" sz="2800" b="1">
                <a:solidFill>
                  <a:schemeClr val="tx1">
                    <a:lumMod val="75000"/>
                    <a:lumOff val="25000"/>
                  </a:schemeClr>
                </a:solidFill>
                <a:latin typeface="思源黑体 CN Heavy" panose="020B0A00000000000000" pitchFamily="34" charset="-122"/>
                <a:ea typeface="思源黑体 CN Heavy" panose="020B0A00000000000000" pitchFamily="34" charset="-122"/>
              </a:rPr>
              <a:t>主要城市：</a:t>
            </a:r>
            <a:endParaRPr lang="en-US" altLang="zh-CN" sz="2800" b="1">
              <a:solidFill>
                <a:schemeClr val="tx1">
                  <a:lumMod val="75000"/>
                  <a:lumOff val="25000"/>
                </a:schemeClr>
              </a:solidFill>
              <a:latin typeface="思源黑体 CN Heavy" panose="020B0A00000000000000" pitchFamily="34" charset="-122"/>
              <a:ea typeface="思源黑体 CN Heavy" panose="020B0A00000000000000" pitchFamily="34" charset="-122"/>
            </a:endParaRPr>
          </a:p>
          <a:p>
            <a:pPr>
              <a:lnSpc>
                <a:spcPct val="150000"/>
              </a:lnSpc>
            </a:pPr>
            <a:r>
              <a:rPr lang="zh-CN" altLang="en-US" sz="2800" b="1">
                <a:solidFill>
                  <a:schemeClr val="tx1">
                    <a:lumMod val="75000"/>
                    <a:lumOff val="25000"/>
                  </a:schemeClr>
                </a:solidFill>
                <a:latin typeface="思源黑体 CN Heavy" panose="020B0A00000000000000" pitchFamily="34" charset="-122"/>
                <a:ea typeface="思源黑体 CN Heavy" panose="020B0A00000000000000" pitchFamily="34" charset="-122"/>
              </a:rPr>
              <a:t>主要工业部门：</a:t>
            </a:r>
            <a:endParaRPr lang="en-US" altLang="zh-CN" sz="2800" b="1">
              <a:solidFill>
                <a:schemeClr val="tx1">
                  <a:lumMod val="75000"/>
                  <a:lumOff val="25000"/>
                </a:schemeClr>
              </a:solidFill>
              <a:latin typeface="思源黑体 CN Heavy" panose="020B0A00000000000000" pitchFamily="34" charset="-122"/>
              <a:ea typeface="思源黑体 CN Heavy" panose="020B0A00000000000000" pitchFamily="34" charset="-122"/>
            </a:endParaRPr>
          </a:p>
          <a:p>
            <a:endParaRPr lang="en-US" altLang="zh-CN" sz="2800">
              <a:solidFill>
                <a:schemeClr val="tx1">
                  <a:lumMod val="75000"/>
                  <a:lumOff val="25000"/>
                </a:schemeClr>
              </a:solidFill>
              <a:latin typeface="思源黑体 CN Heavy" panose="020B0A00000000000000" pitchFamily="34" charset="-122"/>
              <a:ea typeface="思源黑体 CN Heavy" panose="020B0A00000000000000" pitchFamily="34" charset="-122"/>
            </a:endParaRPr>
          </a:p>
          <a:p>
            <a:endParaRPr lang="en-US" altLang="zh-CN" sz="2800">
              <a:solidFill>
                <a:schemeClr val="tx1">
                  <a:lumMod val="75000"/>
                  <a:lumOff val="25000"/>
                </a:schemeClr>
              </a:solidFill>
              <a:latin typeface="思源黑体 CN Heavy" panose="020B0A00000000000000" pitchFamily="34" charset="-122"/>
              <a:ea typeface="思源黑体 CN Heavy" panose="020B0A00000000000000" pitchFamily="34" charset="-122"/>
            </a:endParaRPr>
          </a:p>
        </p:txBody>
      </p:sp>
      <p:sp>
        <p:nvSpPr>
          <p:cNvPr id="14" name="Oval 41"/>
          <p:cNvSpPr>
            <a:spLocks noChangeArrowheads="1"/>
          </p:cNvSpPr>
          <p:nvPr/>
        </p:nvSpPr>
        <p:spPr bwMode="auto">
          <a:xfrm>
            <a:off x="3301266" y="1814539"/>
            <a:ext cx="712470" cy="396875"/>
          </a:xfrm>
          <a:prstGeom prst="ellipse">
            <a:avLst/>
          </a:prstGeom>
          <a:solidFill>
            <a:schemeClr val="accent3">
              <a:alpha val="40000"/>
            </a:schemeClr>
          </a:solidFill>
          <a:ln w="47625">
            <a:solidFill>
              <a:schemeClr val="accent4"/>
            </a:solidFill>
            <a:round/>
          </a:ln>
          <a:effectLst/>
        </p:spPr>
        <p:txBody>
          <a:bodyPr wrap="none" anchor="ct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endParaRPr lang="zh-CN" altLang="en-US" sz="1015">
              <a:latin typeface="Times New Roman" panose="02020603050405020304" pitchFamily="18" charset="0"/>
              <a:ea typeface="楷体_GB2312" pitchFamily="49" charset="-122"/>
            </a:endParaRPr>
          </a:p>
        </p:txBody>
      </p:sp>
      <p:sp>
        <p:nvSpPr>
          <p:cNvPr id="15" name="Oval 41"/>
          <p:cNvSpPr>
            <a:spLocks noChangeArrowheads="1"/>
          </p:cNvSpPr>
          <p:nvPr/>
        </p:nvSpPr>
        <p:spPr bwMode="auto">
          <a:xfrm>
            <a:off x="1813302" y="5457004"/>
            <a:ext cx="891151" cy="471098"/>
          </a:xfrm>
          <a:prstGeom prst="ellipse">
            <a:avLst/>
          </a:prstGeom>
          <a:solidFill>
            <a:schemeClr val="accent3">
              <a:alpha val="50196"/>
            </a:schemeClr>
          </a:solidFill>
          <a:ln w="47625">
            <a:solidFill>
              <a:schemeClr val="accent4"/>
            </a:solidFill>
            <a:round/>
          </a:ln>
          <a:effectLst/>
        </p:spPr>
        <p:txBody>
          <a:bodyPr wrap="none" anchor="ct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endParaRPr lang="zh-CN" altLang="en-US" sz="1015">
              <a:latin typeface="Times New Roman" panose="02020603050405020304" pitchFamily="18" charset="0"/>
              <a:ea typeface="楷体_GB2312" pitchFamily="49" charset="-122"/>
            </a:endParaRPr>
          </a:p>
        </p:txBody>
      </p:sp>
      <p:sp>
        <p:nvSpPr>
          <p:cNvPr id="16" name="Oval 41"/>
          <p:cNvSpPr>
            <a:spLocks noChangeArrowheads="1"/>
          </p:cNvSpPr>
          <p:nvPr/>
        </p:nvSpPr>
        <p:spPr bwMode="auto">
          <a:xfrm>
            <a:off x="3173997" y="2736997"/>
            <a:ext cx="712470" cy="460958"/>
          </a:xfrm>
          <a:prstGeom prst="ellipse">
            <a:avLst/>
          </a:prstGeom>
          <a:solidFill>
            <a:srgbClr val="0BD0D9">
              <a:alpha val="40000"/>
            </a:srgbClr>
          </a:solidFill>
          <a:ln w="47625">
            <a:solidFill>
              <a:schemeClr val="accent4"/>
            </a:solidFill>
            <a:round/>
          </a:ln>
          <a:effectLst/>
        </p:spPr>
        <p:txBody>
          <a:bodyPr wrap="none" anchor="ct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endParaRPr lang="zh-CN" altLang="en-US" sz="1015">
              <a:latin typeface="Times New Roman" panose="02020603050405020304" pitchFamily="18" charset="0"/>
              <a:ea typeface="楷体_GB2312" pitchFamily="49" charset="-122"/>
            </a:endParaRPr>
          </a:p>
        </p:txBody>
      </p:sp>
      <p:sp>
        <p:nvSpPr>
          <p:cNvPr id="17" name="TextBox 7"/>
          <p:cNvSpPr txBox="1">
            <a:spLocks noChangeArrowheads="1"/>
          </p:cNvSpPr>
          <p:nvPr/>
        </p:nvSpPr>
        <p:spPr bwMode="auto">
          <a:xfrm>
            <a:off x="7207855" y="1455631"/>
            <a:ext cx="33343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r>
              <a:rPr lang="zh-CN" altLang="en-US" sz="2800" b="1">
                <a:solidFill>
                  <a:srgbClr val="0070C0"/>
                </a:solidFill>
                <a:latin typeface="黑体" panose="02010609060101010101" charset="-122"/>
                <a:ea typeface="黑体" panose="02010609060101010101" charset="-122"/>
              </a:rPr>
              <a:t>沈阳、鞍山、大连</a:t>
            </a:r>
            <a:endParaRPr lang="zh-CN" altLang="en-US" sz="2800" b="1">
              <a:solidFill>
                <a:srgbClr val="0070C0"/>
              </a:solidFill>
              <a:latin typeface="黑体" panose="02010609060101010101" charset="-122"/>
              <a:ea typeface="黑体" panose="02010609060101010101" charset="-122"/>
            </a:endParaRPr>
          </a:p>
        </p:txBody>
      </p:sp>
      <p:sp>
        <p:nvSpPr>
          <p:cNvPr id="18" name="Text Box 9"/>
          <p:cNvSpPr txBox="1">
            <a:spLocks noChangeArrowheads="1"/>
          </p:cNvSpPr>
          <p:nvPr/>
        </p:nvSpPr>
        <p:spPr bwMode="auto">
          <a:xfrm>
            <a:off x="7891696" y="2110257"/>
            <a:ext cx="37843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r>
              <a:rPr lang="zh-CN" altLang="en-US" sz="2800" b="1">
                <a:solidFill>
                  <a:srgbClr val="0070C0"/>
                </a:solidFill>
                <a:latin typeface="黑体" panose="02010609060101010101" charset="-122"/>
                <a:ea typeface="黑体" panose="02010609060101010101" charset="-122"/>
              </a:rPr>
              <a:t>造船、机械制造等</a:t>
            </a:r>
            <a:endParaRPr lang="zh-CN" altLang="en-US" sz="2800" b="1">
              <a:solidFill>
                <a:srgbClr val="0070C0"/>
              </a:solidFill>
              <a:latin typeface="黑体" panose="02010609060101010101" charset="-122"/>
              <a:ea typeface="黑体" panose="02010609060101010101" charset="-122"/>
            </a:endParaRPr>
          </a:p>
        </p:txBody>
      </p:sp>
      <p:sp>
        <p:nvSpPr>
          <p:cNvPr id="19" name="Text Box 37"/>
          <p:cNvSpPr txBox="1">
            <a:spLocks noChangeArrowheads="1"/>
          </p:cNvSpPr>
          <p:nvPr/>
        </p:nvSpPr>
        <p:spPr bwMode="auto">
          <a:xfrm>
            <a:off x="5481023" y="4379187"/>
            <a:ext cx="5987856" cy="196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lgn="just">
              <a:lnSpc>
                <a:spcPct val="150000"/>
              </a:lnSpc>
            </a:pPr>
            <a:r>
              <a:rPr lang="en-US" altLang="zh-CN" sz="2800" b="1">
                <a:solidFill>
                  <a:srgbClr val="0070C0"/>
                </a:solidFill>
                <a:latin typeface="思源黑体 CN Light" panose="020B0300000000000000" pitchFamily="34" charset="-122"/>
                <a:ea typeface="思源黑体 CN Light" panose="020B0300000000000000" pitchFamily="34" charset="-122"/>
              </a:rPr>
              <a:t>1.</a:t>
            </a:r>
            <a:r>
              <a:rPr lang="zh-CN" altLang="en-US" sz="2800" b="1">
                <a:solidFill>
                  <a:srgbClr val="0070C0"/>
                </a:solidFill>
                <a:latin typeface="思源黑体 CN Light" panose="020B0300000000000000" pitchFamily="34" charset="-122"/>
                <a:ea typeface="思源黑体 CN Light" panose="020B0300000000000000" pitchFamily="34" charset="-122"/>
              </a:rPr>
              <a:t>交通便利（海运、铁路）</a:t>
            </a:r>
            <a:endParaRPr lang="zh-CN" altLang="en-US" sz="2800" b="1">
              <a:solidFill>
                <a:srgbClr val="0070C0"/>
              </a:solidFill>
              <a:latin typeface="思源黑体 CN Light" panose="020B0300000000000000" pitchFamily="34" charset="-122"/>
              <a:ea typeface="思源黑体 CN Light" panose="020B0300000000000000" pitchFamily="34" charset="-122"/>
            </a:endParaRPr>
          </a:p>
          <a:p>
            <a:pPr algn="just">
              <a:lnSpc>
                <a:spcPct val="150000"/>
              </a:lnSpc>
            </a:pPr>
            <a:r>
              <a:rPr lang="en-US" altLang="zh-CN" sz="2800" b="1">
                <a:solidFill>
                  <a:srgbClr val="0070C0"/>
                </a:solidFill>
                <a:latin typeface="思源黑体 CN Light" panose="020B0300000000000000" pitchFamily="34" charset="-122"/>
                <a:ea typeface="思源黑体 CN Light" panose="020B0300000000000000" pitchFamily="34" charset="-122"/>
              </a:rPr>
              <a:t>2.</a:t>
            </a:r>
            <a:r>
              <a:rPr lang="zh-CN" altLang="en-US" sz="2800" b="1">
                <a:solidFill>
                  <a:srgbClr val="0070C0"/>
                </a:solidFill>
                <a:latin typeface="思源黑体 CN Light" panose="020B0300000000000000" pitchFamily="34" charset="-122"/>
                <a:ea typeface="思源黑体 CN Light" panose="020B0300000000000000" pitchFamily="34" charset="-122"/>
              </a:rPr>
              <a:t>（煤、铁、石油等）矿产资源丰富</a:t>
            </a:r>
            <a:endParaRPr lang="zh-CN" altLang="en-US" sz="2800" b="1">
              <a:solidFill>
                <a:srgbClr val="0070C0"/>
              </a:solidFill>
              <a:latin typeface="思源黑体 CN Light" panose="020B0300000000000000" pitchFamily="34" charset="-122"/>
              <a:ea typeface="思源黑体 CN Light" panose="020B0300000000000000" pitchFamily="34" charset="-122"/>
            </a:endParaRPr>
          </a:p>
          <a:p>
            <a:pPr algn="just">
              <a:lnSpc>
                <a:spcPct val="150000"/>
              </a:lnSpc>
            </a:pPr>
            <a:r>
              <a:rPr lang="en-US" altLang="zh-CN" sz="2800" b="1">
                <a:solidFill>
                  <a:srgbClr val="0070C0"/>
                </a:solidFill>
                <a:latin typeface="思源黑体 CN Light" panose="020B0300000000000000" pitchFamily="34" charset="-122"/>
                <a:ea typeface="思源黑体 CN Light" panose="020B0300000000000000" pitchFamily="34" charset="-122"/>
              </a:rPr>
              <a:t>3.</a:t>
            </a:r>
            <a:r>
              <a:rPr lang="zh-CN" altLang="en-US" sz="2800" b="1">
                <a:solidFill>
                  <a:srgbClr val="0070C0"/>
                </a:solidFill>
                <a:latin typeface="思源黑体 CN Light" panose="020B0300000000000000" pitchFamily="34" charset="-122"/>
                <a:ea typeface="思源黑体 CN Light" panose="020B0300000000000000" pitchFamily="34" charset="-122"/>
              </a:rPr>
              <a:t>工业历史悠久（老工业基地）</a:t>
            </a:r>
            <a:endParaRPr lang="zh-CN" altLang="en-US" sz="2800" b="1">
              <a:solidFill>
                <a:srgbClr val="0070C0"/>
              </a:solidFill>
              <a:latin typeface="思源黑体 CN Light" panose="020B0300000000000000" pitchFamily="34" charset="-122"/>
              <a:ea typeface="思源黑体 CN Light" panose="020B0300000000000000" pitchFamily="34" charset="-122"/>
            </a:endParaRPr>
          </a:p>
        </p:txBody>
      </p:sp>
      <p:sp>
        <p:nvSpPr>
          <p:cNvPr id="20" name="下箭头 10"/>
          <p:cNvSpPr/>
          <p:nvPr/>
        </p:nvSpPr>
        <p:spPr>
          <a:xfrm>
            <a:off x="8728121" y="2638455"/>
            <a:ext cx="293786" cy="374154"/>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ct val="0"/>
              </a:spcBef>
              <a:spcAft>
                <a:spcPct val="0"/>
              </a:spcAft>
              <a:defRPr/>
            </a:pPr>
            <a:endParaRPr lang="zh-CN" altLang="en-US" sz="2100"/>
          </a:p>
        </p:txBody>
      </p:sp>
      <p:sp>
        <p:nvSpPr>
          <p:cNvPr id="21" name="TextBox 11"/>
          <p:cNvSpPr txBox="1">
            <a:spLocks noChangeArrowheads="1"/>
          </p:cNvSpPr>
          <p:nvPr/>
        </p:nvSpPr>
        <p:spPr bwMode="auto">
          <a:xfrm>
            <a:off x="5481023" y="3033625"/>
            <a:ext cx="15337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r>
              <a:rPr lang="zh-CN" altLang="en-US" sz="2800" b="1">
                <a:solidFill>
                  <a:schemeClr val="tx1">
                    <a:lumMod val="75000"/>
                    <a:lumOff val="25000"/>
                  </a:schemeClr>
                </a:solidFill>
                <a:latin typeface="思源黑体 CN Heavy" panose="020B0A00000000000000" pitchFamily="34" charset="-122"/>
                <a:ea typeface="思源黑体 CN Heavy" panose="020B0A00000000000000" pitchFamily="34" charset="-122"/>
              </a:rPr>
              <a:t>特点：</a:t>
            </a:r>
            <a:endParaRPr lang="zh-CN" altLang="en-US" sz="2800" b="1">
              <a:solidFill>
                <a:schemeClr val="tx1">
                  <a:lumMod val="75000"/>
                  <a:lumOff val="25000"/>
                </a:schemeClr>
              </a:solidFill>
              <a:latin typeface="思源黑体 CN Heavy" panose="020B0A00000000000000" pitchFamily="34" charset="-122"/>
              <a:ea typeface="思源黑体 CN Heavy" panose="020B0A00000000000000" pitchFamily="34" charset="-122"/>
            </a:endParaRPr>
          </a:p>
        </p:txBody>
      </p:sp>
      <p:sp>
        <p:nvSpPr>
          <p:cNvPr id="22" name="矩形 21"/>
          <p:cNvSpPr/>
          <p:nvPr/>
        </p:nvSpPr>
        <p:spPr>
          <a:xfrm>
            <a:off x="5481023" y="3693958"/>
            <a:ext cx="2289697" cy="670248"/>
          </a:xfrm>
          <a:prstGeom prst="rect">
            <a:avLst/>
          </a:prstGeom>
        </p:spPr>
        <p:txBody>
          <a:bodyPr wrap="square">
            <a:spAutoFit/>
          </a:bodyPr>
          <a:lstStyle/>
          <a:p>
            <a:pPr lvl="0">
              <a:lnSpc>
                <a:spcPct val="150000"/>
              </a:lnSpc>
            </a:pPr>
            <a:r>
              <a:rPr lang="zh-CN" altLang="en-US" sz="2800" b="1">
                <a:solidFill>
                  <a:schemeClr val="tx1">
                    <a:lumMod val="75000"/>
                    <a:lumOff val="25000"/>
                  </a:schemeClr>
                </a:solidFill>
                <a:latin typeface="思源黑体 CN Heavy" panose="020B0A00000000000000" pitchFamily="34" charset="-122"/>
                <a:ea typeface="思源黑体 CN Heavy" panose="020B0A00000000000000" pitchFamily="34" charset="-122"/>
              </a:rPr>
              <a:t>有利条件：</a:t>
            </a:r>
            <a:endParaRPr lang="zh-CN" altLang="en-US" sz="2800" b="1">
              <a:solidFill>
                <a:schemeClr val="tx1">
                  <a:lumMod val="75000"/>
                  <a:lumOff val="25000"/>
                </a:schemeClr>
              </a:solidFill>
              <a:latin typeface="思源黑体 CN Heavy" panose="020B0A00000000000000" pitchFamily="34" charset="-122"/>
              <a:ea typeface="思源黑体 CN Heavy" panose="020B0A00000000000000" pitchFamily="34" charset="-122"/>
            </a:endParaRPr>
          </a:p>
        </p:txBody>
      </p:sp>
      <p:sp>
        <p:nvSpPr>
          <p:cNvPr id="23" name="文本框 22"/>
          <p:cNvSpPr txBox="1"/>
          <p:nvPr/>
        </p:nvSpPr>
        <p:spPr>
          <a:xfrm>
            <a:off x="6515977" y="2974048"/>
            <a:ext cx="5091652" cy="523220"/>
          </a:xfrm>
          <a:prstGeom prst="rect">
            <a:avLst/>
          </a:prstGeom>
          <a:noFill/>
        </p:spPr>
        <p:txBody>
          <a:bodyPr wrap="square" rtlCol="0" anchor="t">
            <a:spAutoFit/>
          </a:bodyPr>
          <a:lstStyle/>
          <a:p>
            <a:r>
              <a:rPr lang="zh-CN" altLang="en-US" sz="2800" b="1">
                <a:solidFill>
                  <a:srgbClr val="0070C0"/>
                </a:solidFill>
                <a:latin typeface="黑体" panose="02010609060101010101" charset="-122"/>
                <a:ea typeface="黑体" panose="02010609060101010101" charset="-122"/>
                <a:sym typeface="+mn-ea"/>
              </a:rPr>
              <a:t>我国最大的重工业基地</a:t>
            </a:r>
            <a:endParaRPr lang="zh-CN" altLang="en-US" sz="2800" b="1">
              <a:solidFill>
                <a:srgbClr val="0070C0"/>
              </a:solidFill>
              <a:latin typeface="黑体" panose="02010609060101010101" charset="-122"/>
              <a:ea typeface="黑体" panose="02010609060101010101" charset="-122"/>
              <a:sym typeface="+mn-ea"/>
            </a:endParaRPr>
          </a:p>
        </p:txBody>
      </p:sp>
      <p:grpSp>
        <p:nvGrpSpPr>
          <p:cNvPr id="6" name="组合 5"/>
          <p:cNvGrpSpPr/>
          <p:nvPr/>
        </p:nvGrpSpPr>
        <p:grpSpPr>
          <a:xfrm>
            <a:off x="-331470" y="0"/>
            <a:ext cx="6240780" cy="764540"/>
            <a:chOff x="318" y="0"/>
            <a:chExt cx="9828" cy="1204"/>
          </a:xfrm>
        </p:grpSpPr>
        <p:sp>
          <p:nvSpPr>
            <p:cNvPr id="4" name="平行四边形 3"/>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2929" y="43"/>
              <a:ext cx="4244" cy="1161"/>
            </a:xfrm>
            <a:prstGeom prst="rect">
              <a:avLst/>
            </a:prstGeom>
            <a:noFill/>
          </p:spPr>
          <p:txBody>
            <a:bodyPr wrap="square" rtlCol="0">
              <a:spAutoFit/>
            </a:bodyPr>
            <a:lstStyle/>
            <a:p>
              <a:pPr algn="dist" fontAlgn="auto">
                <a:lnSpc>
                  <a:spcPct val="150000"/>
                </a:lnSpc>
              </a:pPr>
              <a:r>
                <a:rPr lang="zh-CN" altLang="en-US" sz="2800">
                  <a:sym typeface="+mn-ea"/>
                </a:rPr>
                <a:t>我国工业的分布</a:t>
              </a:r>
              <a:endParaRPr lang="zh-CN" altLang="en-US" sz="2800">
                <a:sym typeface="+mn-ea"/>
              </a:endParaRPr>
            </a:p>
          </p:txBody>
        </p:sp>
        <p:sp>
          <p:nvSpPr>
            <p:cNvPr id="3" name="平行四边形 2"/>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平行四边形 4"/>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3"/>
          <p:cNvSpPr txBox="1">
            <a:spLocks noChangeArrowheads="1"/>
          </p:cNvSpPr>
          <p:nvPr/>
        </p:nvSpPr>
        <p:spPr bwMode="auto">
          <a:xfrm>
            <a:off x="5481023" y="1350870"/>
            <a:ext cx="287246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lnSpc>
                <a:spcPct val="150000"/>
              </a:lnSpc>
            </a:pPr>
            <a:r>
              <a:rPr lang="zh-CN" altLang="en-US" sz="2800" b="1">
                <a:solidFill>
                  <a:schemeClr val="tx1">
                    <a:lumMod val="75000"/>
                    <a:lumOff val="25000"/>
                  </a:schemeClr>
                </a:solidFill>
                <a:latin typeface="思源黑体 CN Heavy" panose="020B0A00000000000000" pitchFamily="34" charset="-122"/>
                <a:ea typeface="思源黑体 CN Heavy" panose="020B0A00000000000000" pitchFamily="34" charset="-122"/>
              </a:rPr>
              <a:t>主要城市：</a:t>
            </a:r>
            <a:endParaRPr lang="en-US" altLang="zh-CN" sz="2800" b="1">
              <a:solidFill>
                <a:schemeClr val="tx1">
                  <a:lumMod val="75000"/>
                  <a:lumOff val="25000"/>
                </a:schemeClr>
              </a:solidFill>
              <a:latin typeface="思源黑体 CN Heavy" panose="020B0A00000000000000" pitchFamily="34" charset="-122"/>
              <a:ea typeface="思源黑体 CN Heavy" panose="020B0A00000000000000" pitchFamily="34" charset="-122"/>
            </a:endParaRPr>
          </a:p>
          <a:p>
            <a:pPr>
              <a:lnSpc>
                <a:spcPct val="150000"/>
              </a:lnSpc>
            </a:pPr>
            <a:r>
              <a:rPr lang="zh-CN" altLang="en-US" sz="2800" b="1">
                <a:solidFill>
                  <a:schemeClr val="tx1">
                    <a:lumMod val="75000"/>
                    <a:lumOff val="25000"/>
                  </a:schemeClr>
                </a:solidFill>
                <a:latin typeface="思源黑体 CN Heavy" panose="020B0A00000000000000" pitchFamily="34" charset="-122"/>
                <a:ea typeface="思源黑体 CN Heavy" panose="020B0A00000000000000" pitchFamily="34" charset="-122"/>
              </a:rPr>
              <a:t>主要工业部门：</a:t>
            </a:r>
            <a:endParaRPr lang="en-US" altLang="zh-CN" sz="2800" b="1">
              <a:solidFill>
                <a:schemeClr val="tx1">
                  <a:lumMod val="75000"/>
                  <a:lumOff val="25000"/>
                </a:schemeClr>
              </a:solidFill>
              <a:latin typeface="思源黑体 CN Heavy" panose="020B0A00000000000000" pitchFamily="34" charset="-122"/>
              <a:ea typeface="思源黑体 CN Heavy" panose="020B0A00000000000000" pitchFamily="34" charset="-122"/>
            </a:endParaRPr>
          </a:p>
          <a:p>
            <a:endParaRPr lang="en-US" altLang="zh-CN" sz="2800">
              <a:solidFill>
                <a:schemeClr val="tx1">
                  <a:lumMod val="75000"/>
                  <a:lumOff val="25000"/>
                </a:schemeClr>
              </a:solidFill>
              <a:latin typeface="思源黑体 CN Heavy" panose="020B0A00000000000000" pitchFamily="34" charset="-122"/>
              <a:ea typeface="思源黑体 CN Heavy" panose="020B0A00000000000000" pitchFamily="34" charset="-122"/>
            </a:endParaRPr>
          </a:p>
          <a:p>
            <a:endParaRPr lang="en-US" altLang="zh-CN" sz="2800">
              <a:solidFill>
                <a:schemeClr val="tx1">
                  <a:lumMod val="75000"/>
                  <a:lumOff val="25000"/>
                </a:schemeClr>
              </a:solidFill>
              <a:latin typeface="思源黑体 CN Heavy" panose="020B0A00000000000000" pitchFamily="34" charset="-122"/>
              <a:ea typeface="思源黑体 CN Heavy" panose="020B0A00000000000000" pitchFamily="34" charset="-122"/>
            </a:endParaRPr>
          </a:p>
        </p:txBody>
      </p:sp>
      <p:sp>
        <p:nvSpPr>
          <p:cNvPr id="17" name="TextBox 7"/>
          <p:cNvSpPr txBox="1">
            <a:spLocks noChangeArrowheads="1"/>
          </p:cNvSpPr>
          <p:nvPr/>
        </p:nvSpPr>
        <p:spPr bwMode="auto">
          <a:xfrm>
            <a:off x="7207855" y="1455631"/>
            <a:ext cx="33343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r>
              <a:rPr lang="zh-CN" altLang="en-US" sz="2800" b="1">
                <a:solidFill>
                  <a:srgbClr val="0070C0"/>
                </a:solidFill>
                <a:latin typeface="黑体" panose="02010609060101010101" charset="-122"/>
                <a:ea typeface="黑体" panose="02010609060101010101" charset="-122"/>
              </a:rPr>
              <a:t>北京、天津、唐山</a:t>
            </a:r>
            <a:endParaRPr lang="zh-CN" altLang="en-US" sz="2800" b="1">
              <a:solidFill>
                <a:srgbClr val="0070C0"/>
              </a:solidFill>
              <a:latin typeface="黑体" panose="02010609060101010101" charset="-122"/>
              <a:ea typeface="黑体" panose="02010609060101010101" charset="-122"/>
            </a:endParaRPr>
          </a:p>
        </p:txBody>
      </p:sp>
      <p:sp>
        <p:nvSpPr>
          <p:cNvPr id="18" name="Text Box 9"/>
          <p:cNvSpPr txBox="1">
            <a:spLocks noChangeArrowheads="1"/>
          </p:cNvSpPr>
          <p:nvPr/>
        </p:nvSpPr>
        <p:spPr bwMode="auto">
          <a:xfrm>
            <a:off x="7891696" y="2110257"/>
            <a:ext cx="37843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r>
              <a:rPr lang="zh-CN" altLang="en-US" sz="2800" b="1">
                <a:solidFill>
                  <a:srgbClr val="0070C0"/>
                </a:solidFill>
                <a:latin typeface="黑体" panose="02010609060101010101" charset="-122"/>
                <a:ea typeface="黑体" panose="02010609060101010101" charset="-122"/>
              </a:rPr>
              <a:t>机械制造、电子电器等</a:t>
            </a:r>
            <a:endParaRPr lang="zh-CN" altLang="en-US" sz="2800" b="1">
              <a:solidFill>
                <a:srgbClr val="0070C0"/>
              </a:solidFill>
              <a:latin typeface="黑体" panose="02010609060101010101" charset="-122"/>
              <a:ea typeface="黑体" panose="02010609060101010101" charset="-122"/>
            </a:endParaRPr>
          </a:p>
        </p:txBody>
      </p:sp>
      <p:sp>
        <p:nvSpPr>
          <p:cNvPr id="19" name="Text Box 37"/>
          <p:cNvSpPr txBox="1">
            <a:spLocks noChangeArrowheads="1"/>
          </p:cNvSpPr>
          <p:nvPr/>
        </p:nvSpPr>
        <p:spPr bwMode="auto">
          <a:xfrm>
            <a:off x="5481023" y="4481469"/>
            <a:ext cx="5987856"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lgn="just"/>
            <a:r>
              <a:rPr lang="en-US" altLang="zh-CN" sz="2800" b="1">
                <a:solidFill>
                  <a:srgbClr val="0070C0"/>
                </a:solidFill>
                <a:latin typeface="思源黑体 CN Light" panose="020B0300000000000000" pitchFamily="34" charset="-122"/>
                <a:ea typeface="思源黑体 CN Light" panose="020B0300000000000000" pitchFamily="34" charset="-122"/>
              </a:rPr>
              <a:t>1.</a:t>
            </a:r>
            <a:r>
              <a:rPr lang="zh-CN" altLang="en-US" sz="2800" b="1">
                <a:solidFill>
                  <a:srgbClr val="0070C0"/>
                </a:solidFill>
                <a:latin typeface="思源黑体 CN Light" panose="020B0300000000000000" pitchFamily="34" charset="-122"/>
                <a:ea typeface="思源黑体 CN Light" panose="020B0300000000000000" pitchFamily="34" charset="-122"/>
              </a:rPr>
              <a:t>交通便利（海运、铁路）</a:t>
            </a:r>
            <a:endParaRPr lang="zh-CN" altLang="en-US" sz="2800" b="1">
              <a:solidFill>
                <a:srgbClr val="0070C0"/>
              </a:solidFill>
              <a:latin typeface="思源黑体 CN Light" panose="020B0300000000000000" pitchFamily="34" charset="-122"/>
              <a:ea typeface="思源黑体 CN Light" panose="020B0300000000000000" pitchFamily="34" charset="-122"/>
            </a:endParaRPr>
          </a:p>
          <a:p>
            <a:pPr algn="just"/>
            <a:r>
              <a:rPr lang="en-US" altLang="zh-CN" sz="2800" b="1">
                <a:solidFill>
                  <a:srgbClr val="0070C0"/>
                </a:solidFill>
                <a:latin typeface="思源黑体 CN Light" panose="020B0300000000000000" pitchFamily="34" charset="-122"/>
                <a:ea typeface="思源黑体 CN Light" panose="020B0300000000000000" pitchFamily="34" charset="-122"/>
              </a:rPr>
              <a:t>2.</a:t>
            </a:r>
            <a:r>
              <a:rPr lang="zh-CN" altLang="en-US" sz="2800" b="1">
                <a:solidFill>
                  <a:srgbClr val="0070C0"/>
                </a:solidFill>
                <a:latin typeface="思源黑体 CN Light" panose="020B0300000000000000" pitchFamily="34" charset="-122"/>
                <a:ea typeface="思源黑体 CN Light" panose="020B0300000000000000" pitchFamily="34" charset="-122"/>
              </a:rPr>
              <a:t>（煤、铁、石油等）矿产资源丰富</a:t>
            </a:r>
            <a:endParaRPr lang="zh-CN" altLang="en-US" sz="2800" b="1">
              <a:solidFill>
                <a:srgbClr val="0070C0"/>
              </a:solidFill>
              <a:latin typeface="思源黑体 CN Light" panose="020B0300000000000000" pitchFamily="34" charset="-122"/>
              <a:ea typeface="思源黑体 CN Light" panose="020B0300000000000000" pitchFamily="34" charset="-122"/>
            </a:endParaRPr>
          </a:p>
          <a:p>
            <a:pPr algn="just"/>
            <a:r>
              <a:rPr lang="en-US" altLang="zh-CN" sz="2800" b="1">
                <a:solidFill>
                  <a:srgbClr val="0070C0"/>
                </a:solidFill>
                <a:latin typeface="思源黑体 CN Light" panose="020B0300000000000000" pitchFamily="34" charset="-122"/>
                <a:ea typeface="思源黑体 CN Light" panose="020B0300000000000000" pitchFamily="34" charset="-122"/>
              </a:rPr>
              <a:t>3.</a:t>
            </a:r>
            <a:r>
              <a:rPr lang="zh-CN" altLang="en-US" sz="2800" b="1">
                <a:solidFill>
                  <a:srgbClr val="0070C0"/>
                </a:solidFill>
                <a:latin typeface="思源黑体 CN Light" panose="020B0300000000000000" pitchFamily="34" charset="-122"/>
                <a:ea typeface="思源黑体 CN Light" panose="020B0300000000000000" pitchFamily="34" charset="-122"/>
              </a:rPr>
              <a:t>市场广阔</a:t>
            </a:r>
            <a:endParaRPr lang="zh-CN" altLang="en-US" sz="2800" b="1">
              <a:solidFill>
                <a:srgbClr val="0070C0"/>
              </a:solidFill>
              <a:latin typeface="思源黑体 CN Light" panose="020B0300000000000000" pitchFamily="34" charset="-122"/>
              <a:ea typeface="思源黑体 CN Light" panose="020B0300000000000000" pitchFamily="34" charset="-122"/>
            </a:endParaRPr>
          </a:p>
          <a:p>
            <a:pPr algn="just"/>
            <a:r>
              <a:rPr lang="en-US" altLang="zh-CN" sz="2800" b="1">
                <a:solidFill>
                  <a:srgbClr val="0070C0"/>
                </a:solidFill>
                <a:latin typeface="思源黑体 CN Light" panose="020B0300000000000000" pitchFamily="34" charset="-122"/>
                <a:ea typeface="思源黑体 CN Light" panose="020B0300000000000000" pitchFamily="34" charset="-122"/>
              </a:rPr>
              <a:t>4.</a:t>
            </a:r>
            <a:r>
              <a:rPr lang="zh-CN" altLang="en-US" sz="2800" b="1">
                <a:solidFill>
                  <a:srgbClr val="0070C0"/>
                </a:solidFill>
                <a:latin typeface="思源黑体 CN Light" panose="020B0300000000000000" pitchFamily="34" charset="-122"/>
                <a:ea typeface="思源黑体 CN Light" panose="020B0300000000000000" pitchFamily="34" charset="-122"/>
              </a:rPr>
              <a:t>科技力量雄厚</a:t>
            </a:r>
            <a:endParaRPr lang="zh-CN" altLang="en-US" sz="2800" b="1">
              <a:solidFill>
                <a:srgbClr val="0070C0"/>
              </a:solidFill>
              <a:latin typeface="思源黑体 CN Light" panose="020B0300000000000000" pitchFamily="34" charset="-122"/>
              <a:ea typeface="思源黑体 CN Light" panose="020B0300000000000000" pitchFamily="34" charset="-122"/>
            </a:endParaRPr>
          </a:p>
        </p:txBody>
      </p:sp>
      <p:sp>
        <p:nvSpPr>
          <p:cNvPr id="20" name="下箭头 10"/>
          <p:cNvSpPr/>
          <p:nvPr/>
        </p:nvSpPr>
        <p:spPr>
          <a:xfrm>
            <a:off x="8728121" y="2638455"/>
            <a:ext cx="293786" cy="374154"/>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ct val="0"/>
              </a:spcBef>
              <a:spcAft>
                <a:spcPct val="0"/>
              </a:spcAft>
              <a:defRPr/>
            </a:pPr>
            <a:endParaRPr lang="zh-CN" altLang="en-US" sz="2100"/>
          </a:p>
        </p:txBody>
      </p:sp>
      <p:sp>
        <p:nvSpPr>
          <p:cNvPr id="21" name="TextBox 11"/>
          <p:cNvSpPr txBox="1">
            <a:spLocks noChangeArrowheads="1"/>
          </p:cNvSpPr>
          <p:nvPr/>
        </p:nvSpPr>
        <p:spPr bwMode="auto">
          <a:xfrm>
            <a:off x="5481023" y="3033625"/>
            <a:ext cx="15337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r>
              <a:rPr lang="zh-CN" altLang="en-US" sz="2800" b="1">
                <a:solidFill>
                  <a:schemeClr val="tx1">
                    <a:lumMod val="75000"/>
                    <a:lumOff val="25000"/>
                  </a:schemeClr>
                </a:solidFill>
                <a:latin typeface="思源黑体 CN Heavy" panose="020B0A00000000000000" pitchFamily="34" charset="-122"/>
                <a:ea typeface="思源黑体 CN Heavy" panose="020B0A00000000000000" pitchFamily="34" charset="-122"/>
              </a:rPr>
              <a:t>特点：</a:t>
            </a:r>
            <a:endParaRPr lang="zh-CN" altLang="en-US" sz="2800" b="1">
              <a:solidFill>
                <a:schemeClr val="tx1">
                  <a:lumMod val="75000"/>
                  <a:lumOff val="25000"/>
                </a:schemeClr>
              </a:solidFill>
              <a:latin typeface="思源黑体 CN Heavy" panose="020B0A00000000000000" pitchFamily="34" charset="-122"/>
              <a:ea typeface="思源黑体 CN Heavy" panose="020B0A00000000000000" pitchFamily="34" charset="-122"/>
            </a:endParaRPr>
          </a:p>
        </p:txBody>
      </p:sp>
      <p:sp>
        <p:nvSpPr>
          <p:cNvPr id="22" name="矩形 21"/>
          <p:cNvSpPr/>
          <p:nvPr/>
        </p:nvSpPr>
        <p:spPr>
          <a:xfrm>
            <a:off x="5481023" y="3693958"/>
            <a:ext cx="2289697" cy="670248"/>
          </a:xfrm>
          <a:prstGeom prst="rect">
            <a:avLst/>
          </a:prstGeom>
        </p:spPr>
        <p:txBody>
          <a:bodyPr wrap="square">
            <a:spAutoFit/>
          </a:bodyPr>
          <a:lstStyle/>
          <a:p>
            <a:pPr lvl="0">
              <a:lnSpc>
                <a:spcPct val="150000"/>
              </a:lnSpc>
            </a:pPr>
            <a:r>
              <a:rPr lang="zh-CN" altLang="en-US" sz="2800" b="1">
                <a:solidFill>
                  <a:schemeClr val="tx1">
                    <a:lumMod val="75000"/>
                    <a:lumOff val="25000"/>
                  </a:schemeClr>
                </a:solidFill>
                <a:latin typeface="思源黑体 CN Heavy" panose="020B0A00000000000000" pitchFamily="34" charset="-122"/>
                <a:ea typeface="思源黑体 CN Heavy" panose="020B0A00000000000000" pitchFamily="34" charset="-122"/>
              </a:rPr>
              <a:t>有利条件：</a:t>
            </a:r>
            <a:endParaRPr lang="zh-CN" altLang="en-US" sz="2800" b="1">
              <a:solidFill>
                <a:schemeClr val="tx1">
                  <a:lumMod val="75000"/>
                  <a:lumOff val="25000"/>
                </a:schemeClr>
              </a:solidFill>
              <a:latin typeface="思源黑体 CN Heavy" panose="020B0A00000000000000" pitchFamily="34" charset="-122"/>
              <a:ea typeface="思源黑体 CN Heavy" panose="020B0A00000000000000" pitchFamily="34" charset="-122"/>
            </a:endParaRPr>
          </a:p>
        </p:txBody>
      </p:sp>
      <p:sp>
        <p:nvSpPr>
          <p:cNvPr id="23" name="文本框 22"/>
          <p:cNvSpPr txBox="1"/>
          <p:nvPr/>
        </p:nvSpPr>
        <p:spPr>
          <a:xfrm>
            <a:off x="6476081" y="3009211"/>
            <a:ext cx="5091652" cy="523220"/>
          </a:xfrm>
          <a:prstGeom prst="rect">
            <a:avLst/>
          </a:prstGeom>
          <a:noFill/>
        </p:spPr>
        <p:txBody>
          <a:bodyPr wrap="square" rtlCol="0" anchor="t">
            <a:spAutoFit/>
          </a:bodyPr>
          <a:lstStyle/>
          <a:p>
            <a:r>
              <a:rPr lang="zh-CN" altLang="en-US" sz="2800" b="1">
                <a:solidFill>
                  <a:srgbClr val="0070C0"/>
                </a:solidFill>
                <a:latin typeface="黑体" panose="02010609060101010101" charset="-122"/>
                <a:ea typeface="黑体" panose="02010609060101010101" charset="-122"/>
                <a:sym typeface="+mn-ea"/>
              </a:rPr>
              <a:t>北方最大的综合性工业基地</a:t>
            </a:r>
            <a:endParaRPr lang="zh-CN" altLang="en-US" sz="2800" b="1">
              <a:solidFill>
                <a:srgbClr val="0070C0"/>
              </a:solidFill>
              <a:latin typeface="黑体" panose="02010609060101010101" charset="-122"/>
              <a:ea typeface="黑体" panose="02010609060101010101" charset="-122"/>
              <a:sym typeface="+mn-ea"/>
            </a:endParaRPr>
          </a:p>
        </p:txBody>
      </p:sp>
      <p:pic>
        <p:nvPicPr>
          <p:cNvPr id="2" name="Picture 3" descr="200812212471438"/>
          <p:cNvPicPr>
            <a:picLocks noChangeAspect="1" noChangeArrowheads="1"/>
          </p:cNvPicPr>
          <p:nvPr/>
        </p:nvPicPr>
        <p:blipFill>
          <a:blip r:embed="rId1">
            <a:lum bright="-12000" contrast="24000"/>
            <a:extLst>
              <a:ext uri="{28A0092B-C50C-407E-A947-70E740481C1C}">
                <a14:useLocalDpi xmlns:a14="http://schemas.microsoft.com/office/drawing/2010/main" val="0"/>
              </a:ext>
            </a:extLst>
          </a:blip>
          <a:stretch>
            <a:fillRect/>
          </a:stretch>
        </p:blipFill>
        <p:spPr bwMode="auto">
          <a:xfrm>
            <a:off x="483331" y="2110257"/>
            <a:ext cx="4687076" cy="3475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Oval 41"/>
          <p:cNvSpPr>
            <a:spLocks noChangeArrowheads="1"/>
          </p:cNvSpPr>
          <p:nvPr/>
        </p:nvSpPr>
        <p:spPr bwMode="auto">
          <a:xfrm>
            <a:off x="1757315" y="4227389"/>
            <a:ext cx="572929" cy="568643"/>
          </a:xfrm>
          <a:prstGeom prst="ellipse">
            <a:avLst/>
          </a:prstGeom>
          <a:solidFill>
            <a:srgbClr val="0BD0D9">
              <a:alpha val="40000"/>
            </a:srgbClr>
          </a:solidFill>
          <a:ln w="47625">
            <a:solidFill>
              <a:schemeClr val="accent3"/>
            </a:solidFill>
            <a:round/>
          </a:ln>
          <a:effectLst/>
        </p:spPr>
        <p:txBody>
          <a:bodyPr wrap="none" anchor="ct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endParaRPr lang="zh-CN" altLang="en-US" sz="1015">
              <a:latin typeface="Times New Roman" panose="02020603050405020304" pitchFamily="18" charset="0"/>
              <a:ea typeface="楷体_GB2312" pitchFamily="49" charset="-122"/>
            </a:endParaRPr>
          </a:p>
        </p:txBody>
      </p:sp>
      <p:sp>
        <p:nvSpPr>
          <p:cNvPr id="26" name="Oval 41"/>
          <p:cNvSpPr>
            <a:spLocks noChangeArrowheads="1"/>
          </p:cNvSpPr>
          <p:nvPr/>
        </p:nvSpPr>
        <p:spPr bwMode="auto">
          <a:xfrm>
            <a:off x="2598145" y="3693958"/>
            <a:ext cx="540544" cy="568643"/>
          </a:xfrm>
          <a:prstGeom prst="ellipse">
            <a:avLst/>
          </a:prstGeom>
          <a:solidFill>
            <a:srgbClr val="0BD0D9">
              <a:alpha val="40000"/>
            </a:srgbClr>
          </a:solidFill>
          <a:ln w="47625">
            <a:solidFill>
              <a:schemeClr val="accent3"/>
            </a:solidFill>
            <a:round/>
          </a:ln>
          <a:effectLst/>
        </p:spPr>
        <p:txBody>
          <a:bodyPr wrap="none" anchor="ct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endParaRPr lang="zh-CN" altLang="en-US" sz="1015">
              <a:latin typeface="Times New Roman" panose="02020603050405020304" pitchFamily="18" charset="0"/>
              <a:ea typeface="楷体_GB2312" pitchFamily="49" charset="-122"/>
            </a:endParaRPr>
          </a:p>
        </p:txBody>
      </p:sp>
      <p:sp>
        <p:nvSpPr>
          <p:cNvPr id="27" name="Oval 41"/>
          <p:cNvSpPr>
            <a:spLocks noChangeArrowheads="1"/>
          </p:cNvSpPr>
          <p:nvPr/>
        </p:nvSpPr>
        <p:spPr bwMode="auto">
          <a:xfrm>
            <a:off x="1141362" y="3086739"/>
            <a:ext cx="540544" cy="607219"/>
          </a:xfrm>
          <a:prstGeom prst="ellipse">
            <a:avLst/>
          </a:prstGeom>
          <a:solidFill>
            <a:srgbClr val="0BD0D9">
              <a:alpha val="40000"/>
            </a:srgbClr>
          </a:solidFill>
          <a:ln w="47625">
            <a:solidFill>
              <a:schemeClr val="accent3"/>
            </a:solidFill>
            <a:round/>
          </a:ln>
          <a:effectLst/>
        </p:spPr>
        <p:txBody>
          <a:bodyPr wrap="none" anchor="ct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endParaRPr lang="zh-CN" altLang="en-US" sz="1015">
              <a:latin typeface="Times New Roman" panose="02020603050405020304" pitchFamily="18" charset="0"/>
              <a:ea typeface="楷体_GB2312" pitchFamily="49" charset="-122"/>
            </a:endParaRPr>
          </a:p>
        </p:txBody>
      </p:sp>
      <p:grpSp>
        <p:nvGrpSpPr>
          <p:cNvPr id="10" name="组合 9"/>
          <p:cNvGrpSpPr/>
          <p:nvPr/>
        </p:nvGrpSpPr>
        <p:grpSpPr>
          <a:xfrm>
            <a:off x="5992178" y="156058"/>
            <a:ext cx="3868036" cy="796262"/>
            <a:chOff x="813" y="630"/>
            <a:chExt cx="6091" cy="1254"/>
          </a:xfrm>
        </p:grpSpPr>
        <p:sp>
          <p:nvSpPr>
            <p:cNvPr id="3" name="Freeform 13"/>
            <p:cNvSpPr/>
            <p:nvPr/>
          </p:nvSpPr>
          <p:spPr bwMode="auto">
            <a:xfrm>
              <a:off x="813" y="630"/>
              <a:ext cx="1117" cy="1254"/>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a:latin typeface="Impact" panose="020B0806030902050204" pitchFamily="34" charset="0"/>
                </a:rPr>
                <a:t>02</a:t>
              </a:r>
              <a:endParaRPr lang="zh-CN" altLang="en-US" sz="3200">
                <a:latin typeface="Impact" panose="020B0806030902050204" pitchFamily="34" charset="0"/>
              </a:endParaRPr>
            </a:p>
          </p:txBody>
        </p:sp>
        <p:sp>
          <p:nvSpPr>
            <p:cNvPr id="4" name="矩形 39"/>
            <p:cNvSpPr/>
            <p:nvPr/>
          </p:nvSpPr>
          <p:spPr>
            <a:xfrm>
              <a:off x="2136" y="796"/>
              <a:ext cx="4768" cy="919"/>
            </a:xfrm>
            <a:prstGeom prst="rect">
              <a:avLst/>
            </a:prstGeom>
            <a:noFill/>
          </p:spPr>
          <p:txBody>
            <a:bodyPr wrap="none" rtlCol="0">
              <a:spAutoFit/>
            </a:bodyPr>
            <a:lstStyle/>
            <a:p>
              <a:r>
                <a:rPr lang="zh-CN" altLang="en-US" sz="3200">
                  <a:solidFill>
                    <a:schemeClr val="tx1">
                      <a:lumMod val="65000"/>
                      <a:lumOff val="35000"/>
                    </a:schemeClr>
                  </a:solidFill>
                  <a:latin typeface="+mj-ea"/>
                  <a:ea typeface="+mj-ea"/>
                </a:rPr>
                <a:t>京津唐工业基地</a:t>
              </a:r>
              <a:endParaRPr lang="zh-CN" altLang="en-US" sz="3200">
                <a:solidFill>
                  <a:schemeClr val="tx1">
                    <a:lumMod val="65000"/>
                    <a:lumOff val="35000"/>
                  </a:schemeClr>
                </a:solidFill>
                <a:latin typeface="+mj-ea"/>
                <a:ea typeface="+mj-ea"/>
              </a:endParaRPr>
            </a:p>
          </p:txBody>
        </p:sp>
      </p:grpSp>
      <p:grpSp>
        <p:nvGrpSpPr>
          <p:cNvPr id="6" name="组合 5"/>
          <p:cNvGrpSpPr/>
          <p:nvPr/>
        </p:nvGrpSpPr>
        <p:grpSpPr>
          <a:xfrm>
            <a:off x="-331470" y="0"/>
            <a:ext cx="6240780" cy="764540"/>
            <a:chOff x="318" y="0"/>
            <a:chExt cx="9828" cy="1204"/>
          </a:xfrm>
        </p:grpSpPr>
        <p:sp>
          <p:nvSpPr>
            <p:cNvPr id="5" name="平行四边形 4"/>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2929" y="43"/>
              <a:ext cx="4244" cy="1161"/>
            </a:xfrm>
            <a:prstGeom prst="rect">
              <a:avLst/>
            </a:prstGeom>
            <a:noFill/>
          </p:spPr>
          <p:txBody>
            <a:bodyPr wrap="square" rtlCol="0">
              <a:spAutoFit/>
            </a:bodyPr>
            <a:lstStyle/>
            <a:p>
              <a:pPr algn="dist" fontAlgn="auto">
                <a:lnSpc>
                  <a:spcPct val="150000"/>
                </a:lnSpc>
              </a:pPr>
              <a:r>
                <a:rPr lang="zh-CN" altLang="en-US" sz="2800">
                  <a:sym typeface="+mn-ea"/>
                </a:rPr>
                <a:t>我国工业的分布</a:t>
              </a:r>
              <a:endParaRPr lang="zh-CN" altLang="en-US" sz="2800">
                <a:sym typeface="+mn-ea"/>
              </a:endParaRPr>
            </a:p>
          </p:txBody>
        </p:sp>
        <p:sp>
          <p:nvSpPr>
            <p:cNvPr id="12" name="平行四边形 11"/>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平行四边形 13"/>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3" grpId="0"/>
      <p:bldP spid="25" grpId="0"/>
      <p:bldP spid="26"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4"/>
          <p:cNvPicPr>
            <a:picLocks noChangeAspect="1" noChangeArrowheads="1"/>
          </p:cNvPicPr>
          <p:nvPr/>
        </p:nvPicPr>
        <p:blipFill>
          <a:blip r:embed="rId1">
            <a:lum bright="-18000" contrast="42000"/>
            <a:extLst>
              <a:ext uri="{28A0092B-C50C-407E-A947-70E740481C1C}">
                <a14:useLocalDpi xmlns:a14="http://schemas.microsoft.com/office/drawing/2010/main" val="0"/>
              </a:ext>
            </a:extLst>
          </a:blip>
          <a:stretch>
            <a:fillRect/>
          </a:stretch>
        </p:blipFill>
        <p:spPr bwMode="auto">
          <a:xfrm>
            <a:off x="495025" y="1400946"/>
            <a:ext cx="4775719" cy="4950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3"/>
          <p:cNvSpPr txBox="1">
            <a:spLocks noChangeArrowheads="1"/>
          </p:cNvSpPr>
          <p:nvPr/>
        </p:nvSpPr>
        <p:spPr bwMode="auto">
          <a:xfrm>
            <a:off x="5481023" y="1350870"/>
            <a:ext cx="287246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lnSpc>
                <a:spcPct val="150000"/>
              </a:lnSpc>
            </a:pPr>
            <a:r>
              <a:rPr lang="zh-CN" altLang="en-US" sz="2800" b="1">
                <a:solidFill>
                  <a:schemeClr val="tx1">
                    <a:lumMod val="75000"/>
                    <a:lumOff val="25000"/>
                  </a:schemeClr>
                </a:solidFill>
                <a:latin typeface="思源黑体 CN Heavy" panose="020B0A00000000000000" pitchFamily="34" charset="-122"/>
                <a:ea typeface="思源黑体 CN Heavy" panose="020B0A00000000000000" pitchFamily="34" charset="-122"/>
              </a:rPr>
              <a:t>主要城市：</a:t>
            </a:r>
            <a:endParaRPr lang="en-US" altLang="zh-CN" sz="2800" b="1">
              <a:solidFill>
                <a:schemeClr val="tx1">
                  <a:lumMod val="75000"/>
                  <a:lumOff val="25000"/>
                </a:schemeClr>
              </a:solidFill>
              <a:latin typeface="思源黑体 CN Heavy" panose="020B0A00000000000000" pitchFamily="34" charset="-122"/>
              <a:ea typeface="思源黑体 CN Heavy" panose="020B0A00000000000000" pitchFamily="34" charset="-122"/>
            </a:endParaRPr>
          </a:p>
          <a:p>
            <a:pPr>
              <a:lnSpc>
                <a:spcPct val="150000"/>
              </a:lnSpc>
            </a:pPr>
            <a:r>
              <a:rPr lang="zh-CN" altLang="en-US" sz="2800" b="1">
                <a:solidFill>
                  <a:schemeClr val="tx1">
                    <a:lumMod val="75000"/>
                    <a:lumOff val="25000"/>
                  </a:schemeClr>
                </a:solidFill>
                <a:latin typeface="思源黑体 CN Heavy" panose="020B0A00000000000000" pitchFamily="34" charset="-122"/>
                <a:ea typeface="思源黑体 CN Heavy" panose="020B0A00000000000000" pitchFamily="34" charset="-122"/>
              </a:rPr>
              <a:t>主要工业部门：</a:t>
            </a:r>
            <a:endParaRPr lang="en-US" altLang="zh-CN" sz="2800" b="1">
              <a:solidFill>
                <a:schemeClr val="tx1">
                  <a:lumMod val="75000"/>
                  <a:lumOff val="25000"/>
                </a:schemeClr>
              </a:solidFill>
              <a:latin typeface="思源黑体 CN Heavy" panose="020B0A00000000000000" pitchFamily="34" charset="-122"/>
              <a:ea typeface="思源黑体 CN Heavy" panose="020B0A00000000000000" pitchFamily="34" charset="-122"/>
            </a:endParaRPr>
          </a:p>
          <a:p>
            <a:endParaRPr lang="en-US" altLang="zh-CN" sz="2800">
              <a:solidFill>
                <a:schemeClr val="tx1">
                  <a:lumMod val="75000"/>
                  <a:lumOff val="25000"/>
                </a:schemeClr>
              </a:solidFill>
              <a:latin typeface="思源黑体 CN Heavy" panose="020B0A00000000000000" pitchFamily="34" charset="-122"/>
              <a:ea typeface="思源黑体 CN Heavy" panose="020B0A00000000000000" pitchFamily="34" charset="-122"/>
            </a:endParaRPr>
          </a:p>
          <a:p>
            <a:endParaRPr lang="en-US" altLang="zh-CN" sz="2800">
              <a:solidFill>
                <a:schemeClr val="tx1">
                  <a:lumMod val="75000"/>
                  <a:lumOff val="25000"/>
                </a:schemeClr>
              </a:solidFill>
              <a:latin typeface="思源黑体 CN Heavy" panose="020B0A00000000000000" pitchFamily="34" charset="-122"/>
              <a:ea typeface="思源黑体 CN Heavy" panose="020B0A00000000000000" pitchFamily="34" charset="-122"/>
            </a:endParaRPr>
          </a:p>
        </p:txBody>
      </p:sp>
      <p:sp>
        <p:nvSpPr>
          <p:cNvPr id="17" name="TextBox 7"/>
          <p:cNvSpPr txBox="1">
            <a:spLocks noChangeArrowheads="1"/>
          </p:cNvSpPr>
          <p:nvPr/>
        </p:nvSpPr>
        <p:spPr bwMode="auto">
          <a:xfrm>
            <a:off x="7207855" y="1455631"/>
            <a:ext cx="33343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r>
              <a:rPr lang="zh-CN" altLang="en-US" sz="2800" b="1">
                <a:solidFill>
                  <a:srgbClr val="0070C0"/>
                </a:solidFill>
                <a:latin typeface="黑体" panose="02010609060101010101" charset="-122"/>
                <a:ea typeface="黑体" panose="02010609060101010101" charset="-122"/>
              </a:rPr>
              <a:t>上海、南京、杭州</a:t>
            </a:r>
            <a:endParaRPr lang="zh-CN" altLang="en-US" sz="2800" b="1">
              <a:solidFill>
                <a:srgbClr val="0070C0"/>
              </a:solidFill>
              <a:latin typeface="黑体" panose="02010609060101010101" charset="-122"/>
              <a:ea typeface="黑体" panose="02010609060101010101" charset="-122"/>
            </a:endParaRPr>
          </a:p>
        </p:txBody>
      </p:sp>
      <p:sp>
        <p:nvSpPr>
          <p:cNvPr id="18" name="Text Box 9"/>
          <p:cNvSpPr txBox="1">
            <a:spLocks noChangeArrowheads="1"/>
          </p:cNvSpPr>
          <p:nvPr/>
        </p:nvSpPr>
        <p:spPr bwMode="auto">
          <a:xfrm>
            <a:off x="7891696" y="2110257"/>
            <a:ext cx="37843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r>
              <a:rPr lang="zh-CN" altLang="en-US" sz="2800" b="1">
                <a:solidFill>
                  <a:srgbClr val="0070C0"/>
                </a:solidFill>
                <a:latin typeface="黑体" panose="02010609060101010101" charset="-122"/>
                <a:ea typeface="黑体" panose="02010609060101010101" charset="-122"/>
              </a:rPr>
              <a:t>机械、纺织、食品等</a:t>
            </a:r>
            <a:endParaRPr lang="zh-CN" altLang="en-US" sz="2800" b="1">
              <a:solidFill>
                <a:srgbClr val="0070C0"/>
              </a:solidFill>
              <a:latin typeface="黑体" panose="02010609060101010101" charset="-122"/>
              <a:ea typeface="黑体" panose="02010609060101010101" charset="-122"/>
            </a:endParaRPr>
          </a:p>
        </p:txBody>
      </p:sp>
      <p:sp>
        <p:nvSpPr>
          <p:cNvPr id="19" name="Text Box 37"/>
          <p:cNvSpPr txBox="1">
            <a:spLocks noChangeArrowheads="1"/>
          </p:cNvSpPr>
          <p:nvPr/>
        </p:nvSpPr>
        <p:spPr bwMode="auto">
          <a:xfrm>
            <a:off x="5481023" y="4597017"/>
            <a:ext cx="5987856" cy="131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lgn="just">
              <a:lnSpc>
                <a:spcPct val="150000"/>
              </a:lnSpc>
            </a:pPr>
            <a:r>
              <a:rPr lang="en-US" altLang="zh-CN" sz="2800" b="1">
                <a:solidFill>
                  <a:srgbClr val="0070C0"/>
                </a:solidFill>
                <a:latin typeface="思源黑体 CN Light" panose="020B0300000000000000" pitchFamily="34" charset="-122"/>
                <a:ea typeface="思源黑体 CN Light" panose="020B0300000000000000" pitchFamily="34" charset="-122"/>
              </a:rPr>
              <a:t>1.</a:t>
            </a:r>
            <a:r>
              <a:rPr lang="zh-CN" altLang="en-US" sz="2800" b="1">
                <a:solidFill>
                  <a:srgbClr val="0070C0"/>
                </a:solidFill>
                <a:latin typeface="思源黑体 CN Light" panose="020B0300000000000000" pitchFamily="34" charset="-122"/>
                <a:ea typeface="思源黑体 CN Light" panose="020B0300000000000000" pitchFamily="34" charset="-122"/>
              </a:rPr>
              <a:t>交通便利（水运、铁路）</a:t>
            </a:r>
            <a:endParaRPr lang="zh-CN" altLang="en-US" sz="2800" b="1">
              <a:solidFill>
                <a:srgbClr val="0070C0"/>
              </a:solidFill>
              <a:latin typeface="思源黑体 CN Light" panose="020B0300000000000000" pitchFamily="34" charset="-122"/>
              <a:ea typeface="思源黑体 CN Light" panose="020B0300000000000000" pitchFamily="34" charset="-122"/>
            </a:endParaRPr>
          </a:p>
          <a:p>
            <a:pPr algn="just">
              <a:lnSpc>
                <a:spcPct val="150000"/>
              </a:lnSpc>
            </a:pPr>
            <a:r>
              <a:rPr lang="en-US" altLang="zh-CN" sz="2800" b="1">
                <a:solidFill>
                  <a:srgbClr val="0070C0"/>
                </a:solidFill>
                <a:latin typeface="思源黑体 CN Light" panose="020B0300000000000000" pitchFamily="34" charset="-122"/>
                <a:ea typeface="思源黑体 CN Light" panose="020B0300000000000000" pitchFamily="34" charset="-122"/>
              </a:rPr>
              <a:t>2.</a:t>
            </a:r>
            <a:r>
              <a:rPr lang="zh-CN" altLang="en-US" sz="2800" b="1">
                <a:solidFill>
                  <a:srgbClr val="0070C0"/>
                </a:solidFill>
                <a:latin typeface="思源黑体 CN Light" panose="020B0300000000000000" pitchFamily="34" charset="-122"/>
                <a:ea typeface="思源黑体 CN Light" panose="020B0300000000000000" pitchFamily="34" charset="-122"/>
              </a:rPr>
              <a:t>市场广阔</a:t>
            </a:r>
            <a:endParaRPr lang="zh-CN" altLang="en-US" sz="2800" b="1">
              <a:solidFill>
                <a:srgbClr val="0070C0"/>
              </a:solidFill>
              <a:latin typeface="思源黑体 CN Light" panose="020B0300000000000000" pitchFamily="34" charset="-122"/>
              <a:ea typeface="思源黑体 CN Light" panose="020B0300000000000000" pitchFamily="34" charset="-122"/>
            </a:endParaRPr>
          </a:p>
        </p:txBody>
      </p:sp>
      <p:sp>
        <p:nvSpPr>
          <p:cNvPr id="20" name="下箭头 10"/>
          <p:cNvSpPr/>
          <p:nvPr/>
        </p:nvSpPr>
        <p:spPr>
          <a:xfrm>
            <a:off x="8728121" y="2638455"/>
            <a:ext cx="293786" cy="374154"/>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ct val="0"/>
              </a:spcBef>
              <a:spcAft>
                <a:spcPct val="0"/>
              </a:spcAft>
              <a:defRPr/>
            </a:pPr>
            <a:endParaRPr lang="zh-CN" altLang="en-US" sz="2100"/>
          </a:p>
        </p:txBody>
      </p:sp>
      <p:sp>
        <p:nvSpPr>
          <p:cNvPr id="21" name="TextBox 11"/>
          <p:cNvSpPr txBox="1">
            <a:spLocks noChangeArrowheads="1"/>
          </p:cNvSpPr>
          <p:nvPr/>
        </p:nvSpPr>
        <p:spPr bwMode="auto">
          <a:xfrm>
            <a:off x="5481023" y="3033625"/>
            <a:ext cx="15337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r>
              <a:rPr lang="zh-CN" altLang="en-US" sz="2800" b="1">
                <a:solidFill>
                  <a:schemeClr val="tx1">
                    <a:lumMod val="75000"/>
                    <a:lumOff val="25000"/>
                  </a:schemeClr>
                </a:solidFill>
                <a:latin typeface="思源黑体 CN Heavy" panose="020B0A00000000000000" pitchFamily="34" charset="-122"/>
                <a:ea typeface="思源黑体 CN Heavy" panose="020B0A00000000000000" pitchFamily="34" charset="-122"/>
              </a:rPr>
              <a:t>特点：</a:t>
            </a:r>
            <a:endParaRPr lang="zh-CN" altLang="en-US" sz="2800" b="1">
              <a:solidFill>
                <a:schemeClr val="tx1">
                  <a:lumMod val="75000"/>
                  <a:lumOff val="25000"/>
                </a:schemeClr>
              </a:solidFill>
              <a:latin typeface="思源黑体 CN Heavy" panose="020B0A00000000000000" pitchFamily="34" charset="-122"/>
              <a:ea typeface="思源黑体 CN Heavy" panose="020B0A00000000000000" pitchFamily="34" charset="-122"/>
            </a:endParaRPr>
          </a:p>
        </p:txBody>
      </p:sp>
      <p:sp>
        <p:nvSpPr>
          <p:cNvPr id="22" name="矩形 21"/>
          <p:cNvSpPr/>
          <p:nvPr/>
        </p:nvSpPr>
        <p:spPr>
          <a:xfrm>
            <a:off x="5481023" y="3693958"/>
            <a:ext cx="2289697" cy="670248"/>
          </a:xfrm>
          <a:prstGeom prst="rect">
            <a:avLst/>
          </a:prstGeom>
        </p:spPr>
        <p:txBody>
          <a:bodyPr wrap="square">
            <a:spAutoFit/>
          </a:bodyPr>
          <a:lstStyle/>
          <a:p>
            <a:pPr lvl="0">
              <a:lnSpc>
                <a:spcPct val="150000"/>
              </a:lnSpc>
            </a:pPr>
            <a:r>
              <a:rPr lang="zh-CN" altLang="en-US" sz="2800" b="1">
                <a:solidFill>
                  <a:schemeClr val="tx1">
                    <a:lumMod val="75000"/>
                    <a:lumOff val="25000"/>
                  </a:schemeClr>
                </a:solidFill>
                <a:latin typeface="思源黑体 CN Heavy" panose="020B0A00000000000000" pitchFamily="34" charset="-122"/>
                <a:ea typeface="思源黑体 CN Heavy" panose="020B0A00000000000000" pitchFamily="34" charset="-122"/>
              </a:rPr>
              <a:t>有利条件：</a:t>
            </a:r>
            <a:endParaRPr lang="zh-CN" altLang="en-US" sz="2800" b="1">
              <a:solidFill>
                <a:schemeClr val="tx1">
                  <a:lumMod val="75000"/>
                  <a:lumOff val="25000"/>
                </a:schemeClr>
              </a:solidFill>
              <a:latin typeface="思源黑体 CN Heavy" panose="020B0A00000000000000" pitchFamily="34" charset="-122"/>
              <a:ea typeface="思源黑体 CN Heavy" panose="020B0A00000000000000" pitchFamily="34" charset="-122"/>
            </a:endParaRPr>
          </a:p>
        </p:txBody>
      </p:sp>
      <p:sp>
        <p:nvSpPr>
          <p:cNvPr id="23" name="文本框 22"/>
          <p:cNvSpPr txBox="1"/>
          <p:nvPr/>
        </p:nvSpPr>
        <p:spPr>
          <a:xfrm>
            <a:off x="6476081" y="3009211"/>
            <a:ext cx="5091652" cy="523220"/>
          </a:xfrm>
          <a:prstGeom prst="rect">
            <a:avLst/>
          </a:prstGeom>
          <a:noFill/>
        </p:spPr>
        <p:txBody>
          <a:bodyPr wrap="square" rtlCol="0" anchor="t">
            <a:spAutoFit/>
          </a:bodyPr>
          <a:lstStyle/>
          <a:p>
            <a:r>
              <a:rPr lang="zh-CN" altLang="en-US" sz="2800" b="1">
                <a:solidFill>
                  <a:srgbClr val="0070C0"/>
                </a:solidFill>
                <a:latin typeface="黑体" panose="02010609060101010101" charset="-122"/>
                <a:ea typeface="黑体" panose="02010609060101010101" charset="-122"/>
                <a:sym typeface="+mn-ea"/>
              </a:rPr>
              <a:t>全国最大的综合性工业基地</a:t>
            </a:r>
            <a:endParaRPr lang="zh-CN" altLang="en-US" sz="2800" b="1">
              <a:solidFill>
                <a:srgbClr val="0070C0"/>
              </a:solidFill>
              <a:latin typeface="黑体" panose="02010609060101010101" charset="-122"/>
              <a:ea typeface="黑体" panose="02010609060101010101" charset="-122"/>
              <a:sym typeface="+mn-ea"/>
            </a:endParaRPr>
          </a:p>
        </p:txBody>
      </p:sp>
      <p:sp>
        <p:nvSpPr>
          <p:cNvPr id="25" name="Oval 41"/>
          <p:cNvSpPr>
            <a:spLocks noChangeArrowheads="1"/>
          </p:cNvSpPr>
          <p:nvPr/>
        </p:nvSpPr>
        <p:spPr bwMode="auto">
          <a:xfrm>
            <a:off x="2192321" y="4653517"/>
            <a:ext cx="572929" cy="568643"/>
          </a:xfrm>
          <a:prstGeom prst="ellipse">
            <a:avLst/>
          </a:prstGeom>
          <a:solidFill>
            <a:srgbClr val="FF0000">
              <a:alpha val="40000"/>
            </a:srgbClr>
          </a:solidFill>
          <a:ln w="47625">
            <a:solidFill>
              <a:schemeClr val="tx1">
                <a:lumMod val="75000"/>
                <a:lumOff val="25000"/>
              </a:schemeClr>
            </a:solidFill>
            <a:round/>
          </a:ln>
          <a:effectLst/>
        </p:spPr>
        <p:txBody>
          <a:bodyPr wrap="none" anchor="ct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endParaRPr lang="zh-CN" altLang="en-US" sz="1015">
              <a:latin typeface="Times New Roman" panose="02020603050405020304" pitchFamily="18" charset="0"/>
              <a:ea typeface="楷体_GB2312" pitchFamily="49" charset="-122"/>
            </a:endParaRPr>
          </a:p>
        </p:txBody>
      </p:sp>
      <p:sp>
        <p:nvSpPr>
          <p:cNvPr id="26" name="Oval 41"/>
          <p:cNvSpPr>
            <a:spLocks noChangeArrowheads="1"/>
          </p:cNvSpPr>
          <p:nvPr/>
        </p:nvSpPr>
        <p:spPr bwMode="auto">
          <a:xfrm>
            <a:off x="4045204" y="3313317"/>
            <a:ext cx="739859" cy="708267"/>
          </a:xfrm>
          <a:prstGeom prst="ellipse">
            <a:avLst/>
          </a:prstGeom>
          <a:solidFill>
            <a:srgbClr val="FF0000">
              <a:alpha val="40000"/>
            </a:srgbClr>
          </a:solidFill>
          <a:ln w="47625">
            <a:solidFill>
              <a:schemeClr val="tx1">
                <a:lumMod val="75000"/>
                <a:lumOff val="25000"/>
              </a:schemeClr>
            </a:solidFill>
            <a:round/>
          </a:ln>
          <a:effectLst/>
        </p:spPr>
        <p:txBody>
          <a:bodyPr wrap="none" anchor="ct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endParaRPr lang="zh-CN" altLang="en-US" sz="1015">
              <a:latin typeface="Times New Roman" panose="02020603050405020304" pitchFamily="18" charset="0"/>
              <a:ea typeface="楷体_GB2312" pitchFamily="49" charset="-122"/>
            </a:endParaRPr>
          </a:p>
        </p:txBody>
      </p:sp>
      <p:sp>
        <p:nvSpPr>
          <p:cNvPr id="27" name="Oval 41"/>
          <p:cNvSpPr>
            <a:spLocks noChangeArrowheads="1"/>
          </p:cNvSpPr>
          <p:nvPr/>
        </p:nvSpPr>
        <p:spPr bwMode="auto">
          <a:xfrm>
            <a:off x="1086302" y="2114592"/>
            <a:ext cx="671013" cy="683821"/>
          </a:xfrm>
          <a:prstGeom prst="ellipse">
            <a:avLst/>
          </a:prstGeom>
          <a:solidFill>
            <a:srgbClr val="FF0000">
              <a:alpha val="40000"/>
            </a:srgbClr>
          </a:solidFill>
          <a:ln w="47625">
            <a:solidFill>
              <a:schemeClr val="tx1">
                <a:lumMod val="75000"/>
                <a:lumOff val="25000"/>
              </a:schemeClr>
            </a:solidFill>
            <a:round/>
          </a:ln>
          <a:effectLst/>
        </p:spPr>
        <p:txBody>
          <a:bodyPr wrap="none" anchor="ct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endParaRPr lang="zh-CN" altLang="en-US" sz="1015">
              <a:latin typeface="Times New Roman" panose="02020603050405020304" pitchFamily="18" charset="0"/>
              <a:ea typeface="楷体_GB2312" pitchFamily="49" charset="-122"/>
            </a:endParaRPr>
          </a:p>
        </p:txBody>
      </p:sp>
      <p:grpSp>
        <p:nvGrpSpPr>
          <p:cNvPr id="10" name="组合 9"/>
          <p:cNvGrpSpPr/>
          <p:nvPr/>
        </p:nvGrpSpPr>
        <p:grpSpPr>
          <a:xfrm>
            <a:off x="5992178" y="156058"/>
            <a:ext cx="3868036" cy="796262"/>
            <a:chOff x="813" y="630"/>
            <a:chExt cx="6091" cy="1254"/>
          </a:xfrm>
        </p:grpSpPr>
        <p:sp>
          <p:nvSpPr>
            <p:cNvPr id="2" name="Freeform 13"/>
            <p:cNvSpPr/>
            <p:nvPr/>
          </p:nvSpPr>
          <p:spPr bwMode="auto">
            <a:xfrm>
              <a:off x="813" y="630"/>
              <a:ext cx="1117" cy="1254"/>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a:latin typeface="Impact" panose="020B0806030902050204" pitchFamily="34" charset="0"/>
                </a:rPr>
                <a:t>03</a:t>
              </a:r>
              <a:endParaRPr lang="zh-CN" altLang="en-US" sz="3200">
                <a:latin typeface="Impact" panose="020B0806030902050204" pitchFamily="34" charset="0"/>
              </a:endParaRPr>
            </a:p>
          </p:txBody>
        </p:sp>
        <p:sp>
          <p:nvSpPr>
            <p:cNvPr id="4" name="矩形 39"/>
            <p:cNvSpPr/>
            <p:nvPr/>
          </p:nvSpPr>
          <p:spPr>
            <a:xfrm>
              <a:off x="2136" y="796"/>
              <a:ext cx="4768" cy="919"/>
            </a:xfrm>
            <a:prstGeom prst="rect">
              <a:avLst/>
            </a:prstGeom>
            <a:noFill/>
          </p:spPr>
          <p:txBody>
            <a:bodyPr wrap="none" rtlCol="0">
              <a:spAutoFit/>
            </a:bodyPr>
            <a:lstStyle/>
            <a:p>
              <a:r>
                <a:rPr lang="zh-CN" altLang="en-US" sz="3200">
                  <a:solidFill>
                    <a:schemeClr val="tx1">
                      <a:lumMod val="65000"/>
                      <a:lumOff val="35000"/>
                    </a:schemeClr>
                  </a:solidFill>
                  <a:latin typeface="+mj-ea"/>
                  <a:ea typeface="+mj-ea"/>
                </a:rPr>
                <a:t>沪宁杭工业基地</a:t>
              </a:r>
              <a:endParaRPr lang="zh-CN" altLang="en-US" sz="3200">
                <a:solidFill>
                  <a:schemeClr val="tx1">
                    <a:lumMod val="65000"/>
                    <a:lumOff val="35000"/>
                  </a:schemeClr>
                </a:solidFill>
                <a:latin typeface="+mj-ea"/>
                <a:ea typeface="+mj-ea"/>
              </a:endParaRPr>
            </a:p>
          </p:txBody>
        </p:sp>
      </p:grpSp>
      <p:grpSp>
        <p:nvGrpSpPr>
          <p:cNvPr id="6" name="组合 5"/>
          <p:cNvGrpSpPr/>
          <p:nvPr/>
        </p:nvGrpSpPr>
        <p:grpSpPr>
          <a:xfrm>
            <a:off x="-331470" y="0"/>
            <a:ext cx="6240780" cy="764540"/>
            <a:chOff x="318" y="0"/>
            <a:chExt cx="9828" cy="1204"/>
          </a:xfrm>
        </p:grpSpPr>
        <p:sp>
          <p:nvSpPr>
            <p:cNvPr id="5" name="平行四边形 4"/>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2929" y="43"/>
              <a:ext cx="4244" cy="1161"/>
            </a:xfrm>
            <a:prstGeom prst="rect">
              <a:avLst/>
            </a:prstGeom>
            <a:noFill/>
          </p:spPr>
          <p:txBody>
            <a:bodyPr wrap="square" rtlCol="0">
              <a:spAutoFit/>
            </a:bodyPr>
            <a:lstStyle/>
            <a:p>
              <a:pPr algn="dist" fontAlgn="auto">
                <a:lnSpc>
                  <a:spcPct val="150000"/>
                </a:lnSpc>
              </a:pPr>
              <a:r>
                <a:rPr lang="zh-CN" altLang="en-US" sz="2800">
                  <a:sym typeface="+mn-ea"/>
                </a:rPr>
                <a:t>我国工业的分布</a:t>
              </a:r>
              <a:endParaRPr lang="zh-CN" altLang="en-US" sz="2800">
                <a:sym typeface="+mn-ea"/>
              </a:endParaRPr>
            </a:p>
          </p:txBody>
        </p:sp>
        <p:sp>
          <p:nvSpPr>
            <p:cNvPr id="12" name="平行四边形 11"/>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平行四边形 13"/>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3" grpId="0"/>
      <p:bldP spid="25" grpId="0"/>
      <p:bldP spid="26"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珠江三角"/>
          <p:cNvPicPr>
            <a:picLocks noChangeAspect="1" noChangeArrowheads="1"/>
          </p:cNvPicPr>
          <p:nvPr/>
        </p:nvPicPr>
        <p:blipFill>
          <a:blip r:embed="rId1">
            <a:lum contrast="12000"/>
            <a:extLst>
              <a:ext uri="{28A0092B-C50C-407E-A947-70E740481C1C}">
                <a14:useLocalDpi xmlns:a14="http://schemas.microsoft.com/office/drawing/2010/main" val="0"/>
              </a:ext>
            </a:extLst>
          </a:blip>
          <a:srcRect r="5" b="-35"/>
          <a:stretch>
            <a:fillRect/>
          </a:stretch>
        </p:blipFill>
        <p:spPr bwMode="auto">
          <a:xfrm>
            <a:off x="515937" y="1483767"/>
            <a:ext cx="4965085" cy="4575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3"/>
          <p:cNvSpPr txBox="1">
            <a:spLocks noChangeArrowheads="1"/>
          </p:cNvSpPr>
          <p:nvPr/>
        </p:nvSpPr>
        <p:spPr bwMode="auto">
          <a:xfrm>
            <a:off x="5481023" y="1350870"/>
            <a:ext cx="287246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lnSpc>
                <a:spcPct val="150000"/>
              </a:lnSpc>
            </a:pPr>
            <a:r>
              <a:rPr lang="zh-CN" altLang="en-US" sz="2800" b="1">
                <a:solidFill>
                  <a:schemeClr val="tx1">
                    <a:lumMod val="75000"/>
                    <a:lumOff val="25000"/>
                  </a:schemeClr>
                </a:solidFill>
                <a:latin typeface="思源黑体 CN Heavy" panose="020B0A00000000000000" pitchFamily="34" charset="-122"/>
                <a:ea typeface="思源黑体 CN Heavy" panose="020B0A00000000000000" pitchFamily="34" charset="-122"/>
              </a:rPr>
              <a:t>主要城市：</a:t>
            </a:r>
            <a:endParaRPr lang="en-US" altLang="zh-CN" sz="2800" b="1">
              <a:solidFill>
                <a:schemeClr val="tx1">
                  <a:lumMod val="75000"/>
                  <a:lumOff val="25000"/>
                </a:schemeClr>
              </a:solidFill>
              <a:latin typeface="思源黑体 CN Heavy" panose="020B0A00000000000000" pitchFamily="34" charset="-122"/>
              <a:ea typeface="思源黑体 CN Heavy" panose="020B0A00000000000000" pitchFamily="34" charset="-122"/>
            </a:endParaRPr>
          </a:p>
          <a:p>
            <a:pPr>
              <a:lnSpc>
                <a:spcPct val="150000"/>
              </a:lnSpc>
            </a:pPr>
            <a:r>
              <a:rPr lang="zh-CN" altLang="en-US" sz="2800" b="1">
                <a:solidFill>
                  <a:schemeClr val="tx1">
                    <a:lumMod val="75000"/>
                    <a:lumOff val="25000"/>
                  </a:schemeClr>
                </a:solidFill>
                <a:latin typeface="思源黑体 CN Heavy" panose="020B0A00000000000000" pitchFamily="34" charset="-122"/>
                <a:ea typeface="思源黑体 CN Heavy" panose="020B0A00000000000000" pitchFamily="34" charset="-122"/>
              </a:rPr>
              <a:t>主要工业部门：</a:t>
            </a:r>
            <a:endParaRPr lang="en-US" altLang="zh-CN" sz="2800" b="1">
              <a:solidFill>
                <a:schemeClr val="tx1">
                  <a:lumMod val="75000"/>
                  <a:lumOff val="25000"/>
                </a:schemeClr>
              </a:solidFill>
              <a:latin typeface="思源黑体 CN Heavy" panose="020B0A00000000000000" pitchFamily="34" charset="-122"/>
              <a:ea typeface="思源黑体 CN Heavy" panose="020B0A00000000000000" pitchFamily="34" charset="-122"/>
            </a:endParaRPr>
          </a:p>
          <a:p>
            <a:endParaRPr lang="en-US" altLang="zh-CN" sz="2800">
              <a:solidFill>
                <a:schemeClr val="tx1">
                  <a:lumMod val="75000"/>
                  <a:lumOff val="25000"/>
                </a:schemeClr>
              </a:solidFill>
              <a:latin typeface="思源黑体 CN Heavy" panose="020B0A00000000000000" pitchFamily="34" charset="-122"/>
              <a:ea typeface="思源黑体 CN Heavy" panose="020B0A00000000000000" pitchFamily="34" charset="-122"/>
            </a:endParaRPr>
          </a:p>
          <a:p>
            <a:endParaRPr lang="en-US" altLang="zh-CN" sz="2800">
              <a:solidFill>
                <a:schemeClr val="tx1">
                  <a:lumMod val="75000"/>
                  <a:lumOff val="25000"/>
                </a:schemeClr>
              </a:solidFill>
              <a:latin typeface="思源黑体 CN Heavy" panose="020B0A00000000000000" pitchFamily="34" charset="-122"/>
              <a:ea typeface="思源黑体 CN Heavy" panose="020B0A00000000000000" pitchFamily="34" charset="-122"/>
            </a:endParaRPr>
          </a:p>
        </p:txBody>
      </p:sp>
      <p:sp>
        <p:nvSpPr>
          <p:cNvPr id="17" name="TextBox 7"/>
          <p:cNvSpPr txBox="1">
            <a:spLocks noChangeArrowheads="1"/>
          </p:cNvSpPr>
          <p:nvPr/>
        </p:nvSpPr>
        <p:spPr bwMode="auto">
          <a:xfrm>
            <a:off x="7207855" y="1455631"/>
            <a:ext cx="333431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r>
              <a:rPr lang="zh-CN" altLang="en-US" sz="2800" b="1">
                <a:solidFill>
                  <a:srgbClr val="0070C0"/>
                </a:solidFill>
                <a:latin typeface="黑体" panose="02010609060101010101" charset="-122"/>
                <a:ea typeface="黑体" panose="02010609060101010101" charset="-122"/>
              </a:rPr>
              <a:t>广州、深圳、珠海</a:t>
            </a:r>
            <a:endParaRPr lang="zh-CN" altLang="en-US" sz="2800" b="1">
              <a:solidFill>
                <a:srgbClr val="0070C0"/>
              </a:solidFill>
              <a:latin typeface="黑体" panose="02010609060101010101" charset="-122"/>
              <a:ea typeface="黑体" panose="02010609060101010101" charset="-122"/>
            </a:endParaRPr>
          </a:p>
        </p:txBody>
      </p:sp>
      <p:sp>
        <p:nvSpPr>
          <p:cNvPr id="18" name="Text Box 9"/>
          <p:cNvSpPr txBox="1">
            <a:spLocks noChangeArrowheads="1"/>
          </p:cNvSpPr>
          <p:nvPr/>
        </p:nvSpPr>
        <p:spPr bwMode="auto">
          <a:xfrm>
            <a:off x="7891696" y="2110257"/>
            <a:ext cx="378436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r>
              <a:rPr lang="zh-CN" altLang="en-US" sz="2800" b="1">
                <a:solidFill>
                  <a:srgbClr val="0070C0"/>
                </a:solidFill>
                <a:latin typeface="黑体" panose="02010609060101010101" charset="-122"/>
                <a:ea typeface="黑体" panose="02010609060101010101" charset="-122"/>
              </a:rPr>
              <a:t>机械、纺织、食品等</a:t>
            </a:r>
            <a:endParaRPr lang="zh-CN" altLang="en-US" sz="2800" b="1">
              <a:solidFill>
                <a:srgbClr val="0070C0"/>
              </a:solidFill>
              <a:latin typeface="黑体" panose="02010609060101010101" charset="-122"/>
              <a:ea typeface="黑体" panose="02010609060101010101" charset="-122"/>
            </a:endParaRPr>
          </a:p>
        </p:txBody>
      </p:sp>
      <p:sp>
        <p:nvSpPr>
          <p:cNvPr id="19" name="Text Box 37"/>
          <p:cNvSpPr txBox="1">
            <a:spLocks noChangeArrowheads="1"/>
          </p:cNvSpPr>
          <p:nvPr/>
        </p:nvSpPr>
        <p:spPr bwMode="auto">
          <a:xfrm>
            <a:off x="5481023" y="4298266"/>
            <a:ext cx="5987856" cy="196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lgn="just">
              <a:lnSpc>
                <a:spcPct val="150000"/>
              </a:lnSpc>
            </a:pPr>
            <a:r>
              <a:rPr lang="en-US" altLang="zh-CN" sz="2800" b="1">
                <a:solidFill>
                  <a:srgbClr val="0070C0"/>
                </a:solidFill>
                <a:latin typeface="思源黑体 CN Light" panose="020B0300000000000000" pitchFamily="34" charset="-122"/>
                <a:ea typeface="思源黑体 CN Light" panose="020B0300000000000000" pitchFamily="34" charset="-122"/>
              </a:rPr>
              <a:t>1.</a:t>
            </a:r>
            <a:r>
              <a:rPr lang="zh-CN" altLang="en-US" sz="2800" b="1">
                <a:solidFill>
                  <a:srgbClr val="0070C0"/>
                </a:solidFill>
                <a:latin typeface="思源黑体 CN Light" panose="020B0300000000000000" pitchFamily="34" charset="-122"/>
                <a:ea typeface="思源黑体 CN Light" panose="020B0300000000000000" pitchFamily="34" charset="-122"/>
              </a:rPr>
              <a:t>交通便利（水运、铁路）</a:t>
            </a:r>
            <a:endParaRPr lang="zh-CN" altLang="en-US" sz="2800" b="1">
              <a:solidFill>
                <a:srgbClr val="0070C0"/>
              </a:solidFill>
              <a:latin typeface="思源黑体 CN Light" panose="020B0300000000000000" pitchFamily="34" charset="-122"/>
              <a:ea typeface="思源黑体 CN Light" panose="020B0300000000000000" pitchFamily="34" charset="-122"/>
            </a:endParaRPr>
          </a:p>
          <a:p>
            <a:pPr algn="just">
              <a:lnSpc>
                <a:spcPct val="150000"/>
              </a:lnSpc>
            </a:pPr>
            <a:r>
              <a:rPr lang="en-US" altLang="zh-CN" sz="2800" b="1">
                <a:solidFill>
                  <a:srgbClr val="0070C0"/>
                </a:solidFill>
                <a:latin typeface="思源黑体 CN Light" panose="020B0300000000000000" pitchFamily="34" charset="-122"/>
                <a:ea typeface="思源黑体 CN Light" panose="020B0300000000000000" pitchFamily="34" charset="-122"/>
              </a:rPr>
              <a:t>2.</a:t>
            </a:r>
            <a:r>
              <a:rPr lang="zh-CN" altLang="en-US" sz="2800" b="1">
                <a:solidFill>
                  <a:srgbClr val="0070C0"/>
                </a:solidFill>
                <a:latin typeface="思源黑体 CN Light" panose="020B0300000000000000" pitchFamily="34" charset="-122"/>
                <a:ea typeface="思源黑体 CN Light" panose="020B0300000000000000" pitchFamily="34" charset="-122"/>
              </a:rPr>
              <a:t>近港澳和东南亚，市场广阔，且便于引进外资（政策优惠）</a:t>
            </a:r>
            <a:endParaRPr lang="zh-CN" altLang="en-US" sz="2800" b="1">
              <a:solidFill>
                <a:srgbClr val="0070C0"/>
              </a:solidFill>
              <a:latin typeface="思源黑体 CN Light" panose="020B0300000000000000" pitchFamily="34" charset="-122"/>
              <a:ea typeface="思源黑体 CN Light" panose="020B0300000000000000" pitchFamily="34" charset="-122"/>
            </a:endParaRPr>
          </a:p>
        </p:txBody>
      </p:sp>
      <p:sp>
        <p:nvSpPr>
          <p:cNvPr id="20" name="下箭头 10"/>
          <p:cNvSpPr/>
          <p:nvPr/>
        </p:nvSpPr>
        <p:spPr>
          <a:xfrm>
            <a:off x="8728121" y="2638455"/>
            <a:ext cx="293786" cy="374154"/>
          </a:xfrm>
          <a:prstGeom prst="downArrow">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p>
            <a:pPr algn="ctr" fontAlgn="auto">
              <a:spcBef>
                <a:spcPct val="0"/>
              </a:spcBef>
              <a:spcAft>
                <a:spcPct val="0"/>
              </a:spcAft>
              <a:defRPr/>
            </a:pPr>
            <a:endParaRPr lang="zh-CN" altLang="en-US" sz="2100"/>
          </a:p>
        </p:txBody>
      </p:sp>
      <p:sp>
        <p:nvSpPr>
          <p:cNvPr id="21" name="TextBox 11"/>
          <p:cNvSpPr txBox="1">
            <a:spLocks noChangeArrowheads="1"/>
          </p:cNvSpPr>
          <p:nvPr/>
        </p:nvSpPr>
        <p:spPr bwMode="auto">
          <a:xfrm>
            <a:off x="5481023" y="3033625"/>
            <a:ext cx="15337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r>
              <a:rPr lang="zh-CN" altLang="en-US" sz="2800" b="1">
                <a:solidFill>
                  <a:schemeClr val="tx1">
                    <a:lumMod val="75000"/>
                    <a:lumOff val="25000"/>
                  </a:schemeClr>
                </a:solidFill>
                <a:latin typeface="思源黑体 CN Heavy" panose="020B0A00000000000000" pitchFamily="34" charset="-122"/>
                <a:ea typeface="思源黑体 CN Heavy" panose="020B0A00000000000000" pitchFamily="34" charset="-122"/>
              </a:rPr>
              <a:t>特点：</a:t>
            </a:r>
            <a:endParaRPr lang="zh-CN" altLang="en-US" sz="2800" b="1">
              <a:solidFill>
                <a:schemeClr val="tx1">
                  <a:lumMod val="75000"/>
                  <a:lumOff val="25000"/>
                </a:schemeClr>
              </a:solidFill>
              <a:latin typeface="思源黑体 CN Heavy" panose="020B0A00000000000000" pitchFamily="34" charset="-122"/>
              <a:ea typeface="思源黑体 CN Heavy" panose="020B0A00000000000000" pitchFamily="34" charset="-122"/>
            </a:endParaRPr>
          </a:p>
        </p:txBody>
      </p:sp>
      <p:sp>
        <p:nvSpPr>
          <p:cNvPr id="22" name="矩形 21"/>
          <p:cNvSpPr/>
          <p:nvPr/>
        </p:nvSpPr>
        <p:spPr>
          <a:xfrm>
            <a:off x="5481023" y="3693958"/>
            <a:ext cx="2289697" cy="670248"/>
          </a:xfrm>
          <a:prstGeom prst="rect">
            <a:avLst/>
          </a:prstGeom>
        </p:spPr>
        <p:txBody>
          <a:bodyPr wrap="square">
            <a:spAutoFit/>
          </a:bodyPr>
          <a:lstStyle/>
          <a:p>
            <a:pPr lvl="0">
              <a:lnSpc>
                <a:spcPct val="150000"/>
              </a:lnSpc>
            </a:pPr>
            <a:r>
              <a:rPr lang="zh-CN" altLang="en-US" sz="2800" b="1">
                <a:solidFill>
                  <a:schemeClr val="tx1">
                    <a:lumMod val="75000"/>
                    <a:lumOff val="25000"/>
                  </a:schemeClr>
                </a:solidFill>
                <a:latin typeface="思源黑体 CN Heavy" panose="020B0A00000000000000" pitchFamily="34" charset="-122"/>
                <a:ea typeface="思源黑体 CN Heavy" panose="020B0A00000000000000" pitchFamily="34" charset="-122"/>
              </a:rPr>
              <a:t>有利条件：</a:t>
            </a:r>
            <a:endParaRPr lang="zh-CN" altLang="en-US" sz="2800" b="1">
              <a:solidFill>
                <a:schemeClr val="tx1">
                  <a:lumMod val="75000"/>
                  <a:lumOff val="25000"/>
                </a:schemeClr>
              </a:solidFill>
              <a:latin typeface="思源黑体 CN Heavy" panose="020B0A00000000000000" pitchFamily="34" charset="-122"/>
              <a:ea typeface="思源黑体 CN Heavy" panose="020B0A00000000000000" pitchFamily="34" charset="-122"/>
            </a:endParaRPr>
          </a:p>
        </p:txBody>
      </p:sp>
      <p:sp>
        <p:nvSpPr>
          <p:cNvPr id="23" name="文本框 22"/>
          <p:cNvSpPr txBox="1"/>
          <p:nvPr/>
        </p:nvSpPr>
        <p:spPr>
          <a:xfrm>
            <a:off x="6476081" y="3009211"/>
            <a:ext cx="5215946" cy="523220"/>
          </a:xfrm>
          <a:prstGeom prst="rect">
            <a:avLst/>
          </a:prstGeom>
          <a:noFill/>
        </p:spPr>
        <p:txBody>
          <a:bodyPr wrap="square" rtlCol="0" anchor="t">
            <a:spAutoFit/>
          </a:bodyPr>
          <a:lstStyle/>
          <a:p>
            <a:r>
              <a:rPr lang="zh-CN" altLang="en-US" sz="2800" b="1">
                <a:solidFill>
                  <a:srgbClr val="0070C0"/>
                </a:solidFill>
                <a:latin typeface="黑体" panose="02010609060101010101" charset="-122"/>
                <a:ea typeface="黑体" panose="02010609060101010101" charset="-122"/>
                <a:sym typeface="+mn-ea"/>
              </a:rPr>
              <a:t>以轻工业为主的综合性工业基地</a:t>
            </a:r>
            <a:endParaRPr lang="zh-CN" altLang="en-US" sz="2800" b="1">
              <a:solidFill>
                <a:srgbClr val="0070C0"/>
              </a:solidFill>
              <a:latin typeface="黑体" panose="02010609060101010101" charset="-122"/>
              <a:ea typeface="黑体" panose="02010609060101010101" charset="-122"/>
              <a:sym typeface="+mn-ea"/>
            </a:endParaRPr>
          </a:p>
        </p:txBody>
      </p:sp>
      <p:sp>
        <p:nvSpPr>
          <p:cNvPr id="25" name="Oval 41"/>
          <p:cNvSpPr>
            <a:spLocks noChangeArrowheads="1"/>
          </p:cNvSpPr>
          <p:nvPr/>
        </p:nvSpPr>
        <p:spPr bwMode="auto">
          <a:xfrm>
            <a:off x="2911192" y="4143617"/>
            <a:ext cx="572929" cy="568643"/>
          </a:xfrm>
          <a:prstGeom prst="ellipse">
            <a:avLst/>
          </a:prstGeom>
          <a:solidFill>
            <a:schemeClr val="accent3">
              <a:alpha val="40000"/>
            </a:schemeClr>
          </a:solidFill>
          <a:ln w="47625">
            <a:solidFill>
              <a:schemeClr val="tx1">
                <a:lumMod val="75000"/>
                <a:lumOff val="25000"/>
              </a:schemeClr>
            </a:solidFill>
            <a:round/>
          </a:ln>
          <a:effectLst/>
        </p:spPr>
        <p:txBody>
          <a:bodyPr wrap="none" anchor="ct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endParaRPr lang="zh-CN" altLang="en-US" sz="1015">
              <a:latin typeface="Times New Roman" panose="02020603050405020304" pitchFamily="18" charset="0"/>
              <a:ea typeface="楷体_GB2312" pitchFamily="49" charset="-122"/>
            </a:endParaRPr>
          </a:p>
        </p:txBody>
      </p:sp>
      <p:sp>
        <p:nvSpPr>
          <p:cNvPr id="26" name="Oval 41"/>
          <p:cNvSpPr>
            <a:spLocks noChangeArrowheads="1"/>
          </p:cNvSpPr>
          <p:nvPr/>
        </p:nvSpPr>
        <p:spPr bwMode="auto">
          <a:xfrm>
            <a:off x="3524910" y="3243505"/>
            <a:ext cx="739859" cy="708267"/>
          </a:xfrm>
          <a:prstGeom prst="ellipse">
            <a:avLst/>
          </a:prstGeom>
          <a:solidFill>
            <a:schemeClr val="accent3">
              <a:alpha val="40000"/>
            </a:schemeClr>
          </a:solidFill>
          <a:ln w="47625">
            <a:solidFill>
              <a:schemeClr val="tx1">
                <a:lumMod val="75000"/>
                <a:lumOff val="25000"/>
              </a:schemeClr>
            </a:solidFill>
            <a:round/>
          </a:ln>
          <a:effectLst/>
        </p:spPr>
        <p:txBody>
          <a:bodyPr wrap="none" anchor="ct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endParaRPr lang="zh-CN" altLang="en-US" sz="1015">
              <a:latin typeface="Times New Roman" panose="02020603050405020304" pitchFamily="18" charset="0"/>
              <a:ea typeface="楷体_GB2312" pitchFamily="49" charset="-122"/>
            </a:endParaRPr>
          </a:p>
        </p:txBody>
      </p:sp>
      <p:sp>
        <p:nvSpPr>
          <p:cNvPr id="27" name="Oval 41"/>
          <p:cNvSpPr>
            <a:spLocks noChangeArrowheads="1"/>
          </p:cNvSpPr>
          <p:nvPr/>
        </p:nvSpPr>
        <p:spPr bwMode="auto">
          <a:xfrm>
            <a:off x="2327466" y="1840521"/>
            <a:ext cx="671013" cy="683821"/>
          </a:xfrm>
          <a:prstGeom prst="ellipse">
            <a:avLst/>
          </a:prstGeom>
          <a:solidFill>
            <a:schemeClr val="accent3">
              <a:alpha val="40000"/>
            </a:schemeClr>
          </a:solidFill>
          <a:ln w="47625">
            <a:solidFill>
              <a:schemeClr val="tx1">
                <a:lumMod val="75000"/>
                <a:lumOff val="25000"/>
              </a:schemeClr>
            </a:solidFill>
            <a:round/>
          </a:ln>
          <a:effectLst/>
        </p:spPr>
        <p:txBody>
          <a:bodyPr wrap="none" anchor="ct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endParaRPr lang="zh-CN" altLang="en-US" sz="1015">
              <a:latin typeface="Times New Roman" panose="02020603050405020304" pitchFamily="18" charset="0"/>
              <a:ea typeface="楷体_GB2312" pitchFamily="49" charset="-122"/>
            </a:endParaRPr>
          </a:p>
        </p:txBody>
      </p:sp>
      <p:grpSp>
        <p:nvGrpSpPr>
          <p:cNvPr id="10" name="组合 9"/>
          <p:cNvGrpSpPr/>
          <p:nvPr/>
        </p:nvGrpSpPr>
        <p:grpSpPr>
          <a:xfrm>
            <a:off x="5992178" y="156058"/>
            <a:ext cx="3868036" cy="796262"/>
            <a:chOff x="813" y="630"/>
            <a:chExt cx="6091" cy="1254"/>
          </a:xfrm>
        </p:grpSpPr>
        <p:sp>
          <p:nvSpPr>
            <p:cNvPr id="3" name="Freeform 13"/>
            <p:cNvSpPr/>
            <p:nvPr/>
          </p:nvSpPr>
          <p:spPr bwMode="auto">
            <a:xfrm>
              <a:off x="813" y="630"/>
              <a:ext cx="1117" cy="1254"/>
            </a:xfrm>
            <a:custGeom>
              <a:avLst/>
              <a:gdLst>
                <a:gd name="T0" fmla="*/ 1036 w 1102"/>
                <a:gd name="T1" fmla="*/ 975 h 1238"/>
                <a:gd name="T2" fmla="*/ 1102 w 1102"/>
                <a:gd name="T3" fmla="*/ 861 h 1238"/>
                <a:gd name="T4" fmla="*/ 1102 w 1102"/>
                <a:gd name="T5" fmla="*/ 377 h 1238"/>
                <a:gd name="T6" fmla="*/ 1036 w 1102"/>
                <a:gd name="T7" fmla="*/ 262 h 1238"/>
                <a:gd name="T8" fmla="*/ 617 w 1102"/>
                <a:gd name="T9" fmla="*/ 21 h 1238"/>
                <a:gd name="T10" fmla="*/ 485 w 1102"/>
                <a:gd name="T11" fmla="*/ 21 h 1238"/>
                <a:gd name="T12" fmla="*/ 66 w 1102"/>
                <a:gd name="T13" fmla="*/ 262 h 1238"/>
                <a:gd name="T14" fmla="*/ 0 w 1102"/>
                <a:gd name="T15" fmla="*/ 377 h 1238"/>
                <a:gd name="T16" fmla="*/ 0 w 1102"/>
                <a:gd name="T17" fmla="*/ 861 h 1238"/>
                <a:gd name="T18" fmla="*/ 66 w 1102"/>
                <a:gd name="T19" fmla="*/ 975 h 1238"/>
                <a:gd name="T20" fmla="*/ 485 w 1102"/>
                <a:gd name="T21" fmla="*/ 1217 h 1238"/>
                <a:gd name="T22" fmla="*/ 617 w 1102"/>
                <a:gd name="T23" fmla="*/ 1217 h 1238"/>
                <a:gd name="T24" fmla="*/ 1036 w 1102"/>
                <a:gd name="T25" fmla="*/ 975 h 1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02" h="1238">
                  <a:moveTo>
                    <a:pt x="1036" y="975"/>
                  </a:moveTo>
                  <a:cubicBezTo>
                    <a:pt x="1073" y="954"/>
                    <a:pt x="1102" y="903"/>
                    <a:pt x="1102" y="861"/>
                  </a:cubicBezTo>
                  <a:cubicBezTo>
                    <a:pt x="1102" y="377"/>
                    <a:pt x="1102" y="377"/>
                    <a:pt x="1102" y="377"/>
                  </a:cubicBezTo>
                  <a:cubicBezTo>
                    <a:pt x="1102" y="335"/>
                    <a:pt x="1073" y="283"/>
                    <a:pt x="1036" y="262"/>
                  </a:cubicBezTo>
                  <a:cubicBezTo>
                    <a:pt x="617" y="21"/>
                    <a:pt x="617" y="21"/>
                    <a:pt x="617" y="21"/>
                  </a:cubicBezTo>
                  <a:cubicBezTo>
                    <a:pt x="581" y="0"/>
                    <a:pt x="521" y="0"/>
                    <a:pt x="485" y="21"/>
                  </a:cubicBezTo>
                  <a:cubicBezTo>
                    <a:pt x="66" y="262"/>
                    <a:pt x="66" y="262"/>
                    <a:pt x="66" y="262"/>
                  </a:cubicBezTo>
                  <a:cubicBezTo>
                    <a:pt x="30" y="283"/>
                    <a:pt x="0" y="335"/>
                    <a:pt x="0" y="377"/>
                  </a:cubicBezTo>
                  <a:cubicBezTo>
                    <a:pt x="0" y="861"/>
                    <a:pt x="0" y="861"/>
                    <a:pt x="0" y="861"/>
                  </a:cubicBezTo>
                  <a:cubicBezTo>
                    <a:pt x="0" y="903"/>
                    <a:pt x="30" y="954"/>
                    <a:pt x="66" y="975"/>
                  </a:cubicBezTo>
                  <a:cubicBezTo>
                    <a:pt x="485" y="1217"/>
                    <a:pt x="485" y="1217"/>
                    <a:pt x="485" y="1217"/>
                  </a:cubicBezTo>
                  <a:cubicBezTo>
                    <a:pt x="521" y="1238"/>
                    <a:pt x="581" y="1238"/>
                    <a:pt x="617" y="1217"/>
                  </a:cubicBezTo>
                  <a:lnTo>
                    <a:pt x="1036" y="97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sz="3200">
                  <a:latin typeface="Impact" panose="020B0806030902050204" pitchFamily="34" charset="0"/>
                </a:rPr>
                <a:t>04</a:t>
              </a:r>
              <a:endParaRPr lang="zh-CN" altLang="en-US" sz="3200">
                <a:latin typeface="Impact" panose="020B0806030902050204" pitchFamily="34" charset="0"/>
              </a:endParaRPr>
            </a:p>
          </p:txBody>
        </p:sp>
        <p:sp>
          <p:nvSpPr>
            <p:cNvPr id="4" name="矩形 39"/>
            <p:cNvSpPr/>
            <p:nvPr/>
          </p:nvSpPr>
          <p:spPr>
            <a:xfrm>
              <a:off x="2136" y="796"/>
              <a:ext cx="4768" cy="919"/>
            </a:xfrm>
            <a:prstGeom prst="rect">
              <a:avLst/>
            </a:prstGeom>
            <a:noFill/>
          </p:spPr>
          <p:txBody>
            <a:bodyPr wrap="none" rtlCol="0">
              <a:spAutoFit/>
            </a:bodyPr>
            <a:lstStyle/>
            <a:p>
              <a:r>
                <a:rPr lang="zh-CN" altLang="en-US" sz="3200">
                  <a:solidFill>
                    <a:schemeClr val="tx1">
                      <a:lumMod val="65000"/>
                      <a:lumOff val="35000"/>
                    </a:schemeClr>
                  </a:solidFill>
                  <a:latin typeface="+mj-ea"/>
                  <a:ea typeface="+mj-ea"/>
                </a:rPr>
                <a:t>珠三角工业基地</a:t>
              </a:r>
              <a:endParaRPr lang="zh-CN" altLang="en-US" sz="3200">
                <a:solidFill>
                  <a:schemeClr val="tx1">
                    <a:lumMod val="65000"/>
                    <a:lumOff val="35000"/>
                  </a:schemeClr>
                </a:solidFill>
                <a:latin typeface="+mj-ea"/>
                <a:ea typeface="+mj-ea"/>
              </a:endParaRPr>
            </a:p>
          </p:txBody>
        </p:sp>
      </p:grpSp>
      <p:grpSp>
        <p:nvGrpSpPr>
          <p:cNvPr id="6" name="组合 5"/>
          <p:cNvGrpSpPr/>
          <p:nvPr/>
        </p:nvGrpSpPr>
        <p:grpSpPr>
          <a:xfrm>
            <a:off x="-331470" y="0"/>
            <a:ext cx="6240780" cy="764540"/>
            <a:chOff x="318" y="0"/>
            <a:chExt cx="9828" cy="1204"/>
          </a:xfrm>
        </p:grpSpPr>
        <p:sp>
          <p:nvSpPr>
            <p:cNvPr id="5" name="平行四边形 4"/>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文本框 10"/>
            <p:cNvSpPr txBox="1"/>
            <p:nvPr/>
          </p:nvSpPr>
          <p:spPr>
            <a:xfrm>
              <a:off x="2929" y="43"/>
              <a:ext cx="4244" cy="1161"/>
            </a:xfrm>
            <a:prstGeom prst="rect">
              <a:avLst/>
            </a:prstGeom>
            <a:noFill/>
          </p:spPr>
          <p:txBody>
            <a:bodyPr wrap="square" rtlCol="0">
              <a:spAutoFit/>
            </a:bodyPr>
            <a:lstStyle/>
            <a:p>
              <a:pPr algn="dist" fontAlgn="auto">
                <a:lnSpc>
                  <a:spcPct val="150000"/>
                </a:lnSpc>
              </a:pPr>
              <a:r>
                <a:rPr lang="zh-CN" altLang="en-US" sz="2800">
                  <a:sym typeface="+mn-ea"/>
                </a:rPr>
                <a:t>我国工业的分布</a:t>
              </a:r>
              <a:endParaRPr lang="zh-CN" altLang="en-US" sz="2800">
                <a:sym typeface="+mn-ea"/>
              </a:endParaRPr>
            </a:p>
          </p:txBody>
        </p:sp>
        <p:sp>
          <p:nvSpPr>
            <p:cNvPr id="12" name="平行四边形 11"/>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平行四边形 13"/>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p:cTn id="13" dur="500" fill="hold"/>
                                        <p:tgtEl>
                                          <p:spTgt spid="26"/>
                                        </p:tgtEl>
                                        <p:attrNameLst>
                                          <p:attrName>ppt_w</p:attrName>
                                        </p:attrNameLst>
                                      </p:cBhvr>
                                      <p:tavLst>
                                        <p:tav tm="0">
                                          <p:val>
                                            <p:fltVal val="0"/>
                                          </p:val>
                                        </p:tav>
                                        <p:tav tm="100000">
                                          <p:val>
                                            <p:strVal val="#ppt_w"/>
                                          </p:val>
                                        </p:tav>
                                      </p:tavLst>
                                    </p:anim>
                                    <p:anim calcmode="lin" valueType="num">
                                      <p:cBhvr>
                                        <p:cTn id="14" dur="500" fill="hold"/>
                                        <p:tgtEl>
                                          <p:spTgt spid="2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p:cTn id="19" dur="500" fill="hold"/>
                                        <p:tgtEl>
                                          <p:spTgt spid="25"/>
                                        </p:tgtEl>
                                        <p:attrNameLst>
                                          <p:attrName>ppt_w</p:attrName>
                                        </p:attrNameLst>
                                      </p:cBhvr>
                                      <p:tavLst>
                                        <p:tav tm="0">
                                          <p:val>
                                            <p:fltVal val="0"/>
                                          </p:val>
                                        </p:tav>
                                        <p:tav tm="100000">
                                          <p:val>
                                            <p:strVal val="#ppt_w"/>
                                          </p:val>
                                        </p:tav>
                                      </p:tavLst>
                                    </p:anim>
                                    <p:anim calcmode="lin" valueType="num">
                                      <p:cBhvr>
                                        <p:cTn id="20" dur="500" fill="hold"/>
                                        <p:tgtEl>
                                          <p:spTgt spid="25"/>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left)">
                                      <p:cBhvr>
                                        <p:cTn id="41" dur="500"/>
                                        <p:tgtEl>
                                          <p:spTgt spid="2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wipe(left)">
                                      <p:cBhvr>
                                        <p:cTn id="4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3" grpId="0"/>
      <p:bldP spid="25"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5909542" y="291644"/>
            <a:ext cx="3604043" cy="584775"/>
          </a:xfrm>
          <a:prstGeom prst="rect">
            <a:avLst/>
          </a:prstGeom>
          <a:noFill/>
        </p:spPr>
        <p:txBody>
          <a:bodyPr wrap="square" rtlCol="0">
            <a:spAutoFit/>
          </a:bodyPr>
          <a:lstStyle/>
          <a:p>
            <a:r>
              <a:rPr lang="zh-CN" altLang="en-US" sz="3200" b="1">
                <a:solidFill>
                  <a:srgbClr val="0070C0"/>
                </a:solidFill>
                <a:latin typeface="思源黑体 CN Heavy" panose="020B0A00000000000000" pitchFamily="34" charset="-122"/>
                <a:ea typeface="思源黑体 CN Heavy" panose="020B0A00000000000000" pitchFamily="34" charset="-122"/>
              </a:rPr>
              <a:t>四个工业基地分析</a:t>
            </a:r>
            <a:endParaRPr lang="zh-CN" altLang="en-US" sz="3200" b="1">
              <a:solidFill>
                <a:srgbClr val="0070C0"/>
              </a:solidFill>
              <a:latin typeface="思源黑体 CN Heavy" panose="020B0A00000000000000" pitchFamily="34" charset="-122"/>
              <a:ea typeface="思源黑体 CN Heavy" panose="020B0A00000000000000" pitchFamily="34" charset="-122"/>
            </a:endParaRPr>
          </a:p>
        </p:txBody>
      </p:sp>
      <p:cxnSp>
        <p:nvCxnSpPr>
          <p:cNvPr id="9" name="直接连接符 8"/>
          <p:cNvCxnSpPr/>
          <p:nvPr/>
        </p:nvCxnSpPr>
        <p:spPr>
          <a:xfrm>
            <a:off x="669924" y="1028700"/>
            <a:ext cx="10850563" cy="0"/>
          </a:xfrm>
          <a:prstGeom prst="line">
            <a:avLst/>
          </a:prstGeom>
          <a:noFill/>
          <a:ln w="6350" cap="flat" cmpd="sng" algn="ctr">
            <a:solidFill>
              <a:schemeClr val="accent2"/>
            </a:solidFill>
            <a:prstDash val="solid"/>
            <a:miter lim="800000"/>
          </a:ln>
          <a:effectLst/>
        </p:spPr>
      </p:cxnSp>
      <p:graphicFrame>
        <p:nvGraphicFramePr>
          <p:cNvPr id="2" name="表格 1"/>
          <p:cNvGraphicFramePr>
            <a:graphicFrameLocks noGrp="1"/>
          </p:cNvGraphicFramePr>
          <p:nvPr>
            <p:custDataLst>
              <p:tags r:id="rId1"/>
            </p:custDataLst>
          </p:nvPr>
        </p:nvGraphicFramePr>
        <p:xfrm>
          <a:off x="669924" y="1180988"/>
          <a:ext cx="10850563" cy="5317456"/>
        </p:xfrm>
        <a:graphic>
          <a:graphicData uri="http://schemas.openxmlformats.org/drawingml/2006/table">
            <a:tbl>
              <a:tblPr firstRow="1" bandRow="1">
                <a:tableStyleId>{F5AB1C69-6EDB-4FF4-983F-18BD219EF322}</a:tableStyleId>
              </a:tblPr>
              <a:tblGrid>
                <a:gridCol w="1354185"/>
                <a:gridCol w="1953087"/>
                <a:gridCol w="2312392"/>
                <a:gridCol w="2211430"/>
                <a:gridCol w="3019469"/>
              </a:tblGrid>
              <a:tr h="611939">
                <a:tc>
                  <a:txBody>
                    <a:bodyPr wrap="square"/>
                    <a:lstStyle/>
                    <a:p>
                      <a:pPr algn="ctr">
                        <a:lnSpc>
                          <a:spcPct val="80000"/>
                        </a:lnSpc>
                        <a:buNone/>
                      </a:pPr>
                      <a:r>
                        <a:rPr lang="zh-CN" altLang="en-US" sz="2400" b="0">
                          <a:solidFill>
                            <a:schemeClr val="tx1">
                              <a:lumMod val="75000"/>
                              <a:lumOff val="25000"/>
                            </a:schemeClr>
                          </a:solidFill>
                          <a:latin typeface="思源黑体 CN Heavy" panose="020B0A00000000000000" pitchFamily="34" charset="-122"/>
                          <a:ea typeface="思源黑体 CN Heavy" panose="020B0A00000000000000" pitchFamily="34" charset="-122"/>
                        </a:rPr>
                        <a:t>工业基地</a:t>
                      </a:r>
                      <a:endParaRPr lang="zh-CN" altLang="en-US" sz="2400" b="0">
                        <a:solidFill>
                          <a:schemeClr val="tx1">
                            <a:lumMod val="75000"/>
                            <a:lumOff val="25000"/>
                          </a:schemeClr>
                        </a:solidFill>
                        <a:latin typeface="思源黑体 CN Heavy" panose="020B0A00000000000000" pitchFamily="34" charset="-122"/>
                        <a:ea typeface="思源黑体 CN Heavy" panose="020B0A00000000000000" pitchFamily="34" charset="-122"/>
                      </a:endParaRPr>
                    </a:p>
                  </a:txBody>
                  <a:tcPr marL="51435" marR="51435" marT="25714" marB="25714" vert="horz" anchor="ctr"/>
                </a:tc>
                <a:tc>
                  <a:txBody>
                    <a:bodyPr wrap="square"/>
                    <a:lstStyle/>
                    <a:p>
                      <a:pPr algn="ctr">
                        <a:buNone/>
                      </a:pPr>
                      <a:r>
                        <a:rPr lang="zh-CN" altLang="en-US" sz="2400" b="0">
                          <a:solidFill>
                            <a:schemeClr val="tx1">
                              <a:lumMod val="75000"/>
                              <a:lumOff val="25000"/>
                            </a:schemeClr>
                          </a:solidFill>
                          <a:latin typeface="思源黑体 CN Heavy" panose="020B0A00000000000000" pitchFamily="34" charset="-122"/>
                          <a:ea typeface="思源黑体 CN Heavy" panose="020B0A00000000000000" pitchFamily="34" charset="-122"/>
                        </a:rPr>
                        <a:t>主要城市</a:t>
                      </a:r>
                      <a:endParaRPr lang="zh-CN" altLang="en-US" sz="2400" b="0">
                        <a:solidFill>
                          <a:schemeClr val="tx1">
                            <a:lumMod val="75000"/>
                            <a:lumOff val="25000"/>
                          </a:schemeClr>
                        </a:solidFill>
                        <a:latin typeface="思源黑体 CN Heavy" panose="020B0A00000000000000" pitchFamily="34" charset="-122"/>
                        <a:ea typeface="思源黑体 CN Heavy" panose="020B0A00000000000000" pitchFamily="34" charset="-122"/>
                      </a:endParaRPr>
                    </a:p>
                  </a:txBody>
                  <a:tcPr marL="51435" marR="51435" marT="25714" marB="25714" vert="horz" anchor="ctr"/>
                </a:tc>
                <a:tc>
                  <a:txBody>
                    <a:bodyPr wrap="square"/>
                    <a:lstStyle/>
                    <a:p>
                      <a:pPr algn="ctr">
                        <a:buNone/>
                      </a:pPr>
                      <a:r>
                        <a:rPr lang="zh-CN" altLang="en-US" sz="2400" b="0">
                          <a:solidFill>
                            <a:schemeClr val="tx1">
                              <a:lumMod val="75000"/>
                              <a:lumOff val="25000"/>
                            </a:schemeClr>
                          </a:solidFill>
                          <a:latin typeface="思源黑体 CN Heavy" panose="020B0A00000000000000" pitchFamily="34" charset="-122"/>
                          <a:ea typeface="思源黑体 CN Heavy" panose="020B0A00000000000000" pitchFamily="34" charset="-122"/>
                        </a:rPr>
                        <a:t>主要部门</a:t>
                      </a:r>
                      <a:endParaRPr lang="zh-CN" altLang="en-US" sz="2400" b="0">
                        <a:solidFill>
                          <a:schemeClr val="tx1">
                            <a:lumMod val="75000"/>
                            <a:lumOff val="25000"/>
                          </a:schemeClr>
                        </a:solidFill>
                        <a:latin typeface="思源黑体 CN Heavy" panose="020B0A00000000000000" pitchFamily="34" charset="-122"/>
                        <a:ea typeface="思源黑体 CN Heavy" panose="020B0A00000000000000" pitchFamily="34" charset="-122"/>
                      </a:endParaRPr>
                    </a:p>
                  </a:txBody>
                  <a:tcPr marL="51435" marR="51435" marT="25714" marB="25714" vert="horz" anchor="ctr"/>
                </a:tc>
                <a:tc>
                  <a:txBody>
                    <a:bodyPr wrap="square"/>
                    <a:lstStyle/>
                    <a:p>
                      <a:pPr algn="ctr">
                        <a:buNone/>
                      </a:pPr>
                      <a:r>
                        <a:rPr lang="zh-CN" altLang="en-US" sz="2400" b="0">
                          <a:solidFill>
                            <a:schemeClr val="tx1">
                              <a:lumMod val="75000"/>
                              <a:lumOff val="25000"/>
                            </a:schemeClr>
                          </a:solidFill>
                          <a:latin typeface="思源黑体 CN Heavy" panose="020B0A00000000000000" pitchFamily="34" charset="-122"/>
                          <a:ea typeface="思源黑体 CN Heavy" panose="020B0A00000000000000" pitchFamily="34" charset="-122"/>
                        </a:rPr>
                        <a:t>特点</a:t>
                      </a:r>
                      <a:endParaRPr lang="zh-CN" altLang="en-US" sz="2400" b="0">
                        <a:solidFill>
                          <a:schemeClr val="tx1">
                            <a:lumMod val="75000"/>
                            <a:lumOff val="25000"/>
                          </a:schemeClr>
                        </a:solidFill>
                        <a:latin typeface="思源黑体 CN Heavy" panose="020B0A00000000000000" pitchFamily="34" charset="-122"/>
                        <a:ea typeface="思源黑体 CN Heavy" panose="020B0A00000000000000" pitchFamily="34" charset="-122"/>
                      </a:endParaRPr>
                    </a:p>
                  </a:txBody>
                  <a:tcPr marL="51435" marR="51435" marT="25714" marB="25714" vert="horz" anchor="ctr"/>
                </a:tc>
                <a:tc>
                  <a:txBody>
                    <a:bodyPr wrap="square"/>
                    <a:lstStyle/>
                    <a:p>
                      <a:pPr algn="ctr">
                        <a:buNone/>
                      </a:pPr>
                      <a:r>
                        <a:rPr lang="zh-CN" altLang="en-US" sz="2400" b="0">
                          <a:solidFill>
                            <a:schemeClr val="tx1">
                              <a:lumMod val="75000"/>
                              <a:lumOff val="25000"/>
                            </a:schemeClr>
                          </a:solidFill>
                          <a:latin typeface="思源黑体 CN Heavy" panose="020B0A00000000000000" pitchFamily="34" charset="-122"/>
                          <a:ea typeface="思源黑体 CN Heavy" panose="020B0A00000000000000" pitchFamily="34" charset="-122"/>
                        </a:rPr>
                        <a:t>有利条件</a:t>
                      </a:r>
                      <a:endParaRPr lang="zh-CN" altLang="en-US" sz="2400" b="0">
                        <a:solidFill>
                          <a:schemeClr val="tx1">
                            <a:lumMod val="75000"/>
                            <a:lumOff val="25000"/>
                          </a:schemeClr>
                        </a:solidFill>
                        <a:latin typeface="思源黑体 CN Heavy" panose="020B0A00000000000000" pitchFamily="34" charset="-122"/>
                        <a:ea typeface="思源黑体 CN Heavy" panose="020B0A00000000000000" pitchFamily="34" charset="-122"/>
                      </a:endParaRPr>
                    </a:p>
                  </a:txBody>
                  <a:tcPr marL="51435" marR="51435" marT="25714" marB="25714" vert="horz" anchor="ctr"/>
                </a:tc>
              </a:tr>
              <a:tr h="1227836">
                <a:tc>
                  <a:txBody>
                    <a:bodyPr wrap="square"/>
                    <a:lstStyle/>
                    <a:p>
                      <a:pPr algn="ctr">
                        <a:buNone/>
                      </a:pPr>
                      <a:r>
                        <a:rPr lang="zh-CN" altLang="en-US" sz="1800" b="1">
                          <a:solidFill>
                            <a:schemeClr val="tx1">
                              <a:lumMod val="75000"/>
                              <a:lumOff val="25000"/>
                            </a:schemeClr>
                          </a:solidFill>
                          <a:latin typeface="思源黑体 CN Heavy" panose="020B0A00000000000000" pitchFamily="34" charset="-122"/>
                          <a:ea typeface="思源黑体 CN Heavy" panose="020B0A00000000000000" pitchFamily="34" charset="-122"/>
                        </a:rPr>
                        <a:t>辽中南</a:t>
                      </a:r>
                      <a:endParaRPr lang="zh-CN" altLang="en-US" sz="1800" b="1">
                        <a:solidFill>
                          <a:schemeClr val="tx1">
                            <a:lumMod val="75000"/>
                            <a:lumOff val="25000"/>
                          </a:schemeClr>
                        </a:solidFill>
                        <a:latin typeface="思源黑体 CN Heavy" panose="020B0A00000000000000" pitchFamily="34" charset="-122"/>
                        <a:ea typeface="思源黑体 CN Heavy" panose="020B0A00000000000000" pitchFamily="34" charset="-122"/>
                      </a:endParaRPr>
                    </a:p>
                  </a:txBody>
                  <a:tcPr marL="51435" marR="51435" marT="25714" marB="25714" vert="horz" anchor="ctr"/>
                </a:tc>
                <a:tc>
                  <a:txBody>
                    <a:bodyPr wrap="square"/>
                    <a:lstStyle/>
                    <a:p>
                      <a:pPr>
                        <a:buNone/>
                      </a:pPr>
                      <a:endParaRPr lang="zh-CN" altLang="en-US" sz="2100" b="1">
                        <a:latin typeface="微软雅黑" panose="020B0503020204020204" charset="-122"/>
                        <a:ea typeface="微软雅黑" panose="020B0503020204020204" charset="-122"/>
                      </a:endParaRPr>
                    </a:p>
                  </a:txBody>
                  <a:tcPr marL="51435" marR="51435" marT="25714" marB="25714" vert="horz" anchor="ctr"/>
                </a:tc>
                <a:tc>
                  <a:txBody>
                    <a:bodyPr wrap="square"/>
                    <a:lstStyle/>
                    <a:p>
                      <a:pPr marL="0" marR="0" indent="0" algn="l" defTabSz="914400" rtl="0" eaLnBrk="1" fontAlgn="auto" latinLnBrk="0" hangingPunct="1">
                        <a:lnSpc>
                          <a:spcPct val="100000"/>
                        </a:lnSpc>
                        <a:spcBef>
                          <a:spcPct val="0"/>
                        </a:spcBef>
                        <a:spcAft>
                          <a:spcPct val="0"/>
                        </a:spcAft>
                        <a:buClrTx/>
                        <a:buSzTx/>
                        <a:buFontTx/>
                        <a:buNone/>
                        <a:defRPr/>
                      </a:pPr>
                      <a:endParaRPr lang="zh-CN" altLang="en-US" sz="1800" b="1">
                        <a:solidFill>
                          <a:srgbClr val="FF0000"/>
                        </a:solidFill>
                        <a:latin typeface="黑体" panose="02010609060101010101" charset="-122"/>
                        <a:ea typeface="黑体" panose="02010609060101010101" charset="-122"/>
                      </a:endParaRPr>
                    </a:p>
                  </a:txBody>
                  <a:tcPr marL="51429" marR="51429" marT="25715" marB="25715" vert="horz" anchor="ctr"/>
                </a:tc>
                <a:tc>
                  <a:txBody>
                    <a:bodyPr wrap="square"/>
                    <a:lstStyle/>
                    <a:p>
                      <a:pPr>
                        <a:buNone/>
                      </a:pPr>
                      <a:endParaRPr lang="zh-CN" altLang="en-US" sz="2100" b="1">
                        <a:solidFill>
                          <a:srgbClr val="FF0000"/>
                        </a:solidFill>
                        <a:latin typeface="微软雅黑" panose="020B0503020204020204" charset="-122"/>
                        <a:ea typeface="微软雅黑" panose="020B0503020204020204" charset="-122"/>
                        <a:sym typeface="+mn-ea"/>
                      </a:endParaRPr>
                    </a:p>
                  </a:txBody>
                  <a:tcPr marL="51435" marR="51435" marT="25714" marB="25714" vert="horz" anchor="ctr"/>
                </a:tc>
                <a:tc>
                  <a:txBody>
                    <a:bodyPr wrap="square"/>
                    <a:lstStyle/>
                    <a:p>
                      <a:pPr eaLnBrk="1" hangingPunct="1">
                        <a:spcBef>
                          <a:spcPct val="0"/>
                        </a:spcBef>
                        <a:buFontTx/>
                        <a:buNone/>
                      </a:pPr>
                      <a:endParaRPr lang="zh-CN" altLang="en-US" sz="1800" b="1">
                        <a:solidFill>
                          <a:srgbClr val="FF0000"/>
                        </a:solidFill>
                        <a:latin typeface="黑体" panose="02010609060101010101" charset="-122"/>
                        <a:ea typeface="黑体" panose="02010609060101010101" charset="-122"/>
                      </a:endParaRPr>
                    </a:p>
                  </a:txBody>
                  <a:tcPr marL="51429" marR="51429" marT="25715" marB="25715" vert="horz" anchor="ctr"/>
                </a:tc>
              </a:tr>
              <a:tr h="1218336">
                <a:tc>
                  <a:txBody>
                    <a:bodyPr wrap="square"/>
                    <a:lstStyle/>
                    <a:p>
                      <a:pPr algn="ctr">
                        <a:buNone/>
                      </a:pPr>
                      <a:r>
                        <a:rPr lang="zh-CN" altLang="en-US" sz="1800" b="1">
                          <a:solidFill>
                            <a:schemeClr val="tx1">
                              <a:lumMod val="75000"/>
                              <a:lumOff val="25000"/>
                            </a:schemeClr>
                          </a:solidFill>
                          <a:latin typeface="思源黑体 CN Heavy" panose="020B0A00000000000000" pitchFamily="34" charset="-122"/>
                          <a:ea typeface="思源黑体 CN Heavy" panose="020B0A00000000000000" pitchFamily="34" charset="-122"/>
                        </a:rPr>
                        <a:t>京津唐</a:t>
                      </a:r>
                      <a:endParaRPr lang="zh-CN" altLang="en-US" sz="1800" b="1">
                        <a:solidFill>
                          <a:schemeClr val="tx1">
                            <a:lumMod val="75000"/>
                            <a:lumOff val="25000"/>
                          </a:schemeClr>
                        </a:solidFill>
                        <a:latin typeface="思源黑体 CN Heavy" panose="020B0A00000000000000" pitchFamily="34" charset="-122"/>
                        <a:ea typeface="思源黑体 CN Heavy" panose="020B0A00000000000000" pitchFamily="34" charset="-122"/>
                      </a:endParaRPr>
                    </a:p>
                  </a:txBody>
                  <a:tcPr marL="51435" marR="51435" marT="25714" marB="25714" vert="horz" anchor="ctr"/>
                </a:tc>
                <a:tc>
                  <a:txBody>
                    <a:bodyPr wrap="square"/>
                    <a:lstStyle/>
                    <a:p>
                      <a:pPr>
                        <a:buNone/>
                      </a:pPr>
                      <a:endParaRPr lang="zh-CN" altLang="en-US" sz="2100" b="1">
                        <a:latin typeface="微软雅黑" panose="020B0503020204020204" charset="-122"/>
                        <a:ea typeface="微软雅黑" panose="020B0503020204020204" charset="-122"/>
                      </a:endParaRPr>
                    </a:p>
                  </a:txBody>
                  <a:tcPr marL="51435" marR="51435" marT="25714" marB="25714" vert="horz" anchor="ctr"/>
                </a:tc>
                <a:tc>
                  <a:txBody>
                    <a:bodyPr wrap="square"/>
                    <a:lstStyle/>
                    <a:p>
                      <a:pPr marL="0" marR="0" indent="0" algn="l" defTabSz="914400" rtl="0" eaLnBrk="1" fontAlgn="auto" latinLnBrk="0" hangingPunct="1">
                        <a:lnSpc>
                          <a:spcPct val="100000"/>
                        </a:lnSpc>
                        <a:spcBef>
                          <a:spcPct val="0"/>
                        </a:spcBef>
                        <a:spcAft>
                          <a:spcPct val="0"/>
                        </a:spcAft>
                        <a:buClrTx/>
                        <a:buSzTx/>
                        <a:buFontTx/>
                        <a:buNone/>
                        <a:defRPr/>
                      </a:pPr>
                      <a:endParaRPr lang="zh-CN" altLang="en-US" sz="1800" b="1">
                        <a:solidFill>
                          <a:srgbClr val="FF0000"/>
                        </a:solidFill>
                        <a:latin typeface="黑体" panose="02010609060101010101" charset="-122"/>
                        <a:ea typeface="黑体" panose="02010609060101010101" charset="-122"/>
                      </a:endParaRPr>
                    </a:p>
                  </a:txBody>
                  <a:tcPr marL="51429" marR="51429" marT="25715" marB="25715" vert="horz" anchor="ctr"/>
                </a:tc>
                <a:tc>
                  <a:txBody>
                    <a:bodyPr wrap="square"/>
                    <a:lstStyle/>
                    <a:p>
                      <a:pPr>
                        <a:buNone/>
                      </a:pPr>
                      <a:endParaRPr lang="zh-CN" altLang="en-US" sz="2100" b="1">
                        <a:solidFill>
                          <a:srgbClr val="FF0000"/>
                        </a:solidFill>
                        <a:latin typeface="微软雅黑" panose="020B0503020204020204" charset="-122"/>
                        <a:ea typeface="微软雅黑" panose="020B0503020204020204" charset="-122"/>
                      </a:endParaRPr>
                    </a:p>
                  </a:txBody>
                  <a:tcPr marL="51435" marR="51435" marT="25714" marB="25714" vert="horz" anchor="ctr"/>
                </a:tc>
                <a:tc>
                  <a:txBody>
                    <a:bodyPr wrap="square"/>
                    <a:lstStyle/>
                    <a:p>
                      <a:pPr eaLnBrk="1" hangingPunct="1">
                        <a:spcBef>
                          <a:spcPct val="0"/>
                        </a:spcBef>
                        <a:buFontTx/>
                        <a:buNone/>
                      </a:pPr>
                      <a:endParaRPr lang="zh-CN" altLang="en-US" sz="1800" b="1">
                        <a:solidFill>
                          <a:srgbClr val="FF0000"/>
                        </a:solidFill>
                        <a:latin typeface="黑体" panose="02010609060101010101" charset="-122"/>
                        <a:ea typeface="黑体" panose="02010609060101010101" charset="-122"/>
                      </a:endParaRPr>
                    </a:p>
                  </a:txBody>
                  <a:tcPr marL="51429" marR="51429" marT="25715" marB="25715" vert="horz" anchor="ctr"/>
                </a:tc>
              </a:tr>
              <a:tr h="963428">
                <a:tc>
                  <a:txBody>
                    <a:bodyPr wrap="square"/>
                    <a:lstStyle/>
                    <a:p>
                      <a:pPr algn="ctr">
                        <a:buNone/>
                      </a:pPr>
                      <a:r>
                        <a:rPr lang="zh-CN" altLang="en-US" sz="1800" b="1">
                          <a:solidFill>
                            <a:schemeClr val="tx1">
                              <a:lumMod val="75000"/>
                              <a:lumOff val="25000"/>
                            </a:schemeClr>
                          </a:solidFill>
                          <a:latin typeface="思源黑体 CN Heavy" panose="020B0A00000000000000" pitchFamily="34" charset="-122"/>
                          <a:ea typeface="思源黑体 CN Heavy" panose="020B0A00000000000000" pitchFamily="34" charset="-122"/>
                        </a:rPr>
                        <a:t>沪宁杭</a:t>
                      </a:r>
                      <a:endParaRPr lang="zh-CN" altLang="en-US" sz="1800" b="1">
                        <a:solidFill>
                          <a:schemeClr val="tx1">
                            <a:lumMod val="75000"/>
                            <a:lumOff val="25000"/>
                          </a:schemeClr>
                        </a:solidFill>
                        <a:latin typeface="思源黑体 CN Heavy" panose="020B0A00000000000000" pitchFamily="34" charset="-122"/>
                        <a:ea typeface="思源黑体 CN Heavy" panose="020B0A00000000000000" pitchFamily="34" charset="-122"/>
                      </a:endParaRPr>
                    </a:p>
                  </a:txBody>
                  <a:tcPr marL="51435" marR="51435" marT="25714" marB="25714" vert="horz" anchor="ctr"/>
                </a:tc>
                <a:tc>
                  <a:txBody>
                    <a:bodyPr wrap="square"/>
                    <a:lstStyle/>
                    <a:p>
                      <a:pPr>
                        <a:buNone/>
                      </a:pPr>
                      <a:endParaRPr lang="zh-CN" altLang="en-US" sz="2100" b="1">
                        <a:latin typeface="微软雅黑" panose="020B0503020204020204" charset="-122"/>
                        <a:ea typeface="微软雅黑" panose="020B0503020204020204" charset="-122"/>
                      </a:endParaRPr>
                    </a:p>
                  </a:txBody>
                  <a:tcPr marL="51435" marR="51435" marT="25714" marB="25714" vert="horz" anchor="ctr"/>
                </a:tc>
                <a:tc>
                  <a:txBody>
                    <a:bodyPr wrap="square"/>
                    <a:lstStyle/>
                    <a:p>
                      <a:pPr marL="0" marR="0" indent="0" algn="l" defTabSz="914400" rtl="0" eaLnBrk="1" fontAlgn="auto" latinLnBrk="0" hangingPunct="1">
                        <a:lnSpc>
                          <a:spcPct val="100000"/>
                        </a:lnSpc>
                        <a:spcBef>
                          <a:spcPct val="0"/>
                        </a:spcBef>
                        <a:spcAft>
                          <a:spcPct val="0"/>
                        </a:spcAft>
                        <a:buClrTx/>
                        <a:buSzTx/>
                        <a:buFontTx/>
                        <a:buNone/>
                        <a:defRPr/>
                      </a:pPr>
                      <a:endParaRPr lang="zh-CN" altLang="en-US" sz="1800" b="1">
                        <a:solidFill>
                          <a:srgbClr val="FF0000"/>
                        </a:solidFill>
                        <a:latin typeface="黑体" panose="02010609060101010101" charset="-122"/>
                        <a:ea typeface="黑体" panose="02010609060101010101" charset="-122"/>
                      </a:endParaRPr>
                    </a:p>
                  </a:txBody>
                  <a:tcPr marL="51429" marR="51429" marT="25715" marB="25715" vert="horz" anchor="ctr"/>
                </a:tc>
                <a:tc>
                  <a:txBody>
                    <a:bodyPr wrap="square"/>
                    <a:lstStyle/>
                    <a:p>
                      <a:pPr>
                        <a:lnSpc>
                          <a:spcPct val="100000"/>
                        </a:lnSpc>
                        <a:buNone/>
                      </a:pPr>
                      <a:endParaRPr lang="zh-CN" altLang="en-US" sz="2100" b="1">
                        <a:solidFill>
                          <a:srgbClr val="FF0000"/>
                        </a:solidFill>
                        <a:latin typeface="微软雅黑" panose="020B0503020204020204" charset="-122"/>
                        <a:ea typeface="微软雅黑" panose="020B0503020204020204" charset="-122"/>
                      </a:endParaRPr>
                    </a:p>
                  </a:txBody>
                  <a:tcPr marL="51435" marR="51435" marT="25714" marB="25714" vert="horz" anchor="ctr"/>
                </a:tc>
                <a:tc>
                  <a:txBody>
                    <a:bodyPr wrap="square"/>
                    <a:lstStyle/>
                    <a:p>
                      <a:pPr eaLnBrk="1" hangingPunct="1">
                        <a:spcBef>
                          <a:spcPct val="0"/>
                        </a:spcBef>
                        <a:buFontTx/>
                        <a:buNone/>
                      </a:pPr>
                      <a:endParaRPr lang="zh-CN" altLang="en-US" sz="1800" b="1">
                        <a:solidFill>
                          <a:srgbClr val="FF0000"/>
                        </a:solidFill>
                        <a:latin typeface="黑体" panose="02010609060101010101" charset="-122"/>
                        <a:ea typeface="黑体" panose="02010609060101010101" charset="-122"/>
                      </a:endParaRPr>
                    </a:p>
                  </a:txBody>
                  <a:tcPr marL="51429" marR="51429" marT="25715" marB="25715" vert="horz" anchor="ctr"/>
                </a:tc>
              </a:tr>
              <a:tr h="1295917">
                <a:tc>
                  <a:txBody>
                    <a:bodyPr wrap="square"/>
                    <a:lstStyle/>
                    <a:p>
                      <a:pPr algn="ctr">
                        <a:buNone/>
                      </a:pPr>
                      <a:r>
                        <a:rPr lang="zh-CN" altLang="en-US" sz="1800" b="1">
                          <a:solidFill>
                            <a:schemeClr val="tx1">
                              <a:lumMod val="75000"/>
                              <a:lumOff val="25000"/>
                            </a:schemeClr>
                          </a:solidFill>
                          <a:latin typeface="思源黑体 CN Heavy" panose="020B0A00000000000000" pitchFamily="34" charset="-122"/>
                          <a:ea typeface="思源黑体 CN Heavy" panose="020B0A00000000000000" pitchFamily="34" charset="-122"/>
                        </a:rPr>
                        <a:t>珠三角</a:t>
                      </a:r>
                      <a:endParaRPr lang="zh-CN" altLang="en-US" sz="1800" b="1">
                        <a:solidFill>
                          <a:schemeClr val="tx1">
                            <a:lumMod val="75000"/>
                            <a:lumOff val="25000"/>
                          </a:schemeClr>
                        </a:solidFill>
                        <a:latin typeface="思源黑体 CN Heavy" panose="020B0A00000000000000" pitchFamily="34" charset="-122"/>
                        <a:ea typeface="思源黑体 CN Heavy" panose="020B0A00000000000000" pitchFamily="34" charset="-122"/>
                      </a:endParaRPr>
                    </a:p>
                  </a:txBody>
                  <a:tcPr marL="51435" marR="51435" marT="25714" marB="25714" vert="horz" anchor="ctr"/>
                </a:tc>
                <a:tc>
                  <a:txBody>
                    <a:bodyPr wrap="square"/>
                    <a:lstStyle/>
                    <a:p>
                      <a:pPr>
                        <a:buNone/>
                      </a:pPr>
                      <a:endParaRPr lang="zh-CN" altLang="en-US" sz="2100" b="1">
                        <a:latin typeface="微软雅黑" panose="020B0503020204020204" charset="-122"/>
                        <a:ea typeface="微软雅黑" panose="020B0503020204020204" charset="-122"/>
                      </a:endParaRPr>
                    </a:p>
                  </a:txBody>
                  <a:tcPr marL="51435" marR="51435" marT="25714" marB="25714" vert="horz" anchor="ctr"/>
                </a:tc>
                <a:tc>
                  <a:txBody>
                    <a:bodyPr wrap="square"/>
                    <a:lstStyle/>
                    <a:p>
                      <a:pPr marL="0" marR="0" indent="0" algn="l" defTabSz="914400" rtl="0" eaLnBrk="1" fontAlgn="auto" latinLnBrk="0" hangingPunct="1">
                        <a:lnSpc>
                          <a:spcPct val="100000"/>
                        </a:lnSpc>
                        <a:spcBef>
                          <a:spcPct val="0"/>
                        </a:spcBef>
                        <a:spcAft>
                          <a:spcPct val="0"/>
                        </a:spcAft>
                        <a:buClrTx/>
                        <a:buSzTx/>
                        <a:buFontTx/>
                        <a:buNone/>
                        <a:defRPr/>
                      </a:pPr>
                      <a:endParaRPr lang="zh-CN" altLang="en-US" sz="1800" b="1">
                        <a:solidFill>
                          <a:srgbClr val="FF0000"/>
                        </a:solidFill>
                        <a:latin typeface="黑体" panose="02010609060101010101" charset="-122"/>
                        <a:ea typeface="黑体" panose="02010609060101010101" charset="-122"/>
                      </a:endParaRPr>
                    </a:p>
                  </a:txBody>
                  <a:tcPr marL="51429" marR="51429" marT="25715" marB="25715" vert="horz" anchor="ctr"/>
                </a:tc>
                <a:tc>
                  <a:txBody>
                    <a:bodyPr wrap="square"/>
                    <a:lstStyle/>
                    <a:p>
                      <a:pPr>
                        <a:buNone/>
                      </a:pPr>
                      <a:endParaRPr lang="zh-CN" altLang="en-US" sz="2100" b="1">
                        <a:solidFill>
                          <a:srgbClr val="FF0000"/>
                        </a:solidFill>
                        <a:latin typeface="微软雅黑" panose="020B0503020204020204" charset="-122"/>
                        <a:ea typeface="微软雅黑" panose="020B0503020204020204" charset="-122"/>
                        <a:sym typeface="+mn-ea"/>
                      </a:endParaRPr>
                    </a:p>
                  </a:txBody>
                  <a:tcPr marL="51435" marR="51435" marT="25714" marB="25714" vert="horz" anchor="ctr"/>
                </a:tc>
                <a:tc>
                  <a:txBody>
                    <a:bodyPr wrap="square"/>
                    <a:lstStyle/>
                    <a:p>
                      <a:pPr eaLnBrk="1" hangingPunct="1">
                        <a:spcBef>
                          <a:spcPct val="0"/>
                        </a:spcBef>
                        <a:buFontTx/>
                        <a:buNone/>
                      </a:pPr>
                      <a:endParaRPr lang="zh-CN" altLang="en-US" sz="1800" b="1">
                        <a:solidFill>
                          <a:srgbClr val="FF0000"/>
                        </a:solidFill>
                        <a:latin typeface="黑体" panose="02010609060101010101" charset="-122"/>
                        <a:ea typeface="黑体" panose="02010609060101010101" charset="-122"/>
                      </a:endParaRPr>
                    </a:p>
                  </a:txBody>
                  <a:tcPr marL="51429" marR="51429" marT="25715" marB="25715" vert="horz" anchor="ctr"/>
                </a:tc>
              </a:tr>
            </a:tbl>
          </a:graphicData>
        </a:graphic>
      </p:graphicFrame>
      <p:sp>
        <p:nvSpPr>
          <p:cNvPr id="3" name="文本框 2"/>
          <p:cNvSpPr txBox="1"/>
          <p:nvPr/>
        </p:nvSpPr>
        <p:spPr>
          <a:xfrm>
            <a:off x="1890548" y="2231680"/>
            <a:ext cx="2211269" cy="369332"/>
          </a:xfrm>
          <a:prstGeom prst="rect">
            <a:avLst/>
          </a:prstGeom>
          <a:noFill/>
        </p:spPr>
        <p:txBody>
          <a:bodyPr wrap="square" rtlCol="0" anchor="t">
            <a:spAutoFit/>
          </a:bodyPr>
          <a:lstStyle/>
          <a:p>
            <a:pPr algn="ctr">
              <a:buNone/>
            </a:pPr>
            <a:r>
              <a:rPr lang="zh-CN" altLang="en-US" sz="1800" b="1">
                <a:solidFill>
                  <a:schemeClr val="tx1"/>
                </a:solidFill>
                <a:latin typeface="思源黑体 CN Light" panose="020B0300000000000000" pitchFamily="34" charset="-122"/>
                <a:ea typeface="思源黑体 CN Light" panose="020B0300000000000000" pitchFamily="34" charset="-122"/>
                <a:sym typeface="+mn-ea"/>
              </a:rPr>
              <a:t>沈阳、大连、鞍山</a:t>
            </a:r>
            <a:endParaRPr lang="zh-CN" altLang="en-US" sz="1800" b="1">
              <a:solidFill>
                <a:schemeClr val="tx1"/>
              </a:solidFill>
              <a:latin typeface="思源黑体 CN Light" panose="020B0300000000000000" pitchFamily="34" charset="-122"/>
              <a:ea typeface="思源黑体 CN Light" panose="020B0300000000000000" pitchFamily="34" charset="-122"/>
              <a:sym typeface="+mn-ea"/>
            </a:endParaRPr>
          </a:p>
        </p:txBody>
      </p:sp>
      <p:sp>
        <p:nvSpPr>
          <p:cNvPr id="4" name="文本框 3"/>
          <p:cNvSpPr txBox="1"/>
          <p:nvPr/>
        </p:nvSpPr>
        <p:spPr>
          <a:xfrm>
            <a:off x="6322167" y="2000847"/>
            <a:ext cx="2123758" cy="830997"/>
          </a:xfrm>
          <a:prstGeom prst="rect">
            <a:avLst/>
          </a:prstGeom>
          <a:noFill/>
        </p:spPr>
        <p:txBody>
          <a:bodyPr wrap="square" rtlCol="0" anchor="t">
            <a:spAutoFit/>
          </a:bodyPr>
          <a:lstStyle/>
          <a:p>
            <a:pPr algn="ctr">
              <a:buNone/>
            </a:pPr>
            <a:r>
              <a:rPr lang="zh-CN" altLang="en-US" sz="2400">
                <a:latin typeface="思源黑体 CN Light" panose="020B0300000000000000" pitchFamily="34" charset="-122"/>
                <a:ea typeface="思源黑体 CN Light" panose="020B0300000000000000" pitchFamily="34" charset="-122"/>
                <a:sym typeface="+mn-ea"/>
              </a:rPr>
              <a:t>我国著名的</a:t>
            </a:r>
            <a:r>
              <a:rPr lang="zh-CN" altLang="en-US" sz="2400" b="1">
                <a:solidFill>
                  <a:srgbClr val="FF0000"/>
                </a:solidFill>
                <a:latin typeface="思源黑体 CN Heavy" panose="020B0A00000000000000" pitchFamily="34" charset="-122"/>
                <a:ea typeface="思源黑体 CN Heavy" panose="020B0A00000000000000" pitchFamily="34" charset="-122"/>
                <a:sym typeface="+mn-ea"/>
              </a:rPr>
              <a:t>重</a:t>
            </a:r>
            <a:r>
              <a:rPr lang="zh-CN" altLang="en-US" sz="2400">
                <a:latin typeface="思源黑体 CN Light" panose="020B0300000000000000" pitchFamily="34" charset="-122"/>
                <a:ea typeface="思源黑体 CN Light" panose="020B0300000000000000" pitchFamily="34" charset="-122"/>
                <a:sym typeface="+mn-ea"/>
              </a:rPr>
              <a:t>工业基地</a:t>
            </a:r>
            <a:endParaRPr lang="zh-CN" altLang="en-US" sz="2400">
              <a:latin typeface="思源黑体 CN Light" panose="020B0300000000000000" pitchFamily="34" charset="-122"/>
              <a:ea typeface="思源黑体 CN Light" panose="020B0300000000000000" pitchFamily="34" charset="-122"/>
              <a:sym typeface="+mn-ea"/>
            </a:endParaRPr>
          </a:p>
        </p:txBody>
      </p:sp>
      <p:sp>
        <p:nvSpPr>
          <p:cNvPr id="10" name="文本框 9"/>
          <p:cNvSpPr txBox="1"/>
          <p:nvPr/>
        </p:nvSpPr>
        <p:spPr>
          <a:xfrm>
            <a:off x="1890548" y="3337920"/>
            <a:ext cx="2156157" cy="369332"/>
          </a:xfrm>
          <a:prstGeom prst="rect">
            <a:avLst/>
          </a:prstGeom>
          <a:noFill/>
        </p:spPr>
        <p:txBody>
          <a:bodyPr wrap="square" rtlCol="0" anchor="t">
            <a:spAutoFit/>
          </a:bodyPr>
          <a:lstStyle/>
          <a:p>
            <a:pPr lvl="0" algn="ctr">
              <a:buClrTx/>
              <a:buSzTx/>
              <a:buFontTx/>
            </a:pPr>
            <a:r>
              <a:rPr lang="zh-CN" altLang="en-US" sz="1800" b="1">
                <a:solidFill>
                  <a:schemeClr val="tx1"/>
                </a:solidFill>
                <a:latin typeface="思源黑体 CN Light" panose="020B0300000000000000" pitchFamily="34" charset="-122"/>
                <a:ea typeface="思源黑体 CN Light" panose="020B0300000000000000" pitchFamily="34" charset="-122"/>
                <a:sym typeface="+mn-ea"/>
              </a:rPr>
              <a:t>北京、天津、唐山</a:t>
            </a:r>
            <a:endParaRPr lang="zh-CN" altLang="en-US" sz="1800" b="1">
              <a:solidFill>
                <a:schemeClr val="tx1"/>
              </a:solidFill>
              <a:latin typeface="思源黑体 CN Light" panose="020B0300000000000000" pitchFamily="34" charset="-122"/>
              <a:ea typeface="思源黑体 CN Light" panose="020B0300000000000000" pitchFamily="34" charset="-122"/>
              <a:sym typeface="+mn-ea"/>
            </a:endParaRPr>
          </a:p>
        </p:txBody>
      </p:sp>
      <p:sp>
        <p:nvSpPr>
          <p:cNvPr id="21" name="文本框 20"/>
          <p:cNvSpPr txBox="1"/>
          <p:nvPr/>
        </p:nvSpPr>
        <p:spPr>
          <a:xfrm>
            <a:off x="1890548" y="4485580"/>
            <a:ext cx="2170762" cy="369332"/>
          </a:xfrm>
          <a:prstGeom prst="rect">
            <a:avLst/>
          </a:prstGeom>
          <a:noFill/>
        </p:spPr>
        <p:txBody>
          <a:bodyPr wrap="square" rtlCol="0" anchor="t">
            <a:spAutoFit/>
          </a:bodyPr>
          <a:lstStyle/>
          <a:p>
            <a:pPr lvl="0" algn="ctr">
              <a:buClrTx/>
              <a:buSzTx/>
              <a:buFontTx/>
            </a:pPr>
            <a:r>
              <a:rPr lang="zh-CN" altLang="en-US" sz="1800" b="1">
                <a:solidFill>
                  <a:schemeClr val="tx1"/>
                </a:solidFill>
                <a:latin typeface="思源黑体 CN Light" panose="020B0300000000000000" pitchFamily="34" charset="-122"/>
                <a:ea typeface="思源黑体 CN Light" panose="020B0300000000000000" pitchFamily="34" charset="-122"/>
                <a:sym typeface="+mn-ea"/>
              </a:rPr>
              <a:t>上海、南京、杭州</a:t>
            </a:r>
            <a:endParaRPr lang="zh-CN" altLang="en-US" sz="1800" b="1">
              <a:solidFill>
                <a:schemeClr val="tx1"/>
              </a:solidFill>
              <a:latin typeface="思源黑体 CN Light" panose="020B0300000000000000" pitchFamily="34" charset="-122"/>
              <a:ea typeface="思源黑体 CN Light" panose="020B0300000000000000" pitchFamily="34" charset="-122"/>
              <a:sym typeface="+mn-ea"/>
            </a:endParaRPr>
          </a:p>
        </p:txBody>
      </p:sp>
      <p:sp>
        <p:nvSpPr>
          <p:cNvPr id="23" name="文本框 22"/>
          <p:cNvSpPr txBox="1"/>
          <p:nvPr/>
        </p:nvSpPr>
        <p:spPr>
          <a:xfrm>
            <a:off x="1890548" y="5629190"/>
            <a:ext cx="2156157" cy="369332"/>
          </a:xfrm>
          <a:prstGeom prst="rect">
            <a:avLst/>
          </a:prstGeom>
          <a:noFill/>
        </p:spPr>
        <p:txBody>
          <a:bodyPr wrap="square" rtlCol="0" anchor="t">
            <a:spAutoFit/>
          </a:bodyPr>
          <a:lstStyle/>
          <a:p>
            <a:pPr lvl="0" algn="ctr">
              <a:buClrTx/>
              <a:buSzTx/>
              <a:buFontTx/>
            </a:pPr>
            <a:r>
              <a:rPr lang="zh-CN" altLang="en-US" sz="1800" b="1">
                <a:solidFill>
                  <a:schemeClr val="tx1"/>
                </a:solidFill>
                <a:latin typeface="思源黑体 CN Light" panose="020B0300000000000000" pitchFamily="34" charset="-122"/>
                <a:ea typeface="思源黑体 CN Light" panose="020B0300000000000000" pitchFamily="34" charset="-122"/>
                <a:sym typeface="+mn-ea"/>
              </a:rPr>
              <a:t>广州、深圳、珠海</a:t>
            </a:r>
            <a:endParaRPr lang="zh-CN" altLang="en-US" sz="1800" b="1">
              <a:solidFill>
                <a:schemeClr val="tx1"/>
              </a:solidFill>
              <a:latin typeface="思源黑体 CN Light" panose="020B0300000000000000" pitchFamily="34" charset="-122"/>
              <a:ea typeface="思源黑体 CN Light" panose="020B0300000000000000" pitchFamily="34" charset="-122"/>
              <a:sym typeface="+mn-ea"/>
            </a:endParaRPr>
          </a:p>
        </p:txBody>
      </p:sp>
      <p:sp>
        <p:nvSpPr>
          <p:cNvPr id="25" name="文本框 24"/>
          <p:cNvSpPr txBox="1"/>
          <p:nvPr/>
        </p:nvSpPr>
        <p:spPr>
          <a:xfrm>
            <a:off x="6185280" y="3236204"/>
            <a:ext cx="2410697" cy="829945"/>
          </a:xfrm>
          <a:prstGeom prst="rect">
            <a:avLst/>
          </a:prstGeom>
          <a:noFill/>
        </p:spPr>
        <p:txBody>
          <a:bodyPr wrap="square" rtlCol="0" anchor="t">
            <a:spAutoFit/>
          </a:bodyPr>
          <a:lstStyle/>
          <a:p>
            <a:pPr lvl="0" algn="ctr">
              <a:buClrTx/>
              <a:buSzTx/>
              <a:buFontTx/>
            </a:pPr>
            <a:r>
              <a:rPr lang="zh-CN" altLang="en-US" sz="2400">
                <a:latin typeface="思源黑体 CN Light" panose="020B0300000000000000" pitchFamily="34" charset="-122"/>
                <a:ea typeface="思源黑体 CN Light" panose="020B0300000000000000" pitchFamily="34" charset="-122"/>
                <a:sym typeface="+mn-ea"/>
              </a:rPr>
              <a:t>我国</a:t>
            </a:r>
            <a:r>
              <a:rPr lang="zh-CN" altLang="en-US" sz="2400" u="sng">
                <a:latin typeface="思源黑体 CN Light" panose="020B0300000000000000" pitchFamily="34" charset="-122"/>
                <a:ea typeface="思源黑体 CN Light" panose="020B0300000000000000" pitchFamily="34" charset="-122"/>
                <a:sym typeface="+mn-ea"/>
              </a:rPr>
              <a:t>北</a:t>
            </a:r>
            <a:r>
              <a:rPr lang="zh-CN" altLang="en-US" sz="2400">
                <a:latin typeface="思源黑体 CN Light" panose="020B0300000000000000" pitchFamily="34" charset="-122"/>
                <a:ea typeface="思源黑体 CN Light" panose="020B0300000000000000" pitchFamily="34" charset="-122"/>
                <a:sym typeface="+mn-ea"/>
              </a:rPr>
              <a:t>方最大的</a:t>
            </a:r>
            <a:r>
              <a:rPr lang="zh-CN" altLang="en-US" sz="2400" b="1">
                <a:solidFill>
                  <a:srgbClr val="FF0000"/>
                </a:solidFill>
                <a:latin typeface="思源黑体 CN Heavy" panose="020B0A00000000000000" pitchFamily="34" charset="-122"/>
                <a:ea typeface="思源黑体 CN Heavy" panose="020B0A00000000000000" pitchFamily="34" charset="-122"/>
                <a:sym typeface="+mn-ea"/>
              </a:rPr>
              <a:t>综合性</a:t>
            </a:r>
            <a:r>
              <a:rPr lang="zh-CN" altLang="en-US" sz="2400">
                <a:latin typeface="思源黑体 CN Light" panose="020B0300000000000000" pitchFamily="34" charset="-122"/>
                <a:ea typeface="思源黑体 CN Light" panose="020B0300000000000000" pitchFamily="34" charset="-122"/>
                <a:sym typeface="+mn-ea"/>
              </a:rPr>
              <a:t>工业基地</a:t>
            </a:r>
            <a:endParaRPr lang="zh-CN" altLang="en-US" sz="2400">
              <a:latin typeface="思源黑体 CN Light" panose="020B0300000000000000" pitchFamily="34" charset="-122"/>
              <a:ea typeface="思源黑体 CN Light" panose="020B0300000000000000" pitchFamily="34" charset="-122"/>
              <a:sym typeface="+mn-ea"/>
            </a:endParaRPr>
          </a:p>
        </p:txBody>
      </p:sp>
      <p:sp>
        <p:nvSpPr>
          <p:cNvPr id="27" name="文本框 26"/>
          <p:cNvSpPr txBox="1"/>
          <p:nvPr/>
        </p:nvSpPr>
        <p:spPr>
          <a:xfrm>
            <a:off x="6172115" y="4484208"/>
            <a:ext cx="2423862" cy="681355"/>
          </a:xfrm>
          <a:prstGeom prst="rect">
            <a:avLst/>
          </a:prstGeom>
          <a:noFill/>
        </p:spPr>
        <p:txBody>
          <a:bodyPr wrap="square" rtlCol="0" anchor="t">
            <a:spAutoFit/>
          </a:bodyPr>
          <a:lstStyle/>
          <a:p>
            <a:pPr lvl="0" algn="ctr">
              <a:lnSpc>
                <a:spcPct val="80000"/>
              </a:lnSpc>
              <a:buClrTx/>
              <a:buSzTx/>
              <a:buFontTx/>
            </a:pPr>
            <a:r>
              <a:rPr lang="zh-CN" altLang="en-US" sz="2400">
                <a:latin typeface="思源黑体 CN Light" panose="020B0300000000000000" pitchFamily="34" charset="-122"/>
                <a:ea typeface="思源黑体 CN Light" panose="020B0300000000000000" pitchFamily="34" charset="-122"/>
                <a:sym typeface="+mn-ea"/>
              </a:rPr>
              <a:t>全国最大的</a:t>
            </a:r>
            <a:r>
              <a:rPr lang="zh-CN" altLang="en-US" sz="2400" b="1">
                <a:solidFill>
                  <a:srgbClr val="FF0000"/>
                </a:solidFill>
                <a:latin typeface="思源黑体 CN Heavy" panose="020B0A00000000000000" pitchFamily="34" charset="-122"/>
                <a:ea typeface="思源黑体 CN Heavy" panose="020B0A00000000000000" pitchFamily="34" charset="-122"/>
                <a:sym typeface="+mn-ea"/>
              </a:rPr>
              <a:t>综合性</a:t>
            </a:r>
            <a:r>
              <a:rPr lang="zh-CN" altLang="en-US" sz="2400">
                <a:latin typeface="思源黑体 CN Light" panose="020B0300000000000000" pitchFamily="34" charset="-122"/>
                <a:ea typeface="思源黑体 CN Light" panose="020B0300000000000000" pitchFamily="34" charset="-122"/>
                <a:sym typeface="+mn-ea"/>
              </a:rPr>
              <a:t>工业基地</a:t>
            </a:r>
            <a:endParaRPr lang="zh-CN" altLang="en-US" sz="2400">
              <a:latin typeface="思源黑体 CN Light" panose="020B0300000000000000" pitchFamily="34" charset="-122"/>
              <a:ea typeface="思源黑体 CN Light" panose="020B0300000000000000" pitchFamily="34" charset="-122"/>
              <a:sym typeface="+mn-ea"/>
            </a:endParaRPr>
          </a:p>
        </p:txBody>
      </p:sp>
      <p:sp>
        <p:nvSpPr>
          <p:cNvPr id="29" name="文本框 28"/>
          <p:cNvSpPr txBox="1"/>
          <p:nvPr/>
        </p:nvSpPr>
        <p:spPr>
          <a:xfrm>
            <a:off x="6197047" y="5450194"/>
            <a:ext cx="2423862" cy="829945"/>
          </a:xfrm>
          <a:prstGeom prst="rect">
            <a:avLst/>
          </a:prstGeom>
          <a:noFill/>
        </p:spPr>
        <p:txBody>
          <a:bodyPr wrap="square" rtlCol="0" anchor="t">
            <a:spAutoFit/>
          </a:bodyPr>
          <a:lstStyle/>
          <a:p>
            <a:pPr lvl="0" algn="ctr">
              <a:buClrTx/>
              <a:buSzTx/>
              <a:buFontTx/>
            </a:pPr>
            <a:r>
              <a:rPr lang="zh-CN" altLang="en-US" sz="2400">
                <a:latin typeface="思源黑体 CN Light" panose="020B0300000000000000" pitchFamily="34" charset="-122"/>
                <a:ea typeface="思源黑体 CN Light" panose="020B0300000000000000" pitchFamily="34" charset="-122"/>
                <a:sym typeface="+mn-ea"/>
              </a:rPr>
              <a:t>以</a:t>
            </a:r>
            <a:r>
              <a:rPr lang="zh-CN" altLang="en-US" sz="2400" b="1">
                <a:solidFill>
                  <a:srgbClr val="FF0000"/>
                </a:solidFill>
                <a:latin typeface="思源黑体 CN Heavy" panose="020B0A00000000000000" pitchFamily="34" charset="-122"/>
                <a:ea typeface="思源黑体 CN Heavy" panose="020B0A00000000000000" pitchFamily="34" charset="-122"/>
                <a:sym typeface="+mn-ea"/>
              </a:rPr>
              <a:t>轻</a:t>
            </a:r>
            <a:r>
              <a:rPr lang="zh-CN" altLang="en-US" sz="2400">
                <a:latin typeface="思源黑体 CN Light" panose="020B0300000000000000" pitchFamily="34" charset="-122"/>
                <a:ea typeface="思源黑体 CN Light" panose="020B0300000000000000" pitchFamily="34" charset="-122"/>
                <a:sym typeface="+mn-ea"/>
              </a:rPr>
              <a:t>工业为主的综合性工业基地</a:t>
            </a:r>
            <a:endParaRPr lang="zh-CN" altLang="en-US" sz="2400">
              <a:latin typeface="思源黑体 CN Light" panose="020B0300000000000000" pitchFamily="34" charset="-122"/>
              <a:ea typeface="思源黑体 CN Light" panose="020B0300000000000000" pitchFamily="34" charset="-122"/>
              <a:sym typeface="+mn-ea"/>
            </a:endParaRPr>
          </a:p>
        </p:txBody>
      </p:sp>
      <p:sp>
        <p:nvSpPr>
          <p:cNvPr id="31" name="文本框 30"/>
          <p:cNvSpPr txBox="1"/>
          <p:nvPr/>
        </p:nvSpPr>
        <p:spPr>
          <a:xfrm>
            <a:off x="3994776" y="3160419"/>
            <a:ext cx="2241465" cy="830997"/>
          </a:xfrm>
          <a:prstGeom prst="rect">
            <a:avLst/>
          </a:prstGeom>
          <a:noFill/>
        </p:spPr>
        <p:txBody>
          <a:bodyPr wrap="square" rtlCol="0" anchor="t">
            <a:spAutoFit/>
          </a:bodyPr>
          <a:lstStyle/>
          <a:p>
            <a:pPr algn="just"/>
            <a:r>
              <a:rPr lang="zh-CN" altLang="en-US" sz="2400">
                <a:solidFill>
                  <a:schemeClr val="tx1"/>
                </a:solidFill>
                <a:latin typeface="思源黑体 CN Light" panose="020B0300000000000000" pitchFamily="34" charset="-122"/>
                <a:ea typeface="思源黑体 CN Light" panose="020B0300000000000000" pitchFamily="34" charset="-122"/>
                <a:sym typeface="+mn-ea"/>
              </a:rPr>
              <a:t>机械制造、电子电器等</a:t>
            </a:r>
            <a:endParaRPr lang="zh-CN" altLang="en-US" sz="2400">
              <a:solidFill>
                <a:schemeClr val="tx1"/>
              </a:solidFill>
              <a:latin typeface="思源黑体 CN Light" panose="020B0300000000000000" pitchFamily="34" charset="-122"/>
              <a:ea typeface="思源黑体 CN Light" panose="020B0300000000000000" pitchFamily="34" charset="-122"/>
              <a:sym typeface="+mn-ea"/>
            </a:endParaRPr>
          </a:p>
        </p:txBody>
      </p:sp>
      <p:sp>
        <p:nvSpPr>
          <p:cNvPr id="33" name="文本框 32"/>
          <p:cNvSpPr txBox="1"/>
          <p:nvPr/>
        </p:nvSpPr>
        <p:spPr>
          <a:xfrm>
            <a:off x="3992352" y="2000847"/>
            <a:ext cx="2211269" cy="830997"/>
          </a:xfrm>
          <a:prstGeom prst="rect">
            <a:avLst/>
          </a:prstGeom>
          <a:noFill/>
        </p:spPr>
        <p:txBody>
          <a:bodyPr wrap="square" rtlCol="0" anchor="t">
            <a:spAutoFit/>
          </a:bodyPr>
          <a:lstStyle/>
          <a:p>
            <a:pPr marL="0" marR="0" indent="0" algn="just" defTabSz="914400" rtl="0" eaLnBrk="1" fontAlgn="auto" latinLnBrk="0" hangingPunct="1">
              <a:lnSpc>
                <a:spcPct val="100000"/>
              </a:lnSpc>
              <a:spcBef>
                <a:spcPct val="0"/>
              </a:spcBef>
              <a:spcAft>
                <a:spcPct val="0"/>
              </a:spcAft>
              <a:buClrTx/>
              <a:buSzTx/>
              <a:buFontTx/>
              <a:buNone/>
              <a:defRPr/>
            </a:pPr>
            <a:r>
              <a:rPr lang="zh-CN" altLang="en-US" sz="2400">
                <a:solidFill>
                  <a:schemeClr val="tx1"/>
                </a:solidFill>
                <a:latin typeface="思源黑体 CN Light" panose="020B0300000000000000" pitchFamily="34" charset="-122"/>
                <a:ea typeface="思源黑体 CN Light" panose="020B0300000000000000" pitchFamily="34" charset="-122"/>
                <a:sym typeface="+mn-ea"/>
              </a:rPr>
              <a:t>造船、机械制造等</a:t>
            </a:r>
            <a:endParaRPr lang="zh-CN" altLang="en-US" sz="2400">
              <a:solidFill>
                <a:schemeClr val="tx1"/>
              </a:solidFill>
              <a:latin typeface="思源黑体 CN Light" panose="020B0300000000000000" pitchFamily="34" charset="-122"/>
              <a:ea typeface="思源黑体 CN Light" panose="020B0300000000000000" pitchFamily="34" charset="-122"/>
              <a:sym typeface="+mn-ea"/>
            </a:endParaRPr>
          </a:p>
        </p:txBody>
      </p:sp>
      <p:sp>
        <p:nvSpPr>
          <p:cNvPr id="35" name="文本框 34"/>
          <p:cNvSpPr txBox="1"/>
          <p:nvPr/>
        </p:nvSpPr>
        <p:spPr>
          <a:xfrm>
            <a:off x="3992660" y="4331225"/>
            <a:ext cx="2128494" cy="830997"/>
          </a:xfrm>
          <a:prstGeom prst="rect">
            <a:avLst/>
          </a:prstGeom>
          <a:noFill/>
        </p:spPr>
        <p:txBody>
          <a:bodyPr wrap="square" rtlCol="0" anchor="t">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zh-CN" altLang="en-US" sz="2400">
                <a:solidFill>
                  <a:schemeClr val="tx1"/>
                </a:solidFill>
                <a:latin typeface="思源黑体 CN Light" panose="020B0300000000000000" pitchFamily="34" charset="-122"/>
                <a:ea typeface="思源黑体 CN Light" panose="020B0300000000000000" pitchFamily="34" charset="-122"/>
                <a:sym typeface="+mn-ea"/>
              </a:rPr>
              <a:t>机械、纺织、食品等</a:t>
            </a:r>
            <a:endParaRPr lang="zh-CN" altLang="en-US" sz="2400">
              <a:solidFill>
                <a:schemeClr val="tx1"/>
              </a:solidFill>
              <a:latin typeface="思源黑体 CN Light" panose="020B0300000000000000" pitchFamily="34" charset="-122"/>
              <a:ea typeface="思源黑体 CN Light" panose="020B0300000000000000" pitchFamily="34" charset="-122"/>
              <a:sym typeface="+mn-ea"/>
            </a:endParaRPr>
          </a:p>
        </p:txBody>
      </p:sp>
      <p:sp>
        <p:nvSpPr>
          <p:cNvPr id="37" name="文本框 36"/>
          <p:cNvSpPr txBox="1"/>
          <p:nvPr/>
        </p:nvSpPr>
        <p:spPr>
          <a:xfrm>
            <a:off x="3992352" y="5421587"/>
            <a:ext cx="2050810" cy="830997"/>
          </a:xfrm>
          <a:prstGeom prst="rect">
            <a:avLst/>
          </a:prstGeom>
          <a:noFill/>
        </p:spPr>
        <p:txBody>
          <a:bodyPr wrap="square" rtlCol="0" anchor="t">
            <a:spAutoFit/>
          </a:bodyPr>
          <a:lstStyle/>
          <a:p>
            <a:pPr marL="0" marR="0" indent="0" algn="l" defTabSz="914400" rtl="0" eaLnBrk="1" fontAlgn="auto" latinLnBrk="0" hangingPunct="1">
              <a:lnSpc>
                <a:spcPct val="100000"/>
              </a:lnSpc>
              <a:spcBef>
                <a:spcPct val="0"/>
              </a:spcBef>
              <a:spcAft>
                <a:spcPct val="0"/>
              </a:spcAft>
              <a:buClrTx/>
              <a:buSzTx/>
              <a:buFontTx/>
              <a:buNone/>
              <a:defRPr/>
            </a:pPr>
            <a:r>
              <a:rPr lang="zh-CN" altLang="en-US" sz="2400">
                <a:solidFill>
                  <a:schemeClr val="tx1"/>
                </a:solidFill>
                <a:latin typeface="思源黑体 CN Light" panose="020B0300000000000000" pitchFamily="34" charset="-122"/>
                <a:ea typeface="思源黑体 CN Light" panose="020B0300000000000000" pitchFamily="34" charset="-122"/>
                <a:sym typeface="+mn-ea"/>
              </a:rPr>
              <a:t>机械、纺织、食品等</a:t>
            </a:r>
            <a:endParaRPr lang="zh-CN" altLang="en-US" sz="2400">
              <a:solidFill>
                <a:schemeClr val="tx1"/>
              </a:solidFill>
              <a:latin typeface="思源黑体 CN Light" panose="020B0300000000000000" pitchFamily="34" charset="-122"/>
              <a:ea typeface="思源黑体 CN Light" panose="020B0300000000000000" pitchFamily="34" charset="-122"/>
              <a:sym typeface="+mn-ea"/>
            </a:endParaRPr>
          </a:p>
        </p:txBody>
      </p:sp>
      <p:sp>
        <p:nvSpPr>
          <p:cNvPr id="39" name="Text Box 37"/>
          <p:cNvSpPr txBox="1">
            <a:spLocks noChangeArrowheads="1"/>
          </p:cNvSpPr>
          <p:nvPr/>
        </p:nvSpPr>
        <p:spPr bwMode="auto">
          <a:xfrm>
            <a:off x="8630799" y="1874754"/>
            <a:ext cx="2103753" cy="108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lnSpc>
                <a:spcPct val="80000"/>
              </a:lnSpc>
            </a:pPr>
            <a:r>
              <a:rPr lang="en-US" altLang="zh-CN" sz="2000" b="1">
                <a:solidFill>
                  <a:schemeClr val="tx1">
                    <a:lumMod val="75000"/>
                    <a:lumOff val="25000"/>
                  </a:schemeClr>
                </a:solidFill>
                <a:latin typeface="思源黑体 CN Light" panose="020B0300000000000000" pitchFamily="34" charset="-122"/>
                <a:ea typeface="思源黑体 CN Light" panose="020B0300000000000000" pitchFamily="34" charset="-122"/>
              </a:rPr>
              <a:t>1.</a:t>
            </a:r>
            <a:r>
              <a:rPr lang="zh-CN" altLang="en-US" sz="2000" b="1">
                <a:solidFill>
                  <a:schemeClr val="tx1">
                    <a:lumMod val="75000"/>
                    <a:lumOff val="25000"/>
                  </a:schemeClr>
                </a:solidFill>
                <a:latin typeface="思源黑体 CN Light" panose="020B0300000000000000" pitchFamily="34" charset="-122"/>
                <a:ea typeface="思源黑体 CN Light" panose="020B0300000000000000" pitchFamily="34" charset="-122"/>
              </a:rPr>
              <a:t>交通便利</a:t>
            </a:r>
            <a:endParaRPr lang="zh-CN" altLang="en-US" sz="2000" b="1">
              <a:solidFill>
                <a:schemeClr val="tx1">
                  <a:lumMod val="75000"/>
                  <a:lumOff val="25000"/>
                </a:schemeClr>
              </a:solidFill>
              <a:latin typeface="思源黑体 CN Light" panose="020B0300000000000000" pitchFamily="34" charset="-122"/>
              <a:ea typeface="思源黑体 CN Light" panose="020B0300000000000000" pitchFamily="34" charset="-122"/>
            </a:endParaRPr>
          </a:p>
          <a:p>
            <a:pPr>
              <a:lnSpc>
                <a:spcPct val="80000"/>
              </a:lnSpc>
            </a:pPr>
            <a:r>
              <a:rPr lang="en-US" altLang="zh-CN" sz="2000" b="1">
                <a:solidFill>
                  <a:schemeClr val="tx1">
                    <a:lumMod val="75000"/>
                    <a:lumOff val="25000"/>
                  </a:schemeClr>
                </a:solidFill>
                <a:latin typeface="思源黑体 CN Light" panose="020B0300000000000000" pitchFamily="34" charset="-122"/>
                <a:ea typeface="思源黑体 CN Light" panose="020B0300000000000000" pitchFamily="34" charset="-122"/>
              </a:rPr>
              <a:t>2.</a:t>
            </a:r>
            <a:r>
              <a:rPr lang="zh-CN" altLang="en-US" sz="2000" b="1">
                <a:solidFill>
                  <a:schemeClr val="tx1">
                    <a:lumMod val="75000"/>
                    <a:lumOff val="25000"/>
                  </a:schemeClr>
                </a:solidFill>
                <a:latin typeface="思源黑体 CN Light" panose="020B0300000000000000" pitchFamily="34" charset="-122"/>
                <a:ea typeface="思源黑体 CN Light" panose="020B0300000000000000" pitchFamily="34" charset="-122"/>
              </a:rPr>
              <a:t>矿产资源丰富</a:t>
            </a:r>
            <a:endParaRPr lang="zh-CN" altLang="en-US" sz="2000" b="1">
              <a:solidFill>
                <a:schemeClr val="tx1">
                  <a:lumMod val="75000"/>
                  <a:lumOff val="25000"/>
                </a:schemeClr>
              </a:solidFill>
              <a:latin typeface="思源黑体 CN Light" panose="020B0300000000000000" pitchFamily="34" charset="-122"/>
              <a:ea typeface="思源黑体 CN Light" panose="020B0300000000000000" pitchFamily="34" charset="-122"/>
            </a:endParaRPr>
          </a:p>
          <a:p>
            <a:pPr>
              <a:lnSpc>
                <a:spcPct val="80000"/>
              </a:lnSpc>
            </a:pPr>
            <a:r>
              <a:rPr lang="en-US" altLang="zh-CN" sz="2000" b="1">
                <a:solidFill>
                  <a:schemeClr val="tx1">
                    <a:lumMod val="75000"/>
                    <a:lumOff val="25000"/>
                  </a:schemeClr>
                </a:solidFill>
                <a:latin typeface="思源黑体 CN Light" panose="020B0300000000000000" pitchFamily="34" charset="-122"/>
                <a:ea typeface="思源黑体 CN Light" panose="020B0300000000000000" pitchFamily="34" charset="-122"/>
              </a:rPr>
              <a:t>3.</a:t>
            </a:r>
            <a:r>
              <a:rPr lang="zh-CN" altLang="en-US" sz="2000" b="1">
                <a:solidFill>
                  <a:schemeClr val="tx1">
                    <a:lumMod val="75000"/>
                    <a:lumOff val="25000"/>
                  </a:schemeClr>
                </a:solidFill>
                <a:latin typeface="思源黑体 CN Light" panose="020B0300000000000000" pitchFamily="34" charset="-122"/>
                <a:ea typeface="思源黑体 CN Light" panose="020B0300000000000000" pitchFamily="34" charset="-122"/>
              </a:rPr>
              <a:t>工业历史悠久</a:t>
            </a:r>
            <a:endParaRPr lang="en-US" altLang="zh-CN" sz="2000" b="1">
              <a:solidFill>
                <a:schemeClr val="tx1">
                  <a:lumMod val="75000"/>
                  <a:lumOff val="25000"/>
                </a:schemeClr>
              </a:solidFill>
              <a:latin typeface="思源黑体 CN Light" panose="020B0300000000000000" pitchFamily="34" charset="-122"/>
              <a:ea typeface="思源黑体 CN Light" panose="020B0300000000000000" pitchFamily="34" charset="-122"/>
            </a:endParaRPr>
          </a:p>
          <a:p>
            <a:pPr>
              <a:lnSpc>
                <a:spcPct val="80000"/>
              </a:lnSpc>
            </a:pPr>
            <a:r>
              <a:rPr lang="zh-CN" altLang="en-US" sz="2000" b="1">
                <a:solidFill>
                  <a:schemeClr val="tx1">
                    <a:lumMod val="75000"/>
                    <a:lumOff val="25000"/>
                  </a:schemeClr>
                </a:solidFill>
                <a:latin typeface="思源黑体 CN Light" panose="020B0300000000000000" pitchFamily="34" charset="-122"/>
                <a:ea typeface="思源黑体 CN Light" panose="020B0300000000000000" pitchFamily="34" charset="-122"/>
              </a:rPr>
              <a:t>（老工业基地）</a:t>
            </a:r>
            <a:endParaRPr lang="zh-CN" altLang="en-US" sz="2000" b="1">
              <a:solidFill>
                <a:schemeClr val="tx1">
                  <a:lumMod val="75000"/>
                  <a:lumOff val="25000"/>
                </a:schemeClr>
              </a:solidFill>
              <a:latin typeface="思源黑体 CN Light" panose="020B0300000000000000" pitchFamily="34" charset="-122"/>
              <a:ea typeface="思源黑体 CN Light" panose="020B0300000000000000" pitchFamily="34" charset="-122"/>
            </a:endParaRPr>
          </a:p>
        </p:txBody>
      </p:sp>
      <p:sp>
        <p:nvSpPr>
          <p:cNvPr id="41" name="文本框 40"/>
          <p:cNvSpPr txBox="1"/>
          <p:nvPr/>
        </p:nvSpPr>
        <p:spPr>
          <a:xfrm>
            <a:off x="8620909" y="3118129"/>
            <a:ext cx="2537372" cy="1083182"/>
          </a:xfrm>
          <a:prstGeom prst="rect">
            <a:avLst/>
          </a:prstGeom>
          <a:noFill/>
        </p:spPr>
        <p:txBody>
          <a:bodyPr wrap="square" rtlCol="0" anchor="t">
            <a:spAutoFit/>
          </a:bodyPr>
          <a:lstStyle/>
          <a:p>
            <a:pPr>
              <a:lnSpc>
                <a:spcPct val="80000"/>
              </a:lnSpc>
            </a:pPr>
            <a:r>
              <a:rPr lang="en-US" altLang="zh-CN" sz="2000" b="1">
                <a:solidFill>
                  <a:schemeClr val="tx1">
                    <a:lumMod val="75000"/>
                    <a:lumOff val="25000"/>
                  </a:schemeClr>
                </a:solidFill>
                <a:latin typeface="思源黑体 CN Light" panose="020B0300000000000000" pitchFamily="34" charset="-122"/>
                <a:ea typeface="思源黑体 CN Light" panose="020B0300000000000000" pitchFamily="34" charset="-122"/>
                <a:sym typeface="+mn-ea"/>
              </a:rPr>
              <a:t>1.</a:t>
            </a:r>
            <a:r>
              <a:rPr lang="zh-CN" altLang="en-US" sz="2000" b="1">
                <a:solidFill>
                  <a:schemeClr val="tx1">
                    <a:lumMod val="75000"/>
                    <a:lumOff val="25000"/>
                  </a:schemeClr>
                </a:solidFill>
                <a:latin typeface="思源黑体 CN Light" panose="020B0300000000000000" pitchFamily="34" charset="-122"/>
                <a:ea typeface="思源黑体 CN Light" panose="020B0300000000000000" pitchFamily="34" charset="-122"/>
                <a:sym typeface="+mn-ea"/>
              </a:rPr>
              <a:t>交通便利</a:t>
            </a:r>
            <a:endParaRPr lang="zh-CN" altLang="en-US" sz="2000" b="1">
              <a:solidFill>
                <a:schemeClr val="tx1">
                  <a:lumMod val="75000"/>
                  <a:lumOff val="25000"/>
                </a:schemeClr>
              </a:solidFill>
              <a:latin typeface="思源黑体 CN Light" panose="020B0300000000000000" pitchFamily="34" charset="-122"/>
              <a:ea typeface="思源黑体 CN Light" panose="020B0300000000000000" pitchFamily="34" charset="-122"/>
            </a:endParaRPr>
          </a:p>
          <a:p>
            <a:pPr>
              <a:lnSpc>
                <a:spcPct val="80000"/>
              </a:lnSpc>
            </a:pPr>
            <a:r>
              <a:rPr lang="en-US" altLang="zh-CN" sz="2000" b="1">
                <a:solidFill>
                  <a:schemeClr val="tx1">
                    <a:lumMod val="75000"/>
                    <a:lumOff val="25000"/>
                  </a:schemeClr>
                </a:solidFill>
                <a:latin typeface="思源黑体 CN Light" panose="020B0300000000000000" pitchFamily="34" charset="-122"/>
                <a:ea typeface="思源黑体 CN Light" panose="020B0300000000000000" pitchFamily="34" charset="-122"/>
                <a:sym typeface="+mn-ea"/>
              </a:rPr>
              <a:t>2.</a:t>
            </a:r>
            <a:r>
              <a:rPr lang="zh-CN" altLang="en-US" sz="2000" b="1">
                <a:solidFill>
                  <a:schemeClr val="tx1">
                    <a:lumMod val="75000"/>
                    <a:lumOff val="25000"/>
                  </a:schemeClr>
                </a:solidFill>
                <a:latin typeface="思源黑体 CN Light" panose="020B0300000000000000" pitchFamily="34" charset="-122"/>
                <a:ea typeface="思源黑体 CN Light" panose="020B0300000000000000" pitchFamily="34" charset="-122"/>
                <a:sym typeface="+mn-ea"/>
              </a:rPr>
              <a:t>附近资源较丰富</a:t>
            </a:r>
            <a:endParaRPr lang="zh-CN" altLang="en-US" sz="2000" b="1">
              <a:solidFill>
                <a:schemeClr val="tx1">
                  <a:lumMod val="75000"/>
                  <a:lumOff val="25000"/>
                </a:schemeClr>
              </a:solidFill>
              <a:latin typeface="思源黑体 CN Light" panose="020B0300000000000000" pitchFamily="34" charset="-122"/>
              <a:ea typeface="思源黑体 CN Light" panose="020B0300000000000000" pitchFamily="34" charset="-122"/>
            </a:endParaRPr>
          </a:p>
          <a:p>
            <a:pPr>
              <a:lnSpc>
                <a:spcPct val="80000"/>
              </a:lnSpc>
            </a:pPr>
            <a:r>
              <a:rPr lang="en-US" altLang="zh-CN" sz="2000" b="1">
                <a:solidFill>
                  <a:schemeClr val="tx1">
                    <a:lumMod val="75000"/>
                    <a:lumOff val="25000"/>
                  </a:schemeClr>
                </a:solidFill>
                <a:latin typeface="思源黑体 CN Light" panose="020B0300000000000000" pitchFamily="34" charset="-122"/>
                <a:ea typeface="思源黑体 CN Light" panose="020B0300000000000000" pitchFamily="34" charset="-122"/>
                <a:sym typeface="+mn-ea"/>
              </a:rPr>
              <a:t>3.</a:t>
            </a:r>
            <a:r>
              <a:rPr lang="zh-CN" altLang="en-US" sz="2000" b="1">
                <a:solidFill>
                  <a:schemeClr val="tx1">
                    <a:lumMod val="75000"/>
                    <a:lumOff val="25000"/>
                  </a:schemeClr>
                </a:solidFill>
                <a:latin typeface="思源黑体 CN Light" panose="020B0300000000000000" pitchFamily="34" charset="-122"/>
                <a:ea typeface="思源黑体 CN Light" panose="020B0300000000000000" pitchFamily="34" charset="-122"/>
                <a:sym typeface="+mn-ea"/>
              </a:rPr>
              <a:t>市场广阔</a:t>
            </a:r>
            <a:endParaRPr lang="zh-CN" altLang="en-US" sz="2000" b="1">
              <a:solidFill>
                <a:schemeClr val="tx1">
                  <a:lumMod val="75000"/>
                  <a:lumOff val="25000"/>
                </a:schemeClr>
              </a:solidFill>
              <a:latin typeface="思源黑体 CN Light" panose="020B0300000000000000" pitchFamily="34" charset="-122"/>
              <a:ea typeface="思源黑体 CN Light" panose="020B0300000000000000" pitchFamily="34" charset="-122"/>
            </a:endParaRPr>
          </a:p>
          <a:p>
            <a:pPr>
              <a:lnSpc>
                <a:spcPct val="80000"/>
              </a:lnSpc>
            </a:pPr>
            <a:r>
              <a:rPr lang="en-US" altLang="zh-CN" sz="2000" b="1">
                <a:solidFill>
                  <a:schemeClr val="tx1">
                    <a:lumMod val="75000"/>
                    <a:lumOff val="25000"/>
                  </a:schemeClr>
                </a:solidFill>
                <a:latin typeface="思源黑体 CN Light" panose="020B0300000000000000" pitchFamily="34" charset="-122"/>
                <a:ea typeface="思源黑体 CN Light" panose="020B0300000000000000" pitchFamily="34" charset="-122"/>
                <a:sym typeface="+mn-ea"/>
              </a:rPr>
              <a:t>4.</a:t>
            </a:r>
            <a:r>
              <a:rPr lang="zh-CN" altLang="en-US" sz="2000" b="1">
                <a:solidFill>
                  <a:schemeClr val="tx1">
                    <a:lumMod val="75000"/>
                    <a:lumOff val="25000"/>
                  </a:schemeClr>
                </a:solidFill>
                <a:latin typeface="思源黑体 CN Light" panose="020B0300000000000000" pitchFamily="34" charset="-122"/>
                <a:ea typeface="思源黑体 CN Light" panose="020B0300000000000000" pitchFamily="34" charset="-122"/>
                <a:sym typeface="+mn-ea"/>
              </a:rPr>
              <a:t>科技力量雄厚</a:t>
            </a:r>
            <a:endParaRPr lang="zh-CN" altLang="en-US" sz="2000" b="1">
              <a:solidFill>
                <a:schemeClr val="tx1">
                  <a:lumMod val="75000"/>
                  <a:lumOff val="25000"/>
                </a:schemeClr>
              </a:solidFill>
              <a:latin typeface="思源黑体 CN Light" panose="020B0300000000000000" pitchFamily="34" charset="-122"/>
              <a:ea typeface="思源黑体 CN Light" panose="020B0300000000000000" pitchFamily="34" charset="-122"/>
              <a:sym typeface="+mn-ea"/>
            </a:endParaRPr>
          </a:p>
        </p:txBody>
      </p:sp>
      <p:sp>
        <p:nvSpPr>
          <p:cNvPr id="43" name="Text Box 37"/>
          <p:cNvSpPr txBox="1">
            <a:spLocks noChangeArrowheads="1"/>
          </p:cNvSpPr>
          <p:nvPr/>
        </p:nvSpPr>
        <p:spPr bwMode="auto">
          <a:xfrm>
            <a:off x="8620909" y="4369142"/>
            <a:ext cx="242386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lnSpc>
                <a:spcPct val="100000"/>
              </a:lnSpc>
            </a:pPr>
            <a:r>
              <a:rPr lang="en-US" altLang="zh-CN" sz="2000" b="1">
                <a:solidFill>
                  <a:schemeClr val="tx1">
                    <a:lumMod val="75000"/>
                    <a:lumOff val="25000"/>
                  </a:schemeClr>
                </a:solidFill>
                <a:latin typeface="思源黑体 CN Light" panose="020B0300000000000000" pitchFamily="34" charset="-122"/>
                <a:ea typeface="思源黑体 CN Light" panose="020B0300000000000000" pitchFamily="34" charset="-122"/>
              </a:rPr>
              <a:t>1.</a:t>
            </a:r>
            <a:r>
              <a:rPr lang="zh-CN" altLang="en-US" sz="2000" b="1">
                <a:solidFill>
                  <a:schemeClr val="tx1">
                    <a:lumMod val="75000"/>
                    <a:lumOff val="25000"/>
                  </a:schemeClr>
                </a:solidFill>
                <a:latin typeface="思源黑体 CN Light" panose="020B0300000000000000" pitchFamily="34" charset="-122"/>
                <a:ea typeface="思源黑体 CN Light" panose="020B0300000000000000" pitchFamily="34" charset="-122"/>
              </a:rPr>
              <a:t>交通便利（水运）</a:t>
            </a:r>
            <a:endParaRPr lang="zh-CN" altLang="en-US" sz="2000" b="1">
              <a:solidFill>
                <a:schemeClr val="tx1">
                  <a:lumMod val="75000"/>
                  <a:lumOff val="25000"/>
                </a:schemeClr>
              </a:solidFill>
              <a:latin typeface="思源黑体 CN Light" panose="020B0300000000000000" pitchFamily="34" charset="-122"/>
              <a:ea typeface="思源黑体 CN Light" panose="020B0300000000000000" pitchFamily="34" charset="-122"/>
            </a:endParaRPr>
          </a:p>
          <a:p>
            <a:pPr>
              <a:lnSpc>
                <a:spcPct val="100000"/>
              </a:lnSpc>
            </a:pPr>
            <a:r>
              <a:rPr lang="en-US" altLang="zh-CN" sz="2000" b="1">
                <a:solidFill>
                  <a:schemeClr val="tx1">
                    <a:lumMod val="75000"/>
                    <a:lumOff val="25000"/>
                  </a:schemeClr>
                </a:solidFill>
                <a:latin typeface="思源黑体 CN Light" panose="020B0300000000000000" pitchFamily="34" charset="-122"/>
                <a:ea typeface="思源黑体 CN Light" panose="020B0300000000000000" pitchFamily="34" charset="-122"/>
              </a:rPr>
              <a:t>2.</a:t>
            </a:r>
            <a:r>
              <a:rPr lang="zh-CN" altLang="en-US" sz="2000" b="1">
                <a:solidFill>
                  <a:schemeClr val="tx1">
                    <a:lumMod val="75000"/>
                    <a:lumOff val="25000"/>
                  </a:schemeClr>
                </a:solidFill>
                <a:latin typeface="思源黑体 CN Light" panose="020B0300000000000000" pitchFamily="34" charset="-122"/>
                <a:ea typeface="思源黑体 CN Light" panose="020B0300000000000000" pitchFamily="34" charset="-122"/>
              </a:rPr>
              <a:t>市场广阔</a:t>
            </a:r>
            <a:endParaRPr lang="zh-CN" altLang="en-US" sz="2000" b="1">
              <a:solidFill>
                <a:schemeClr val="tx1">
                  <a:lumMod val="75000"/>
                  <a:lumOff val="25000"/>
                </a:schemeClr>
              </a:solidFill>
              <a:latin typeface="思源黑体 CN Light" panose="020B0300000000000000" pitchFamily="34" charset="-122"/>
              <a:ea typeface="思源黑体 CN Light" panose="020B0300000000000000" pitchFamily="34" charset="-122"/>
            </a:endParaRPr>
          </a:p>
        </p:txBody>
      </p:sp>
      <p:sp>
        <p:nvSpPr>
          <p:cNvPr id="45" name="Text Box 37"/>
          <p:cNvSpPr txBox="1">
            <a:spLocks noChangeArrowheads="1"/>
          </p:cNvSpPr>
          <p:nvPr/>
        </p:nvSpPr>
        <p:spPr bwMode="auto">
          <a:xfrm>
            <a:off x="8630799" y="5287709"/>
            <a:ext cx="2825674" cy="1083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anose="020F0502020204030204"/>
                <a:ea typeface="宋体" panose="02010600030101010101" pitchFamily="2" charset="-122"/>
              </a:defRPr>
            </a:lvl1pPr>
            <a:lvl2pPr marL="742950" indent="-285750">
              <a:defRPr>
                <a:solidFill>
                  <a:schemeClr val="tx1"/>
                </a:solidFill>
                <a:latin typeface="Calibri" panose="020F0502020204030204"/>
                <a:ea typeface="宋体" panose="02010600030101010101" pitchFamily="2" charset="-122"/>
              </a:defRPr>
            </a:lvl2pPr>
            <a:lvl3pPr marL="1143000" indent="-228600">
              <a:defRPr>
                <a:solidFill>
                  <a:schemeClr val="tx1"/>
                </a:solidFill>
                <a:latin typeface="Calibri" panose="020F0502020204030204"/>
                <a:ea typeface="宋体" panose="02010600030101010101" pitchFamily="2" charset="-122"/>
              </a:defRPr>
            </a:lvl3pPr>
            <a:lvl4pPr marL="1600200" indent="-228600">
              <a:defRPr>
                <a:solidFill>
                  <a:schemeClr val="tx1"/>
                </a:solidFill>
                <a:latin typeface="Calibri" panose="020F0502020204030204"/>
                <a:ea typeface="宋体" panose="02010600030101010101" pitchFamily="2" charset="-122"/>
              </a:defRPr>
            </a:lvl4pPr>
            <a:lvl5pPr marL="2057400" indent="-228600">
              <a:defRPr>
                <a:solidFill>
                  <a:schemeClr val="tx1"/>
                </a:solidFill>
                <a:latin typeface="Calibri" panose="020F0502020204030204"/>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a:ea typeface="宋体" panose="02010600030101010101" pitchFamily="2" charset="-122"/>
              </a:defRPr>
            </a:lvl9pPr>
          </a:lstStyle>
          <a:p>
            <a:pPr>
              <a:lnSpc>
                <a:spcPct val="80000"/>
              </a:lnSpc>
            </a:pPr>
            <a:r>
              <a:rPr lang="en-US" altLang="zh-CN" sz="2000" b="1">
                <a:solidFill>
                  <a:schemeClr val="tx1">
                    <a:lumMod val="75000"/>
                    <a:lumOff val="25000"/>
                  </a:schemeClr>
                </a:solidFill>
                <a:latin typeface="思源黑体 CN Light" panose="020B0300000000000000" pitchFamily="34" charset="-122"/>
                <a:ea typeface="思源黑体 CN Light" panose="020B0300000000000000" pitchFamily="34" charset="-122"/>
              </a:rPr>
              <a:t>1.</a:t>
            </a:r>
            <a:r>
              <a:rPr lang="zh-CN" altLang="en-US" sz="2000" b="1">
                <a:solidFill>
                  <a:schemeClr val="tx1">
                    <a:lumMod val="75000"/>
                    <a:lumOff val="25000"/>
                  </a:schemeClr>
                </a:solidFill>
                <a:latin typeface="思源黑体 CN Light" panose="020B0300000000000000" pitchFamily="34" charset="-122"/>
                <a:ea typeface="思源黑体 CN Light" panose="020B0300000000000000" pitchFamily="34" charset="-122"/>
              </a:rPr>
              <a:t>交通便利</a:t>
            </a:r>
            <a:endParaRPr lang="zh-CN" altLang="en-US" sz="2000" b="1">
              <a:solidFill>
                <a:schemeClr val="tx1">
                  <a:lumMod val="75000"/>
                  <a:lumOff val="25000"/>
                </a:schemeClr>
              </a:solidFill>
              <a:latin typeface="思源黑体 CN Light" panose="020B0300000000000000" pitchFamily="34" charset="-122"/>
              <a:ea typeface="思源黑体 CN Light" panose="020B0300000000000000" pitchFamily="34" charset="-122"/>
            </a:endParaRPr>
          </a:p>
          <a:p>
            <a:pPr>
              <a:lnSpc>
                <a:spcPct val="80000"/>
              </a:lnSpc>
            </a:pPr>
            <a:r>
              <a:rPr lang="en-US" altLang="zh-CN" sz="2000" b="1">
                <a:solidFill>
                  <a:schemeClr val="tx1">
                    <a:lumMod val="75000"/>
                    <a:lumOff val="25000"/>
                  </a:schemeClr>
                </a:solidFill>
                <a:latin typeface="思源黑体 CN Light" panose="020B0300000000000000" pitchFamily="34" charset="-122"/>
                <a:ea typeface="思源黑体 CN Light" panose="020B0300000000000000" pitchFamily="34" charset="-122"/>
              </a:rPr>
              <a:t>2.</a:t>
            </a:r>
            <a:r>
              <a:rPr lang="zh-CN" altLang="en-US" sz="2000" b="1">
                <a:solidFill>
                  <a:schemeClr val="tx1">
                    <a:lumMod val="75000"/>
                    <a:lumOff val="25000"/>
                  </a:schemeClr>
                </a:solidFill>
                <a:latin typeface="思源黑体 CN Light" panose="020B0300000000000000" pitchFamily="34" charset="-122"/>
                <a:ea typeface="思源黑体 CN Light" panose="020B0300000000000000" pitchFamily="34" charset="-122"/>
              </a:rPr>
              <a:t>近港澳和东南亚，市场广阔，且便于引进外资</a:t>
            </a:r>
            <a:endParaRPr lang="zh-CN" altLang="en-US" sz="2000" b="1">
              <a:solidFill>
                <a:schemeClr val="tx1">
                  <a:lumMod val="75000"/>
                  <a:lumOff val="25000"/>
                </a:schemeClr>
              </a:solidFill>
              <a:latin typeface="思源黑体 CN Light" panose="020B0300000000000000" pitchFamily="34" charset="-122"/>
              <a:ea typeface="思源黑体 CN Light" panose="020B0300000000000000" pitchFamily="34" charset="-122"/>
            </a:endParaRPr>
          </a:p>
        </p:txBody>
      </p:sp>
      <p:grpSp>
        <p:nvGrpSpPr>
          <p:cNvPr id="5" name="组合 4"/>
          <p:cNvGrpSpPr/>
          <p:nvPr/>
        </p:nvGrpSpPr>
        <p:grpSpPr>
          <a:xfrm>
            <a:off x="-331470" y="0"/>
            <a:ext cx="6240780" cy="764540"/>
            <a:chOff x="318" y="0"/>
            <a:chExt cx="9828" cy="1204"/>
          </a:xfrm>
        </p:grpSpPr>
        <p:sp>
          <p:nvSpPr>
            <p:cNvPr id="11" name="平行四边形 10"/>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2929" y="43"/>
              <a:ext cx="4244" cy="1161"/>
            </a:xfrm>
            <a:prstGeom prst="rect">
              <a:avLst/>
            </a:prstGeom>
            <a:noFill/>
          </p:spPr>
          <p:txBody>
            <a:bodyPr wrap="square" rtlCol="0">
              <a:spAutoFit/>
            </a:bodyPr>
            <a:lstStyle/>
            <a:p>
              <a:pPr algn="dist" fontAlgn="auto">
                <a:lnSpc>
                  <a:spcPct val="150000"/>
                </a:lnSpc>
              </a:pPr>
              <a:r>
                <a:rPr lang="zh-CN" altLang="en-US" sz="2800">
                  <a:sym typeface="+mn-ea"/>
                </a:rPr>
                <a:t>我国工业的分布</a:t>
              </a:r>
              <a:endParaRPr lang="zh-CN" altLang="en-US" sz="2800">
                <a:sym typeface="+mn-ea"/>
              </a:endParaRPr>
            </a:p>
          </p:txBody>
        </p:sp>
        <p:sp>
          <p:nvSpPr>
            <p:cNvPr id="13" name="平行四边形 12"/>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平行四边形 13"/>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1000"/>
                                        <p:tgtEl>
                                          <p:spTgt spid="23"/>
                                        </p:tgtEl>
                                      </p:cBhvr>
                                    </p:animEffect>
                                    <p:anim calcmode="lin" valueType="num">
                                      <p:cBhvr>
                                        <p:cTn id="23" dur="1000" fill="hold"/>
                                        <p:tgtEl>
                                          <p:spTgt spid="23"/>
                                        </p:tgtEl>
                                        <p:attrNameLst>
                                          <p:attrName>ppt_x</p:attrName>
                                        </p:attrNameLst>
                                      </p:cBhvr>
                                      <p:tavLst>
                                        <p:tav tm="0">
                                          <p:val>
                                            <p:strVal val="#ppt_x"/>
                                          </p:val>
                                        </p:tav>
                                        <p:tav tm="100000">
                                          <p:val>
                                            <p:strVal val="#ppt_x"/>
                                          </p:val>
                                        </p:tav>
                                      </p:tavLst>
                                    </p:anim>
                                    <p:anim calcmode="lin" valueType="num">
                                      <p:cBhvr>
                                        <p:cTn id="24"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1000"/>
                                        <p:tgtEl>
                                          <p:spTgt spid="33"/>
                                        </p:tgtEl>
                                      </p:cBhvr>
                                    </p:animEffect>
                                    <p:anim calcmode="lin" valueType="num">
                                      <p:cBhvr>
                                        <p:cTn id="30" dur="1000" fill="hold"/>
                                        <p:tgtEl>
                                          <p:spTgt spid="33"/>
                                        </p:tgtEl>
                                        <p:attrNameLst>
                                          <p:attrName>ppt_x</p:attrName>
                                        </p:attrNameLst>
                                      </p:cBhvr>
                                      <p:tavLst>
                                        <p:tav tm="0">
                                          <p:val>
                                            <p:strVal val="#ppt_x"/>
                                          </p:val>
                                        </p:tav>
                                        <p:tav tm="100000">
                                          <p:val>
                                            <p:strVal val="#ppt_x"/>
                                          </p:val>
                                        </p:tav>
                                      </p:tavLst>
                                    </p:anim>
                                    <p:anim calcmode="lin" valueType="num">
                                      <p:cBhvr>
                                        <p:cTn id="31" dur="1000" fill="hold"/>
                                        <p:tgtEl>
                                          <p:spTgt spid="33"/>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fade">
                                      <p:cBhvr>
                                        <p:cTn id="39" dur="1000"/>
                                        <p:tgtEl>
                                          <p:spTgt spid="35"/>
                                        </p:tgtEl>
                                      </p:cBhvr>
                                    </p:animEffect>
                                    <p:anim calcmode="lin" valueType="num">
                                      <p:cBhvr>
                                        <p:cTn id="40" dur="1000" fill="hold"/>
                                        <p:tgtEl>
                                          <p:spTgt spid="35"/>
                                        </p:tgtEl>
                                        <p:attrNameLst>
                                          <p:attrName>ppt_x</p:attrName>
                                        </p:attrNameLst>
                                      </p:cBhvr>
                                      <p:tavLst>
                                        <p:tav tm="0">
                                          <p:val>
                                            <p:strVal val="#ppt_x"/>
                                          </p:val>
                                        </p:tav>
                                        <p:tav tm="100000">
                                          <p:val>
                                            <p:strVal val="#ppt_x"/>
                                          </p:val>
                                        </p:tav>
                                      </p:tavLst>
                                    </p:anim>
                                    <p:anim calcmode="lin" valueType="num">
                                      <p:cBhvr>
                                        <p:cTn id="41" dur="1000" fill="hold"/>
                                        <p:tgtEl>
                                          <p:spTgt spid="3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7"/>
                                        </p:tgtEl>
                                        <p:attrNameLst>
                                          <p:attrName>style.visibility</p:attrName>
                                        </p:attrNameLst>
                                      </p:cBhvr>
                                      <p:to>
                                        <p:strVal val="visible"/>
                                      </p:to>
                                    </p:set>
                                    <p:animEffect transition="in" filter="fade">
                                      <p:cBhvr>
                                        <p:cTn id="44" dur="1000"/>
                                        <p:tgtEl>
                                          <p:spTgt spid="37"/>
                                        </p:tgtEl>
                                      </p:cBhvr>
                                    </p:animEffect>
                                    <p:anim calcmode="lin" valueType="num">
                                      <p:cBhvr>
                                        <p:cTn id="45" dur="1000" fill="hold"/>
                                        <p:tgtEl>
                                          <p:spTgt spid="37"/>
                                        </p:tgtEl>
                                        <p:attrNameLst>
                                          <p:attrName>ppt_x</p:attrName>
                                        </p:attrNameLst>
                                      </p:cBhvr>
                                      <p:tavLst>
                                        <p:tav tm="0">
                                          <p:val>
                                            <p:strVal val="#ppt_x"/>
                                          </p:val>
                                        </p:tav>
                                        <p:tav tm="100000">
                                          <p:val>
                                            <p:strVal val="#ppt_x"/>
                                          </p:val>
                                        </p:tav>
                                      </p:tavLst>
                                    </p:anim>
                                    <p:anim calcmode="lin" valueType="num">
                                      <p:cBhvr>
                                        <p:cTn id="4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fade">
                                      <p:cBhvr>
                                        <p:cTn id="51" dur="1000"/>
                                        <p:tgtEl>
                                          <p:spTgt spid="4"/>
                                        </p:tgtEl>
                                      </p:cBhvr>
                                    </p:animEffect>
                                    <p:anim calcmode="lin" valueType="num">
                                      <p:cBhvr>
                                        <p:cTn id="52" dur="1000" fill="hold"/>
                                        <p:tgtEl>
                                          <p:spTgt spid="4"/>
                                        </p:tgtEl>
                                        <p:attrNameLst>
                                          <p:attrName>ppt_x</p:attrName>
                                        </p:attrNameLst>
                                      </p:cBhvr>
                                      <p:tavLst>
                                        <p:tav tm="0">
                                          <p:val>
                                            <p:strVal val="#ppt_x"/>
                                          </p:val>
                                        </p:tav>
                                        <p:tav tm="100000">
                                          <p:val>
                                            <p:strVal val="#ppt_x"/>
                                          </p:val>
                                        </p:tav>
                                      </p:tavLst>
                                    </p:anim>
                                    <p:anim calcmode="lin" valueType="num">
                                      <p:cBhvr>
                                        <p:cTn id="53" dur="1000" fill="hold"/>
                                        <p:tgtEl>
                                          <p:spTgt spid="4"/>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1000"/>
                                        <p:tgtEl>
                                          <p:spTgt spid="25"/>
                                        </p:tgtEl>
                                      </p:cBhvr>
                                    </p:animEffect>
                                    <p:anim calcmode="lin" valueType="num">
                                      <p:cBhvr>
                                        <p:cTn id="57" dur="1000" fill="hold"/>
                                        <p:tgtEl>
                                          <p:spTgt spid="25"/>
                                        </p:tgtEl>
                                        <p:attrNameLst>
                                          <p:attrName>ppt_x</p:attrName>
                                        </p:attrNameLst>
                                      </p:cBhvr>
                                      <p:tavLst>
                                        <p:tav tm="0">
                                          <p:val>
                                            <p:strVal val="#ppt_x"/>
                                          </p:val>
                                        </p:tav>
                                        <p:tav tm="100000">
                                          <p:val>
                                            <p:strVal val="#ppt_x"/>
                                          </p:val>
                                        </p:tav>
                                      </p:tavLst>
                                    </p:anim>
                                    <p:anim calcmode="lin" valueType="num">
                                      <p:cBhvr>
                                        <p:cTn id="58" dur="1000" fill="hold"/>
                                        <p:tgtEl>
                                          <p:spTgt spid="25"/>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anim calcmode="lin" valueType="num">
                                      <p:cBhvr>
                                        <p:cTn id="62" dur="1000" fill="hold"/>
                                        <p:tgtEl>
                                          <p:spTgt spid="27"/>
                                        </p:tgtEl>
                                        <p:attrNameLst>
                                          <p:attrName>ppt_x</p:attrName>
                                        </p:attrNameLst>
                                      </p:cBhvr>
                                      <p:tavLst>
                                        <p:tav tm="0">
                                          <p:val>
                                            <p:strVal val="#ppt_x"/>
                                          </p:val>
                                        </p:tav>
                                        <p:tav tm="100000">
                                          <p:val>
                                            <p:strVal val="#ppt_x"/>
                                          </p:val>
                                        </p:tav>
                                      </p:tavLst>
                                    </p:anim>
                                    <p:anim calcmode="lin" valueType="num">
                                      <p:cBhvr>
                                        <p:cTn id="63" dur="1000" fill="hold"/>
                                        <p:tgtEl>
                                          <p:spTgt spid="27"/>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1000"/>
                                        <p:tgtEl>
                                          <p:spTgt spid="29"/>
                                        </p:tgtEl>
                                      </p:cBhvr>
                                    </p:animEffect>
                                    <p:anim calcmode="lin" valueType="num">
                                      <p:cBhvr>
                                        <p:cTn id="67" dur="1000" fill="hold"/>
                                        <p:tgtEl>
                                          <p:spTgt spid="29"/>
                                        </p:tgtEl>
                                        <p:attrNameLst>
                                          <p:attrName>ppt_x</p:attrName>
                                        </p:attrNameLst>
                                      </p:cBhvr>
                                      <p:tavLst>
                                        <p:tav tm="0">
                                          <p:val>
                                            <p:strVal val="#ppt_x"/>
                                          </p:val>
                                        </p:tav>
                                        <p:tav tm="100000">
                                          <p:val>
                                            <p:strVal val="#ppt_x"/>
                                          </p:val>
                                        </p:tav>
                                      </p:tavLst>
                                    </p:anim>
                                    <p:anim calcmode="lin" valueType="num">
                                      <p:cBhvr>
                                        <p:cTn id="6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39"/>
                                        </p:tgtEl>
                                        <p:attrNameLst>
                                          <p:attrName>style.visibility</p:attrName>
                                        </p:attrNameLst>
                                      </p:cBhvr>
                                      <p:to>
                                        <p:strVal val="visible"/>
                                      </p:to>
                                    </p:set>
                                    <p:animEffect transition="in" filter="fade">
                                      <p:cBhvr>
                                        <p:cTn id="73" dur="1000"/>
                                        <p:tgtEl>
                                          <p:spTgt spid="39"/>
                                        </p:tgtEl>
                                      </p:cBhvr>
                                    </p:animEffect>
                                    <p:anim calcmode="lin" valueType="num">
                                      <p:cBhvr>
                                        <p:cTn id="74" dur="1000" fill="hold"/>
                                        <p:tgtEl>
                                          <p:spTgt spid="39"/>
                                        </p:tgtEl>
                                        <p:attrNameLst>
                                          <p:attrName>ppt_x</p:attrName>
                                        </p:attrNameLst>
                                      </p:cBhvr>
                                      <p:tavLst>
                                        <p:tav tm="0">
                                          <p:val>
                                            <p:strVal val="#ppt_x"/>
                                          </p:val>
                                        </p:tav>
                                        <p:tav tm="100000">
                                          <p:val>
                                            <p:strVal val="#ppt_x"/>
                                          </p:val>
                                        </p:tav>
                                      </p:tavLst>
                                    </p:anim>
                                    <p:anim calcmode="lin" valueType="num">
                                      <p:cBhvr>
                                        <p:cTn id="75" dur="1000" fill="hold"/>
                                        <p:tgtEl>
                                          <p:spTgt spid="39"/>
                                        </p:tgtEl>
                                        <p:attrNameLst>
                                          <p:attrName>ppt_y</p:attrName>
                                        </p:attrNameLst>
                                      </p:cBhvr>
                                      <p:tavLst>
                                        <p:tav tm="0">
                                          <p:val>
                                            <p:strVal val="#ppt_y+.1"/>
                                          </p:val>
                                        </p:tav>
                                        <p:tav tm="100000">
                                          <p:val>
                                            <p:strVal val="#ppt_y"/>
                                          </p:val>
                                        </p:tav>
                                      </p:tavLst>
                                    </p:anim>
                                  </p:childTnLst>
                                </p:cTn>
                              </p:par>
                              <p:par>
                                <p:cTn id="76" presetID="42" presetClass="entr" presetSubtype="0" fill="hold" grpId="0" nodeType="with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1000"/>
                                        <p:tgtEl>
                                          <p:spTgt spid="41"/>
                                        </p:tgtEl>
                                      </p:cBhvr>
                                    </p:animEffect>
                                    <p:anim calcmode="lin" valueType="num">
                                      <p:cBhvr>
                                        <p:cTn id="79" dur="1000" fill="hold"/>
                                        <p:tgtEl>
                                          <p:spTgt spid="41"/>
                                        </p:tgtEl>
                                        <p:attrNameLst>
                                          <p:attrName>ppt_x</p:attrName>
                                        </p:attrNameLst>
                                      </p:cBhvr>
                                      <p:tavLst>
                                        <p:tav tm="0">
                                          <p:val>
                                            <p:strVal val="#ppt_x"/>
                                          </p:val>
                                        </p:tav>
                                        <p:tav tm="100000">
                                          <p:val>
                                            <p:strVal val="#ppt_x"/>
                                          </p:val>
                                        </p:tav>
                                      </p:tavLst>
                                    </p:anim>
                                    <p:anim calcmode="lin" valueType="num">
                                      <p:cBhvr>
                                        <p:cTn id="80" dur="1000" fill="hold"/>
                                        <p:tgtEl>
                                          <p:spTgt spid="41"/>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1000"/>
                                        <p:tgtEl>
                                          <p:spTgt spid="43"/>
                                        </p:tgtEl>
                                      </p:cBhvr>
                                    </p:animEffect>
                                    <p:anim calcmode="lin" valueType="num">
                                      <p:cBhvr>
                                        <p:cTn id="84" dur="1000" fill="hold"/>
                                        <p:tgtEl>
                                          <p:spTgt spid="43"/>
                                        </p:tgtEl>
                                        <p:attrNameLst>
                                          <p:attrName>ppt_x</p:attrName>
                                        </p:attrNameLst>
                                      </p:cBhvr>
                                      <p:tavLst>
                                        <p:tav tm="0">
                                          <p:val>
                                            <p:strVal val="#ppt_x"/>
                                          </p:val>
                                        </p:tav>
                                        <p:tav tm="100000">
                                          <p:val>
                                            <p:strVal val="#ppt_x"/>
                                          </p:val>
                                        </p:tav>
                                      </p:tavLst>
                                    </p:anim>
                                    <p:anim calcmode="lin" valueType="num">
                                      <p:cBhvr>
                                        <p:cTn id="85" dur="1000" fill="hold"/>
                                        <p:tgtEl>
                                          <p:spTgt spid="43"/>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fade">
                                      <p:cBhvr>
                                        <p:cTn id="88" dur="1000"/>
                                        <p:tgtEl>
                                          <p:spTgt spid="45"/>
                                        </p:tgtEl>
                                      </p:cBhvr>
                                    </p:animEffect>
                                    <p:anim calcmode="lin" valueType="num">
                                      <p:cBhvr>
                                        <p:cTn id="89" dur="1000" fill="hold"/>
                                        <p:tgtEl>
                                          <p:spTgt spid="45"/>
                                        </p:tgtEl>
                                        <p:attrNameLst>
                                          <p:attrName>ppt_x</p:attrName>
                                        </p:attrNameLst>
                                      </p:cBhvr>
                                      <p:tavLst>
                                        <p:tav tm="0">
                                          <p:val>
                                            <p:strVal val="#ppt_x"/>
                                          </p:val>
                                        </p:tav>
                                        <p:tav tm="100000">
                                          <p:val>
                                            <p:strVal val="#ppt_x"/>
                                          </p:val>
                                        </p:tav>
                                      </p:tavLst>
                                    </p:anim>
                                    <p:anim calcmode="lin" valueType="num">
                                      <p:cBhvr>
                                        <p:cTn id="90"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P spid="21" grpId="0"/>
      <p:bldP spid="23" grpId="0"/>
      <p:bldP spid="25" grpId="0"/>
      <p:bldP spid="27" grpId="0"/>
      <p:bldP spid="29" grpId="0"/>
      <p:bldP spid="31" grpId="0"/>
      <p:bldP spid="33" grpId="0"/>
      <p:bldP spid="35" grpId="0"/>
      <p:bldP spid="37" grpId="0"/>
      <p:bldP spid="39" grpId="0"/>
      <p:bldP spid="41" grpId="0"/>
      <p:bldP spid="43" grpId="0"/>
      <p:bldP spid="45"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descr="4"/>
          <p:cNvPicPr>
            <a:picLocks noChangeAspect="1"/>
          </p:cNvPicPr>
          <p:nvPr/>
        </p:nvPicPr>
        <p:blipFill>
          <a:blip r:embed="rId1"/>
          <a:stretch>
            <a:fillRect/>
          </a:stretch>
        </p:blipFill>
        <p:spPr>
          <a:xfrm>
            <a:off x="1005205" y="1029970"/>
            <a:ext cx="4128150" cy="5724000"/>
          </a:xfrm>
          <a:prstGeom prst="rect">
            <a:avLst/>
          </a:prstGeom>
          <a:effectLst>
            <a:outerShdw blurRad="63500" sx="102000" sy="102000" algn="ctr" rotWithShape="0">
              <a:prstClr val="black">
                <a:alpha val="40000"/>
              </a:prstClr>
            </a:outerShdw>
          </a:effectLst>
          <a:scene3d>
            <a:camera prst="isometricOffAxis1Right">
              <a:rot lat="600000" lon="20040000" rev="0"/>
            </a:camera>
            <a:lightRig rig="threePt" dir="t"/>
          </a:scene3d>
          <a:sp3d extrusionH="254000">
            <a:extrusionClr>
              <a:srgbClr val="FF8427"/>
            </a:extrusionClr>
          </a:sp3d>
        </p:spPr>
      </p:pic>
      <p:grpSp>
        <p:nvGrpSpPr>
          <p:cNvPr id="7" name="组合 6"/>
          <p:cNvGrpSpPr/>
          <p:nvPr/>
        </p:nvGrpSpPr>
        <p:grpSpPr>
          <a:xfrm>
            <a:off x="5585460" y="0"/>
            <a:ext cx="6212840" cy="3610610"/>
            <a:chOff x="8796" y="0"/>
            <a:chExt cx="9784" cy="5686"/>
          </a:xfrm>
        </p:grpSpPr>
        <p:pic>
          <p:nvPicPr>
            <p:cNvPr id="5" name="图片 4" descr="图片1"/>
            <p:cNvPicPr>
              <a:picLocks noChangeAspect="1"/>
            </p:cNvPicPr>
            <p:nvPr/>
          </p:nvPicPr>
          <p:blipFill>
            <a:blip r:embed="rId2"/>
            <a:stretch>
              <a:fillRect/>
            </a:stretch>
          </p:blipFill>
          <p:spPr>
            <a:xfrm>
              <a:off x="8796" y="0"/>
              <a:ext cx="9633" cy="5686"/>
            </a:xfrm>
            <a:prstGeom prst="rect">
              <a:avLst/>
            </a:prstGeom>
            <a:effectLst>
              <a:outerShdw blurRad="63500" sx="102000" sy="102000" algn="ctr" rotWithShape="0">
                <a:prstClr val="black">
                  <a:alpha val="40000"/>
                </a:prstClr>
              </a:outerShdw>
            </a:effectLst>
          </p:spPr>
        </p:pic>
        <p:sp>
          <p:nvSpPr>
            <p:cNvPr id="4" name="文本框 3"/>
            <p:cNvSpPr txBox="1"/>
            <p:nvPr/>
          </p:nvSpPr>
          <p:spPr>
            <a:xfrm>
              <a:off x="8980" y="1899"/>
              <a:ext cx="9600" cy="2325"/>
            </a:xfrm>
            <a:prstGeom prst="rect">
              <a:avLst/>
            </a:prstGeom>
            <a:noFill/>
          </p:spPr>
          <p:txBody>
            <a:bodyPr wrap="square" rtlCol="0" anchor="t">
              <a:spAutoFit/>
            </a:bodyPr>
            <a:lstStyle/>
            <a:p>
              <a:pPr algn="ctr" fontAlgn="auto">
                <a:lnSpc>
                  <a:spcPct val="125000"/>
                </a:lnSpc>
              </a:pPr>
              <a:r>
                <a:rPr lang="zh-CN" altLang="en-US" sz="3600" b="1">
                  <a:gradFill>
                    <a:gsLst>
                      <a:gs pos="0">
                        <a:srgbClr val="FF0000"/>
                      </a:gs>
                      <a:gs pos="100000">
                        <a:srgbClr val="C00000"/>
                      </a:gs>
                    </a:gsLst>
                    <a:lin ang="5400000" scaled="0"/>
                  </a:gradFill>
                  <a:latin typeface="微软雅黑" panose="020B0503020204020204" charset="-122"/>
                  <a:ea typeface="微软雅黑" panose="020B0503020204020204" charset="-122"/>
                  <a:cs typeface="微软雅黑" panose="020B0503020204020204" charset="-122"/>
                </a:rPr>
                <a:t>中国工业博物馆：</a:t>
              </a:r>
              <a:endParaRPr lang="zh-CN" altLang="en-US" sz="3600" b="1">
                <a:gradFill>
                  <a:gsLst>
                    <a:gs pos="0">
                      <a:srgbClr val="FF0000"/>
                    </a:gs>
                    <a:gs pos="100000">
                      <a:srgbClr val="C00000"/>
                    </a:gs>
                  </a:gsLst>
                  <a:lin ang="5400000" scaled="0"/>
                </a:gradFill>
                <a:latin typeface="微软雅黑" panose="020B0503020204020204" charset="-122"/>
                <a:ea typeface="微软雅黑" panose="020B0503020204020204" charset="-122"/>
                <a:cs typeface="微软雅黑" panose="020B0503020204020204" charset="-122"/>
              </a:endParaRPr>
            </a:p>
            <a:p>
              <a:pPr algn="ctr" fontAlgn="auto">
                <a:lnSpc>
                  <a:spcPct val="125000"/>
                </a:lnSpc>
              </a:pPr>
              <a:r>
                <a:rPr lang="zh-CN" altLang="en-US" sz="3600" b="1">
                  <a:gradFill>
                    <a:gsLst>
                      <a:gs pos="0">
                        <a:srgbClr val="FF0000"/>
                      </a:gs>
                      <a:gs pos="100000">
                        <a:srgbClr val="C00000"/>
                      </a:gs>
                    </a:gsLst>
                    <a:lin ang="5400000" scaled="0"/>
                  </a:gradFill>
                  <a:latin typeface="微软雅黑" panose="020B0503020204020204" charset="-122"/>
                  <a:ea typeface="微软雅黑" panose="020B0503020204020204" charset="-122"/>
                  <a:cs typeface="微软雅黑" panose="020B0503020204020204" charset="-122"/>
                </a:rPr>
                <a:t>展现大国制造的历史记忆</a:t>
              </a:r>
              <a:endParaRPr lang="zh-CN" altLang="en-US" sz="3600" b="1">
                <a:gradFill>
                  <a:gsLst>
                    <a:gs pos="0">
                      <a:srgbClr val="FF0000"/>
                    </a:gs>
                    <a:gs pos="100000">
                      <a:srgbClr val="C00000"/>
                    </a:gs>
                  </a:gsLst>
                  <a:lin ang="5400000" scaled="0"/>
                </a:gradFill>
                <a:latin typeface="微软雅黑" panose="020B0503020204020204" charset="-122"/>
                <a:ea typeface="微软雅黑" panose="020B0503020204020204" charset="-122"/>
                <a:cs typeface="微软雅黑" panose="020B0503020204020204" charset="-122"/>
              </a:endParaRPr>
            </a:p>
          </p:txBody>
        </p:sp>
      </p:grpSp>
      <p:sp>
        <p:nvSpPr>
          <p:cNvPr id="12" name="文本框 11"/>
          <p:cNvSpPr txBox="1"/>
          <p:nvPr/>
        </p:nvSpPr>
        <p:spPr>
          <a:xfrm>
            <a:off x="5585460" y="3806190"/>
            <a:ext cx="6606540" cy="2399665"/>
          </a:xfrm>
          <a:prstGeom prst="rect">
            <a:avLst/>
          </a:prstGeom>
          <a:noFill/>
        </p:spPr>
        <p:txBody>
          <a:bodyPr wrap="square" rtlCol="0" anchor="t">
            <a:spAutoFit/>
          </a:bodyPr>
          <a:lstStyle/>
          <a:p>
            <a:pPr fontAlgn="auto">
              <a:lnSpc>
                <a:spcPct val="150000"/>
              </a:lnSpc>
            </a:pPr>
            <a:r>
              <a:rPr lang="zh-CN" altLang="en-US" sz="2000"/>
              <a:t>图①：中国工业博物馆收藏的金属国徽。</a:t>
            </a:r>
            <a:endParaRPr lang="zh-CN" altLang="en-US" sz="2000"/>
          </a:p>
          <a:p>
            <a:pPr fontAlgn="auto">
              <a:lnSpc>
                <a:spcPct val="150000"/>
              </a:lnSpc>
            </a:pPr>
            <a:r>
              <a:rPr lang="zh-CN" altLang="en-US" sz="2000"/>
              <a:t>图②：C620—1普通车床。</a:t>
            </a:r>
            <a:endParaRPr lang="zh-CN" altLang="en-US" sz="2000"/>
          </a:p>
          <a:p>
            <a:pPr fontAlgn="auto">
              <a:lnSpc>
                <a:spcPct val="150000"/>
              </a:lnSpc>
            </a:pPr>
            <a:r>
              <a:rPr lang="zh-CN" altLang="en-US" sz="2000"/>
              <a:t>图③：中国工业博物馆铸造馆内沈阳铸造厂的10吨冲天炉。</a:t>
            </a:r>
            <a:endParaRPr lang="zh-CN" altLang="en-US" sz="2000"/>
          </a:p>
          <a:p>
            <a:pPr fontAlgn="auto">
              <a:lnSpc>
                <a:spcPct val="150000"/>
              </a:lnSpc>
            </a:pPr>
            <a:r>
              <a:rPr lang="zh-CN" altLang="en-US" sz="2000"/>
              <a:t>图④：中国工业博物馆馆内浮雕《铁流凝变》。</a:t>
            </a:r>
            <a:endParaRPr lang="zh-CN" altLang="en-US" sz="2000"/>
          </a:p>
          <a:p>
            <a:pPr fontAlgn="auto">
              <a:lnSpc>
                <a:spcPct val="150000"/>
              </a:lnSpc>
            </a:pPr>
            <a:r>
              <a:rPr lang="zh-CN" altLang="en-US" sz="2000"/>
              <a:t>图⑤：中国工业博物馆外景。</a:t>
            </a:r>
            <a:endParaRPr lang="zh-CN" altLang="en-US" sz="2000"/>
          </a:p>
        </p:txBody>
      </p:sp>
      <p:grpSp>
        <p:nvGrpSpPr>
          <p:cNvPr id="14" name="组合 13"/>
          <p:cNvGrpSpPr/>
          <p:nvPr/>
        </p:nvGrpSpPr>
        <p:grpSpPr>
          <a:xfrm>
            <a:off x="-331470" y="0"/>
            <a:ext cx="6240780" cy="764540"/>
            <a:chOff x="318" y="0"/>
            <a:chExt cx="9828" cy="1204"/>
          </a:xfrm>
        </p:grpSpPr>
        <p:sp>
          <p:nvSpPr>
            <p:cNvPr id="15" name="平行四边形 14"/>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3617" y="43"/>
              <a:ext cx="2662" cy="1161"/>
            </a:xfrm>
            <a:prstGeom prst="rect">
              <a:avLst/>
            </a:prstGeom>
            <a:noFill/>
          </p:spPr>
          <p:txBody>
            <a:bodyPr wrap="square" rtlCol="0">
              <a:spAutoFit/>
            </a:bodyPr>
            <a:lstStyle/>
            <a:p>
              <a:pPr algn="dist" fontAlgn="auto">
                <a:lnSpc>
                  <a:spcPct val="150000"/>
                </a:lnSpc>
              </a:pPr>
              <a:r>
                <a:rPr lang="zh-CN" altLang="en-US" sz="2800">
                  <a:solidFill>
                    <a:schemeClr val="tx1"/>
                  </a:solidFill>
                </a:rPr>
                <a:t>导入新课</a:t>
              </a:r>
              <a:endParaRPr lang="zh-CN" altLang="en-US" sz="2800">
                <a:solidFill>
                  <a:schemeClr val="tx1"/>
                </a:solidFill>
              </a:endParaRPr>
            </a:p>
          </p:txBody>
        </p:sp>
        <p:sp>
          <p:nvSpPr>
            <p:cNvPr id="19" name="平行四边形 18"/>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平行四边形 19"/>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l="858" t="1872" r="8556" b="-60"/>
          <a:stretch>
            <a:fillRect/>
          </a:stretch>
        </p:blipFill>
        <p:spPr>
          <a:xfrm>
            <a:off x="218440" y="1637665"/>
            <a:ext cx="5508625" cy="4243070"/>
          </a:xfrm>
          <a:prstGeom prst="rect">
            <a:avLst/>
          </a:prstGeom>
          <a:effectLst>
            <a:outerShdw blurRad="63500" sx="102000" sy="102000" algn="ctr" rotWithShape="0">
              <a:prstClr val="black">
                <a:alpha val="40000"/>
              </a:prstClr>
            </a:outerShdw>
          </a:effectLst>
        </p:spPr>
      </p:pic>
      <p:sp>
        <p:nvSpPr>
          <p:cNvPr id="4" name="文本框 3"/>
          <p:cNvSpPr txBox="1"/>
          <p:nvPr/>
        </p:nvSpPr>
        <p:spPr>
          <a:xfrm>
            <a:off x="5909310" y="1802130"/>
            <a:ext cx="6170930" cy="3969385"/>
          </a:xfrm>
          <a:prstGeom prst="rect">
            <a:avLst/>
          </a:prstGeom>
          <a:noFill/>
        </p:spPr>
        <p:txBody>
          <a:bodyPr wrap="square" rtlCol="0" anchor="t">
            <a:spAutoFit/>
          </a:bodyPr>
          <a:lstStyle/>
          <a:p>
            <a:pPr>
              <a:lnSpc>
                <a:spcPct val="150000"/>
              </a:lnSpc>
            </a:pPr>
            <a:r>
              <a:rPr lang="zh-CN" altLang="en-US" sz="2400">
                <a:sym typeface="+mn-ea"/>
              </a:rPr>
              <a:t>读图，说出我国人均工业增加值分布的情况。</a:t>
            </a:r>
            <a:endParaRPr lang="zh-CN" altLang="en-US" sz="2400"/>
          </a:p>
          <a:p>
            <a:pPr>
              <a:lnSpc>
                <a:spcPct val="150000"/>
              </a:lnSpc>
            </a:pPr>
            <a:r>
              <a:rPr lang="zh-CN" altLang="en-US" sz="2400">
                <a:sym typeface="+mn-ea"/>
              </a:rPr>
              <a:t>(1）比较我国人均工业增加值与工业中心的分布，你能得出什么结论？</a:t>
            </a:r>
            <a:endParaRPr lang="zh-CN" altLang="en-US" sz="2400">
              <a:sym typeface="+mn-ea"/>
            </a:endParaRPr>
          </a:p>
          <a:p>
            <a:pPr>
              <a:lnSpc>
                <a:spcPct val="150000"/>
              </a:lnSpc>
            </a:pPr>
            <a:endParaRPr lang="zh-CN" altLang="en-US" sz="2400">
              <a:sym typeface="+mn-ea"/>
            </a:endParaRPr>
          </a:p>
          <a:p>
            <a:pPr>
              <a:lnSpc>
                <a:spcPct val="150000"/>
              </a:lnSpc>
            </a:pPr>
            <a:endParaRPr lang="zh-CN" altLang="en-US" sz="2400">
              <a:sym typeface="+mn-ea"/>
            </a:endParaRPr>
          </a:p>
          <a:p>
            <a:pPr>
              <a:lnSpc>
                <a:spcPct val="150000"/>
              </a:lnSpc>
            </a:pPr>
            <a:endParaRPr lang="zh-CN" altLang="en-US" sz="2400"/>
          </a:p>
          <a:p>
            <a:pPr>
              <a:lnSpc>
                <a:spcPct val="150000"/>
              </a:lnSpc>
            </a:pPr>
            <a:endParaRPr lang="zh-CN" altLang="en-US" sz="2400"/>
          </a:p>
        </p:txBody>
      </p:sp>
      <p:grpSp>
        <p:nvGrpSpPr>
          <p:cNvPr id="6" name="组合 5"/>
          <p:cNvGrpSpPr/>
          <p:nvPr/>
        </p:nvGrpSpPr>
        <p:grpSpPr>
          <a:xfrm>
            <a:off x="-331470" y="0"/>
            <a:ext cx="6240780" cy="764540"/>
            <a:chOff x="318" y="0"/>
            <a:chExt cx="9828" cy="1204"/>
          </a:xfrm>
        </p:grpSpPr>
        <p:sp>
          <p:nvSpPr>
            <p:cNvPr id="2" name="平行四边形 1"/>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929" y="43"/>
              <a:ext cx="1829" cy="1161"/>
            </a:xfrm>
            <a:prstGeom prst="rect">
              <a:avLst/>
            </a:prstGeom>
            <a:noFill/>
          </p:spPr>
          <p:txBody>
            <a:bodyPr wrap="square" rtlCol="0">
              <a:spAutoFit/>
            </a:bodyPr>
            <a:lstStyle/>
            <a:p>
              <a:pPr algn="dist" fontAlgn="auto">
                <a:lnSpc>
                  <a:spcPct val="150000"/>
                </a:lnSpc>
              </a:pPr>
              <a:r>
                <a:rPr lang="zh-CN" altLang="en-US" sz="2800">
                  <a:solidFill>
                    <a:schemeClr val="tx1"/>
                  </a:solidFill>
                </a:rPr>
                <a:t>活动</a:t>
              </a:r>
              <a:endParaRPr lang="zh-CN" altLang="en-US" sz="2800">
                <a:solidFill>
                  <a:schemeClr val="tx1"/>
                </a:solidFill>
              </a:endParaRPr>
            </a:p>
          </p:txBody>
        </p:sp>
        <p:sp>
          <p:nvSpPr>
            <p:cNvPr id="3" name="平行四边形 2"/>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平行四边形 16"/>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custDataLst>
              <p:tags r:id="rId2"/>
            </p:custDataLst>
          </p:nvPr>
        </p:nvSpPr>
        <p:spPr>
          <a:xfrm>
            <a:off x="6059805" y="3551555"/>
            <a:ext cx="5408930" cy="1383665"/>
          </a:xfrm>
          <a:prstGeom prst="rect">
            <a:avLst/>
          </a:prstGeom>
          <a:noFill/>
        </p:spPr>
        <p:txBody>
          <a:bodyPr wrap="square" rtlCol="0">
            <a:spAutoFit/>
          </a:bodyPr>
          <a:p>
            <a:pPr>
              <a:lnSpc>
                <a:spcPct val="150000"/>
              </a:lnSpc>
            </a:pPr>
            <a:r>
              <a:rPr lang="en-US" altLang="zh-CN" sz="2800">
                <a:solidFill>
                  <a:srgbClr val="C00000"/>
                </a:solidFill>
                <a:latin typeface="黑体" panose="02010609060101010101" charset="-122"/>
                <a:ea typeface="黑体" panose="02010609060101010101" charset="-122"/>
              </a:rPr>
              <a:t>   </a:t>
            </a:r>
            <a:r>
              <a:rPr lang="zh-CN" altLang="en-US" sz="2800">
                <a:solidFill>
                  <a:srgbClr val="C00000"/>
                </a:solidFill>
                <a:latin typeface="黑体" panose="02010609060101010101" charset="-122"/>
                <a:ea typeface="黑体" panose="02010609060101010101" charset="-122"/>
              </a:rPr>
              <a:t>工业中心集中的东部沿海地区人均工业产值高。</a:t>
            </a:r>
            <a:endParaRPr lang="zh-CN" altLang="en-US" sz="2800">
              <a:solidFill>
                <a:srgbClr val="C00000"/>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rcRect l="858" t="1872" r="8556" b="-60"/>
          <a:stretch>
            <a:fillRect/>
          </a:stretch>
        </p:blipFill>
        <p:spPr>
          <a:xfrm>
            <a:off x="218440" y="1637665"/>
            <a:ext cx="5508625" cy="4243070"/>
          </a:xfrm>
          <a:prstGeom prst="rect">
            <a:avLst/>
          </a:prstGeom>
          <a:effectLst>
            <a:outerShdw blurRad="63500" sx="102000" sy="102000" algn="ctr" rotWithShape="0">
              <a:prstClr val="black">
                <a:alpha val="40000"/>
              </a:prstClr>
            </a:outerShdw>
          </a:effectLst>
        </p:spPr>
      </p:pic>
      <p:sp>
        <p:nvSpPr>
          <p:cNvPr id="4" name="文本框 3"/>
          <p:cNvSpPr txBox="1"/>
          <p:nvPr/>
        </p:nvSpPr>
        <p:spPr>
          <a:xfrm>
            <a:off x="5909310" y="1802130"/>
            <a:ext cx="6170930" cy="4523105"/>
          </a:xfrm>
          <a:prstGeom prst="rect">
            <a:avLst/>
          </a:prstGeom>
          <a:noFill/>
        </p:spPr>
        <p:txBody>
          <a:bodyPr wrap="square" rtlCol="0" anchor="t">
            <a:spAutoFit/>
          </a:bodyPr>
          <a:lstStyle/>
          <a:p>
            <a:pPr>
              <a:lnSpc>
                <a:spcPct val="150000"/>
              </a:lnSpc>
            </a:pPr>
            <a:r>
              <a:rPr lang="zh-CN" altLang="en-US" sz="2400">
                <a:sym typeface="+mn-ea"/>
              </a:rPr>
              <a:t>读图，说出我国人均工业增加值分布的情况。</a:t>
            </a:r>
            <a:endParaRPr lang="zh-CN" altLang="en-US" sz="2400"/>
          </a:p>
          <a:p>
            <a:pPr>
              <a:lnSpc>
                <a:spcPct val="150000"/>
              </a:lnSpc>
            </a:pPr>
            <a:r>
              <a:rPr lang="zh-CN" altLang="en-US" sz="2400">
                <a:sym typeface="+mn-ea"/>
              </a:rPr>
              <a:t>(2）比较内蒙古自治区（2019年人口数为2540万）和山东省（2019年人口数为10070万）</a:t>
            </a:r>
            <a:endParaRPr lang="zh-CN" altLang="en-US" sz="2400"/>
          </a:p>
          <a:p>
            <a:pPr>
              <a:lnSpc>
                <a:spcPct val="150000"/>
              </a:lnSpc>
            </a:pPr>
            <a:r>
              <a:rPr lang="zh-CN" altLang="en-US" sz="2400">
                <a:sym typeface="+mn-ea"/>
              </a:rPr>
              <a:t>工业增加值的差异。</a:t>
            </a:r>
            <a:endParaRPr lang="zh-CN" altLang="en-US" sz="2400"/>
          </a:p>
          <a:p>
            <a:pPr>
              <a:lnSpc>
                <a:spcPct val="150000"/>
              </a:lnSpc>
            </a:pPr>
            <a:endParaRPr lang="zh-CN" altLang="en-US" sz="2400">
              <a:sym typeface="+mn-ea"/>
            </a:endParaRPr>
          </a:p>
          <a:p>
            <a:pPr>
              <a:lnSpc>
                <a:spcPct val="150000"/>
              </a:lnSpc>
            </a:pPr>
            <a:endParaRPr lang="zh-CN" altLang="en-US" sz="2400">
              <a:sym typeface="+mn-ea"/>
            </a:endParaRPr>
          </a:p>
          <a:p>
            <a:pPr>
              <a:lnSpc>
                <a:spcPct val="150000"/>
              </a:lnSpc>
            </a:pPr>
            <a:endParaRPr lang="zh-CN" altLang="en-US" sz="2400"/>
          </a:p>
          <a:p>
            <a:pPr>
              <a:lnSpc>
                <a:spcPct val="150000"/>
              </a:lnSpc>
            </a:pPr>
            <a:endParaRPr lang="zh-CN" altLang="en-US" sz="2400"/>
          </a:p>
        </p:txBody>
      </p:sp>
      <p:grpSp>
        <p:nvGrpSpPr>
          <p:cNvPr id="6" name="组合 5"/>
          <p:cNvGrpSpPr/>
          <p:nvPr/>
        </p:nvGrpSpPr>
        <p:grpSpPr>
          <a:xfrm>
            <a:off x="-331470" y="0"/>
            <a:ext cx="6240780" cy="764540"/>
            <a:chOff x="318" y="0"/>
            <a:chExt cx="9828" cy="1204"/>
          </a:xfrm>
        </p:grpSpPr>
        <p:sp>
          <p:nvSpPr>
            <p:cNvPr id="2" name="平行四边形 1"/>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929" y="43"/>
              <a:ext cx="1829" cy="1161"/>
            </a:xfrm>
            <a:prstGeom prst="rect">
              <a:avLst/>
            </a:prstGeom>
            <a:noFill/>
          </p:spPr>
          <p:txBody>
            <a:bodyPr wrap="square" rtlCol="0">
              <a:spAutoFit/>
            </a:bodyPr>
            <a:lstStyle/>
            <a:p>
              <a:pPr algn="dist" fontAlgn="auto">
                <a:lnSpc>
                  <a:spcPct val="150000"/>
                </a:lnSpc>
              </a:pPr>
              <a:r>
                <a:rPr lang="zh-CN" altLang="en-US" sz="2800">
                  <a:solidFill>
                    <a:schemeClr val="tx1"/>
                  </a:solidFill>
                </a:rPr>
                <a:t>活动</a:t>
              </a:r>
              <a:endParaRPr lang="zh-CN" altLang="en-US" sz="2800">
                <a:solidFill>
                  <a:schemeClr val="tx1"/>
                </a:solidFill>
              </a:endParaRPr>
            </a:p>
          </p:txBody>
        </p:sp>
        <p:sp>
          <p:nvSpPr>
            <p:cNvPr id="3" name="平行四边形 2"/>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平行四边形 16"/>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p:cNvSpPr txBox="1"/>
          <p:nvPr>
            <p:custDataLst>
              <p:tags r:id="rId2"/>
            </p:custDataLst>
          </p:nvPr>
        </p:nvSpPr>
        <p:spPr>
          <a:xfrm>
            <a:off x="6783070" y="4295140"/>
            <a:ext cx="3112770" cy="737235"/>
          </a:xfrm>
          <a:prstGeom prst="rect">
            <a:avLst/>
          </a:prstGeom>
          <a:noFill/>
        </p:spPr>
        <p:txBody>
          <a:bodyPr wrap="square" rtlCol="0">
            <a:spAutoFit/>
          </a:bodyPr>
          <a:p>
            <a:pPr>
              <a:lnSpc>
                <a:spcPct val="150000"/>
              </a:lnSpc>
            </a:pPr>
            <a:r>
              <a:rPr lang="zh-CN" sz="2800">
                <a:solidFill>
                  <a:srgbClr val="C00000"/>
                </a:solidFill>
                <a:latin typeface="黑体" panose="02010609060101010101" charset="-122"/>
                <a:ea typeface="黑体" panose="02010609060101010101" charset="-122"/>
              </a:rPr>
              <a:t>工业增加值差距大</a:t>
            </a:r>
            <a:endParaRPr lang="zh-CN" sz="2800">
              <a:solidFill>
                <a:srgbClr val="C00000"/>
              </a:solidFill>
              <a:latin typeface="黑体" panose="02010609060101010101" charset="-122"/>
              <a:ea typeface="黑体" panose="02010609060101010101"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0"/>
            <a:ext cx="12192000" cy="6948170"/>
            <a:chOff x="0" y="0"/>
            <a:chExt cx="19200" cy="10942"/>
          </a:xfrm>
        </p:grpSpPr>
        <p:sp>
          <p:nvSpPr>
            <p:cNvPr id="6" name="矩形 5"/>
            <p:cNvSpPr/>
            <p:nvPr/>
          </p:nvSpPr>
          <p:spPr>
            <a:xfrm>
              <a:off x="0" y="0"/>
              <a:ext cx="18528" cy="10942"/>
            </a:xfrm>
            <a:prstGeom prst="rect">
              <a:avLst/>
            </a:prstGeom>
            <a:solidFill>
              <a:srgbClr val="DD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18514" y="0"/>
              <a:ext cx="686" cy="10800"/>
            </a:xfrm>
            <a:prstGeom prst="rect">
              <a:avLst/>
            </a:prstGeom>
            <a:solidFill>
              <a:srgbClr val="AA000B"/>
            </a:solidFill>
            <a:ln>
              <a:noFill/>
            </a:ln>
            <a:effectLst>
              <a:outerShdw blurRad="317500" sx="102000" sy="102000" algn="ctr" rotWithShape="0">
                <a:srgbClr val="AA000B">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8" name="任意多边形: 形状 67"/>
          <p:cNvSpPr/>
          <p:nvPr/>
        </p:nvSpPr>
        <p:spPr>
          <a:xfrm>
            <a:off x="2209800" y="1529017"/>
            <a:ext cx="8196942" cy="3630549"/>
          </a:xfrm>
          <a:custGeom>
            <a:avLst/>
            <a:gdLst>
              <a:gd name="connsiteX0" fmla="*/ 6003471 w 8196942"/>
              <a:gd name="connsiteY0" fmla="*/ 0 h 3630549"/>
              <a:gd name="connsiteX1" fmla="*/ 8196942 w 8196942"/>
              <a:gd name="connsiteY1" fmla="*/ 0 h 3630549"/>
              <a:gd name="connsiteX2" fmla="*/ 8196942 w 8196942"/>
              <a:gd name="connsiteY2" fmla="*/ 560778 h 3630549"/>
              <a:gd name="connsiteX3" fmla="*/ 8196942 w 8196942"/>
              <a:gd name="connsiteY3" fmla="*/ 816429 h 3630549"/>
              <a:gd name="connsiteX4" fmla="*/ 8196942 w 8196942"/>
              <a:gd name="connsiteY4" fmla="*/ 3630549 h 3630549"/>
              <a:gd name="connsiteX5" fmla="*/ 0 w 8196942"/>
              <a:gd name="connsiteY5" fmla="*/ 3630549 h 3630549"/>
              <a:gd name="connsiteX6" fmla="*/ 0 w 8196942"/>
              <a:gd name="connsiteY6" fmla="*/ 560778 h 3630549"/>
              <a:gd name="connsiteX7" fmla="*/ 6003471 w 8196942"/>
              <a:gd name="connsiteY7" fmla="*/ 560778 h 36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6942" h="3630549">
                <a:moveTo>
                  <a:pt x="6003471" y="0"/>
                </a:moveTo>
                <a:lnTo>
                  <a:pt x="8196942" y="0"/>
                </a:lnTo>
                <a:lnTo>
                  <a:pt x="8196942" y="560778"/>
                </a:lnTo>
                <a:lnTo>
                  <a:pt x="8196942" y="816429"/>
                </a:lnTo>
                <a:lnTo>
                  <a:pt x="8196942" y="3630549"/>
                </a:lnTo>
                <a:lnTo>
                  <a:pt x="0" y="3630549"/>
                </a:lnTo>
                <a:lnTo>
                  <a:pt x="0" y="560778"/>
                </a:lnTo>
                <a:lnTo>
                  <a:pt x="6003471" y="560778"/>
                </a:lnTo>
                <a:close/>
              </a:path>
            </a:pathLst>
          </a:custGeom>
          <a:solidFill>
            <a:srgbClr val="AA00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AA000B"/>
              </a:solidFill>
            </a:endParaRPr>
          </a:p>
        </p:txBody>
      </p:sp>
      <p:sp>
        <p:nvSpPr>
          <p:cNvPr id="67" name="任意多边形: 形状 66"/>
          <p:cNvSpPr/>
          <p:nvPr/>
        </p:nvSpPr>
        <p:spPr>
          <a:xfrm>
            <a:off x="1997528" y="1333336"/>
            <a:ext cx="8196942" cy="3630549"/>
          </a:xfrm>
          <a:custGeom>
            <a:avLst/>
            <a:gdLst>
              <a:gd name="connsiteX0" fmla="*/ 6003471 w 8196942"/>
              <a:gd name="connsiteY0" fmla="*/ 0 h 3630549"/>
              <a:gd name="connsiteX1" fmla="*/ 8196942 w 8196942"/>
              <a:gd name="connsiteY1" fmla="*/ 0 h 3630549"/>
              <a:gd name="connsiteX2" fmla="*/ 8196942 w 8196942"/>
              <a:gd name="connsiteY2" fmla="*/ 560778 h 3630549"/>
              <a:gd name="connsiteX3" fmla="*/ 8196942 w 8196942"/>
              <a:gd name="connsiteY3" fmla="*/ 816429 h 3630549"/>
              <a:gd name="connsiteX4" fmla="*/ 8196942 w 8196942"/>
              <a:gd name="connsiteY4" fmla="*/ 3630549 h 3630549"/>
              <a:gd name="connsiteX5" fmla="*/ 0 w 8196942"/>
              <a:gd name="connsiteY5" fmla="*/ 3630549 h 3630549"/>
              <a:gd name="connsiteX6" fmla="*/ 0 w 8196942"/>
              <a:gd name="connsiteY6" fmla="*/ 560778 h 3630549"/>
              <a:gd name="connsiteX7" fmla="*/ 6003471 w 8196942"/>
              <a:gd name="connsiteY7" fmla="*/ 560778 h 36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6942" h="3630549">
                <a:moveTo>
                  <a:pt x="6003471" y="0"/>
                </a:moveTo>
                <a:lnTo>
                  <a:pt x="8196942" y="0"/>
                </a:lnTo>
                <a:lnTo>
                  <a:pt x="8196942" y="560778"/>
                </a:lnTo>
                <a:lnTo>
                  <a:pt x="8196942" y="816429"/>
                </a:lnTo>
                <a:lnTo>
                  <a:pt x="8196942" y="3630549"/>
                </a:lnTo>
                <a:lnTo>
                  <a:pt x="0" y="3630549"/>
                </a:lnTo>
                <a:lnTo>
                  <a:pt x="0" y="560778"/>
                </a:lnTo>
                <a:lnTo>
                  <a:pt x="6003471" y="560778"/>
                </a:lnTo>
                <a:close/>
              </a:path>
            </a:pathLst>
          </a:custGeom>
          <a:solidFill>
            <a:srgbClr val="AA000B"/>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AA000B"/>
              </a:solidFill>
            </a:endParaRPr>
          </a:p>
        </p:txBody>
      </p:sp>
      <p:pic>
        <p:nvPicPr>
          <p:cNvPr id="70" name="图片 69"/>
          <p:cNvPicPr>
            <a:picLocks noChangeAspect="1"/>
          </p:cNvPicPr>
          <p:nvPr/>
        </p:nvPicPr>
        <p:blipFill>
          <a:blip r:embed="rId1">
            <a:extLst>
              <a:ext uri="{28A0092B-C50C-407E-A947-70E740481C1C}">
                <a14:useLocalDpi xmlns:a14="http://schemas.microsoft.com/office/drawing/2010/main" val="0"/>
              </a:ext>
            </a:extLst>
          </a:blip>
          <a:srcRect r="50257" b="48500"/>
          <a:stretch>
            <a:fillRect/>
          </a:stretch>
        </p:blipFill>
        <p:spPr>
          <a:xfrm rot="1089086">
            <a:off x="-1570946" y="162313"/>
            <a:ext cx="6064704" cy="2537728"/>
          </a:xfrm>
          <a:prstGeom prst="rect">
            <a:avLst/>
          </a:prstGeom>
          <a:effectLst>
            <a:outerShdw blurRad="241300" dist="25400" dir="2700000" algn="tl" rotWithShape="0">
              <a:prstClr val="black">
                <a:alpha val="30000"/>
              </a:prstClr>
            </a:outerShdw>
          </a:effectLst>
        </p:spPr>
      </p:pic>
      <p:sp>
        <p:nvSpPr>
          <p:cNvPr id="71" name="文本框 70"/>
          <p:cNvSpPr txBox="1"/>
          <p:nvPr/>
        </p:nvSpPr>
        <p:spPr>
          <a:xfrm>
            <a:off x="3289628" y="2499169"/>
            <a:ext cx="826219" cy="1861185"/>
          </a:xfrm>
          <a:prstGeom prst="rect">
            <a:avLst/>
          </a:prstGeom>
          <a:noFill/>
        </p:spPr>
        <p:txBody>
          <a:bodyPr wrap="square" rtlCol="0">
            <a:spAutoFit/>
            <a:scene3d>
              <a:camera prst="perspectiveLeft">
                <a:rot lat="0" lon="600000" rev="0"/>
              </a:camera>
              <a:lightRig rig="threePt" dir="t"/>
            </a:scene3d>
            <a:sp3d extrusionH="57150" contourW="12700" prstMaterial="matte">
              <a:bevelT w="38100" h="38100"/>
              <a:contourClr>
                <a:srgbClr val="FEE979"/>
              </a:contourClr>
            </a:sp3d>
          </a:bodyPr>
          <a:lstStyle>
            <a:defPPr>
              <a:defRPr lang="zh-CN"/>
            </a:defPPr>
            <a:lvl1pPr algn="dist">
              <a:defRPr sz="8800" b="1">
                <a:solidFill>
                  <a:srgbClr val="FEE979"/>
                </a:solidFill>
                <a:effectLst>
                  <a:outerShdw blurRad="165100" dist="203200" dir="1800000" sx="101000" sy="101000" algn="ctr" rotWithShape="0">
                    <a:srgbClr val="000000">
                      <a:alpha val="52000"/>
                    </a:srgbClr>
                  </a:outerShdw>
                </a:effectLst>
                <a:latin typeface="汉仪尚巍手书W" panose="00020600040101010101" pitchFamily="18" charset="-122"/>
                <a:ea typeface="汉仪尚巍手书W" panose="00020600040101010101" pitchFamily="18" charset="-122"/>
              </a:defRPr>
            </a:lvl1pPr>
          </a:lstStyle>
          <a:p>
            <a:r>
              <a:rPr lang="zh-CN" altLang="en-US" sz="11500"/>
              <a:t>叁</a:t>
            </a:r>
            <a:endParaRPr lang="zh-CN" altLang="en-US" sz="11500"/>
          </a:p>
        </p:txBody>
      </p:sp>
      <p:sp>
        <p:nvSpPr>
          <p:cNvPr id="72" name="文本框 71"/>
          <p:cNvSpPr txBox="1"/>
          <p:nvPr/>
        </p:nvSpPr>
        <p:spPr>
          <a:xfrm>
            <a:off x="4946015" y="2854325"/>
            <a:ext cx="5248275" cy="1445260"/>
          </a:xfrm>
          <a:prstGeom prst="rect">
            <a:avLst/>
          </a:prstGeom>
          <a:noFill/>
        </p:spPr>
        <p:txBody>
          <a:bodyPr wrap="square" rtlCol="0">
            <a:spAutoFit/>
          </a:bodyPr>
          <a:lstStyle/>
          <a:p>
            <a:pPr algn="ctr"/>
            <a:r>
              <a:rPr lang="zh-CN" altLang="en-US" sz="4400">
                <a:solidFill>
                  <a:schemeClr val="bg1"/>
                </a:solidFill>
                <a:latin typeface="方正兰亭粗黑_GBK" panose="02000000000000000000" pitchFamily="2" charset="-122"/>
                <a:ea typeface="方正兰亭粗黑_GBK" panose="02000000000000000000" pitchFamily="2" charset="-122"/>
                <a:sym typeface="+mn-ea"/>
              </a:rPr>
              <a:t>蓬勃发展的高新技术产业</a:t>
            </a:r>
            <a:endParaRPr lang="zh-CN" altLang="en-US" sz="4400">
              <a:solidFill>
                <a:schemeClr val="bg1"/>
              </a:solidFill>
              <a:latin typeface="方正兰亭粗黑_GBK" panose="02000000000000000000" pitchFamily="2" charset="-122"/>
              <a:ea typeface="方正兰亭粗黑_GBK" panose="02000000000000000000" pitchFamily="2" charset="-122"/>
              <a:sym typeface="+mn-ea"/>
            </a:endParaRPr>
          </a:p>
        </p:txBody>
      </p:sp>
      <p:sp>
        <p:nvSpPr>
          <p:cNvPr id="78" name="文本框 77"/>
          <p:cNvSpPr txBox="1"/>
          <p:nvPr/>
        </p:nvSpPr>
        <p:spPr>
          <a:xfrm>
            <a:off x="8224298" y="1398792"/>
            <a:ext cx="1844729" cy="460375"/>
          </a:xfrm>
          <a:prstGeom prst="rect">
            <a:avLst/>
          </a:prstGeom>
          <a:noFill/>
        </p:spPr>
        <p:txBody>
          <a:bodyPr wrap="square" rtlCol="0">
            <a:spAutoFit/>
          </a:bodyPr>
          <a:lstStyle/>
          <a:p>
            <a:pPr algn="ctr"/>
            <a:r>
              <a:rPr lang="en-US" altLang="zh-CN" sz="2400">
                <a:solidFill>
                  <a:srgbClr val="FEE979"/>
                </a:solidFill>
                <a:latin typeface="微软雅黑 Light" panose="020B0502040204020203" pitchFamily="34" charset="-122"/>
                <a:ea typeface="微软雅黑 Light" panose="020B0502040204020203" pitchFamily="34" charset="-122"/>
                <a:cs typeface="经典粗宋简" panose="02010609000101010101" pitchFamily="49" charset="-122"/>
              </a:rPr>
              <a:t>PART THR</a:t>
            </a:r>
            <a:endParaRPr lang="en-US" altLang="zh-CN" sz="2400">
              <a:solidFill>
                <a:srgbClr val="FEE979"/>
              </a:solidFill>
              <a:latin typeface="微软雅黑 Light" panose="020B0502040204020203" pitchFamily="34" charset="-122"/>
              <a:ea typeface="微软雅黑 Light" panose="020B0502040204020203" pitchFamily="34" charset="-122"/>
              <a:cs typeface="经典粗宋简" panose="02010609000101010101" pitchFamily="49" charset="-122"/>
            </a:endParaRPr>
          </a:p>
        </p:txBody>
      </p:sp>
      <p:cxnSp>
        <p:nvCxnSpPr>
          <p:cNvPr id="80" name="直接连接符 79"/>
          <p:cNvCxnSpPr>
            <a:stCxn id="67" idx="7"/>
            <a:endCxn id="67" idx="2"/>
          </p:cNvCxnSpPr>
          <p:nvPr/>
        </p:nvCxnSpPr>
        <p:spPr>
          <a:xfrm>
            <a:off x="8001634" y="1894114"/>
            <a:ext cx="2193290" cy="0"/>
          </a:xfrm>
          <a:prstGeom prst="line">
            <a:avLst/>
          </a:prstGeom>
          <a:ln w="9525">
            <a:solidFill>
              <a:srgbClr val="86000A"/>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custDataLst>
              <p:tags r:id="rId1"/>
            </p:custDataLst>
          </p:nvPr>
        </p:nvSpPr>
        <p:spPr>
          <a:xfrm>
            <a:off x="5792470" y="3244215"/>
            <a:ext cx="6055360" cy="2330450"/>
          </a:xfrm>
          <a:prstGeom prst="rect">
            <a:avLst/>
          </a:prstGeom>
          <a:noFill/>
        </p:spPr>
        <p:txBody>
          <a:bodyPr wrap="square" rtlCol="0">
            <a:spAutoFit/>
          </a:bodyPr>
          <a:lstStyle/>
          <a:p>
            <a:pPr indent="457200">
              <a:lnSpc>
                <a:spcPct val="130000"/>
              </a:lnSpc>
            </a:pPr>
            <a:r>
              <a:rPr lang="en-US" altLang="zh-CN" sz="2800" b="1" smtClean="0">
                <a:solidFill>
                  <a:schemeClr val="tx1"/>
                </a:solidFill>
                <a:latin typeface="宋体" panose="02010600030101010101" pitchFamily="2" charset="-122"/>
                <a:ea typeface="宋体" panose="02010600030101010101" pitchFamily="2" charset="-122"/>
              </a:rPr>
              <a:t> </a:t>
            </a:r>
            <a:r>
              <a:rPr lang="zh-CN" altLang="en-US" sz="2800" b="1" smtClean="0">
                <a:solidFill>
                  <a:schemeClr val="tx1"/>
                </a:solidFill>
                <a:latin typeface="宋体" panose="02010600030101010101" pitchFamily="2" charset="-122"/>
                <a:ea typeface="宋体" panose="02010600030101010101" pitchFamily="2" charset="-122"/>
              </a:rPr>
              <a:t>高新技术产业指建立在新的科学技术基础上的新兴产业。它的发展水平，是</a:t>
            </a:r>
            <a:r>
              <a:rPr lang="zh-CN" altLang="en-US" sz="2800" b="1" smtClean="0">
                <a:solidFill>
                  <a:srgbClr val="FF0000"/>
                </a:solidFill>
                <a:latin typeface="宋体" panose="02010600030101010101" pitchFamily="2" charset="-122"/>
                <a:ea typeface="宋体" panose="02010600030101010101" pitchFamily="2" charset="-122"/>
              </a:rPr>
              <a:t>衡量一个国家综合国力的重要标志。</a:t>
            </a:r>
            <a:endParaRPr lang="zh-CN" altLang="en-US" sz="2800" b="1" smtClean="0">
              <a:solidFill>
                <a:srgbClr val="FF0000"/>
              </a:solidFill>
              <a:latin typeface="宋体" panose="02010600030101010101" pitchFamily="2" charset="-122"/>
              <a:ea typeface="宋体" panose="02010600030101010101" pitchFamily="2" charset="-122"/>
            </a:endParaRPr>
          </a:p>
        </p:txBody>
      </p:sp>
      <p:sp>
        <p:nvSpPr>
          <p:cNvPr id="23" name="矩形 22"/>
          <p:cNvSpPr/>
          <p:nvPr>
            <p:custDataLst>
              <p:tags r:id="rId2"/>
            </p:custDataLst>
          </p:nvPr>
        </p:nvSpPr>
        <p:spPr>
          <a:xfrm>
            <a:off x="6249670" y="2085975"/>
            <a:ext cx="3689350" cy="521970"/>
          </a:xfrm>
          <a:prstGeom prst="rect">
            <a:avLst/>
          </a:prstGeom>
        </p:spPr>
        <p:txBody>
          <a:bodyPr wrap="square">
            <a:spAutoFit/>
          </a:bodyPr>
          <a:lstStyle/>
          <a:p>
            <a:pPr lvl="0" algn="dist" defTabSz="914400">
              <a:lnSpc>
                <a:spcPct val="100000"/>
              </a:lnSpc>
            </a:pPr>
            <a:r>
              <a:rPr lang="zh-CN" altLang="en-US" sz="2800" b="1">
                <a:gradFill>
                  <a:gsLst>
                    <a:gs pos="0">
                      <a:srgbClr val="D9717D"/>
                    </a:gs>
                    <a:gs pos="100000">
                      <a:srgbClr val="E32E37"/>
                    </a:gs>
                  </a:gsLst>
                  <a:lin scaled="1"/>
                </a:gradFill>
                <a:latin typeface="微软雅黑" panose="020B0503020204020204" charset="-122"/>
                <a:ea typeface="微软雅黑" panose="020B0503020204020204" charset="-122"/>
              </a:rPr>
              <a:t>【</a:t>
            </a:r>
            <a:r>
              <a:rPr lang="zh-CN" altLang="en-US" sz="2800" b="1">
                <a:gradFill>
                  <a:gsLst>
                    <a:gs pos="0">
                      <a:srgbClr val="D9717D"/>
                    </a:gs>
                    <a:gs pos="100000">
                      <a:srgbClr val="E32E37"/>
                    </a:gs>
                  </a:gsLst>
                  <a:lin scaled="1"/>
                </a:gradFill>
                <a:latin typeface="微软雅黑" panose="020B0503020204020204" charset="-122"/>
                <a:ea typeface="微软雅黑" panose="020B0503020204020204" charset="-122"/>
              </a:rPr>
              <a:t>高新技术产业】</a:t>
            </a:r>
            <a:endParaRPr lang="zh-CN" altLang="en-US" sz="2800" b="1">
              <a:gradFill>
                <a:gsLst>
                  <a:gs pos="0">
                    <a:srgbClr val="D9717D"/>
                  </a:gs>
                  <a:gs pos="100000">
                    <a:srgbClr val="E32E37"/>
                  </a:gs>
                </a:gsLst>
                <a:lin scaled="1"/>
              </a:gradFill>
              <a:latin typeface="微软雅黑" panose="020B0503020204020204" charset="-122"/>
              <a:ea typeface="微软雅黑" panose="020B0503020204020204" charset="-122"/>
            </a:endParaRPr>
          </a:p>
        </p:txBody>
      </p:sp>
      <p:pic>
        <p:nvPicPr>
          <p:cNvPr id="14" name="Picture 8"/>
          <p:cNvPicPr>
            <a:picLocks noChangeAspect="1" noChangeArrowheads="1"/>
          </p:cNvPicPr>
          <p:nvPr>
            <p:custDataLst>
              <p:tags r:id="rId3"/>
            </p:custDataLst>
          </p:nvPr>
        </p:nvPicPr>
        <p:blipFill>
          <a:blip r:embed="rId4"/>
          <a:srcRect l="10213" r="3904"/>
          <a:stretch>
            <a:fillRect/>
          </a:stretch>
        </p:blipFill>
        <p:spPr bwMode="auto">
          <a:xfrm>
            <a:off x="387350" y="2479675"/>
            <a:ext cx="5137150" cy="3329305"/>
          </a:xfrm>
          <a:prstGeom prst="rect">
            <a:avLst/>
          </a:prstGeom>
          <a:noFill/>
        </p:spPr>
      </p:pic>
      <p:grpSp>
        <p:nvGrpSpPr>
          <p:cNvPr id="12" name="组合 11"/>
          <p:cNvGrpSpPr/>
          <p:nvPr/>
        </p:nvGrpSpPr>
        <p:grpSpPr>
          <a:xfrm>
            <a:off x="-331470" y="0"/>
            <a:ext cx="6240780" cy="764540"/>
            <a:chOff x="318" y="0"/>
            <a:chExt cx="9828" cy="1204"/>
          </a:xfrm>
        </p:grpSpPr>
        <p:sp>
          <p:nvSpPr>
            <p:cNvPr id="13" name="平行四边形 12"/>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文本框 3"/>
            <p:cNvSpPr txBox="1"/>
            <p:nvPr/>
          </p:nvSpPr>
          <p:spPr>
            <a:xfrm>
              <a:off x="2929" y="43"/>
              <a:ext cx="6868" cy="1161"/>
            </a:xfrm>
            <a:prstGeom prst="rect">
              <a:avLst/>
            </a:prstGeom>
            <a:noFill/>
          </p:spPr>
          <p:txBody>
            <a:bodyPr wrap="square" rtlCol="0">
              <a:spAutoFit/>
            </a:bodyPr>
            <a:p>
              <a:pPr algn="dist" fontAlgn="auto">
                <a:lnSpc>
                  <a:spcPct val="150000"/>
                </a:lnSpc>
              </a:pPr>
              <a:r>
                <a:rPr lang="zh-CN" altLang="en-US" sz="2800">
                  <a:sym typeface="+mn-ea"/>
                </a:rPr>
                <a:t>蓬勃发展的高新技术产业</a:t>
              </a:r>
              <a:endParaRPr lang="zh-CN" altLang="en-US" sz="2800">
                <a:sym typeface="+mn-ea"/>
              </a:endParaRPr>
            </a:p>
          </p:txBody>
        </p:sp>
        <p:sp>
          <p:nvSpPr>
            <p:cNvPr id="15" name="平行四边形 14"/>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平行四边形 15"/>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Tree>
    <p:custDataLst>
      <p:tags r:id="rId5"/>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14630" y="1583690"/>
            <a:ext cx="6442075" cy="3644005"/>
            <a:chOff x="672" y="1104"/>
            <a:chExt cx="4176" cy="2686"/>
          </a:xfrm>
        </p:grpSpPr>
        <p:pic>
          <p:nvPicPr>
            <p:cNvPr id="3" name="图片 2"/>
            <p:cNvPicPr>
              <a:picLocks noChangeAspect="1"/>
            </p:cNvPicPr>
            <p:nvPr/>
          </p:nvPicPr>
          <p:blipFill>
            <a:blip r:embed="rId1">
              <a:lum bright="-6000" contrast="36000"/>
            </a:blip>
            <a:stretch>
              <a:fillRect/>
            </a:stretch>
          </p:blipFill>
          <p:spPr>
            <a:xfrm>
              <a:off x="672" y="1104"/>
              <a:ext cx="4176" cy="2138"/>
            </a:xfrm>
            <a:prstGeom prst="rect">
              <a:avLst/>
            </a:prstGeom>
            <a:noFill/>
            <a:ln w="9525">
              <a:noFill/>
            </a:ln>
            <a:effectLst>
              <a:outerShdw blurRad="63500" sx="102000" sy="102000" algn="ctr" rotWithShape="0">
                <a:prstClr val="black">
                  <a:alpha val="40000"/>
                </a:prstClr>
              </a:outerShdw>
            </a:effectLst>
          </p:spPr>
        </p:pic>
        <p:sp>
          <p:nvSpPr>
            <p:cNvPr id="4" name="文本框 3"/>
            <p:cNvSpPr txBox="1"/>
            <p:nvPr/>
          </p:nvSpPr>
          <p:spPr>
            <a:xfrm>
              <a:off x="1568" y="3496"/>
              <a:ext cx="2488" cy="294"/>
            </a:xfrm>
            <a:prstGeom prst="rect">
              <a:avLst/>
            </a:prstGeom>
            <a:noFill/>
            <a:ln w="9525">
              <a:noFill/>
            </a:ln>
          </p:spPr>
          <p:txBody>
            <a:bodyPr wrap="square">
              <a:spAutoFit/>
            </a:bodyPr>
            <a:lstStyle/>
            <a:p>
              <a:r>
                <a:rPr lang="zh-CN" altLang="en-US" sz="2000" b="1">
                  <a:latin typeface="思源黑体 CN Light" panose="020B0300000000000000" pitchFamily="34" charset="-122"/>
                  <a:ea typeface="思源黑体 CN Light" panose="020B0300000000000000" pitchFamily="34" charset="-122"/>
                </a:rPr>
                <a:t>中国高新技术产业总产值的增长</a:t>
              </a:r>
              <a:endParaRPr lang="zh-CN" altLang="en-US" sz="2000" b="1">
                <a:latin typeface="思源黑体 CN Light" panose="020B0300000000000000" pitchFamily="34" charset="-122"/>
                <a:ea typeface="思源黑体 CN Light" panose="020B0300000000000000" pitchFamily="34" charset="-122"/>
              </a:endParaRPr>
            </a:p>
          </p:txBody>
        </p:sp>
      </p:grpSp>
      <p:sp>
        <p:nvSpPr>
          <p:cNvPr id="5" name="Text Box 6"/>
          <p:cNvSpPr txBox="1"/>
          <p:nvPr/>
        </p:nvSpPr>
        <p:spPr>
          <a:xfrm>
            <a:off x="6998970" y="1247775"/>
            <a:ext cx="4909185" cy="953135"/>
          </a:xfrm>
          <a:prstGeom prst="rect">
            <a:avLst/>
          </a:prstGeom>
          <a:noFill/>
          <a:ln w="9525">
            <a:noFill/>
          </a:ln>
        </p:spPr>
        <p:txBody>
          <a:bodyPr wrap="square">
            <a:spAutoFit/>
          </a:bodyPr>
          <a:lstStyle/>
          <a:p>
            <a:pPr algn="just">
              <a:spcBef>
                <a:spcPct val="50000"/>
              </a:spcBef>
            </a:pPr>
            <a:r>
              <a:rPr lang="zh-CN" altLang="en-US" sz="2800" b="1">
                <a:solidFill>
                  <a:schemeClr val="accent1"/>
                </a:solidFill>
                <a:latin typeface="思源黑体 CN Heavy" panose="020B0A00000000000000" pitchFamily="34" charset="-122"/>
                <a:ea typeface="思源黑体 CN Heavy" panose="020B0A00000000000000" pitchFamily="34" charset="-122"/>
              </a:rPr>
              <a:t>中国高新技术产业</a:t>
            </a:r>
            <a:r>
              <a:rPr lang="zh-CN" altLang="en-US" sz="2800" b="1">
                <a:latin typeface="思源黑体 CN Heavy" panose="020B0A00000000000000" pitchFamily="34" charset="-122"/>
                <a:ea typeface="思源黑体 CN Heavy" panose="020B0A00000000000000" pitchFamily="34" charset="-122"/>
              </a:rPr>
              <a:t>总产值的增长特点是什么？</a:t>
            </a:r>
            <a:endParaRPr lang="zh-CN" altLang="en-US" sz="2800" b="1">
              <a:latin typeface="思源黑体 CN Heavy" panose="020B0A00000000000000" pitchFamily="34" charset="-122"/>
              <a:ea typeface="思源黑体 CN Heavy" panose="020B0A00000000000000" pitchFamily="34" charset="-122"/>
            </a:endParaRPr>
          </a:p>
        </p:txBody>
      </p:sp>
      <p:sp>
        <p:nvSpPr>
          <p:cNvPr id="6" name="文本框 5"/>
          <p:cNvSpPr txBox="1"/>
          <p:nvPr/>
        </p:nvSpPr>
        <p:spPr>
          <a:xfrm>
            <a:off x="7090221" y="2450134"/>
            <a:ext cx="2115090" cy="1168400"/>
          </a:xfrm>
          <a:prstGeom prst="rect">
            <a:avLst/>
          </a:prstGeom>
          <a:noFill/>
        </p:spPr>
        <p:txBody>
          <a:bodyPr wrap="square" rtlCol="0">
            <a:spAutoFit/>
          </a:bodyPr>
          <a:lstStyle/>
          <a:p>
            <a:pPr marL="457200" indent="-457200" algn="l" defTabSz="911860">
              <a:spcBef>
                <a:spcPct val="50000"/>
              </a:spcBef>
              <a:buFont typeface="Wingdings" panose="05000000000000000000" charset="0"/>
              <a:buChar char="u"/>
            </a:pPr>
            <a:r>
              <a:rPr lang="zh-CN" altLang="en-US" sz="2800">
                <a:solidFill>
                  <a:schemeClr val="tx1">
                    <a:lumMod val="75000"/>
                    <a:lumOff val="25000"/>
                  </a:schemeClr>
                </a:solidFill>
                <a:latin typeface="思源黑体 CN Light" panose="020B0300000000000000" pitchFamily="34" charset="-122"/>
                <a:ea typeface="思源黑体 CN Light" panose="020B0300000000000000" pitchFamily="34" charset="-122"/>
                <a:sym typeface="+mn-ea"/>
              </a:rPr>
              <a:t>增长迅速</a:t>
            </a:r>
            <a:endParaRPr lang="zh-CN" altLang="en-US" sz="2800">
              <a:solidFill>
                <a:schemeClr val="tx1">
                  <a:lumMod val="75000"/>
                  <a:lumOff val="25000"/>
                </a:schemeClr>
              </a:solidFill>
              <a:latin typeface="思源黑体 CN Light" panose="020B0300000000000000" pitchFamily="34" charset="-122"/>
              <a:ea typeface="思源黑体 CN Light" panose="020B0300000000000000" pitchFamily="34" charset="-122"/>
              <a:sym typeface="+mn-ea"/>
            </a:endParaRPr>
          </a:p>
          <a:p>
            <a:pPr marL="457200" indent="-457200" algn="l" defTabSz="911860">
              <a:spcBef>
                <a:spcPct val="50000"/>
              </a:spcBef>
              <a:buFont typeface="Wingdings" panose="05000000000000000000" charset="0"/>
              <a:buChar char="u"/>
            </a:pPr>
            <a:r>
              <a:rPr lang="zh-CN" altLang="en-US" sz="2800">
                <a:solidFill>
                  <a:schemeClr val="tx1">
                    <a:lumMod val="75000"/>
                    <a:lumOff val="25000"/>
                  </a:schemeClr>
                </a:solidFill>
                <a:latin typeface="思源黑体 CN Light" panose="020B0300000000000000" pitchFamily="34" charset="-122"/>
                <a:ea typeface="思源黑体 CN Light" panose="020B0300000000000000" pitchFamily="34" charset="-122"/>
                <a:sym typeface="+mn-ea"/>
              </a:rPr>
              <a:t>贡献巨大</a:t>
            </a:r>
            <a:endParaRPr lang="zh-CN" altLang="en-US" sz="2800">
              <a:solidFill>
                <a:schemeClr val="tx1">
                  <a:lumMod val="75000"/>
                  <a:lumOff val="25000"/>
                </a:schemeClr>
              </a:solidFill>
              <a:latin typeface="思源黑体 CN Light" panose="020B0300000000000000" pitchFamily="34" charset="-122"/>
              <a:ea typeface="思源黑体 CN Light" panose="020B0300000000000000" pitchFamily="34" charset="-122"/>
              <a:sym typeface="+mn-ea"/>
            </a:endParaRPr>
          </a:p>
        </p:txBody>
      </p:sp>
      <p:sp>
        <p:nvSpPr>
          <p:cNvPr id="8" name="文本框 7"/>
          <p:cNvSpPr txBox="1"/>
          <p:nvPr/>
        </p:nvSpPr>
        <p:spPr>
          <a:xfrm>
            <a:off x="6857365" y="3790315"/>
            <a:ext cx="5191760" cy="521970"/>
          </a:xfrm>
          <a:prstGeom prst="rect">
            <a:avLst/>
          </a:prstGeom>
          <a:noFill/>
        </p:spPr>
        <p:txBody>
          <a:bodyPr wrap="square" rtlCol="0">
            <a:spAutoFit/>
          </a:bodyPr>
          <a:lstStyle/>
          <a:p>
            <a:pPr algn="just"/>
            <a:r>
              <a:rPr lang="zh-CN" sz="2800" b="1">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rPr>
              <a:t>发展高新技术产业的决定性因素：</a:t>
            </a:r>
            <a:endParaRPr lang="zh-CN" sz="2800" b="1">
              <a:solidFill>
                <a:schemeClr val="tx1">
                  <a:lumMod val="75000"/>
                  <a:lumOff val="25000"/>
                </a:schemeClr>
              </a:solidFill>
              <a:latin typeface="方正粗黑宋简体" panose="02000000000000000000" charset="-122"/>
              <a:ea typeface="方正粗黑宋简体" panose="02000000000000000000" charset="-122"/>
              <a:cs typeface="方正粗黑宋简体" panose="02000000000000000000" charset="-122"/>
            </a:endParaRPr>
          </a:p>
        </p:txBody>
      </p:sp>
      <p:grpSp>
        <p:nvGrpSpPr>
          <p:cNvPr id="12" name="组合 11"/>
          <p:cNvGrpSpPr/>
          <p:nvPr/>
        </p:nvGrpSpPr>
        <p:grpSpPr>
          <a:xfrm>
            <a:off x="-331470" y="0"/>
            <a:ext cx="6240780" cy="764540"/>
            <a:chOff x="318" y="0"/>
            <a:chExt cx="9828" cy="1204"/>
          </a:xfrm>
        </p:grpSpPr>
        <p:sp>
          <p:nvSpPr>
            <p:cNvPr id="13" name="平行四边形 12"/>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2929" y="43"/>
              <a:ext cx="6868" cy="1161"/>
            </a:xfrm>
            <a:prstGeom prst="rect">
              <a:avLst/>
            </a:prstGeom>
            <a:noFill/>
          </p:spPr>
          <p:txBody>
            <a:bodyPr wrap="square" rtlCol="0">
              <a:spAutoFit/>
            </a:bodyPr>
            <a:lstStyle/>
            <a:p>
              <a:pPr algn="dist" fontAlgn="auto">
                <a:lnSpc>
                  <a:spcPct val="150000"/>
                </a:lnSpc>
              </a:pPr>
              <a:r>
                <a:rPr lang="zh-CN" altLang="en-US" sz="2800">
                  <a:sym typeface="+mn-ea"/>
                </a:rPr>
                <a:t>蓬勃发展的高新技术产业</a:t>
              </a:r>
              <a:endParaRPr lang="zh-CN" altLang="en-US" sz="2800">
                <a:sym typeface="+mn-ea"/>
              </a:endParaRPr>
            </a:p>
          </p:txBody>
        </p:sp>
        <p:sp>
          <p:nvSpPr>
            <p:cNvPr id="15" name="平行四边形 14"/>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平行四边形 15"/>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p:cNvGrpSpPr/>
          <p:nvPr/>
        </p:nvGrpSpPr>
        <p:grpSpPr>
          <a:xfrm>
            <a:off x="7090221" y="4438015"/>
            <a:ext cx="2211705" cy="1376045"/>
            <a:chOff x="15618" y="2405"/>
            <a:chExt cx="3483" cy="2167"/>
          </a:xfrm>
        </p:grpSpPr>
        <p:pic>
          <p:nvPicPr>
            <p:cNvPr id="21" name="图片 20" descr="图片2"/>
            <p:cNvPicPr>
              <a:picLocks noChangeAspect="1"/>
            </p:cNvPicPr>
            <p:nvPr/>
          </p:nvPicPr>
          <p:blipFill>
            <a:blip r:embed="rId2"/>
            <a:stretch>
              <a:fillRect/>
            </a:stretch>
          </p:blipFill>
          <p:spPr>
            <a:xfrm>
              <a:off x="15618" y="2405"/>
              <a:ext cx="3387" cy="2167"/>
            </a:xfrm>
            <a:prstGeom prst="rect">
              <a:avLst/>
            </a:prstGeom>
          </p:spPr>
        </p:pic>
        <p:sp>
          <p:nvSpPr>
            <p:cNvPr id="22" name="Text Box 2"/>
            <p:cNvSpPr txBox="1"/>
            <p:nvPr/>
          </p:nvSpPr>
          <p:spPr>
            <a:xfrm>
              <a:off x="15810" y="2924"/>
              <a:ext cx="3291" cy="1161"/>
            </a:xfrm>
            <a:prstGeom prst="rect">
              <a:avLst/>
            </a:prstGeom>
            <a:noFill/>
            <a:ln w="9525">
              <a:noFill/>
            </a:ln>
            <a:extLst>
              <a:ext uri="{909E8E84-426E-40DD-AFC4-6F175D3DCCD1}">
                <a14:hiddenFill xmlns:a14="http://schemas.microsoft.com/office/drawing/2010/main">
                  <a:solidFill>
                    <a:srgbClr val="FFFF99"/>
                  </a:solidFill>
                </a14:hiddenFill>
              </a:ext>
            </a:extLst>
          </p:spPr>
          <p:txBody>
            <a:bodyPr wrap="square">
              <a:spAutoFit/>
            </a:bodyPr>
            <a:lstStyle/>
            <a:p>
              <a:pPr>
                <a:lnSpc>
                  <a:spcPct val="150000"/>
                </a:lnSpc>
              </a:pPr>
              <a:r>
                <a:rPr lang="zh-CN" sz="2800">
                  <a:solidFill>
                    <a:schemeClr val="bg1"/>
                  </a:solidFill>
                  <a:latin typeface="+mn-ea"/>
                </a:rPr>
                <a:t>科技和人才</a:t>
              </a:r>
              <a:endParaRPr lang="zh-CN" sz="2800">
                <a:solidFill>
                  <a:schemeClr val="bg1"/>
                </a:solidFill>
                <a:latin typeface="+mn-ea"/>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6837045" y="1433195"/>
            <a:ext cx="4086860" cy="2604770"/>
            <a:chOff x="3168" y="1001"/>
            <a:chExt cx="2073" cy="1457"/>
          </a:xfrm>
        </p:grpSpPr>
        <p:pic>
          <p:nvPicPr>
            <p:cNvPr id="6" name="文本框 5"/>
            <p:cNvPicPr>
              <a:picLocks noChangeAspect="1"/>
            </p:cNvPicPr>
            <p:nvPr/>
          </p:nvPicPr>
          <p:blipFill>
            <a:blip r:embed="rId1">
              <a:lum bright="-18000" contrast="36000"/>
            </a:blip>
            <a:stretch>
              <a:fillRect/>
            </a:stretch>
          </p:blipFill>
          <p:spPr>
            <a:xfrm>
              <a:off x="3168" y="1008"/>
              <a:ext cx="2064" cy="1450"/>
            </a:xfrm>
            <a:prstGeom prst="rect">
              <a:avLst/>
            </a:prstGeom>
            <a:solidFill>
              <a:srgbClr val="4474C6"/>
            </a:solidFill>
            <a:ln w="9525">
              <a:noFill/>
            </a:ln>
          </p:spPr>
        </p:pic>
        <p:sp>
          <p:nvSpPr>
            <p:cNvPr id="7" name="文本框 6"/>
            <p:cNvSpPr txBox="1"/>
            <p:nvPr/>
          </p:nvSpPr>
          <p:spPr>
            <a:xfrm>
              <a:off x="4930" y="1001"/>
              <a:ext cx="311" cy="1457"/>
            </a:xfrm>
            <a:prstGeom prst="rect">
              <a:avLst/>
            </a:prstGeom>
            <a:solidFill>
              <a:srgbClr val="4474C6"/>
            </a:solidFill>
            <a:ln w="9525">
              <a:noFill/>
            </a:ln>
          </p:spPr>
          <p:txBody>
            <a:bodyPr vert="eaVert" wrap="square">
              <a:spAutoFit/>
            </a:bodyPr>
            <a:lstStyle/>
            <a:p>
              <a:pPr lvl="0" algn="ctr">
                <a:buClrTx/>
                <a:buSzTx/>
                <a:buFontTx/>
              </a:pPr>
              <a:r>
                <a:rPr lang="zh-CN" altLang="en-US" sz="2800">
                  <a:solidFill>
                    <a:schemeClr val="bg1"/>
                  </a:solidFill>
                  <a:latin typeface="思源黑体 CN Light" panose="020B0300000000000000" pitchFamily="34" charset="-122"/>
                  <a:ea typeface="思源黑体 CN Light" panose="020B0300000000000000" pitchFamily="34" charset="-122"/>
                  <a:sym typeface="+mn-ea"/>
                </a:rPr>
                <a:t>太阳能发电</a:t>
              </a:r>
              <a:endParaRPr lang="zh-CN" altLang="en-US" sz="2800">
                <a:solidFill>
                  <a:schemeClr val="bg1"/>
                </a:solidFill>
                <a:latin typeface="思源黑体 CN Light" panose="020B0300000000000000" pitchFamily="34" charset="-122"/>
                <a:ea typeface="思源黑体 CN Light" panose="020B0300000000000000" pitchFamily="34" charset="-122"/>
                <a:sym typeface="+mn-ea"/>
              </a:endParaRPr>
            </a:p>
          </p:txBody>
        </p:sp>
      </p:grpSp>
      <p:grpSp>
        <p:nvGrpSpPr>
          <p:cNvPr id="8" name="组合 7"/>
          <p:cNvGrpSpPr/>
          <p:nvPr/>
        </p:nvGrpSpPr>
        <p:grpSpPr>
          <a:xfrm>
            <a:off x="1024358" y="4095750"/>
            <a:ext cx="4361077" cy="2510790"/>
            <a:chOff x="528" y="2640"/>
            <a:chExt cx="1968" cy="1339"/>
          </a:xfrm>
        </p:grpSpPr>
        <p:pic>
          <p:nvPicPr>
            <p:cNvPr id="9" name="文本框 8"/>
            <p:cNvPicPr>
              <a:picLocks noChangeAspect="1"/>
            </p:cNvPicPr>
            <p:nvPr/>
          </p:nvPicPr>
          <p:blipFill>
            <a:blip r:embed="rId2"/>
            <a:stretch>
              <a:fillRect/>
            </a:stretch>
          </p:blipFill>
          <p:spPr>
            <a:xfrm>
              <a:off x="576" y="2640"/>
              <a:ext cx="1920" cy="1339"/>
            </a:xfrm>
            <a:prstGeom prst="rect">
              <a:avLst/>
            </a:prstGeom>
            <a:solidFill>
              <a:srgbClr val="4474C6"/>
            </a:solidFill>
            <a:ln w="9525">
              <a:noFill/>
            </a:ln>
          </p:spPr>
        </p:pic>
        <p:sp>
          <p:nvSpPr>
            <p:cNvPr id="10" name="文本框 9"/>
            <p:cNvSpPr txBox="1"/>
            <p:nvPr/>
          </p:nvSpPr>
          <p:spPr>
            <a:xfrm>
              <a:off x="528" y="2640"/>
              <a:ext cx="277" cy="1339"/>
            </a:xfrm>
            <a:prstGeom prst="rect">
              <a:avLst/>
            </a:prstGeom>
            <a:solidFill>
              <a:srgbClr val="4474C6"/>
            </a:solidFill>
            <a:ln w="9525">
              <a:noFill/>
            </a:ln>
          </p:spPr>
          <p:txBody>
            <a:bodyPr vert="eaVert" wrap="square">
              <a:spAutoFit/>
            </a:bodyPr>
            <a:lstStyle/>
            <a:p>
              <a:pPr lvl="0" algn="ctr">
                <a:buClrTx/>
                <a:buSzTx/>
                <a:buFontTx/>
              </a:pPr>
              <a:r>
                <a:rPr lang="zh-CN" altLang="en-US" sz="2800">
                  <a:solidFill>
                    <a:schemeClr val="bg1"/>
                  </a:solidFill>
                  <a:latin typeface="思源黑体 CN Light" panose="020B0300000000000000" pitchFamily="34" charset="-122"/>
                  <a:ea typeface="思源黑体 CN Light" panose="020B0300000000000000" pitchFamily="34" charset="-122"/>
                  <a:sym typeface="+mn-ea"/>
                </a:rPr>
                <a:t>核能发电</a:t>
              </a:r>
              <a:endParaRPr lang="zh-CN" altLang="en-US" sz="2800">
                <a:solidFill>
                  <a:schemeClr val="bg1"/>
                </a:solidFill>
                <a:latin typeface="思源黑体 CN Light" panose="020B0300000000000000" pitchFamily="34" charset="-122"/>
                <a:ea typeface="思源黑体 CN Light" panose="020B0300000000000000" pitchFamily="34" charset="-122"/>
                <a:sym typeface="+mn-ea"/>
              </a:endParaRPr>
            </a:p>
          </p:txBody>
        </p:sp>
      </p:grpSp>
      <p:grpSp>
        <p:nvGrpSpPr>
          <p:cNvPr id="11" name="组合 10"/>
          <p:cNvGrpSpPr/>
          <p:nvPr/>
        </p:nvGrpSpPr>
        <p:grpSpPr>
          <a:xfrm>
            <a:off x="6837045" y="4191000"/>
            <a:ext cx="4086225" cy="2409825"/>
            <a:chOff x="3168" y="2592"/>
            <a:chExt cx="2064" cy="1412"/>
          </a:xfrm>
        </p:grpSpPr>
        <p:pic>
          <p:nvPicPr>
            <p:cNvPr id="12" name="文本框 11"/>
            <p:cNvPicPr>
              <a:picLocks noChangeAspect="1"/>
            </p:cNvPicPr>
            <p:nvPr/>
          </p:nvPicPr>
          <p:blipFill>
            <a:blip r:embed="rId3"/>
            <a:stretch>
              <a:fillRect/>
            </a:stretch>
          </p:blipFill>
          <p:spPr>
            <a:xfrm>
              <a:off x="3168" y="2592"/>
              <a:ext cx="2064" cy="1411"/>
            </a:xfrm>
            <a:prstGeom prst="rect">
              <a:avLst/>
            </a:prstGeom>
            <a:solidFill>
              <a:srgbClr val="4474C6"/>
            </a:solidFill>
            <a:ln w="9525">
              <a:noFill/>
            </a:ln>
          </p:spPr>
        </p:pic>
        <p:sp>
          <p:nvSpPr>
            <p:cNvPr id="13" name="文本框 12"/>
            <p:cNvSpPr txBox="1"/>
            <p:nvPr/>
          </p:nvSpPr>
          <p:spPr>
            <a:xfrm>
              <a:off x="4922" y="2592"/>
              <a:ext cx="310" cy="1412"/>
            </a:xfrm>
            <a:prstGeom prst="rect">
              <a:avLst/>
            </a:prstGeom>
            <a:solidFill>
              <a:srgbClr val="4474C6"/>
            </a:solidFill>
            <a:ln w="9525">
              <a:noFill/>
            </a:ln>
          </p:spPr>
          <p:txBody>
            <a:bodyPr vert="eaVert" wrap="square">
              <a:spAutoFit/>
            </a:bodyPr>
            <a:lstStyle/>
            <a:p>
              <a:pPr lvl="0" algn="ctr">
                <a:buClrTx/>
                <a:buSzTx/>
                <a:buFontTx/>
              </a:pPr>
              <a:r>
                <a:rPr lang="zh-CN" altLang="en-US" sz="2800">
                  <a:solidFill>
                    <a:schemeClr val="bg1"/>
                  </a:solidFill>
                  <a:latin typeface="思源黑体 CN Light" panose="020B0300000000000000" pitchFamily="34" charset="-122"/>
                  <a:ea typeface="思源黑体 CN Light" panose="020B0300000000000000" pitchFamily="34" charset="-122"/>
                  <a:sym typeface="+mn-ea"/>
                </a:rPr>
                <a:t>风能发电</a:t>
              </a:r>
              <a:endParaRPr lang="zh-CN" altLang="en-US" sz="2800">
                <a:solidFill>
                  <a:schemeClr val="bg1"/>
                </a:solidFill>
                <a:latin typeface="思源黑体 CN Light" panose="020B0300000000000000" pitchFamily="34" charset="-122"/>
                <a:ea typeface="思源黑体 CN Light" panose="020B0300000000000000" pitchFamily="34" charset="-122"/>
                <a:sym typeface="+mn-ea"/>
              </a:endParaRPr>
            </a:p>
          </p:txBody>
        </p:sp>
      </p:grpSp>
      <p:sp>
        <p:nvSpPr>
          <p:cNvPr id="14" name="文本框 13"/>
          <p:cNvSpPr txBox="1"/>
          <p:nvPr/>
        </p:nvSpPr>
        <p:spPr>
          <a:xfrm>
            <a:off x="5844090" y="2483320"/>
            <a:ext cx="677108" cy="2340951"/>
          </a:xfrm>
          <a:prstGeom prst="rect">
            <a:avLst/>
          </a:prstGeom>
          <a:noFill/>
          <a:ln w="9525">
            <a:noFill/>
          </a:ln>
        </p:spPr>
        <p:txBody>
          <a:bodyPr vert="eaVert" wrap="square">
            <a:spAutoFit/>
          </a:bodyPr>
          <a:lstStyle/>
          <a:p>
            <a:pPr algn="dist">
              <a:spcBef>
                <a:spcPct val="50000"/>
              </a:spcBef>
            </a:pPr>
            <a:r>
              <a:rPr lang="zh-CN" altLang="en-US" sz="3200">
                <a:solidFill>
                  <a:schemeClr val="accent2"/>
                </a:solidFill>
                <a:latin typeface="思源黑体 CN Heavy" panose="020B0A00000000000000" pitchFamily="34" charset="-122"/>
                <a:ea typeface="思源黑体 CN Heavy" panose="020B0A00000000000000" pitchFamily="34" charset="-122"/>
              </a:rPr>
              <a:t>新能源技术</a:t>
            </a:r>
            <a:endParaRPr lang="zh-CN" altLang="en-US" sz="3200">
              <a:solidFill>
                <a:schemeClr val="accent2"/>
              </a:solidFill>
              <a:latin typeface="思源黑体 CN Heavy" panose="020B0A00000000000000" pitchFamily="34" charset="-122"/>
              <a:ea typeface="思源黑体 CN Heavy" panose="020B0A00000000000000" pitchFamily="34" charset="-122"/>
            </a:endParaRPr>
          </a:p>
        </p:txBody>
      </p:sp>
      <p:grpSp>
        <p:nvGrpSpPr>
          <p:cNvPr id="17" name="组合 16"/>
          <p:cNvGrpSpPr/>
          <p:nvPr/>
        </p:nvGrpSpPr>
        <p:grpSpPr>
          <a:xfrm>
            <a:off x="1009536" y="1433195"/>
            <a:ext cx="4376534" cy="2580640"/>
            <a:chOff x="456869" y="358998"/>
            <a:chExt cx="5309374" cy="3191240"/>
          </a:xfrm>
        </p:grpSpPr>
        <p:pic>
          <p:nvPicPr>
            <p:cNvPr id="3" name="图片 2"/>
            <p:cNvPicPr>
              <a:picLocks noChangeAspect="1"/>
            </p:cNvPicPr>
            <p:nvPr/>
          </p:nvPicPr>
          <p:blipFill>
            <a:blip r:embed="rId4"/>
            <a:stretch>
              <a:fillRect/>
            </a:stretch>
          </p:blipFill>
          <p:spPr>
            <a:xfrm>
              <a:off x="607452" y="374650"/>
              <a:ext cx="5158791" cy="3175588"/>
            </a:xfrm>
            <a:prstGeom prst="rect">
              <a:avLst/>
            </a:prstGeom>
            <a:noFill/>
            <a:ln w="9525">
              <a:solidFill>
                <a:schemeClr val="accent3"/>
              </a:solidFill>
            </a:ln>
          </p:spPr>
        </p:pic>
        <p:sp>
          <p:nvSpPr>
            <p:cNvPr id="16" name="文本框 15"/>
            <p:cNvSpPr txBox="1"/>
            <p:nvPr/>
          </p:nvSpPr>
          <p:spPr>
            <a:xfrm>
              <a:off x="456869" y="358998"/>
              <a:ext cx="744156" cy="3191240"/>
            </a:xfrm>
            <a:prstGeom prst="rect">
              <a:avLst/>
            </a:prstGeom>
            <a:solidFill>
              <a:srgbClr val="4474C6"/>
            </a:solidFill>
            <a:ln w="9525">
              <a:noFill/>
            </a:ln>
          </p:spPr>
          <p:txBody>
            <a:bodyPr vert="eaVert" wrap="square">
              <a:spAutoFit/>
            </a:bodyPr>
            <a:lstStyle/>
            <a:p>
              <a:pPr algn="ctr"/>
              <a:r>
                <a:rPr lang="zh-CN" altLang="en-US" sz="2800">
                  <a:solidFill>
                    <a:schemeClr val="bg1"/>
                  </a:solidFill>
                  <a:latin typeface="思源黑体 CN Light" panose="020B0300000000000000" pitchFamily="34" charset="-122"/>
                  <a:ea typeface="思源黑体 CN Light" panose="020B0300000000000000" pitchFamily="34" charset="-122"/>
                </a:rPr>
                <a:t>地热能发电</a:t>
              </a:r>
              <a:endParaRPr lang="zh-CN" altLang="en-US" sz="2800">
                <a:solidFill>
                  <a:schemeClr val="bg1"/>
                </a:solidFill>
                <a:latin typeface="思源黑体 CN Light" panose="020B0300000000000000" pitchFamily="34" charset="-122"/>
                <a:ea typeface="思源黑体 CN Light" panose="020B0300000000000000" pitchFamily="34" charset="-122"/>
              </a:endParaRPr>
            </a:p>
          </p:txBody>
        </p:sp>
      </p:grpSp>
      <p:sp>
        <p:nvSpPr>
          <p:cNvPr id="2" name="矩形 1"/>
          <p:cNvSpPr/>
          <p:nvPr/>
        </p:nvSpPr>
        <p:spPr>
          <a:xfrm>
            <a:off x="567217" y="697704"/>
            <a:ext cx="11797936" cy="737235"/>
          </a:xfrm>
          <a:prstGeom prst="rect">
            <a:avLst/>
          </a:prstGeom>
          <a:noFill/>
          <a:ln w="9525">
            <a:noFill/>
          </a:ln>
        </p:spPr>
        <p:txBody>
          <a:bodyPr wrap="square">
            <a:spAutoFit/>
          </a:bodyPr>
          <a:lstStyle/>
          <a:p>
            <a:pPr>
              <a:lnSpc>
                <a:spcPct val="150000"/>
              </a:lnSpc>
            </a:pPr>
            <a:r>
              <a:rPr lang="zh-CN" altLang="en-US" sz="2800" b="1">
                <a:latin typeface="思源黑体 CN Heavy" panose="020B0A00000000000000" pitchFamily="34" charset="-122"/>
                <a:ea typeface="思源黑体 CN Heavy" panose="020B0A00000000000000" pitchFamily="34" charset="-122"/>
              </a:rPr>
              <a:t>高新技术产业的门类</a:t>
            </a:r>
            <a:endParaRPr lang="zh-CN" altLang="en-US" sz="2800" b="1">
              <a:latin typeface="思源黑体 CN Heavy" panose="020B0A00000000000000" pitchFamily="34" charset="-122"/>
              <a:ea typeface="思源黑体 CN Heavy" panose="020B0A00000000000000" pitchFamily="34" charset="-122"/>
            </a:endParaRPr>
          </a:p>
        </p:txBody>
      </p:sp>
      <p:sp>
        <p:nvSpPr>
          <p:cNvPr id="4" name="矩形 3"/>
          <p:cNvSpPr/>
          <p:nvPr/>
        </p:nvSpPr>
        <p:spPr>
          <a:xfrm>
            <a:off x="468873" y="969058"/>
            <a:ext cx="87549" cy="330740"/>
          </a:xfrm>
          <a:prstGeom prst="rect">
            <a:avLst/>
          </a:prstGeom>
          <a:solidFill>
            <a:schemeClr val="accent2"/>
          </a:solidFill>
          <a:ln w="12700">
            <a:miter lim="400000"/>
          </a:ln>
        </p:spPr>
        <p:txBody>
          <a:bodyPr lIns="0" tIns="0" rIns="0" bIns="0" rtlCol="0" anchor="ctr"/>
          <a:lstStyle/>
          <a:p>
            <a:pPr algn="l"/>
            <a:endParaRPr lang="zh-CN" altLang="en-US" sz="1600">
              <a:solidFill>
                <a:srgbClr val="FFFFFF"/>
              </a:solidFill>
            </a:endParaRPr>
          </a:p>
        </p:txBody>
      </p:sp>
      <p:grpSp>
        <p:nvGrpSpPr>
          <p:cNvPr id="15" name="组合 14"/>
          <p:cNvGrpSpPr/>
          <p:nvPr/>
        </p:nvGrpSpPr>
        <p:grpSpPr>
          <a:xfrm>
            <a:off x="-331470" y="0"/>
            <a:ext cx="6240780" cy="764540"/>
            <a:chOff x="318" y="0"/>
            <a:chExt cx="9828" cy="1204"/>
          </a:xfrm>
        </p:grpSpPr>
        <p:sp>
          <p:nvSpPr>
            <p:cNvPr id="18" name="平行四边形 17"/>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2929" y="43"/>
              <a:ext cx="6868" cy="1161"/>
            </a:xfrm>
            <a:prstGeom prst="rect">
              <a:avLst/>
            </a:prstGeom>
            <a:noFill/>
          </p:spPr>
          <p:txBody>
            <a:bodyPr wrap="square" rtlCol="0">
              <a:spAutoFit/>
            </a:bodyPr>
            <a:lstStyle/>
            <a:p>
              <a:pPr algn="dist" fontAlgn="auto">
                <a:lnSpc>
                  <a:spcPct val="150000"/>
                </a:lnSpc>
              </a:pPr>
              <a:r>
                <a:rPr lang="zh-CN" altLang="en-US" sz="2800">
                  <a:sym typeface="+mn-ea"/>
                </a:rPr>
                <a:t>蓬勃发展的高新技术产业</a:t>
              </a:r>
              <a:endParaRPr lang="zh-CN" altLang="en-US" sz="2800">
                <a:sym typeface="+mn-ea"/>
              </a:endParaRPr>
            </a:p>
          </p:txBody>
        </p:sp>
        <p:sp>
          <p:nvSpPr>
            <p:cNvPr id="20" name="平行四边形 19"/>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平行四边形 20"/>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1000"/>
                                        <p:tgtEl>
                                          <p:spTgt spid="14"/>
                                        </p:tgtEl>
                                      </p:cBhvr>
                                    </p:animEffect>
                                    <p:anim calcmode="lin" valueType="num">
                                      <p:cBhvr>
                                        <p:cTn id="30" dur="1000" fill="hold"/>
                                        <p:tgtEl>
                                          <p:spTgt spid="14"/>
                                        </p:tgtEl>
                                        <p:attrNameLst>
                                          <p:attrName>ppt_x</p:attrName>
                                        </p:attrNameLst>
                                      </p:cBhvr>
                                      <p:tavLst>
                                        <p:tav tm="0">
                                          <p:val>
                                            <p:strVal val="#ppt_x"/>
                                          </p:val>
                                        </p:tav>
                                        <p:tav tm="100000">
                                          <p:val>
                                            <p:strVal val="#ppt_x"/>
                                          </p:val>
                                        </p:tav>
                                      </p:tavLst>
                                    </p:anim>
                                    <p:anim calcmode="lin" valueType="num">
                                      <p:cBhvr>
                                        <p:cTn id="3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655790" y="2244750"/>
            <a:ext cx="5045940" cy="3018740"/>
          </a:xfrm>
          <a:prstGeom prst="rect">
            <a:avLst/>
          </a:prstGeom>
          <a:ln>
            <a:solidFill>
              <a:schemeClr val="accent3"/>
            </a:solidFill>
          </a:ln>
          <a:effectLst>
            <a:outerShdw blurRad="63500" sx="102000" sy="102000" algn="ctr" rotWithShape="0">
              <a:prstClr val="black">
                <a:alpha val="40000"/>
              </a:prstClr>
            </a:outerShdw>
          </a:effectLst>
        </p:spPr>
      </p:pic>
      <p:pic>
        <p:nvPicPr>
          <p:cNvPr id="5" name="图片 4"/>
          <p:cNvPicPr>
            <a:picLocks noChangeAspect="1"/>
          </p:cNvPicPr>
          <p:nvPr/>
        </p:nvPicPr>
        <p:blipFill>
          <a:blip r:embed="rId2"/>
          <a:srcRect b="8421"/>
          <a:stretch>
            <a:fillRect/>
          </a:stretch>
        </p:blipFill>
        <p:spPr>
          <a:xfrm>
            <a:off x="6085840" y="2244750"/>
            <a:ext cx="5509922" cy="3018740"/>
          </a:xfrm>
          <a:prstGeom prst="rect">
            <a:avLst/>
          </a:prstGeom>
          <a:ln>
            <a:solidFill>
              <a:schemeClr val="accent3"/>
            </a:solidFill>
          </a:ln>
          <a:effectLst>
            <a:outerShdw blurRad="63500" sx="102000" sy="102000" algn="ctr" rotWithShape="0">
              <a:prstClr val="black">
                <a:alpha val="40000"/>
              </a:prstClr>
            </a:outerShdw>
          </a:effectLst>
        </p:spPr>
      </p:pic>
      <p:sp>
        <p:nvSpPr>
          <p:cNvPr id="8" name="文本框 7"/>
          <p:cNvSpPr txBox="1"/>
          <p:nvPr/>
        </p:nvSpPr>
        <p:spPr>
          <a:xfrm>
            <a:off x="4798817" y="1503305"/>
            <a:ext cx="2458666" cy="583565"/>
          </a:xfrm>
          <a:prstGeom prst="rect">
            <a:avLst/>
          </a:prstGeom>
          <a:noFill/>
        </p:spPr>
        <p:txBody>
          <a:bodyPr wrap="square">
            <a:spAutoFit/>
          </a:bodyPr>
          <a:lstStyle/>
          <a:p>
            <a:pPr>
              <a:spcBef>
                <a:spcPct val="50000"/>
              </a:spcBef>
            </a:pPr>
            <a:r>
              <a:rPr lang="zh-CN" altLang="en-US" sz="3200">
                <a:solidFill>
                  <a:schemeClr val="accent2"/>
                </a:solidFill>
                <a:latin typeface="思源黑体 CN Heavy" panose="020B0A00000000000000" pitchFamily="34" charset="-122"/>
                <a:ea typeface="思源黑体 CN Heavy" panose="020B0A00000000000000" pitchFamily="34" charset="-122"/>
              </a:rPr>
              <a:t>新材料技术</a:t>
            </a:r>
            <a:endParaRPr lang="zh-CN" altLang="en-US" sz="3200">
              <a:solidFill>
                <a:schemeClr val="accent2"/>
              </a:solidFill>
              <a:latin typeface="思源黑体 CN Heavy" panose="020B0A00000000000000" pitchFamily="34" charset="-122"/>
              <a:ea typeface="思源黑体 CN Heavy" panose="020B0A00000000000000" pitchFamily="34" charset="-122"/>
            </a:endParaRPr>
          </a:p>
        </p:txBody>
      </p:sp>
      <p:sp>
        <p:nvSpPr>
          <p:cNvPr id="10" name="矩形 9"/>
          <p:cNvSpPr/>
          <p:nvPr/>
        </p:nvSpPr>
        <p:spPr>
          <a:xfrm>
            <a:off x="567217" y="697704"/>
            <a:ext cx="11797936" cy="737235"/>
          </a:xfrm>
          <a:prstGeom prst="rect">
            <a:avLst/>
          </a:prstGeom>
          <a:noFill/>
          <a:ln w="9525">
            <a:noFill/>
          </a:ln>
        </p:spPr>
        <p:txBody>
          <a:bodyPr wrap="square">
            <a:spAutoFit/>
          </a:bodyPr>
          <a:lstStyle/>
          <a:p>
            <a:pPr>
              <a:lnSpc>
                <a:spcPct val="150000"/>
              </a:lnSpc>
            </a:pPr>
            <a:r>
              <a:rPr lang="zh-CN" altLang="en-US" sz="2800" b="1">
                <a:latin typeface="思源黑体 CN Heavy" panose="020B0A00000000000000" pitchFamily="34" charset="-122"/>
                <a:ea typeface="思源黑体 CN Heavy" panose="020B0A00000000000000" pitchFamily="34" charset="-122"/>
              </a:rPr>
              <a:t>高新技术产业的门类</a:t>
            </a:r>
            <a:endParaRPr lang="zh-CN" altLang="en-US" sz="2800" b="1">
              <a:latin typeface="思源黑体 CN Heavy" panose="020B0A00000000000000" pitchFamily="34" charset="-122"/>
              <a:ea typeface="思源黑体 CN Heavy" panose="020B0A00000000000000" pitchFamily="34" charset="-122"/>
            </a:endParaRPr>
          </a:p>
        </p:txBody>
      </p:sp>
      <p:sp>
        <p:nvSpPr>
          <p:cNvPr id="11" name="矩形 10"/>
          <p:cNvSpPr/>
          <p:nvPr/>
        </p:nvSpPr>
        <p:spPr>
          <a:xfrm>
            <a:off x="468873" y="969058"/>
            <a:ext cx="87549" cy="330740"/>
          </a:xfrm>
          <a:prstGeom prst="rect">
            <a:avLst/>
          </a:prstGeom>
          <a:solidFill>
            <a:schemeClr val="accent2"/>
          </a:solidFill>
          <a:ln w="12700">
            <a:miter lim="400000"/>
          </a:ln>
        </p:spPr>
        <p:txBody>
          <a:bodyPr lIns="0" tIns="0" rIns="0" bIns="0" rtlCol="0" anchor="ctr"/>
          <a:lstStyle/>
          <a:p>
            <a:pPr algn="l"/>
            <a:endParaRPr lang="zh-CN" altLang="en-US" sz="1600">
              <a:solidFill>
                <a:srgbClr val="FFFFFF"/>
              </a:solidFill>
            </a:endParaRPr>
          </a:p>
        </p:txBody>
      </p:sp>
      <p:grpSp>
        <p:nvGrpSpPr>
          <p:cNvPr id="12" name="组合 11"/>
          <p:cNvGrpSpPr/>
          <p:nvPr/>
        </p:nvGrpSpPr>
        <p:grpSpPr>
          <a:xfrm>
            <a:off x="-331470" y="0"/>
            <a:ext cx="6240780" cy="764540"/>
            <a:chOff x="318" y="0"/>
            <a:chExt cx="9828" cy="1204"/>
          </a:xfrm>
        </p:grpSpPr>
        <p:sp>
          <p:nvSpPr>
            <p:cNvPr id="13" name="平行四边形 12"/>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2929" y="43"/>
              <a:ext cx="6868" cy="1161"/>
            </a:xfrm>
            <a:prstGeom prst="rect">
              <a:avLst/>
            </a:prstGeom>
            <a:noFill/>
          </p:spPr>
          <p:txBody>
            <a:bodyPr wrap="square" rtlCol="0">
              <a:spAutoFit/>
            </a:bodyPr>
            <a:lstStyle/>
            <a:p>
              <a:pPr algn="dist" fontAlgn="auto">
                <a:lnSpc>
                  <a:spcPct val="150000"/>
                </a:lnSpc>
              </a:pPr>
              <a:r>
                <a:rPr lang="zh-CN" altLang="en-US" sz="2800">
                  <a:sym typeface="+mn-ea"/>
                </a:rPr>
                <a:t>蓬勃发展的高新技术产业</a:t>
              </a:r>
              <a:endParaRPr lang="zh-CN" altLang="en-US" sz="2800">
                <a:sym typeface="+mn-ea"/>
              </a:endParaRPr>
            </a:p>
          </p:txBody>
        </p:sp>
        <p:sp>
          <p:nvSpPr>
            <p:cNvPr id="15" name="平行四边形 14"/>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平行四边形 15"/>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5909137" y="2289331"/>
            <a:ext cx="677108" cy="2658589"/>
          </a:xfrm>
          <a:prstGeom prst="rect">
            <a:avLst/>
          </a:prstGeom>
          <a:noFill/>
          <a:ln w="9525">
            <a:noFill/>
          </a:ln>
        </p:spPr>
        <p:txBody>
          <a:bodyPr vert="eaVert" wrap="square">
            <a:spAutoFit/>
          </a:bodyPr>
          <a:lstStyle/>
          <a:p>
            <a:pPr algn="dist">
              <a:spcBef>
                <a:spcPct val="50000"/>
              </a:spcBef>
            </a:pPr>
            <a:r>
              <a:rPr lang="zh-CN" altLang="en-US" sz="3200">
                <a:solidFill>
                  <a:schemeClr val="accent2"/>
                </a:solidFill>
                <a:latin typeface="思源黑体 CN Heavy" panose="020B0A00000000000000" pitchFamily="34" charset="-122"/>
                <a:ea typeface="思源黑体 CN Heavy" panose="020B0A00000000000000" pitchFamily="34" charset="-122"/>
              </a:rPr>
              <a:t>电子信息技术</a:t>
            </a:r>
            <a:endParaRPr lang="zh-CN" altLang="en-US" sz="3200">
              <a:solidFill>
                <a:schemeClr val="accent2"/>
              </a:solidFill>
              <a:latin typeface="思源黑体 CN Heavy" panose="020B0A00000000000000" pitchFamily="34" charset="-122"/>
              <a:ea typeface="思源黑体 CN Heavy" panose="020B0A00000000000000" pitchFamily="34" charset="-122"/>
            </a:endParaRPr>
          </a:p>
        </p:txBody>
      </p:sp>
      <p:grpSp>
        <p:nvGrpSpPr>
          <p:cNvPr id="11" name="组合 10"/>
          <p:cNvGrpSpPr/>
          <p:nvPr/>
        </p:nvGrpSpPr>
        <p:grpSpPr>
          <a:xfrm>
            <a:off x="1163320" y="1514475"/>
            <a:ext cx="4403090" cy="2239645"/>
            <a:chOff x="825237" y="498062"/>
            <a:chExt cx="4847661" cy="2506328"/>
          </a:xfrm>
        </p:grpSpPr>
        <p:pic>
          <p:nvPicPr>
            <p:cNvPr id="3" name="图片 2"/>
            <p:cNvPicPr>
              <a:picLocks noChangeAspect="1"/>
            </p:cNvPicPr>
            <p:nvPr/>
          </p:nvPicPr>
          <p:blipFill>
            <a:blip r:embed="rId1"/>
            <a:stretch>
              <a:fillRect/>
            </a:stretch>
          </p:blipFill>
          <p:spPr>
            <a:xfrm>
              <a:off x="826135" y="498062"/>
              <a:ext cx="4846763" cy="2506328"/>
            </a:xfrm>
            <a:prstGeom prst="rect">
              <a:avLst/>
            </a:prstGeom>
            <a:noFill/>
            <a:ln w="9525">
              <a:solidFill>
                <a:schemeClr val="accent3"/>
              </a:solidFill>
            </a:ln>
          </p:spPr>
        </p:pic>
        <p:sp>
          <p:nvSpPr>
            <p:cNvPr id="7" name="文本框 6"/>
            <p:cNvSpPr txBox="1"/>
            <p:nvPr/>
          </p:nvSpPr>
          <p:spPr>
            <a:xfrm>
              <a:off x="825237" y="498062"/>
              <a:ext cx="945197" cy="515194"/>
            </a:xfrm>
            <a:prstGeom prst="rect">
              <a:avLst/>
            </a:prstGeom>
            <a:solidFill>
              <a:srgbClr val="4474C6"/>
            </a:solidFill>
          </p:spPr>
          <p:txBody>
            <a:bodyPr wrap="square" rtlCol="0">
              <a:spAutoFit/>
            </a:bodyPr>
            <a:lstStyle/>
            <a:p>
              <a:pPr algn="ctr"/>
              <a:r>
                <a:rPr lang="zh-CN" altLang="en-US" sz="2400">
                  <a:solidFill>
                    <a:schemeClr val="bg1"/>
                  </a:solidFill>
                  <a:latin typeface="思源黑体 CN Light" panose="020B0300000000000000" pitchFamily="34" charset="-122"/>
                  <a:ea typeface="思源黑体 CN Light" panose="020B0300000000000000" pitchFamily="34" charset="-122"/>
                </a:rPr>
                <a:t>手机</a:t>
              </a:r>
              <a:endParaRPr lang="zh-CN" altLang="en-US" sz="2400">
                <a:solidFill>
                  <a:schemeClr val="bg1"/>
                </a:solidFill>
                <a:latin typeface="思源黑体 CN Light" panose="020B0300000000000000" pitchFamily="34" charset="-122"/>
                <a:ea typeface="思源黑体 CN Light" panose="020B0300000000000000" pitchFamily="34" charset="-122"/>
              </a:endParaRPr>
            </a:p>
          </p:txBody>
        </p:sp>
      </p:grpSp>
      <p:grpSp>
        <p:nvGrpSpPr>
          <p:cNvPr id="12" name="组合 11"/>
          <p:cNvGrpSpPr/>
          <p:nvPr/>
        </p:nvGrpSpPr>
        <p:grpSpPr>
          <a:xfrm>
            <a:off x="7106964" y="1514696"/>
            <a:ext cx="4319492" cy="2506329"/>
            <a:chOff x="6893604" y="498061"/>
            <a:chExt cx="4319492" cy="2506329"/>
          </a:xfrm>
        </p:grpSpPr>
        <p:pic>
          <p:nvPicPr>
            <p:cNvPr id="2" name="文本框 1"/>
            <p:cNvPicPr>
              <a:picLocks noChangeAspect="1"/>
            </p:cNvPicPr>
            <p:nvPr/>
          </p:nvPicPr>
          <p:blipFill>
            <a:blip r:embed="rId2"/>
            <a:stretch>
              <a:fillRect/>
            </a:stretch>
          </p:blipFill>
          <p:spPr>
            <a:xfrm>
              <a:off x="6893604" y="498062"/>
              <a:ext cx="4319492" cy="2506328"/>
            </a:xfrm>
            <a:prstGeom prst="rect">
              <a:avLst/>
            </a:prstGeom>
            <a:solidFill>
              <a:srgbClr val="4474C6"/>
            </a:solidFill>
          </p:spPr>
        </p:pic>
        <p:sp>
          <p:nvSpPr>
            <p:cNvPr id="8" name="文本框 7"/>
            <p:cNvSpPr txBox="1"/>
            <p:nvPr/>
          </p:nvSpPr>
          <p:spPr>
            <a:xfrm>
              <a:off x="6893604" y="498061"/>
              <a:ext cx="985800" cy="460375"/>
            </a:xfrm>
            <a:prstGeom prst="rect">
              <a:avLst/>
            </a:prstGeom>
            <a:solidFill>
              <a:srgbClr val="4474C6"/>
            </a:solidFill>
          </p:spPr>
          <p:txBody>
            <a:bodyPr wrap="square" rtlCol="0">
              <a:spAutoFit/>
            </a:bodyPr>
            <a:lstStyle/>
            <a:p>
              <a:pPr lvl="0" algn="ctr">
                <a:buClrTx/>
                <a:buSzTx/>
                <a:buFontTx/>
              </a:pPr>
              <a:r>
                <a:rPr lang="zh-CN" altLang="en-US" sz="2400">
                  <a:solidFill>
                    <a:schemeClr val="bg1"/>
                  </a:solidFill>
                  <a:latin typeface="思源黑体 CN Light" panose="020B0300000000000000" pitchFamily="34" charset="-122"/>
                  <a:ea typeface="思源黑体 CN Light" panose="020B0300000000000000" pitchFamily="34" charset="-122"/>
                  <a:sym typeface="+mn-ea"/>
                </a:rPr>
                <a:t>电脑</a:t>
              </a:r>
              <a:endParaRPr lang="zh-CN" altLang="en-US" sz="2400">
                <a:solidFill>
                  <a:schemeClr val="bg1"/>
                </a:solidFill>
                <a:latin typeface="思源黑体 CN Light" panose="020B0300000000000000" pitchFamily="34" charset="-122"/>
                <a:ea typeface="思源黑体 CN Light" panose="020B0300000000000000" pitchFamily="34" charset="-122"/>
                <a:sym typeface="+mn-ea"/>
              </a:endParaRPr>
            </a:p>
          </p:txBody>
        </p:sp>
      </p:grpSp>
      <p:grpSp>
        <p:nvGrpSpPr>
          <p:cNvPr id="13" name="组合 12"/>
          <p:cNvGrpSpPr/>
          <p:nvPr/>
        </p:nvGrpSpPr>
        <p:grpSpPr>
          <a:xfrm>
            <a:off x="1094105" y="3934460"/>
            <a:ext cx="4472305" cy="2505710"/>
            <a:chOff x="825238" y="3370984"/>
            <a:chExt cx="4847660" cy="2980720"/>
          </a:xfrm>
        </p:grpSpPr>
        <p:pic>
          <p:nvPicPr>
            <p:cNvPr id="5" name="图片 4" descr="309081c834fc4944833c27fd04624449_th[1]"/>
            <p:cNvPicPr>
              <a:picLocks noChangeAspect="1"/>
            </p:cNvPicPr>
            <p:nvPr/>
          </p:nvPicPr>
          <p:blipFill>
            <a:blip r:embed="rId3"/>
            <a:stretch>
              <a:fillRect/>
            </a:stretch>
          </p:blipFill>
          <p:spPr>
            <a:xfrm>
              <a:off x="825238" y="3370984"/>
              <a:ext cx="4847660" cy="2980720"/>
            </a:xfrm>
            <a:prstGeom prst="rect">
              <a:avLst/>
            </a:prstGeom>
            <a:ln>
              <a:solidFill>
                <a:schemeClr val="accent3"/>
              </a:solidFill>
            </a:ln>
          </p:spPr>
        </p:pic>
        <p:sp>
          <p:nvSpPr>
            <p:cNvPr id="9" name="文本框 8"/>
            <p:cNvSpPr txBox="1"/>
            <p:nvPr/>
          </p:nvSpPr>
          <p:spPr>
            <a:xfrm>
              <a:off x="825238" y="5803925"/>
              <a:ext cx="1873825" cy="547649"/>
            </a:xfrm>
            <a:prstGeom prst="rect">
              <a:avLst/>
            </a:prstGeom>
            <a:solidFill>
              <a:srgbClr val="4474C6"/>
            </a:solidFill>
          </p:spPr>
          <p:txBody>
            <a:bodyPr wrap="square" rtlCol="0">
              <a:spAutoFit/>
            </a:bodyPr>
            <a:lstStyle/>
            <a:p>
              <a:pPr lvl="0" algn="ctr">
                <a:buClrTx/>
                <a:buSzTx/>
                <a:buFontTx/>
              </a:pPr>
              <a:r>
                <a:rPr lang="zh-CN" altLang="en-US" sz="2400">
                  <a:solidFill>
                    <a:schemeClr val="bg1"/>
                  </a:solidFill>
                  <a:latin typeface="思源黑体 CN Light" panose="020B0300000000000000" pitchFamily="34" charset="-122"/>
                  <a:ea typeface="思源黑体 CN Light" panose="020B0300000000000000" pitchFamily="34" charset="-122"/>
                  <a:sym typeface="+mn-ea"/>
                </a:rPr>
                <a:t>信息产业</a:t>
              </a:r>
              <a:endParaRPr lang="zh-CN" altLang="en-US" sz="2400">
                <a:solidFill>
                  <a:schemeClr val="bg1"/>
                </a:solidFill>
                <a:latin typeface="思源黑体 CN Light" panose="020B0300000000000000" pitchFamily="34" charset="-122"/>
                <a:ea typeface="思源黑体 CN Light" panose="020B0300000000000000" pitchFamily="34" charset="-122"/>
                <a:sym typeface="+mn-ea"/>
              </a:endParaRPr>
            </a:p>
          </p:txBody>
        </p:sp>
      </p:grpSp>
      <p:grpSp>
        <p:nvGrpSpPr>
          <p:cNvPr id="14" name="组合 13"/>
          <p:cNvGrpSpPr/>
          <p:nvPr/>
        </p:nvGrpSpPr>
        <p:grpSpPr>
          <a:xfrm>
            <a:off x="7106920" y="4160520"/>
            <a:ext cx="4247515" cy="2370455"/>
            <a:chOff x="6893604" y="3419020"/>
            <a:chExt cx="4349186" cy="2959787"/>
          </a:xfrm>
        </p:grpSpPr>
        <p:pic>
          <p:nvPicPr>
            <p:cNvPr id="6" name="图片 5"/>
            <p:cNvPicPr>
              <a:picLocks noChangeAspect="1"/>
            </p:cNvPicPr>
            <p:nvPr/>
          </p:nvPicPr>
          <p:blipFill>
            <a:blip r:embed="rId4"/>
            <a:srcRect l="12827" t="-1" r="18081" b="1250"/>
            <a:stretch>
              <a:fillRect/>
            </a:stretch>
          </p:blipFill>
          <p:spPr>
            <a:xfrm>
              <a:off x="6893604" y="3419020"/>
              <a:ext cx="4349186" cy="2846571"/>
            </a:xfrm>
            <a:prstGeom prst="rect">
              <a:avLst/>
            </a:prstGeom>
            <a:ln>
              <a:solidFill>
                <a:schemeClr val="accent3"/>
              </a:solidFill>
            </a:ln>
          </p:spPr>
        </p:pic>
        <p:sp>
          <p:nvSpPr>
            <p:cNvPr id="10" name="文本框 9"/>
            <p:cNvSpPr txBox="1"/>
            <p:nvPr/>
          </p:nvSpPr>
          <p:spPr>
            <a:xfrm>
              <a:off x="6893604" y="5803976"/>
              <a:ext cx="2408340" cy="574831"/>
            </a:xfrm>
            <a:prstGeom prst="rect">
              <a:avLst/>
            </a:prstGeom>
            <a:solidFill>
              <a:srgbClr val="4474C6"/>
            </a:solidFill>
          </p:spPr>
          <p:txBody>
            <a:bodyPr wrap="square" rtlCol="0">
              <a:spAutoFit/>
            </a:bodyPr>
            <a:lstStyle/>
            <a:p>
              <a:pPr lvl="0" algn="ctr">
                <a:buClrTx/>
                <a:buSzTx/>
                <a:buFontTx/>
              </a:pPr>
              <a:r>
                <a:rPr lang="zh-CN" altLang="en-US" sz="2400">
                  <a:solidFill>
                    <a:schemeClr val="bg1"/>
                  </a:solidFill>
                  <a:latin typeface="思源黑体 CN Light" panose="020B0300000000000000" pitchFamily="34" charset="-122"/>
                  <a:ea typeface="思源黑体 CN Light" panose="020B0300000000000000" pitchFamily="34" charset="-122"/>
                  <a:sym typeface="+mn-ea"/>
                </a:rPr>
                <a:t>电子信息产业</a:t>
              </a:r>
              <a:endParaRPr lang="zh-CN" altLang="en-US" sz="2400">
                <a:solidFill>
                  <a:schemeClr val="bg1"/>
                </a:solidFill>
                <a:latin typeface="思源黑体 CN Light" panose="020B0300000000000000" pitchFamily="34" charset="-122"/>
                <a:ea typeface="思源黑体 CN Light" panose="020B0300000000000000" pitchFamily="34" charset="-122"/>
                <a:sym typeface="+mn-ea"/>
              </a:endParaRPr>
            </a:p>
          </p:txBody>
        </p:sp>
      </p:grpSp>
      <p:sp>
        <p:nvSpPr>
          <p:cNvPr id="15" name="矩形 14"/>
          <p:cNvSpPr/>
          <p:nvPr/>
        </p:nvSpPr>
        <p:spPr>
          <a:xfrm>
            <a:off x="567217" y="697704"/>
            <a:ext cx="11797936" cy="737235"/>
          </a:xfrm>
          <a:prstGeom prst="rect">
            <a:avLst/>
          </a:prstGeom>
          <a:noFill/>
          <a:ln w="9525">
            <a:noFill/>
          </a:ln>
        </p:spPr>
        <p:txBody>
          <a:bodyPr wrap="square">
            <a:spAutoFit/>
          </a:bodyPr>
          <a:lstStyle/>
          <a:p>
            <a:pPr>
              <a:lnSpc>
                <a:spcPct val="150000"/>
              </a:lnSpc>
            </a:pPr>
            <a:r>
              <a:rPr lang="zh-CN" altLang="en-US" sz="2800" b="1">
                <a:latin typeface="思源黑体 CN Heavy" panose="020B0A00000000000000" pitchFamily="34" charset="-122"/>
                <a:ea typeface="思源黑体 CN Heavy" panose="020B0A00000000000000" pitchFamily="34" charset="-122"/>
              </a:rPr>
              <a:t>高新技术产业的门类</a:t>
            </a:r>
            <a:endParaRPr lang="zh-CN" altLang="en-US" sz="2800" b="1">
              <a:latin typeface="思源黑体 CN Heavy" panose="020B0A00000000000000" pitchFamily="34" charset="-122"/>
              <a:ea typeface="思源黑体 CN Heavy" panose="020B0A00000000000000" pitchFamily="34" charset="-122"/>
            </a:endParaRPr>
          </a:p>
        </p:txBody>
      </p:sp>
      <p:sp>
        <p:nvSpPr>
          <p:cNvPr id="16" name="矩形 15"/>
          <p:cNvSpPr/>
          <p:nvPr/>
        </p:nvSpPr>
        <p:spPr>
          <a:xfrm>
            <a:off x="468873" y="969058"/>
            <a:ext cx="87549" cy="330740"/>
          </a:xfrm>
          <a:prstGeom prst="rect">
            <a:avLst/>
          </a:prstGeom>
          <a:solidFill>
            <a:schemeClr val="accent2"/>
          </a:solidFill>
          <a:ln w="12700">
            <a:miter lim="400000"/>
          </a:ln>
        </p:spPr>
        <p:txBody>
          <a:bodyPr lIns="0" tIns="0" rIns="0" bIns="0" rtlCol="0" anchor="ctr"/>
          <a:lstStyle/>
          <a:p>
            <a:pPr algn="l"/>
            <a:endParaRPr lang="zh-CN" altLang="en-US" sz="1600">
              <a:solidFill>
                <a:srgbClr val="FFFFFF"/>
              </a:solidFill>
            </a:endParaRPr>
          </a:p>
        </p:txBody>
      </p:sp>
      <p:grpSp>
        <p:nvGrpSpPr>
          <p:cNvPr id="17" name="组合 16"/>
          <p:cNvGrpSpPr/>
          <p:nvPr/>
        </p:nvGrpSpPr>
        <p:grpSpPr>
          <a:xfrm>
            <a:off x="-331470" y="0"/>
            <a:ext cx="6240780" cy="764540"/>
            <a:chOff x="318" y="0"/>
            <a:chExt cx="9828" cy="1204"/>
          </a:xfrm>
        </p:grpSpPr>
        <p:sp>
          <p:nvSpPr>
            <p:cNvPr id="18" name="平行四边形 17"/>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2929" y="43"/>
              <a:ext cx="6868" cy="1161"/>
            </a:xfrm>
            <a:prstGeom prst="rect">
              <a:avLst/>
            </a:prstGeom>
            <a:noFill/>
          </p:spPr>
          <p:txBody>
            <a:bodyPr wrap="square" rtlCol="0">
              <a:spAutoFit/>
            </a:bodyPr>
            <a:lstStyle/>
            <a:p>
              <a:pPr algn="dist" fontAlgn="auto">
                <a:lnSpc>
                  <a:spcPct val="150000"/>
                </a:lnSpc>
              </a:pPr>
              <a:r>
                <a:rPr lang="zh-CN" altLang="en-US" sz="2800">
                  <a:sym typeface="+mn-ea"/>
                </a:rPr>
                <a:t>蓬勃发展的高新技术产业</a:t>
              </a:r>
              <a:endParaRPr lang="zh-CN" altLang="en-US" sz="2800">
                <a:sym typeface="+mn-ea"/>
              </a:endParaRPr>
            </a:p>
          </p:txBody>
        </p:sp>
        <p:sp>
          <p:nvSpPr>
            <p:cNvPr id="20" name="平行四边形 19"/>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平行四边形 20"/>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22325" y="1522095"/>
            <a:ext cx="4584700" cy="2401570"/>
          </a:xfrm>
          <a:prstGeom prst="rect">
            <a:avLst/>
          </a:prstGeom>
          <a:noFill/>
          <a:ln w="9525">
            <a:solidFill>
              <a:schemeClr val="accent3"/>
            </a:solidFill>
          </a:ln>
        </p:spPr>
      </p:pic>
      <p:pic>
        <p:nvPicPr>
          <p:cNvPr id="3" name="图片 2"/>
          <p:cNvPicPr>
            <a:picLocks noChangeAspect="1"/>
          </p:cNvPicPr>
          <p:nvPr/>
        </p:nvPicPr>
        <p:blipFill>
          <a:blip r:embed="rId2"/>
          <a:srcRect r="3323"/>
          <a:stretch>
            <a:fillRect/>
          </a:stretch>
        </p:blipFill>
        <p:spPr>
          <a:xfrm>
            <a:off x="820420" y="4344035"/>
            <a:ext cx="4587240" cy="2547620"/>
          </a:xfrm>
          <a:prstGeom prst="rect">
            <a:avLst/>
          </a:prstGeom>
          <a:noFill/>
          <a:ln w="9525">
            <a:solidFill>
              <a:schemeClr val="accent3"/>
            </a:solidFill>
          </a:ln>
        </p:spPr>
      </p:pic>
      <p:sp>
        <p:nvSpPr>
          <p:cNvPr id="4" name="文本框 3"/>
          <p:cNvSpPr txBox="1"/>
          <p:nvPr/>
        </p:nvSpPr>
        <p:spPr>
          <a:xfrm>
            <a:off x="5762039" y="2697363"/>
            <a:ext cx="677108" cy="2133833"/>
          </a:xfrm>
          <a:prstGeom prst="rect">
            <a:avLst/>
          </a:prstGeom>
          <a:noFill/>
          <a:ln w="9525">
            <a:noFill/>
          </a:ln>
        </p:spPr>
        <p:txBody>
          <a:bodyPr vert="eaVert" wrap="square">
            <a:spAutoFit/>
          </a:bodyPr>
          <a:lstStyle/>
          <a:p>
            <a:pPr algn="dist">
              <a:spcBef>
                <a:spcPct val="50000"/>
              </a:spcBef>
            </a:pPr>
            <a:r>
              <a:rPr lang="zh-CN" altLang="en-US" sz="3200">
                <a:solidFill>
                  <a:schemeClr val="accent2"/>
                </a:solidFill>
                <a:latin typeface="思源黑体 CN Heavy" panose="020B0A00000000000000" pitchFamily="34" charset="-122"/>
                <a:ea typeface="思源黑体 CN Heavy" panose="020B0A00000000000000" pitchFamily="34" charset="-122"/>
              </a:rPr>
              <a:t>生物技术</a:t>
            </a:r>
            <a:endParaRPr lang="zh-CN" altLang="en-US" sz="3200">
              <a:solidFill>
                <a:schemeClr val="accent2"/>
              </a:solidFill>
              <a:latin typeface="思源黑体 CN Heavy" panose="020B0A00000000000000" pitchFamily="34" charset="-122"/>
              <a:ea typeface="思源黑体 CN Heavy" panose="020B0A00000000000000" pitchFamily="34" charset="-122"/>
            </a:endParaRPr>
          </a:p>
        </p:txBody>
      </p:sp>
      <p:sp>
        <p:nvSpPr>
          <p:cNvPr id="5" name="文本框 4"/>
          <p:cNvSpPr txBox="1"/>
          <p:nvPr/>
        </p:nvSpPr>
        <p:spPr>
          <a:xfrm>
            <a:off x="2273976" y="3878732"/>
            <a:ext cx="1832561" cy="523220"/>
          </a:xfrm>
          <a:prstGeom prst="rect">
            <a:avLst/>
          </a:prstGeom>
          <a:noFill/>
          <a:ln w="9525">
            <a:noFill/>
          </a:ln>
        </p:spPr>
        <p:txBody>
          <a:bodyPr wrap="square">
            <a:spAutoFit/>
          </a:bodyPr>
          <a:lstStyle/>
          <a:p>
            <a:r>
              <a:rPr lang="zh-CN" altLang="en-US" sz="2800">
                <a:solidFill>
                  <a:schemeClr val="tx1">
                    <a:lumMod val="75000"/>
                    <a:lumOff val="25000"/>
                  </a:schemeClr>
                </a:solidFill>
                <a:latin typeface="思源黑体 CN Light" panose="020B0300000000000000" pitchFamily="34" charset="-122"/>
                <a:ea typeface="思源黑体 CN Light" panose="020B0300000000000000" pitchFamily="34" charset="-122"/>
              </a:rPr>
              <a:t>生物医药</a:t>
            </a:r>
            <a:endParaRPr lang="zh-CN" altLang="en-US" sz="2800">
              <a:solidFill>
                <a:schemeClr val="tx1">
                  <a:lumMod val="75000"/>
                  <a:lumOff val="25000"/>
                </a:schemeClr>
              </a:solidFill>
              <a:latin typeface="思源黑体 CN Light" panose="020B0300000000000000" pitchFamily="34" charset="-122"/>
              <a:ea typeface="思源黑体 CN Light" panose="020B0300000000000000" pitchFamily="34" charset="-122"/>
            </a:endParaRPr>
          </a:p>
        </p:txBody>
      </p:sp>
      <p:pic>
        <p:nvPicPr>
          <p:cNvPr id="6" name="图片 5"/>
          <p:cNvPicPr>
            <a:picLocks noChangeAspect="1"/>
          </p:cNvPicPr>
          <p:nvPr/>
        </p:nvPicPr>
        <p:blipFill>
          <a:blip r:embed="rId3"/>
          <a:stretch>
            <a:fillRect/>
          </a:stretch>
        </p:blipFill>
        <p:spPr>
          <a:xfrm>
            <a:off x="6823710" y="1455420"/>
            <a:ext cx="4229100" cy="2468245"/>
          </a:xfrm>
          <a:prstGeom prst="rect">
            <a:avLst/>
          </a:prstGeom>
          <a:noFill/>
          <a:ln w="9525">
            <a:solidFill>
              <a:schemeClr val="accent3"/>
            </a:solidFill>
          </a:ln>
        </p:spPr>
      </p:pic>
      <p:sp>
        <p:nvSpPr>
          <p:cNvPr id="7" name="文本框 6"/>
          <p:cNvSpPr txBox="1"/>
          <p:nvPr/>
        </p:nvSpPr>
        <p:spPr>
          <a:xfrm>
            <a:off x="8449837" y="3878732"/>
            <a:ext cx="1832561" cy="523220"/>
          </a:xfrm>
          <a:prstGeom prst="rect">
            <a:avLst/>
          </a:prstGeom>
          <a:noFill/>
          <a:ln w="9525">
            <a:noFill/>
          </a:ln>
        </p:spPr>
        <p:txBody>
          <a:bodyPr wrap="square">
            <a:spAutoFit/>
          </a:bodyPr>
          <a:lstStyle/>
          <a:p>
            <a:r>
              <a:rPr lang="zh-CN" altLang="en-US" sz="2800">
                <a:solidFill>
                  <a:schemeClr val="tx1">
                    <a:lumMod val="75000"/>
                    <a:lumOff val="25000"/>
                  </a:schemeClr>
                </a:solidFill>
                <a:latin typeface="思源黑体 CN Light" panose="020B0300000000000000" pitchFamily="34" charset="-122"/>
                <a:ea typeface="思源黑体 CN Light" panose="020B0300000000000000" pitchFamily="34" charset="-122"/>
              </a:rPr>
              <a:t>生物培育</a:t>
            </a:r>
            <a:endParaRPr lang="zh-CN" altLang="en-US" sz="2800">
              <a:solidFill>
                <a:schemeClr val="tx1">
                  <a:lumMod val="75000"/>
                  <a:lumOff val="25000"/>
                </a:schemeClr>
              </a:solidFill>
              <a:latin typeface="思源黑体 CN Light" panose="020B0300000000000000" pitchFamily="34" charset="-122"/>
              <a:ea typeface="思源黑体 CN Light" panose="020B0300000000000000" pitchFamily="34" charset="-122"/>
            </a:endParaRPr>
          </a:p>
        </p:txBody>
      </p:sp>
      <p:pic>
        <p:nvPicPr>
          <p:cNvPr id="8" name="图片 7" descr="B61403[1]"/>
          <p:cNvPicPr>
            <a:picLocks noChangeAspect="1"/>
          </p:cNvPicPr>
          <p:nvPr/>
        </p:nvPicPr>
        <p:blipFill>
          <a:blip r:embed="rId4"/>
          <a:stretch>
            <a:fillRect/>
          </a:stretch>
        </p:blipFill>
        <p:spPr>
          <a:xfrm>
            <a:off x="6732270" y="4344035"/>
            <a:ext cx="4320540" cy="2720975"/>
          </a:xfrm>
          <a:prstGeom prst="rect">
            <a:avLst/>
          </a:prstGeom>
          <a:ln>
            <a:solidFill>
              <a:schemeClr val="accent3"/>
            </a:solidFill>
          </a:ln>
        </p:spPr>
      </p:pic>
      <p:sp>
        <p:nvSpPr>
          <p:cNvPr id="15" name="矩形 14"/>
          <p:cNvSpPr/>
          <p:nvPr/>
        </p:nvSpPr>
        <p:spPr>
          <a:xfrm>
            <a:off x="567217" y="697704"/>
            <a:ext cx="11797936" cy="737235"/>
          </a:xfrm>
          <a:prstGeom prst="rect">
            <a:avLst/>
          </a:prstGeom>
          <a:noFill/>
          <a:ln w="9525">
            <a:noFill/>
          </a:ln>
        </p:spPr>
        <p:txBody>
          <a:bodyPr wrap="square">
            <a:spAutoFit/>
          </a:bodyPr>
          <a:lstStyle/>
          <a:p>
            <a:pPr>
              <a:lnSpc>
                <a:spcPct val="150000"/>
              </a:lnSpc>
            </a:pPr>
            <a:r>
              <a:rPr lang="zh-CN" altLang="en-US" sz="2800" b="1">
                <a:latin typeface="思源黑体 CN Heavy" panose="020B0A00000000000000" pitchFamily="34" charset="-122"/>
                <a:ea typeface="思源黑体 CN Heavy" panose="020B0A00000000000000" pitchFamily="34" charset="-122"/>
              </a:rPr>
              <a:t>高新技术产业的门类</a:t>
            </a:r>
            <a:endParaRPr lang="zh-CN" altLang="en-US" sz="2800" b="1">
              <a:latin typeface="思源黑体 CN Heavy" panose="020B0A00000000000000" pitchFamily="34" charset="-122"/>
              <a:ea typeface="思源黑体 CN Heavy" panose="020B0A00000000000000" pitchFamily="34" charset="-122"/>
            </a:endParaRPr>
          </a:p>
        </p:txBody>
      </p:sp>
      <p:sp>
        <p:nvSpPr>
          <p:cNvPr id="16" name="矩形 15"/>
          <p:cNvSpPr/>
          <p:nvPr/>
        </p:nvSpPr>
        <p:spPr>
          <a:xfrm>
            <a:off x="468873" y="969058"/>
            <a:ext cx="87549" cy="330740"/>
          </a:xfrm>
          <a:prstGeom prst="rect">
            <a:avLst/>
          </a:prstGeom>
          <a:solidFill>
            <a:schemeClr val="accent2"/>
          </a:solidFill>
          <a:ln w="12700">
            <a:miter lim="400000"/>
          </a:ln>
        </p:spPr>
        <p:txBody>
          <a:bodyPr lIns="0" tIns="0" rIns="0" bIns="0" rtlCol="0" anchor="ctr"/>
          <a:lstStyle/>
          <a:p>
            <a:pPr algn="l"/>
            <a:endParaRPr lang="zh-CN" altLang="en-US" sz="1600">
              <a:solidFill>
                <a:srgbClr val="FFFFFF"/>
              </a:solidFill>
            </a:endParaRPr>
          </a:p>
        </p:txBody>
      </p:sp>
      <p:grpSp>
        <p:nvGrpSpPr>
          <p:cNvPr id="17" name="组合 16"/>
          <p:cNvGrpSpPr/>
          <p:nvPr/>
        </p:nvGrpSpPr>
        <p:grpSpPr>
          <a:xfrm>
            <a:off x="-331470" y="0"/>
            <a:ext cx="6240780" cy="764540"/>
            <a:chOff x="318" y="0"/>
            <a:chExt cx="9828" cy="1204"/>
          </a:xfrm>
        </p:grpSpPr>
        <p:sp>
          <p:nvSpPr>
            <p:cNvPr id="18" name="平行四边形 17"/>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2929" y="43"/>
              <a:ext cx="6868" cy="1161"/>
            </a:xfrm>
            <a:prstGeom prst="rect">
              <a:avLst/>
            </a:prstGeom>
            <a:noFill/>
          </p:spPr>
          <p:txBody>
            <a:bodyPr wrap="square" rtlCol="0">
              <a:spAutoFit/>
            </a:bodyPr>
            <a:lstStyle/>
            <a:p>
              <a:pPr algn="dist" fontAlgn="auto">
                <a:lnSpc>
                  <a:spcPct val="150000"/>
                </a:lnSpc>
              </a:pPr>
              <a:r>
                <a:rPr lang="zh-CN" altLang="en-US" sz="2800">
                  <a:sym typeface="+mn-ea"/>
                </a:rPr>
                <a:t>蓬勃发展的高新技术产业</a:t>
              </a:r>
              <a:endParaRPr lang="zh-CN" altLang="en-US" sz="2800">
                <a:sym typeface="+mn-ea"/>
              </a:endParaRPr>
            </a:p>
          </p:txBody>
        </p:sp>
        <p:sp>
          <p:nvSpPr>
            <p:cNvPr id="20" name="平行四边形 19"/>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平行四边形 20"/>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rcRect l="2083" t="3279" r="2083" b="3279"/>
          <a:stretch>
            <a:fillRect/>
          </a:stretch>
        </p:blipFill>
        <p:spPr>
          <a:xfrm>
            <a:off x="933061" y="1404482"/>
            <a:ext cx="4140024" cy="2561229"/>
          </a:xfrm>
          <a:prstGeom prst="rect">
            <a:avLst/>
          </a:prstGeom>
          <a:noFill/>
          <a:ln w="3175">
            <a:solidFill>
              <a:schemeClr val="accent2"/>
            </a:solidFill>
          </a:ln>
        </p:spPr>
      </p:pic>
      <p:pic>
        <p:nvPicPr>
          <p:cNvPr id="5" name="图片 4"/>
          <p:cNvPicPr>
            <a:picLocks noChangeAspect="1"/>
          </p:cNvPicPr>
          <p:nvPr/>
        </p:nvPicPr>
        <p:blipFill>
          <a:blip r:embed="rId2"/>
          <a:stretch>
            <a:fillRect/>
          </a:stretch>
        </p:blipFill>
        <p:spPr>
          <a:xfrm>
            <a:off x="933061" y="4055580"/>
            <a:ext cx="4140024" cy="2498509"/>
          </a:xfrm>
          <a:prstGeom prst="rect">
            <a:avLst/>
          </a:prstGeom>
          <a:noFill/>
          <a:ln w="3175">
            <a:solidFill>
              <a:schemeClr val="accent2"/>
            </a:solidFill>
          </a:ln>
        </p:spPr>
      </p:pic>
      <p:pic>
        <p:nvPicPr>
          <p:cNvPr id="6" name="图片 5"/>
          <p:cNvPicPr>
            <a:picLocks noChangeAspect="1"/>
          </p:cNvPicPr>
          <p:nvPr/>
        </p:nvPicPr>
        <p:blipFill>
          <a:blip r:embed="rId3"/>
          <a:stretch>
            <a:fillRect/>
          </a:stretch>
        </p:blipFill>
        <p:spPr>
          <a:xfrm>
            <a:off x="6789400" y="1404482"/>
            <a:ext cx="4469540" cy="2561229"/>
          </a:xfrm>
          <a:prstGeom prst="rect">
            <a:avLst/>
          </a:prstGeom>
          <a:noFill/>
          <a:ln w="3175">
            <a:solidFill>
              <a:schemeClr val="accent2"/>
            </a:solidFill>
          </a:ln>
        </p:spPr>
      </p:pic>
      <p:pic>
        <p:nvPicPr>
          <p:cNvPr id="7" name="图片 6"/>
          <p:cNvPicPr>
            <a:picLocks noChangeAspect="1"/>
          </p:cNvPicPr>
          <p:nvPr/>
        </p:nvPicPr>
        <p:blipFill>
          <a:blip r:embed="rId4"/>
          <a:stretch>
            <a:fillRect/>
          </a:stretch>
        </p:blipFill>
        <p:spPr>
          <a:xfrm>
            <a:off x="6789399" y="4055580"/>
            <a:ext cx="4469540" cy="2498509"/>
          </a:xfrm>
          <a:prstGeom prst="rect">
            <a:avLst/>
          </a:prstGeom>
          <a:noFill/>
          <a:ln w="3175">
            <a:solidFill>
              <a:schemeClr val="accent2"/>
            </a:solidFill>
          </a:ln>
        </p:spPr>
      </p:pic>
      <p:sp>
        <p:nvSpPr>
          <p:cNvPr id="8" name="文本框 7"/>
          <p:cNvSpPr txBox="1"/>
          <p:nvPr/>
        </p:nvSpPr>
        <p:spPr>
          <a:xfrm>
            <a:off x="5592688" y="2685097"/>
            <a:ext cx="677108" cy="2635934"/>
          </a:xfrm>
          <a:prstGeom prst="rect">
            <a:avLst/>
          </a:prstGeom>
          <a:noFill/>
          <a:ln w="9525">
            <a:noFill/>
          </a:ln>
        </p:spPr>
        <p:txBody>
          <a:bodyPr vert="eaVert" wrap="square">
            <a:spAutoFit/>
          </a:bodyPr>
          <a:lstStyle/>
          <a:p>
            <a:pPr algn="dist">
              <a:spcBef>
                <a:spcPct val="50000"/>
              </a:spcBef>
            </a:pPr>
            <a:r>
              <a:rPr lang="zh-CN" altLang="en-US" sz="3200">
                <a:solidFill>
                  <a:schemeClr val="accent2"/>
                </a:solidFill>
                <a:latin typeface="思源黑体 CN Heavy" panose="020B0A00000000000000" pitchFamily="34" charset="-122"/>
                <a:ea typeface="思源黑体 CN Heavy" panose="020B0A00000000000000" pitchFamily="34" charset="-122"/>
              </a:rPr>
              <a:t>航空航天技术</a:t>
            </a:r>
            <a:endParaRPr lang="zh-CN" altLang="en-US" sz="3200">
              <a:solidFill>
                <a:schemeClr val="accent2"/>
              </a:solidFill>
              <a:latin typeface="思源黑体 CN Heavy" panose="020B0A00000000000000" pitchFamily="34" charset="-122"/>
              <a:ea typeface="思源黑体 CN Heavy" panose="020B0A00000000000000" pitchFamily="34" charset="-122"/>
            </a:endParaRPr>
          </a:p>
        </p:txBody>
      </p:sp>
      <p:sp>
        <p:nvSpPr>
          <p:cNvPr id="10" name="矩形 9"/>
          <p:cNvSpPr/>
          <p:nvPr/>
        </p:nvSpPr>
        <p:spPr>
          <a:xfrm>
            <a:off x="567217" y="697704"/>
            <a:ext cx="11797936" cy="737235"/>
          </a:xfrm>
          <a:prstGeom prst="rect">
            <a:avLst/>
          </a:prstGeom>
          <a:noFill/>
          <a:ln w="9525">
            <a:noFill/>
          </a:ln>
        </p:spPr>
        <p:txBody>
          <a:bodyPr wrap="square">
            <a:spAutoFit/>
          </a:bodyPr>
          <a:lstStyle/>
          <a:p>
            <a:pPr>
              <a:lnSpc>
                <a:spcPct val="150000"/>
              </a:lnSpc>
            </a:pPr>
            <a:r>
              <a:rPr lang="zh-CN" altLang="en-US" sz="2800" b="1">
                <a:latin typeface="思源黑体 CN Heavy" panose="020B0A00000000000000" pitchFamily="34" charset="-122"/>
                <a:ea typeface="思源黑体 CN Heavy" panose="020B0A00000000000000" pitchFamily="34" charset="-122"/>
              </a:rPr>
              <a:t>高新技术产业的门类</a:t>
            </a:r>
            <a:endParaRPr lang="zh-CN" altLang="en-US" sz="2800" b="1">
              <a:latin typeface="思源黑体 CN Heavy" panose="020B0A00000000000000" pitchFamily="34" charset="-122"/>
              <a:ea typeface="思源黑体 CN Heavy" panose="020B0A00000000000000" pitchFamily="34" charset="-122"/>
            </a:endParaRPr>
          </a:p>
        </p:txBody>
      </p:sp>
      <p:sp>
        <p:nvSpPr>
          <p:cNvPr id="11" name="矩形 10"/>
          <p:cNvSpPr/>
          <p:nvPr/>
        </p:nvSpPr>
        <p:spPr>
          <a:xfrm>
            <a:off x="468873" y="969058"/>
            <a:ext cx="87549" cy="330740"/>
          </a:xfrm>
          <a:prstGeom prst="rect">
            <a:avLst/>
          </a:prstGeom>
          <a:solidFill>
            <a:schemeClr val="accent2"/>
          </a:solidFill>
          <a:ln w="12700">
            <a:miter lim="400000"/>
          </a:ln>
        </p:spPr>
        <p:txBody>
          <a:bodyPr lIns="0" tIns="0" rIns="0" bIns="0" rtlCol="0" anchor="ctr"/>
          <a:lstStyle/>
          <a:p>
            <a:pPr algn="l"/>
            <a:endParaRPr lang="zh-CN" altLang="en-US" sz="1600">
              <a:solidFill>
                <a:srgbClr val="FFFFFF"/>
              </a:solidFill>
            </a:endParaRPr>
          </a:p>
        </p:txBody>
      </p:sp>
      <p:grpSp>
        <p:nvGrpSpPr>
          <p:cNvPr id="12" name="组合 11"/>
          <p:cNvGrpSpPr/>
          <p:nvPr/>
        </p:nvGrpSpPr>
        <p:grpSpPr>
          <a:xfrm>
            <a:off x="-331470" y="0"/>
            <a:ext cx="6240780" cy="764540"/>
            <a:chOff x="318" y="0"/>
            <a:chExt cx="9828" cy="1204"/>
          </a:xfrm>
        </p:grpSpPr>
        <p:sp>
          <p:nvSpPr>
            <p:cNvPr id="13" name="平行四边形 12"/>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2929" y="43"/>
              <a:ext cx="6868" cy="1161"/>
            </a:xfrm>
            <a:prstGeom prst="rect">
              <a:avLst/>
            </a:prstGeom>
            <a:noFill/>
          </p:spPr>
          <p:txBody>
            <a:bodyPr wrap="square" rtlCol="0">
              <a:spAutoFit/>
            </a:bodyPr>
            <a:lstStyle/>
            <a:p>
              <a:pPr algn="dist" fontAlgn="auto">
                <a:lnSpc>
                  <a:spcPct val="150000"/>
                </a:lnSpc>
              </a:pPr>
              <a:r>
                <a:rPr lang="zh-CN" altLang="en-US" sz="2800">
                  <a:sym typeface="+mn-ea"/>
                </a:rPr>
                <a:t>蓬勃发展的高新技术产业</a:t>
              </a:r>
              <a:endParaRPr lang="zh-CN" altLang="en-US" sz="2800">
                <a:sym typeface="+mn-ea"/>
              </a:endParaRPr>
            </a:p>
          </p:txBody>
        </p:sp>
        <p:sp>
          <p:nvSpPr>
            <p:cNvPr id="15" name="平行四边形 14"/>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平行四边形 15"/>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ssolve">
                                      <p:cBhvr>
                                        <p:cTn id="15" dur="500"/>
                                        <p:tgtEl>
                                          <p:spTgt spid="5"/>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 name="矩形 32"/>
          <p:cNvSpPr/>
          <p:nvPr/>
        </p:nvSpPr>
        <p:spPr>
          <a:xfrm>
            <a:off x="1812471" y="1012371"/>
            <a:ext cx="3020786" cy="4833258"/>
          </a:xfrm>
          <a:prstGeom prst="rect">
            <a:avLst/>
          </a:prstGeom>
          <a:solidFill>
            <a:srgbClr val="AA000B"/>
          </a:solidFill>
          <a:ln>
            <a:noFill/>
          </a:ln>
          <a:effectLst>
            <a:outerShdw blurRad="317500" sx="102000" sy="102000" algn="ctr" rotWithShape="0">
              <a:srgbClr val="AA000B">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文本框 34"/>
          <p:cNvSpPr txBox="1"/>
          <p:nvPr/>
        </p:nvSpPr>
        <p:spPr>
          <a:xfrm>
            <a:off x="2652032" y="1657496"/>
            <a:ext cx="1341664" cy="1569660"/>
          </a:xfrm>
          <a:prstGeom prst="rect">
            <a:avLst/>
          </a:prstGeom>
          <a:noFill/>
        </p:spPr>
        <p:txBody>
          <a:bodyPr wrap="square" rtlCol="0">
            <a:spAutoFit/>
            <a:scene3d>
              <a:camera prst="perspectiveLeft">
                <a:rot lat="0" lon="600000" rev="0"/>
              </a:camera>
              <a:lightRig rig="threePt" dir="t"/>
            </a:scene3d>
            <a:sp3d extrusionH="57150" contourW="12700" prstMaterial="matte">
              <a:bevelT w="38100" h="38100"/>
              <a:contourClr>
                <a:srgbClr val="FEE979"/>
              </a:contourClr>
            </a:sp3d>
          </a:bodyPr>
          <a:lstStyle/>
          <a:p>
            <a:pPr algn="dist"/>
            <a:r>
              <a:rPr lang="zh-CN" altLang="en-US" sz="9600" b="1">
                <a:solidFill>
                  <a:srgbClr val="FEE979"/>
                </a:solidFill>
                <a:effectLst>
                  <a:outerShdw blurRad="165100" dist="203200" dir="1800000" sx="101000" sy="101000" algn="ctr" rotWithShape="0">
                    <a:srgbClr val="000000">
                      <a:alpha val="52000"/>
                    </a:srgbClr>
                  </a:outerShdw>
                </a:effectLst>
                <a:latin typeface="汉仪尚巍手书W" panose="00020600040101010101" pitchFamily="18" charset="-122"/>
                <a:ea typeface="汉仪尚巍手书W" panose="00020600040101010101" pitchFamily="18" charset="-122"/>
              </a:rPr>
              <a:t>目</a:t>
            </a:r>
            <a:endParaRPr lang="zh-CN" altLang="en-US" sz="9600" b="1">
              <a:solidFill>
                <a:srgbClr val="FEE979"/>
              </a:solidFill>
              <a:effectLst>
                <a:outerShdw blurRad="165100" dist="203200" dir="1800000" sx="101000" sy="101000" algn="ctr" rotWithShape="0">
                  <a:srgbClr val="000000">
                    <a:alpha val="52000"/>
                  </a:srgbClr>
                </a:outerShdw>
              </a:effectLst>
              <a:latin typeface="汉仪尚巍手书W" panose="00020600040101010101" pitchFamily="18" charset="-122"/>
              <a:ea typeface="汉仪尚巍手书W" panose="00020600040101010101" pitchFamily="18" charset="-122"/>
            </a:endParaRPr>
          </a:p>
        </p:txBody>
      </p:sp>
      <p:sp>
        <p:nvSpPr>
          <p:cNvPr id="36" name="文本框 35"/>
          <p:cNvSpPr txBox="1"/>
          <p:nvPr/>
        </p:nvSpPr>
        <p:spPr>
          <a:xfrm>
            <a:off x="2652032" y="3227156"/>
            <a:ext cx="1341664" cy="1569660"/>
          </a:xfrm>
          <a:prstGeom prst="rect">
            <a:avLst/>
          </a:prstGeom>
          <a:noFill/>
        </p:spPr>
        <p:txBody>
          <a:bodyPr wrap="square" rtlCol="0">
            <a:spAutoFit/>
            <a:scene3d>
              <a:camera prst="perspectiveLeft">
                <a:rot lat="0" lon="600000" rev="0"/>
              </a:camera>
              <a:lightRig rig="threePt" dir="t"/>
            </a:scene3d>
            <a:sp3d extrusionH="57150" contourW="12700" prstMaterial="matte">
              <a:bevelT w="38100" h="38100"/>
              <a:contourClr>
                <a:srgbClr val="FEE979"/>
              </a:contourClr>
            </a:sp3d>
          </a:bodyPr>
          <a:lstStyle/>
          <a:p>
            <a:pPr algn="dist"/>
            <a:r>
              <a:rPr lang="zh-CN" altLang="en-US" sz="9600" b="1">
                <a:solidFill>
                  <a:srgbClr val="FEE979"/>
                </a:solidFill>
                <a:effectLst>
                  <a:outerShdw blurRad="165100" dist="203200" dir="1800000" sx="101000" sy="101000" algn="ctr" rotWithShape="0">
                    <a:srgbClr val="000000">
                      <a:alpha val="52000"/>
                    </a:srgbClr>
                  </a:outerShdw>
                </a:effectLst>
                <a:latin typeface="汉仪尚巍手书W" panose="00020600040101010101" pitchFamily="18" charset="-122"/>
                <a:ea typeface="汉仪尚巍手书W" panose="00020600040101010101" pitchFamily="18" charset="-122"/>
              </a:rPr>
              <a:t>录</a:t>
            </a:r>
            <a:endParaRPr lang="zh-CN" altLang="en-US" sz="9600" b="1">
              <a:solidFill>
                <a:srgbClr val="FEE979"/>
              </a:solidFill>
              <a:effectLst>
                <a:outerShdw blurRad="165100" dist="203200" dir="1800000" sx="101000" sy="101000" algn="ctr" rotWithShape="0">
                  <a:srgbClr val="000000">
                    <a:alpha val="52000"/>
                  </a:srgbClr>
                </a:outerShdw>
              </a:effectLst>
              <a:latin typeface="汉仪尚巍手书W" panose="00020600040101010101" pitchFamily="18" charset="-122"/>
              <a:ea typeface="汉仪尚巍手书W" panose="00020600040101010101" pitchFamily="18" charset="-122"/>
            </a:endParaRPr>
          </a:p>
        </p:txBody>
      </p:sp>
      <p:pic>
        <p:nvPicPr>
          <p:cNvPr id="43" name="图片 42"/>
          <p:cNvPicPr>
            <a:picLocks noChangeAspect="1"/>
          </p:cNvPicPr>
          <p:nvPr/>
        </p:nvPicPr>
        <p:blipFill>
          <a:blip r:embed="rId1">
            <a:extLst>
              <a:ext uri="{28A0092B-C50C-407E-A947-70E740481C1C}">
                <a14:useLocalDpi xmlns:a14="http://schemas.microsoft.com/office/drawing/2010/main" val="0"/>
              </a:ext>
            </a:extLst>
          </a:blip>
          <a:srcRect l="50708" b="43372"/>
          <a:stretch>
            <a:fillRect/>
          </a:stretch>
        </p:blipFill>
        <p:spPr>
          <a:xfrm rot="20044496" flipH="1">
            <a:off x="-632946" y="5096971"/>
            <a:ext cx="6009825" cy="2790371"/>
          </a:xfrm>
          <a:custGeom>
            <a:avLst/>
            <a:gdLst>
              <a:gd name="connsiteX0" fmla="*/ 956513 w 6009825"/>
              <a:gd name="connsiteY0" fmla="*/ 0 h 2790371"/>
              <a:gd name="connsiteX1" fmla="*/ 1613970 w 6009825"/>
              <a:gd name="connsiteY1" fmla="*/ 1352473 h 2790371"/>
              <a:gd name="connsiteX2" fmla="*/ 508650 w 6009825"/>
              <a:gd name="connsiteY2" fmla="*/ 1889785 h 2790371"/>
              <a:gd name="connsiteX3" fmla="*/ 447431 w 6009825"/>
              <a:gd name="connsiteY3" fmla="*/ 1763850 h 2790371"/>
              <a:gd name="connsiteX4" fmla="*/ 172541 w 6009825"/>
              <a:gd name="connsiteY4" fmla="*/ 1889784 h 2790371"/>
              <a:gd name="connsiteX5" fmla="*/ 0 w 6009825"/>
              <a:gd name="connsiteY5" fmla="*/ 1555282 h 2790371"/>
              <a:gd name="connsiteX6" fmla="*/ 0 w 6009825"/>
              <a:gd name="connsiteY6" fmla="*/ 2790371 h 2790371"/>
              <a:gd name="connsiteX7" fmla="*/ 6009825 w 6009825"/>
              <a:gd name="connsiteY7" fmla="*/ 2790371 h 2790371"/>
              <a:gd name="connsiteX8" fmla="*/ 6009825 w 6009825"/>
              <a:gd name="connsiteY8" fmla="*/ 0 h 2790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09825" h="2790371">
                <a:moveTo>
                  <a:pt x="956513" y="0"/>
                </a:moveTo>
                <a:lnTo>
                  <a:pt x="1613970" y="1352473"/>
                </a:lnTo>
                <a:lnTo>
                  <a:pt x="508650" y="1889785"/>
                </a:lnTo>
                <a:lnTo>
                  <a:pt x="447431" y="1763850"/>
                </a:lnTo>
                <a:lnTo>
                  <a:pt x="172541" y="1889784"/>
                </a:lnTo>
                <a:lnTo>
                  <a:pt x="0" y="1555282"/>
                </a:lnTo>
                <a:lnTo>
                  <a:pt x="0" y="2790371"/>
                </a:lnTo>
                <a:lnTo>
                  <a:pt x="6009825" y="2790371"/>
                </a:lnTo>
                <a:lnTo>
                  <a:pt x="6009825" y="0"/>
                </a:lnTo>
                <a:close/>
              </a:path>
            </a:pathLst>
          </a:custGeom>
          <a:effectLst>
            <a:outerShdw blurRad="330200" sx="102000" sy="102000" algn="ctr" rotWithShape="0">
              <a:prstClr val="black">
                <a:alpha val="45000"/>
              </a:prstClr>
            </a:outerShdw>
          </a:effectLst>
        </p:spPr>
      </p:pic>
      <p:grpSp>
        <p:nvGrpSpPr>
          <p:cNvPr id="14" name="组合 13"/>
          <p:cNvGrpSpPr/>
          <p:nvPr/>
        </p:nvGrpSpPr>
        <p:grpSpPr>
          <a:xfrm>
            <a:off x="5932170" y="1010920"/>
            <a:ext cx="5683885" cy="858520"/>
            <a:chOff x="9523" y="1173"/>
            <a:chExt cx="8951" cy="1352"/>
          </a:xfrm>
        </p:grpSpPr>
        <p:sp>
          <p:nvSpPr>
            <p:cNvPr id="44" name="文本框 43"/>
            <p:cNvSpPr txBox="1"/>
            <p:nvPr/>
          </p:nvSpPr>
          <p:spPr>
            <a:xfrm>
              <a:off x="9554" y="1173"/>
              <a:ext cx="1301" cy="1309"/>
            </a:xfrm>
            <a:prstGeom prst="rect">
              <a:avLst/>
            </a:prstGeom>
            <a:noFill/>
            <a:ln>
              <a:solidFill>
                <a:schemeClr val="tx1"/>
              </a:solidFill>
            </a:ln>
          </p:spPr>
          <p:txBody>
            <a:bodyPr wrap="square" rtlCol="0">
              <a:spAutoFit/>
            </a:bodyPr>
            <a:lstStyle/>
            <a:p>
              <a:pPr algn="ctr"/>
              <a:r>
                <a:rPr lang="zh-CN" altLang="en-US" sz="4800">
                  <a:solidFill>
                    <a:schemeClr val="tx1"/>
                  </a:solidFill>
                  <a:effectLst>
                    <a:outerShdw blurRad="101600" dist="12700" dir="2700000" algn="tl" rotWithShape="0">
                      <a:schemeClr val="bg1">
                        <a:alpha val="32000"/>
                      </a:schemeClr>
                    </a:outerShdw>
                  </a:effectLst>
                  <a:latin typeface="汉仪尚巍手书W" panose="00020600040101010101" pitchFamily="18" charset="-122"/>
                  <a:ea typeface="汉仪尚巍手书W" panose="00020600040101010101" pitchFamily="18" charset="-122"/>
                </a:rPr>
                <a:t>壹</a:t>
              </a:r>
              <a:endParaRPr lang="zh-CN" altLang="en-US" sz="4800">
                <a:solidFill>
                  <a:schemeClr val="tx1"/>
                </a:solidFill>
                <a:effectLst>
                  <a:outerShdw blurRad="101600" dist="12700" dir="2700000" algn="tl" rotWithShape="0">
                    <a:schemeClr val="bg1">
                      <a:alpha val="32000"/>
                    </a:schemeClr>
                  </a:outerShdw>
                </a:effectLst>
                <a:latin typeface="汉仪尚巍手书W" panose="00020600040101010101" pitchFamily="18" charset="-122"/>
                <a:ea typeface="汉仪尚巍手书W" panose="00020600040101010101" pitchFamily="18" charset="-122"/>
              </a:endParaRPr>
            </a:p>
          </p:txBody>
        </p:sp>
        <p:sp>
          <p:nvSpPr>
            <p:cNvPr id="45" name="文本框 44"/>
            <p:cNvSpPr txBox="1"/>
            <p:nvPr/>
          </p:nvSpPr>
          <p:spPr>
            <a:xfrm>
              <a:off x="11179" y="1416"/>
              <a:ext cx="7295" cy="822"/>
            </a:xfrm>
            <a:prstGeom prst="rect">
              <a:avLst/>
            </a:prstGeom>
            <a:noFill/>
          </p:spPr>
          <p:txBody>
            <a:bodyPr wrap="square" rtlCol="0">
              <a:spAutoFit/>
            </a:bodyPr>
            <a:lstStyle/>
            <a:p>
              <a:r>
                <a:rPr lang="zh-CN" altLang="en-US" sz="2800">
                  <a:sym typeface="+mn-ea"/>
                </a:rPr>
                <a:t>工业及其重要性</a:t>
              </a:r>
              <a:endParaRPr lang="zh-CN" altLang="en-US" sz="2800">
                <a:sym typeface="+mn-ea"/>
              </a:endParaRPr>
            </a:p>
          </p:txBody>
        </p:sp>
        <p:sp>
          <p:nvSpPr>
            <p:cNvPr id="48" name="椭圆 47"/>
            <p:cNvSpPr/>
            <p:nvPr/>
          </p:nvSpPr>
          <p:spPr>
            <a:xfrm>
              <a:off x="9523" y="1194"/>
              <a:ext cx="1331" cy="13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12" name="组合 11"/>
          <p:cNvGrpSpPr/>
          <p:nvPr/>
        </p:nvGrpSpPr>
        <p:grpSpPr>
          <a:xfrm>
            <a:off x="5932170" y="2039620"/>
            <a:ext cx="4822190" cy="845185"/>
            <a:chOff x="9523" y="3073"/>
            <a:chExt cx="7594" cy="1331"/>
          </a:xfrm>
        </p:grpSpPr>
        <p:grpSp>
          <p:nvGrpSpPr>
            <p:cNvPr id="10" name="组合 9"/>
            <p:cNvGrpSpPr/>
            <p:nvPr/>
          </p:nvGrpSpPr>
          <p:grpSpPr>
            <a:xfrm>
              <a:off x="9538" y="3084"/>
              <a:ext cx="7579" cy="1309"/>
              <a:chOff x="9538" y="3052"/>
              <a:chExt cx="7579" cy="1309"/>
            </a:xfrm>
          </p:grpSpPr>
          <p:sp>
            <p:nvSpPr>
              <p:cNvPr id="49" name="文本框 48"/>
              <p:cNvSpPr txBox="1"/>
              <p:nvPr/>
            </p:nvSpPr>
            <p:spPr>
              <a:xfrm>
                <a:off x="9538" y="3052"/>
                <a:ext cx="1301" cy="1309"/>
              </a:xfrm>
              <a:prstGeom prst="rect">
                <a:avLst/>
              </a:prstGeom>
              <a:noFill/>
              <a:ln>
                <a:solidFill>
                  <a:schemeClr val="tx1"/>
                </a:solidFill>
              </a:ln>
            </p:spPr>
            <p:txBody>
              <a:bodyPr wrap="square" rtlCol="0">
                <a:spAutoFit/>
              </a:bodyPr>
              <a:lstStyle/>
              <a:p>
                <a:pPr algn="ctr"/>
                <a:r>
                  <a:rPr lang="zh-CN" altLang="en-US" sz="4800">
                    <a:solidFill>
                      <a:schemeClr val="tx1"/>
                    </a:solidFill>
                    <a:effectLst>
                      <a:outerShdw blurRad="101600" dist="12700" dir="2700000" algn="tl" rotWithShape="0">
                        <a:schemeClr val="bg1">
                          <a:alpha val="32000"/>
                        </a:schemeClr>
                      </a:outerShdw>
                    </a:effectLst>
                    <a:latin typeface="汉仪尚巍手书W" panose="00020600040101010101" pitchFamily="18" charset="-122"/>
                    <a:ea typeface="汉仪尚巍手书W" panose="00020600040101010101" pitchFamily="18" charset="-122"/>
                  </a:rPr>
                  <a:t>贰</a:t>
                </a:r>
                <a:endParaRPr lang="zh-CN" altLang="en-US" sz="4800">
                  <a:solidFill>
                    <a:schemeClr val="tx1"/>
                  </a:solidFill>
                  <a:effectLst>
                    <a:outerShdw blurRad="101600" dist="12700" dir="2700000" algn="tl" rotWithShape="0">
                      <a:schemeClr val="bg1">
                        <a:alpha val="32000"/>
                      </a:schemeClr>
                    </a:outerShdw>
                  </a:effectLst>
                  <a:latin typeface="汉仪尚巍手书W" panose="00020600040101010101" pitchFamily="18" charset="-122"/>
                  <a:ea typeface="汉仪尚巍手书W" panose="00020600040101010101" pitchFamily="18" charset="-122"/>
                </a:endParaRPr>
              </a:p>
            </p:txBody>
          </p:sp>
          <p:sp>
            <p:nvSpPr>
              <p:cNvPr id="50" name="文本框 49"/>
              <p:cNvSpPr txBox="1"/>
              <p:nvPr/>
            </p:nvSpPr>
            <p:spPr>
              <a:xfrm>
                <a:off x="11160" y="3251"/>
                <a:ext cx="5957" cy="822"/>
              </a:xfrm>
              <a:prstGeom prst="rect">
                <a:avLst/>
              </a:prstGeom>
              <a:noFill/>
            </p:spPr>
            <p:txBody>
              <a:bodyPr wrap="square" rtlCol="0">
                <a:spAutoFit/>
              </a:bodyPr>
              <a:lstStyle/>
              <a:p>
                <a:pPr algn="l"/>
                <a:r>
                  <a:rPr lang="zh-CN" altLang="en-US" sz="2800">
                    <a:sym typeface="+mn-ea"/>
                  </a:rPr>
                  <a:t>我国工业的分布</a:t>
                </a:r>
                <a:endParaRPr lang="zh-CN" altLang="en-US" sz="2800">
                  <a:sym typeface="+mn-ea"/>
                </a:endParaRPr>
              </a:p>
            </p:txBody>
          </p:sp>
        </p:grpSp>
        <p:sp>
          <p:nvSpPr>
            <p:cNvPr id="52" name="椭圆 51"/>
            <p:cNvSpPr/>
            <p:nvPr/>
          </p:nvSpPr>
          <p:spPr>
            <a:xfrm>
              <a:off x="9523" y="3073"/>
              <a:ext cx="1331" cy="13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grpSp>
        <p:nvGrpSpPr>
          <p:cNvPr id="2" name="组合 1"/>
          <p:cNvGrpSpPr/>
          <p:nvPr/>
        </p:nvGrpSpPr>
        <p:grpSpPr>
          <a:xfrm>
            <a:off x="5932170" y="3054985"/>
            <a:ext cx="5668645" cy="845185"/>
            <a:chOff x="9378" y="5865"/>
            <a:chExt cx="8927" cy="1331"/>
          </a:xfrm>
        </p:grpSpPr>
        <p:grpSp>
          <p:nvGrpSpPr>
            <p:cNvPr id="8" name="组合 7"/>
            <p:cNvGrpSpPr/>
            <p:nvPr/>
          </p:nvGrpSpPr>
          <p:grpSpPr>
            <a:xfrm>
              <a:off x="9378" y="5865"/>
              <a:ext cx="1331" cy="1331"/>
              <a:chOff x="9523" y="6773"/>
              <a:chExt cx="1331" cy="1331"/>
            </a:xfrm>
          </p:grpSpPr>
          <p:sp>
            <p:nvSpPr>
              <p:cNvPr id="60" name="文本框 59"/>
              <p:cNvSpPr txBox="1"/>
              <p:nvPr/>
            </p:nvSpPr>
            <p:spPr>
              <a:xfrm>
                <a:off x="9538" y="6784"/>
                <a:ext cx="1301" cy="1307"/>
              </a:xfrm>
              <a:prstGeom prst="rect">
                <a:avLst/>
              </a:prstGeom>
              <a:noFill/>
              <a:ln>
                <a:solidFill>
                  <a:schemeClr val="tx1"/>
                </a:solidFill>
              </a:ln>
            </p:spPr>
            <p:txBody>
              <a:bodyPr wrap="square" rtlCol="0">
                <a:spAutoFit/>
              </a:bodyPr>
              <a:lstStyle/>
              <a:p>
                <a:pPr algn="ctr"/>
                <a:r>
                  <a:rPr lang="zh-CN" altLang="en-US" sz="4800">
                    <a:solidFill>
                      <a:schemeClr val="tx1"/>
                    </a:solidFill>
                    <a:effectLst>
                      <a:outerShdw blurRad="101600" dist="12700" dir="2700000" algn="tl" rotWithShape="0">
                        <a:schemeClr val="bg1">
                          <a:alpha val="32000"/>
                        </a:schemeClr>
                      </a:outerShdw>
                    </a:effectLst>
                    <a:latin typeface="汉仪尚巍手书W" panose="00020600040101010101" pitchFamily="18" charset="-122"/>
                    <a:ea typeface="汉仪尚巍手书W" panose="00020600040101010101" pitchFamily="18" charset="-122"/>
                  </a:rPr>
                  <a:t>叁</a:t>
                </a:r>
                <a:endParaRPr lang="zh-CN" altLang="en-US" sz="4800">
                  <a:solidFill>
                    <a:schemeClr val="tx1"/>
                  </a:solidFill>
                  <a:effectLst>
                    <a:outerShdw blurRad="101600" dist="12700" dir="2700000" algn="tl" rotWithShape="0">
                      <a:schemeClr val="bg1">
                        <a:alpha val="32000"/>
                      </a:schemeClr>
                    </a:outerShdw>
                  </a:effectLst>
                  <a:latin typeface="汉仪尚巍手书W" panose="00020600040101010101" pitchFamily="18" charset="-122"/>
                  <a:ea typeface="汉仪尚巍手书W" panose="00020600040101010101" pitchFamily="18" charset="-122"/>
                </a:endParaRPr>
              </a:p>
            </p:txBody>
          </p:sp>
          <p:sp>
            <p:nvSpPr>
              <p:cNvPr id="63" name="椭圆 62"/>
              <p:cNvSpPr/>
              <p:nvPr/>
            </p:nvSpPr>
            <p:spPr>
              <a:xfrm>
                <a:off x="9523" y="6773"/>
                <a:ext cx="1331" cy="13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24" name="文本框 23"/>
            <p:cNvSpPr txBox="1"/>
            <p:nvPr/>
          </p:nvSpPr>
          <p:spPr>
            <a:xfrm>
              <a:off x="11135" y="6098"/>
              <a:ext cx="7170" cy="822"/>
            </a:xfrm>
            <a:prstGeom prst="rect">
              <a:avLst/>
            </a:prstGeom>
            <a:noFill/>
          </p:spPr>
          <p:txBody>
            <a:bodyPr wrap="square" rtlCol="0">
              <a:spAutoFit/>
            </a:bodyPr>
            <a:lstStyle/>
            <a:p>
              <a:pPr lvl="0" algn="l">
                <a:buClrTx/>
                <a:buSzTx/>
                <a:buFontTx/>
              </a:pPr>
              <a:r>
                <a:rPr lang="zh-CN" altLang="en-US" sz="2800">
                  <a:sym typeface="+mn-ea"/>
                </a:rPr>
                <a:t>蓬勃发展的高新技术产业</a:t>
              </a:r>
              <a:endParaRPr lang="zh-CN" altLang="en-US" sz="2800">
                <a:sym typeface="+mn-ea"/>
              </a:endParaRPr>
            </a:p>
          </p:txBody>
        </p:sp>
      </p:grpSp>
      <p:grpSp>
        <p:nvGrpSpPr>
          <p:cNvPr id="25" name="组合 24"/>
          <p:cNvGrpSpPr/>
          <p:nvPr/>
        </p:nvGrpSpPr>
        <p:grpSpPr>
          <a:xfrm>
            <a:off x="5932170" y="4070350"/>
            <a:ext cx="5717540" cy="845185"/>
            <a:chOff x="9523" y="6773"/>
            <a:chExt cx="9004" cy="1331"/>
          </a:xfrm>
        </p:grpSpPr>
        <p:sp>
          <p:nvSpPr>
            <p:cNvPr id="26" name="文本框 25"/>
            <p:cNvSpPr txBox="1"/>
            <p:nvPr/>
          </p:nvSpPr>
          <p:spPr>
            <a:xfrm>
              <a:off x="9538" y="6784"/>
              <a:ext cx="1301" cy="1307"/>
            </a:xfrm>
            <a:prstGeom prst="rect">
              <a:avLst/>
            </a:prstGeom>
            <a:noFill/>
            <a:ln>
              <a:solidFill>
                <a:schemeClr val="tx1"/>
              </a:solidFill>
            </a:ln>
          </p:spPr>
          <p:txBody>
            <a:bodyPr wrap="square" rtlCol="0">
              <a:spAutoFit/>
            </a:bodyPr>
            <a:lstStyle/>
            <a:p>
              <a:pPr algn="ctr"/>
              <a:r>
                <a:rPr lang="zh-CN" altLang="en-US" sz="4800">
                  <a:effectLst>
                    <a:outerShdw blurRad="101600" dist="12700" dir="2700000" algn="tl" rotWithShape="0">
                      <a:schemeClr val="bg1">
                        <a:alpha val="32000"/>
                      </a:schemeClr>
                    </a:outerShdw>
                  </a:effectLst>
                  <a:latin typeface="汉仪尚巍手书W" panose="00020600040101010101" pitchFamily="18" charset="-122"/>
                  <a:ea typeface="汉仪尚巍手书W" panose="00020600040101010101" pitchFamily="18" charset="-122"/>
                  <a:sym typeface="+mn-ea"/>
                </a:rPr>
                <a:t>肆</a:t>
              </a:r>
              <a:endParaRPr lang="zh-CN" altLang="en-US" sz="4800">
                <a:solidFill>
                  <a:schemeClr val="tx1"/>
                </a:solidFill>
                <a:effectLst>
                  <a:outerShdw blurRad="101600" dist="12700" dir="2700000" algn="tl" rotWithShape="0">
                    <a:schemeClr val="bg1">
                      <a:alpha val="32000"/>
                    </a:schemeClr>
                  </a:outerShdw>
                </a:effectLst>
                <a:latin typeface="汉仪尚巍手书W" panose="00020600040101010101" pitchFamily="18" charset="-122"/>
                <a:ea typeface="汉仪尚巍手书W" panose="00020600040101010101" pitchFamily="18" charset="-122"/>
              </a:endParaRPr>
            </a:p>
          </p:txBody>
        </p:sp>
        <p:sp>
          <p:nvSpPr>
            <p:cNvPr id="27" name="椭圆 26"/>
            <p:cNvSpPr/>
            <p:nvPr/>
          </p:nvSpPr>
          <p:spPr>
            <a:xfrm>
              <a:off x="9523" y="6773"/>
              <a:ext cx="1331" cy="13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文本框 27"/>
            <p:cNvSpPr txBox="1"/>
            <p:nvPr/>
          </p:nvSpPr>
          <p:spPr>
            <a:xfrm>
              <a:off x="11299" y="7030"/>
              <a:ext cx="7228" cy="822"/>
            </a:xfrm>
            <a:prstGeom prst="rect">
              <a:avLst/>
            </a:prstGeom>
            <a:noFill/>
          </p:spPr>
          <p:txBody>
            <a:bodyPr wrap="square" rtlCol="0">
              <a:spAutoFit/>
            </a:bodyPr>
            <a:lstStyle/>
            <a:p>
              <a:pPr lvl="0" algn="l">
                <a:buClrTx/>
                <a:buSzTx/>
                <a:buFontTx/>
              </a:pPr>
              <a:r>
                <a:rPr lang="zh-CN" altLang="en-US" sz="2800">
                  <a:sym typeface="+mn-ea"/>
                </a:rPr>
                <a:t>考点梳理</a:t>
              </a:r>
              <a:endParaRPr lang="zh-CN" altLang="en-US" sz="2800" b="1">
                <a:solidFill>
                  <a:schemeClr val="tx1"/>
                </a:solidFill>
                <a:latin typeface="微软雅黑" panose="020B0503020204020204" charset="-122"/>
                <a:ea typeface="微软雅黑" panose="020B0503020204020204" charset="-122"/>
                <a:sym typeface="+mn-ea"/>
              </a:endParaRPr>
            </a:p>
          </p:txBody>
        </p:sp>
      </p:grpSp>
      <p:grpSp>
        <p:nvGrpSpPr>
          <p:cNvPr id="3" name="组合 2"/>
          <p:cNvGrpSpPr/>
          <p:nvPr/>
        </p:nvGrpSpPr>
        <p:grpSpPr>
          <a:xfrm>
            <a:off x="5932170" y="5085715"/>
            <a:ext cx="5668645" cy="845185"/>
            <a:chOff x="9378" y="5865"/>
            <a:chExt cx="8927" cy="1331"/>
          </a:xfrm>
        </p:grpSpPr>
        <p:grpSp>
          <p:nvGrpSpPr>
            <p:cNvPr id="6" name="组合 5"/>
            <p:cNvGrpSpPr/>
            <p:nvPr/>
          </p:nvGrpSpPr>
          <p:grpSpPr>
            <a:xfrm>
              <a:off x="9378" y="5865"/>
              <a:ext cx="1331" cy="1331"/>
              <a:chOff x="9523" y="6773"/>
              <a:chExt cx="1331" cy="1331"/>
            </a:xfrm>
          </p:grpSpPr>
          <p:sp>
            <p:nvSpPr>
              <p:cNvPr id="7" name="文本框 6"/>
              <p:cNvSpPr txBox="1"/>
              <p:nvPr/>
            </p:nvSpPr>
            <p:spPr>
              <a:xfrm>
                <a:off x="9538" y="6784"/>
                <a:ext cx="1301" cy="1307"/>
              </a:xfrm>
              <a:prstGeom prst="rect">
                <a:avLst/>
              </a:prstGeom>
              <a:noFill/>
              <a:ln>
                <a:solidFill>
                  <a:schemeClr val="tx1"/>
                </a:solidFill>
              </a:ln>
            </p:spPr>
            <p:txBody>
              <a:bodyPr wrap="square" rtlCol="0">
                <a:spAutoFit/>
              </a:bodyPr>
              <a:lstStyle/>
              <a:p>
                <a:pPr algn="ctr"/>
                <a:r>
                  <a:rPr lang="zh-CN" altLang="en-US" sz="4800">
                    <a:solidFill>
                      <a:schemeClr val="tx1"/>
                    </a:solidFill>
                    <a:effectLst>
                      <a:outerShdw blurRad="101600" dist="12700" dir="2700000" algn="tl" rotWithShape="0">
                        <a:schemeClr val="bg1">
                          <a:alpha val="32000"/>
                        </a:schemeClr>
                      </a:outerShdw>
                    </a:effectLst>
                    <a:latin typeface="汉仪尚巍手书W" panose="00020600040101010101" pitchFamily="18" charset="-122"/>
                    <a:ea typeface="汉仪尚巍手书W" panose="00020600040101010101" pitchFamily="18" charset="-122"/>
                  </a:rPr>
                  <a:t>伍</a:t>
                </a:r>
                <a:endParaRPr lang="zh-CN" altLang="en-US" sz="4800">
                  <a:solidFill>
                    <a:schemeClr val="tx1"/>
                  </a:solidFill>
                  <a:effectLst>
                    <a:outerShdw blurRad="101600" dist="12700" dir="2700000" algn="tl" rotWithShape="0">
                      <a:schemeClr val="bg1">
                        <a:alpha val="32000"/>
                      </a:schemeClr>
                    </a:outerShdw>
                  </a:effectLst>
                  <a:latin typeface="汉仪尚巍手书W" panose="00020600040101010101" pitchFamily="18" charset="-122"/>
                  <a:ea typeface="汉仪尚巍手书W" panose="00020600040101010101" pitchFamily="18" charset="-122"/>
                </a:endParaRPr>
              </a:p>
            </p:txBody>
          </p:sp>
          <p:sp>
            <p:nvSpPr>
              <p:cNvPr id="9" name="椭圆 8"/>
              <p:cNvSpPr/>
              <p:nvPr/>
            </p:nvSpPr>
            <p:spPr>
              <a:xfrm>
                <a:off x="9523" y="6773"/>
                <a:ext cx="1331" cy="133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grpSp>
        <p:sp>
          <p:nvSpPr>
            <p:cNvPr id="11" name="文本框 10"/>
            <p:cNvSpPr txBox="1"/>
            <p:nvPr/>
          </p:nvSpPr>
          <p:spPr>
            <a:xfrm>
              <a:off x="11135" y="6098"/>
              <a:ext cx="7170" cy="822"/>
            </a:xfrm>
            <a:prstGeom prst="rect">
              <a:avLst/>
            </a:prstGeom>
            <a:noFill/>
          </p:spPr>
          <p:txBody>
            <a:bodyPr wrap="square" rtlCol="0">
              <a:spAutoFit/>
            </a:bodyPr>
            <a:lstStyle/>
            <a:p>
              <a:pPr lvl="0" algn="l">
                <a:buClrTx/>
                <a:buSzTx/>
                <a:buFontTx/>
              </a:pPr>
              <a:r>
                <a:rPr lang="zh-CN" altLang="en-US" sz="2800">
                  <a:sym typeface="+mn-ea"/>
                </a:rPr>
                <a:t>真题演练</a:t>
              </a:r>
              <a:endParaRPr lang="zh-CN" altLang="en-US" sz="2800" b="1">
                <a:solidFill>
                  <a:schemeClr val="tx1"/>
                </a:solidFill>
                <a:latin typeface="微软雅黑" panose="020B0503020204020204" charset="-122"/>
                <a:ea typeface="微软雅黑" panose="020B0503020204020204" charset="-122"/>
                <a:sym typeface="+mn-ea"/>
              </a:endParaRPr>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1"/>
          <p:cNvSpPr/>
          <p:nvPr/>
        </p:nvSpPr>
        <p:spPr>
          <a:xfrm rot="5400000">
            <a:off x="656163" y="908106"/>
            <a:ext cx="712458" cy="591152"/>
          </a:xfrm>
          <a:prstGeom prst="rect">
            <a:avLst/>
          </a:prstGeom>
          <a:noFill/>
          <a:ln w="1016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ct val="0"/>
              </a:spcBef>
              <a:spcAft>
                <a:spcPct val="0"/>
              </a:spcAft>
              <a:defRPr/>
            </a:pPr>
            <a:endParaRPr lang="en-US">
              <a:cs typeface="+mn-ea"/>
              <a:sym typeface="+mn-lt"/>
            </a:endParaRPr>
          </a:p>
        </p:txBody>
      </p:sp>
      <p:sp>
        <p:nvSpPr>
          <p:cNvPr id="7" name="文本框 6"/>
          <p:cNvSpPr txBox="1"/>
          <p:nvPr/>
        </p:nvSpPr>
        <p:spPr>
          <a:xfrm>
            <a:off x="2367426" y="1127819"/>
            <a:ext cx="9490416" cy="544377"/>
          </a:xfrm>
          <a:prstGeom prst="rect">
            <a:avLst/>
          </a:prstGeom>
          <a:noFill/>
          <a:ln w="12700" cap="flat">
            <a:noFill/>
            <a:miter lim="400000"/>
          </a:ln>
          <a:effectLst/>
        </p:spPr>
        <p:txBody>
          <a:bodyPr rot="0" spcFirstLastPara="1" vertOverflow="overflow" horzOverflow="overflow" vert="horz" wrap="none" lIns="25716" tIns="25716" rIns="25716" bIns="25716" numCol="1" spcCol="38100" rtlCol="0" anchor="t">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en-US" sz="3200" b="0" i="0" u="none" strike="noStrike" cap="none" spc="0" normalizeH="0" baseline="0" noProof="1">
                <a:ln>
                  <a:noFill/>
                </a:ln>
                <a:solidFill>
                  <a:schemeClr val="tx1">
                    <a:lumMod val="75000"/>
                    <a:lumOff val="25000"/>
                  </a:schemeClr>
                </a:solidFill>
                <a:effectLst/>
                <a:uFillTx/>
                <a:latin typeface="思源黑体 CN Heavy" panose="020B0A00000000000000" pitchFamily="34" charset="-122"/>
                <a:ea typeface="思源黑体 CN Heavy" panose="020B0A00000000000000" pitchFamily="34" charset="-122"/>
                <a:sym typeface="Arial" panose="020B0604020202020204"/>
              </a:rPr>
              <a:t>读图，找出我国</a:t>
            </a:r>
            <a:r>
              <a:rPr kumimoji="0" lang="zh-CN" altLang="en-US" sz="3200" b="0" i="0" u="none" strike="noStrike" cap="none" spc="0" normalizeH="0" baseline="0" noProof="1">
                <a:ln>
                  <a:noFill/>
                </a:ln>
                <a:solidFill>
                  <a:srgbClr val="0070C0"/>
                </a:solidFill>
                <a:effectLst/>
                <a:uFillTx/>
                <a:latin typeface="思源黑体 CN Heavy" panose="020B0A00000000000000" pitchFamily="34" charset="-122"/>
                <a:ea typeface="思源黑体 CN Heavy" panose="020B0A00000000000000" pitchFamily="34" charset="-122"/>
                <a:sym typeface="Arial" panose="020B0604020202020204"/>
              </a:rPr>
              <a:t>高新技术中心</a:t>
            </a:r>
            <a:r>
              <a:rPr kumimoji="0" lang="zh-CN" altLang="en-US" sz="3200" b="0" i="0" u="none" strike="noStrike" cap="none" spc="0" normalizeH="0" baseline="0" noProof="1">
                <a:ln>
                  <a:noFill/>
                </a:ln>
                <a:solidFill>
                  <a:schemeClr val="tx1">
                    <a:lumMod val="75000"/>
                    <a:lumOff val="25000"/>
                  </a:schemeClr>
                </a:solidFill>
                <a:effectLst/>
                <a:uFillTx/>
                <a:latin typeface="思源黑体 CN Heavy" panose="020B0A00000000000000" pitchFamily="34" charset="-122"/>
                <a:ea typeface="思源黑体 CN Heavy" panose="020B0A00000000000000" pitchFamily="34" charset="-122"/>
                <a:sym typeface="Arial" panose="020B0604020202020204"/>
              </a:rPr>
              <a:t>主要集中的三个地区。</a:t>
            </a:r>
            <a:endParaRPr kumimoji="0" lang="zh-CN" altLang="en-US" sz="3200" b="0" i="0" u="none" strike="noStrike" cap="none" spc="0" normalizeH="0" baseline="0" noProof="1">
              <a:ln>
                <a:noFill/>
              </a:ln>
              <a:solidFill>
                <a:schemeClr val="tx1">
                  <a:lumMod val="75000"/>
                  <a:lumOff val="25000"/>
                </a:schemeClr>
              </a:solidFill>
              <a:effectLst/>
              <a:uFillTx/>
              <a:latin typeface="思源黑体 CN Heavy" panose="020B0A00000000000000" pitchFamily="34" charset="-122"/>
              <a:ea typeface="思源黑体 CN Heavy" panose="020B0A00000000000000" pitchFamily="34" charset="-122"/>
              <a:sym typeface="Arial" panose="020B0604020202020204"/>
            </a:endParaRPr>
          </a:p>
        </p:txBody>
      </p:sp>
      <p:cxnSp>
        <p:nvCxnSpPr>
          <p:cNvPr id="9" name="直接连接符 8"/>
          <p:cNvCxnSpPr/>
          <p:nvPr/>
        </p:nvCxnSpPr>
        <p:spPr>
          <a:xfrm>
            <a:off x="669924" y="1668780"/>
            <a:ext cx="10850563" cy="0"/>
          </a:xfrm>
          <a:prstGeom prst="line">
            <a:avLst/>
          </a:prstGeom>
          <a:noFill/>
          <a:ln w="6350" cap="flat" cmpd="sng" algn="ctr">
            <a:solidFill>
              <a:schemeClr val="accent2"/>
            </a:solidFill>
            <a:prstDash val="solid"/>
            <a:miter lim="800000"/>
          </a:ln>
          <a:effectLst/>
        </p:spPr>
      </p:cxnSp>
      <p:pic>
        <p:nvPicPr>
          <p:cNvPr id="24" name="图片 40963"/>
          <p:cNvPicPr>
            <a:picLocks noChangeAspect="1"/>
          </p:cNvPicPr>
          <p:nvPr/>
        </p:nvPicPr>
        <p:blipFill>
          <a:blip r:embed="rId1">
            <a:clrChange>
              <a:clrFrom>
                <a:srgbClr val="FFFFFF"/>
              </a:clrFrom>
              <a:clrTo>
                <a:srgbClr val="FFFFFF">
                  <a:alpha val="0"/>
                </a:srgbClr>
              </a:clrTo>
            </a:clrChange>
          </a:blip>
          <a:stretch>
            <a:fillRect/>
          </a:stretch>
        </p:blipFill>
        <p:spPr>
          <a:xfrm>
            <a:off x="349232" y="1688678"/>
            <a:ext cx="5914703" cy="4682473"/>
          </a:xfrm>
          <a:prstGeom prst="rect">
            <a:avLst/>
          </a:prstGeom>
          <a:noFill/>
          <a:ln w="9525">
            <a:noFill/>
          </a:ln>
        </p:spPr>
      </p:pic>
      <p:sp>
        <p:nvSpPr>
          <p:cNvPr id="26" name="Oval 6"/>
          <p:cNvSpPr/>
          <p:nvPr/>
        </p:nvSpPr>
        <p:spPr>
          <a:xfrm>
            <a:off x="4373995" y="3314171"/>
            <a:ext cx="1056196" cy="777947"/>
          </a:xfrm>
          <a:prstGeom prst="ellipse">
            <a:avLst/>
          </a:prstGeom>
          <a:solidFill>
            <a:srgbClr val="FF0000">
              <a:alpha val="0"/>
            </a:srgbClr>
          </a:solidFill>
          <a:ln w="38100" cap="flat" cmpd="sng">
            <a:solidFill>
              <a:schemeClr val="accent3"/>
            </a:solidFill>
            <a:prstDash val="solid"/>
            <a:round/>
            <a:headEnd type="none" w="med" len="med"/>
            <a:tailEnd type="none" w="med" len="med"/>
          </a:ln>
        </p:spPr>
        <p:txBody>
          <a:bodyPr wrap="none" anchor="ctr"/>
          <a:lstStyle/>
          <a:p>
            <a:endParaRPr lang="zh-CN" altLang="zh-CN" sz="1800" b="0">
              <a:latin typeface="Tahoma" panose="020B0604030504040204" pitchFamily="34" charset="0"/>
              <a:ea typeface="宋体" panose="02010600030101010101" pitchFamily="2" charset="-122"/>
            </a:endParaRPr>
          </a:p>
        </p:txBody>
      </p:sp>
      <p:sp>
        <p:nvSpPr>
          <p:cNvPr id="28" name="Oval 7"/>
          <p:cNvSpPr/>
          <p:nvPr/>
        </p:nvSpPr>
        <p:spPr>
          <a:xfrm>
            <a:off x="4501507" y="4288269"/>
            <a:ext cx="1056197" cy="622902"/>
          </a:xfrm>
          <a:prstGeom prst="ellipse">
            <a:avLst/>
          </a:prstGeom>
          <a:solidFill>
            <a:srgbClr val="FF0000">
              <a:alpha val="0"/>
            </a:srgbClr>
          </a:solidFill>
          <a:ln w="38100" cap="flat" cmpd="sng">
            <a:solidFill>
              <a:schemeClr val="accent3"/>
            </a:solidFill>
            <a:prstDash val="solid"/>
            <a:round/>
            <a:headEnd type="none" w="med" len="med"/>
            <a:tailEnd type="none" w="med" len="med"/>
          </a:ln>
        </p:spPr>
        <p:txBody>
          <a:bodyPr wrap="none" anchor="ctr"/>
          <a:lstStyle/>
          <a:p>
            <a:endParaRPr lang="zh-CN" altLang="zh-CN" sz="1800" b="0">
              <a:latin typeface="Tahoma" panose="020B0604030504040204" pitchFamily="34" charset="0"/>
              <a:ea typeface="宋体" panose="02010600030101010101" pitchFamily="2" charset="-122"/>
            </a:endParaRPr>
          </a:p>
        </p:txBody>
      </p:sp>
      <p:sp>
        <p:nvSpPr>
          <p:cNvPr id="30" name="Oval 8"/>
          <p:cNvSpPr/>
          <p:nvPr/>
        </p:nvSpPr>
        <p:spPr>
          <a:xfrm>
            <a:off x="3891065" y="5293777"/>
            <a:ext cx="881938" cy="720978"/>
          </a:xfrm>
          <a:prstGeom prst="ellipse">
            <a:avLst/>
          </a:prstGeom>
          <a:solidFill>
            <a:srgbClr val="FF0000">
              <a:alpha val="0"/>
            </a:srgbClr>
          </a:solidFill>
          <a:ln w="38100" cap="flat" cmpd="sng">
            <a:solidFill>
              <a:schemeClr val="accent3"/>
            </a:solidFill>
            <a:prstDash val="solid"/>
            <a:round/>
            <a:headEnd type="none" w="med" len="med"/>
            <a:tailEnd type="none" w="med" len="med"/>
          </a:ln>
        </p:spPr>
        <p:txBody>
          <a:bodyPr wrap="none" anchor="ctr"/>
          <a:lstStyle/>
          <a:p>
            <a:endParaRPr lang="zh-CN" altLang="zh-CN" sz="1800" b="0">
              <a:latin typeface="Tahoma" panose="020B0604030504040204" pitchFamily="34" charset="0"/>
              <a:ea typeface="宋体" panose="02010600030101010101" pitchFamily="2" charset="-122"/>
            </a:endParaRPr>
          </a:p>
        </p:txBody>
      </p:sp>
      <p:sp>
        <p:nvSpPr>
          <p:cNvPr id="32" name="任意多边形 40968"/>
          <p:cNvSpPr/>
          <p:nvPr/>
        </p:nvSpPr>
        <p:spPr>
          <a:xfrm>
            <a:off x="5438939" y="2970685"/>
            <a:ext cx="1753269" cy="736991"/>
          </a:xfrm>
          <a:custGeom>
            <a:avLst/>
            <a:gdLst>
              <a:gd name="connsiteX0" fmla="*/ 539 w 2700"/>
              <a:gd name="connsiteY0" fmla="*/ 127 h 1256"/>
              <a:gd name="connsiteX1" fmla="*/ 646 w 2700"/>
              <a:gd name="connsiteY1" fmla="*/ 0 h 1256"/>
              <a:gd name="connsiteX2" fmla="*/ 899 w 2700"/>
              <a:gd name="connsiteY2" fmla="*/ 0 h 1256"/>
              <a:gd name="connsiteX3" fmla="*/ 899 w 2700"/>
              <a:gd name="connsiteY3" fmla="*/ 0 h 1256"/>
              <a:gd name="connsiteX4" fmla="*/ 1440 w 2700"/>
              <a:gd name="connsiteY4" fmla="*/ 0 h 1256"/>
              <a:gd name="connsiteX5" fmla="*/ 2593 w 2700"/>
              <a:gd name="connsiteY5" fmla="*/ 0 h 1256"/>
              <a:gd name="connsiteX6" fmla="*/ 2700 w 2700"/>
              <a:gd name="connsiteY6" fmla="*/ 127 h 1256"/>
              <a:gd name="connsiteX7" fmla="*/ 2700 w 2700"/>
              <a:gd name="connsiteY7" fmla="*/ 444 h 1256"/>
              <a:gd name="connsiteX8" fmla="*/ 2700 w 2700"/>
              <a:gd name="connsiteY8" fmla="*/ 444 h 1256"/>
              <a:gd name="connsiteX9" fmla="*/ 2700 w 2700"/>
              <a:gd name="connsiteY9" fmla="*/ 634 h 1256"/>
              <a:gd name="connsiteX10" fmla="*/ 2700 w 2700"/>
              <a:gd name="connsiteY10" fmla="*/ 634 h 1256"/>
              <a:gd name="connsiteX11" fmla="*/ 2593 w 2700"/>
              <a:gd name="connsiteY11" fmla="*/ 761 h 1256"/>
              <a:gd name="connsiteX12" fmla="*/ 1440 w 2700"/>
              <a:gd name="connsiteY12" fmla="*/ 761 h 1256"/>
              <a:gd name="connsiteX13" fmla="*/ 0 w 2700"/>
              <a:gd name="connsiteY13" fmla="*/ 1256 h 1256"/>
              <a:gd name="connsiteX14" fmla="*/ 899 w 2700"/>
              <a:gd name="connsiteY14" fmla="*/ 761 h 1256"/>
              <a:gd name="connsiteX15" fmla="*/ 646 w 2700"/>
              <a:gd name="connsiteY15" fmla="*/ 761 h 1256"/>
              <a:gd name="connsiteX16" fmla="*/ 539 w 2700"/>
              <a:gd name="connsiteY16" fmla="*/ 634 h 1256"/>
              <a:gd name="connsiteX17" fmla="*/ 539 w 2700"/>
              <a:gd name="connsiteY17" fmla="*/ 634 h 1256"/>
              <a:gd name="connsiteX18" fmla="*/ 539 w 2700"/>
              <a:gd name="connsiteY18" fmla="*/ 444 h 1256"/>
              <a:gd name="connsiteX19" fmla="*/ 539 w 2700"/>
              <a:gd name="connsiteY19" fmla="*/ 444 h 1256"/>
              <a:gd name="connsiteX20" fmla="*/ 539 w 2700"/>
              <a:gd name="connsiteY20" fmla="*/ 127 h 1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00" h="1256">
                <a:moveTo>
                  <a:pt x="539" y="127"/>
                </a:moveTo>
                <a:cubicBezTo>
                  <a:pt x="539" y="57"/>
                  <a:pt x="587" y="0"/>
                  <a:pt x="646" y="0"/>
                </a:cubicBezTo>
                <a:lnTo>
                  <a:pt x="899" y="0"/>
                </a:lnTo>
                <a:lnTo>
                  <a:pt x="899" y="0"/>
                </a:lnTo>
                <a:lnTo>
                  <a:pt x="1440" y="0"/>
                </a:lnTo>
                <a:lnTo>
                  <a:pt x="2593" y="0"/>
                </a:lnTo>
                <a:cubicBezTo>
                  <a:pt x="2652" y="0"/>
                  <a:pt x="2700" y="57"/>
                  <a:pt x="2700" y="127"/>
                </a:cubicBezTo>
                <a:lnTo>
                  <a:pt x="2700" y="444"/>
                </a:lnTo>
                <a:lnTo>
                  <a:pt x="2700" y="444"/>
                </a:lnTo>
                <a:lnTo>
                  <a:pt x="2700" y="634"/>
                </a:lnTo>
                <a:lnTo>
                  <a:pt x="2700" y="634"/>
                </a:lnTo>
                <a:cubicBezTo>
                  <a:pt x="2700" y="704"/>
                  <a:pt x="2652" y="761"/>
                  <a:pt x="2593" y="761"/>
                </a:cubicBezTo>
                <a:lnTo>
                  <a:pt x="1440" y="761"/>
                </a:lnTo>
                <a:lnTo>
                  <a:pt x="0" y="1256"/>
                </a:lnTo>
                <a:lnTo>
                  <a:pt x="899" y="761"/>
                </a:lnTo>
                <a:lnTo>
                  <a:pt x="646" y="761"/>
                </a:lnTo>
                <a:cubicBezTo>
                  <a:pt x="587" y="761"/>
                  <a:pt x="539" y="704"/>
                  <a:pt x="539" y="634"/>
                </a:cubicBezTo>
                <a:lnTo>
                  <a:pt x="539" y="634"/>
                </a:lnTo>
                <a:lnTo>
                  <a:pt x="539" y="444"/>
                </a:lnTo>
                <a:lnTo>
                  <a:pt x="539" y="444"/>
                </a:lnTo>
                <a:lnTo>
                  <a:pt x="539" y="127"/>
                </a:lnTo>
                <a:close/>
              </a:path>
            </a:pathLst>
          </a:custGeom>
          <a:solidFill>
            <a:schemeClr val="accent3"/>
          </a:solidFill>
          <a:ln w="9525" cap="flat" cmpd="sng">
            <a:solidFill>
              <a:schemeClr val="tx1"/>
            </a:solidFill>
            <a:prstDash val="solid"/>
            <a:miter/>
            <a:headEnd type="none" w="med" len="med"/>
            <a:tailEnd type="none" w="med" len="med"/>
          </a:ln>
        </p:spPr>
        <p:txBody>
          <a:bodyPr anchor="t"/>
          <a:lstStyle/>
          <a:p>
            <a:pPr algn="ctr"/>
            <a:r>
              <a:rPr lang="en-US" altLang="zh-CN" sz="2400">
                <a:latin typeface="思源黑体 CN Light" panose="020B0300000000000000" pitchFamily="34" charset="-122"/>
                <a:ea typeface="思源黑体 CN Light" panose="020B0300000000000000" pitchFamily="34" charset="-122"/>
              </a:rPr>
              <a:t>   </a:t>
            </a:r>
            <a:r>
              <a:rPr lang="zh-CN" altLang="en-US" sz="2400">
                <a:latin typeface="思源黑体 CN Light" panose="020B0300000000000000" pitchFamily="34" charset="-122"/>
                <a:ea typeface="思源黑体 CN Light" panose="020B0300000000000000" pitchFamily="34" charset="-122"/>
              </a:rPr>
              <a:t>环渤海</a:t>
            </a:r>
            <a:endParaRPr lang="zh-CN" altLang="en-US" sz="2400">
              <a:latin typeface="思源黑体 CN Light" panose="020B0300000000000000" pitchFamily="34" charset="-122"/>
              <a:ea typeface="思源黑体 CN Light" panose="020B0300000000000000" pitchFamily="34" charset="-122"/>
            </a:endParaRPr>
          </a:p>
        </p:txBody>
      </p:sp>
      <p:sp>
        <p:nvSpPr>
          <p:cNvPr id="34" name="圆角矩形标注 40969"/>
          <p:cNvSpPr/>
          <p:nvPr/>
        </p:nvSpPr>
        <p:spPr>
          <a:xfrm flipH="1">
            <a:off x="5727300" y="4263034"/>
            <a:ext cx="1753269" cy="421892"/>
          </a:xfrm>
          <a:prstGeom prst="wedgeRoundRectCallout">
            <a:avLst>
              <a:gd name="adj1" fmla="val 60972"/>
              <a:gd name="adj2" fmla="val 36931"/>
              <a:gd name="adj3" fmla="val 16667"/>
            </a:avLst>
          </a:prstGeom>
          <a:solidFill>
            <a:schemeClr val="accent3"/>
          </a:solidFill>
          <a:ln w="9525" cap="flat" cmpd="sng">
            <a:solidFill>
              <a:schemeClr val="tx1"/>
            </a:solidFill>
            <a:prstDash val="solid"/>
            <a:miter/>
            <a:headEnd type="none" w="med" len="med"/>
            <a:tailEnd type="none" w="med" len="med"/>
          </a:ln>
        </p:spPr>
        <p:txBody>
          <a:bodyPr anchor="t"/>
          <a:lstStyle/>
          <a:p>
            <a:pPr algn="ctr"/>
            <a:r>
              <a:rPr lang="zh-CN" altLang="en-US" sz="2400">
                <a:latin typeface="思源黑体 CN Light" panose="020B0300000000000000" pitchFamily="34" charset="-122"/>
                <a:ea typeface="思源黑体 CN Light" panose="020B0300000000000000" pitchFamily="34" charset="-122"/>
              </a:rPr>
              <a:t>长江三角洲</a:t>
            </a:r>
            <a:endParaRPr lang="zh-CN" altLang="en-US" sz="2400">
              <a:latin typeface="思源黑体 CN Light" panose="020B0300000000000000" pitchFamily="34" charset="-122"/>
              <a:ea typeface="思源黑体 CN Light" panose="020B0300000000000000" pitchFamily="34" charset="-122"/>
            </a:endParaRPr>
          </a:p>
        </p:txBody>
      </p:sp>
      <p:sp>
        <p:nvSpPr>
          <p:cNvPr id="36" name="圆角矩形标注 40970"/>
          <p:cNvSpPr/>
          <p:nvPr/>
        </p:nvSpPr>
        <p:spPr>
          <a:xfrm>
            <a:off x="4975767" y="5491764"/>
            <a:ext cx="2161176" cy="442430"/>
          </a:xfrm>
          <a:prstGeom prst="wedgeRoundRectCallout">
            <a:avLst>
              <a:gd name="adj1" fmla="val -62083"/>
              <a:gd name="adj2" fmla="val 5870"/>
              <a:gd name="adj3" fmla="val 16667"/>
            </a:avLst>
          </a:prstGeom>
          <a:solidFill>
            <a:schemeClr val="accent3"/>
          </a:solidFill>
          <a:ln w="9525" cap="flat" cmpd="sng">
            <a:solidFill>
              <a:schemeClr val="tx1"/>
            </a:solidFill>
            <a:prstDash val="solid"/>
            <a:miter/>
            <a:headEnd type="none" w="med" len="med"/>
            <a:tailEnd type="none" w="med" len="med"/>
          </a:ln>
        </p:spPr>
        <p:txBody>
          <a:bodyPr anchor="t"/>
          <a:lstStyle/>
          <a:p>
            <a:pPr algn="ctr"/>
            <a:r>
              <a:rPr lang="zh-CN" altLang="en-US" sz="2400">
                <a:latin typeface="思源黑体 CN Light" panose="020B0300000000000000" pitchFamily="34" charset="-122"/>
                <a:ea typeface="思源黑体 CN Light" panose="020B0300000000000000" pitchFamily="34" charset="-122"/>
              </a:rPr>
              <a:t>珠江三角洲</a:t>
            </a:r>
            <a:endParaRPr lang="zh-CN" altLang="en-US" sz="2400">
              <a:latin typeface="思源黑体 CN Light" panose="020B0300000000000000" pitchFamily="34" charset="-122"/>
              <a:ea typeface="思源黑体 CN Light" panose="020B0300000000000000" pitchFamily="34" charset="-122"/>
            </a:endParaRPr>
          </a:p>
        </p:txBody>
      </p:sp>
      <p:grpSp>
        <p:nvGrpSpPr>
          <p:cNvPr id="2" name="组合 1"/>
          <p:cNvGrpSpPr/>
          <p:nvPr/>
        </p:nvGrpSpPr>
        <p:grpSpPr>
          <a:xfrm>
            <a:off x="7544834" y="3855720"/>
            <a:ext cx="3952280" cy="3046730"/>
            <a:chOff x="7544834" y="3429000"/>
            <a:chExt cx="3952280" cy="3046730"/>
          </a:xfrm>
        </p:grpSpPr>
        <p:pic>
          <p:nvPicPr>
            <p:cNvPr id="40" name="Picture 5" descr="cover-682"/>
            <p:cNvPicPr>
              <a:picLocks noChangeAspect="1"/>
            </p:cNvPicPr>
            <p:nvPr/>
          </p:nvPicPr>
          <p:blipFill>
            <a:blip r:embed="rId2"/>
            <a:stretch>
              <a:fillRect/>
            </a:stretch>
          </p:blipFill>
          <p:spPr>
            <a:xfrm>
              <a:off x="9454954" y="3429000"/>
              <a:ext cx="2042160" cy="3046730"/>
            </a:xfrm>
            <a:prstGeom prst="rect">
              <a:avLst/>
            </a:prstGeom>
            <a:noFill/>
            <a:ln w="9525">
              <a:noFill/>
            </a:ln>
          </p:spPr>
        </p:pic>
        <p:sp>
          <p:nvSpPr>
            <p:cNvPr id="46" name="文本框 45"/>
            <p:cNvSpPr txBox="1"/>
            <p:nvPr/>
          </p:nvSpPr>
          <p:spPr>
            <a:xfrm>
              <a:off x="7544834" y="5437443"/>
              <a:ext cx="1910120" cy="942047"/>
            </a:xfrm>
            <a:prstGeom prst="rect">
              <a:avLst/>
            </a:prstGeom>
            <a:noFill/>
          </p:spPr>
          <p:txBody>
            <a:bodyPr wrap="square">
              <a:spAutoFit/>
            </a:bodyPr>
            <a:lstStyle/>
            <a:p>
              <a:r>
                <a:rPr lang="zh-CN" altLang="en-US"/>
                <a:t>我国首个高新技术产业开发区</a:t>
              </a:r>
              <a:r>
                <a:rPr lang="en-US" altLang="zh-CN"/>
                <a:t>—</a:t>
              </a:r>
              <a:r>
                <a:rPr lang="zh-CN" altLang="en-US"/>
                <a:t>北京“中关村”</a:t>
              </a:r>
              <a:endParaRPr lang="zh-CN" altLang="en-US"/>
            </a:p>
          </p:txBody>
        </p:sp>
      </p:grpSp>
      <p:grpSp>
        <p:nvGrpSpPr>
          <p:cNvPr id="4" name="组合 3"/>
          <p:cNvGrpSpPr/>
          <p:nvPr/>
        </p:nvGrpSpPr>
        <p:grpSpPr>
          <a:xfrm>
            <a:off x="7924800" y="1701165"/>
            <a:ext cx="3595370" cy="1914525"/>
            <a:chOff x="12480" y="2679"/>
            <a:chExt cx="5662" cy="3015"/>
          </a:xfrm>
        </p:grpSpPr>
        <p:sp>
          <p:nvSpPr>
            <p:cNvPr id="14" name="矩形: 圆角 13"/>
            <p:cNvSpPr/>
            <p:nvPr/>
          </p:nvSpPr>
          <p:spPr>
            <a:xfrm>
              <a:off x="12480" y="3046"/>
              <a:ext cx="5662" cy="2649"/>
            </a:xfrm>
            <a:prstGeom prst="roundRect">
              <a:avLst/>
            </a:prstGeom>
            <a:noFill/>
            <a:ln w="12700">
              <a:solidFill>
                <a:schemeClr val="accent3"/>
              </a:solidFill>
              <a:miter lim="400000"/>
            </a:ln>
          </p:spPr>
          <p:txBody>
            <a:bodyPr lIns="0" tIns="0" rIns="0" bIns="0" rtlCol="0" anchor="ctr"/>
            <a:lstStyle/>
            <a:p>
              <a:pPr algn="l"/>
              <a:endParaRPr lang="zh-CN" altLang="en-US" sz="1600">
                <a:solidFill>
                  <a:srgbClr val="FFFFFF"/>
                </a:solidFill>
              </a:endParaRPr>
            </a:p>
          </p:txBody>
        </p:sp>
        <p:sp>
          <p:nvSpPr>
            <p:cNvPr id="47" name="文本框 46"/>
            <p:cNvSpPr txBox="1"/>
            <p:nvPr/>
          </p:nvSpPr>
          <p:spPr>
            <a:xfrm>
              <a:off x="13755" y="2679"/>
              <a:ext cx="2738" cy="727"/>
            </a:xfrm>
            <a:prstGeom prst="rect">
              <a:avLst/>
            </a:prstGeom>
            <a:solidFill>
              <a:schemeClr val="accent3"/>
            </a:solidFill>
          </p:spPr>
          <p:txBody>
            <a:bodyPr wrap="square">
              <a:spAutoFit/>
            </a:bodyPr>
            <a:lstStyle/>
            <a:p>
              <a:pPr algn="ctr"/>
              <a:r>
                <a:rPr lang="zh-CN" altLang="en-US" sz="2400">
                  <a:solidFill>
                    <a:schemeClr val="bg1"/>
                  </a:solidFill>
                  <a:latin typeface="思源黑体 CN Heavy" panose="020B0A00000000000000" pitchFamily="34" charset="-122"/>
                  <a:ea typeface="思源黑体 CN Heavy" panose="020B0A00000000000000" pitchFamily="34" charset="-122"/>
                </a:rPr>
                <a:t>分布特点</a:t>
              </a:r>
              <a:endParaRPr lang="zh-CN" altLang="en-US" sz="2400">
                <a:solidFill>
                  <a:schemeClr val="bg1"/>
                </a:solidFill>
                <a:latin typeface="思源黑体 CN Heavy" panose="020B0A00000000000000" pitchFamily="34" charset="-122"/>
                <a:ea typeface="思源黑体 CN Heavy" panose="020B0A00000000000000" pitchFamily="34" charset="-122"/>
              </a:endParaRPr>
            </a:p>
          </p:txBody>
        </p:sp>
        <p:sp>
          <p:nvSpPr>
            <p:cNvPr id="48" name="文本框 47"/>
            <p:cNvSpPr txBox="1"/>
            <p:nvPr/>
          </p:nvSpPr>
          <p:spPr>
            <a:xfrm>
              <a:off x="12603" y="3703"/>
              <a:ext cx="5418" cy="1696"/>
            </a:xfrm>
            <a:prstGeom prst="rect">
              <a:avLst/>
            </a:prstGeom>
            <a:noFill/>
          </p:spPr>
          <p:txBody>
            <a:bodyPr wrap="square">
              <a:spAutoFit/>
            </a:bodyPr>
            <a:lstStyle/>
            <a:p>
              <a:r>
                <a:rPr lang="zh-CN" altLang="en-US" sz="3200">
                  <a:solidFill>
                    <a:schemeClr val="tx1">
                      <a:lumMod val="75000"/>
                      <a:lumOff val="25000"/>
                    </a:schemeClr>
                  </a:solidFill>
                  <a:latin typeface="思源黑体 CN Light" panose="020B0300000000000000" pitchFamily="34" charset="-122"/>
                  <a:ea typeface="思源黑体 CN Light" panose="020B0300000000000000" pitchFamily="34" charset="-122"/>
                </a:rPr>
                <a:t>东密西疏，多依附于大中城市</a:t>
              </a:r>
              <a:r>
                <a:rPr lang="zh-CN" altLang="zh-CN" sz="3200">
                  <a:solidFill>
                    <a:schemeClr val="tx1">
                      <a:lumMod val="75000"/>
                      <a:lumOff val="25000"/>
                    </a:schemeClr>
                  </a:solidFill>
                  <a:latin typeface="思源黑体 CN Light" panose="020B0300000000000000" pitchFamily="34" charset="-122"/>
                  <a:ea typeface="思源黑体 CN Light" panose="020B0300000000000000" pitchFamily="34" charset="-122"/>
                </a:rPr>
                <a:t>。</a:t>
              </a:r>
              <a:endParaRPr lang="zh-CN" altLang="zh-CN" sz="3200">
                <a:solidFill>
                  <a:schemeClr val="tx1">
                    <a:lumMod val="75000"/>
                    <a:lumOff val="25000"/>
                  </a:schemeClr>
                </a:solidFill>
                <a:latin typeface="思源黑体 CN Light" panose="020B0300000000000000" pitchFamily="34" charset="-122"/>
                <a:ea typeface="思源黑体 CN Light" panose="020B0300000000000000" pitchFamily="34" charset="-122"/>
              </a:endParaRPr>
            </a:p>
          </p:txBody>
        </p:sp>
      </p:grpSp>
      <p:cxnSp>
        <p:nvCxnSpPr>
          <p:cNvPr id="16" name="连接符: 肘形 15"/>
          <p:cNvCxnSpPr/>
          <p:nvPr/>
        </p:nvCxnSpPr>
        <p:spPr>
          <a:xfrm rot="10800000">
            <a:off x="5430191" y="3786045"/>
            <a:ext cx="4016015" cy="584646"/>
          </a:xfrm>
          <a:prstGeom prst="bentConnector3">
            <a:avLst>
              <a:gd name="adj1" fmla="val 41115"/>
            </a:avLst>
          </a:prstGeom>
          <a:ln w="127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文本框 2"/>
          <p:cNvSpPr txBox="1"/>
          <p:nvPr/>
        </p:nvSpPr>
        <p:spPr>
          <a:xfrm>
            <a:off x="982491" y="1071939"/>
            <a:ext cx="1270000" cy="542925"/>
          </a:xfrm>
          <a:prstGeom prst="rect">
            <a:avLst/>
          </a:prstGeom>
          <a:solidFill>
            <a:srgbClr val="EFF2F5"/>
          </a:solidFill>
          <a:ln w="12700" cap="flat">
            <a:noFill/>
            <a:miter lim="400000"/>
          </a:ln>
          <a:effectLst/>
        </p:spPr>
        <p:txBody>
          <a:bodyPr rot="0" spcFirstLastPara="1" vertOverflow="overflow" horzOverflow="overflow" vert="horz" wrap="none" lIns="25716" tIns="25716" rIns="25716" bIns="25716" numCol="1" spcCol="38100" rtlCol="0" anchor="t">
            <a:spAutoFit/>
          </a:bodyPr>
          <a:lstStyle/>
          <a:p>
            <a:pPr marL="0" marR="0" indent="0" algn="l" defTabSz="914400" rtl="0" fontAlgn="auto" latinLnBrk="1" hangingPunct="0">
              <a:lnSpc>
                <a:spcPct val="100000"/>
              </a:lnSpc>
              <a:spcBef>
                <a:spcPct val="0"/>
              </a:spcBef>
              <a:spcAft>
                <a:spcPct val="0"/>
              </a:spcAft>
              <a:buClrTx/>
              <a:buSzTx/>
              <a:buFontTx/>
              <a:buNone/>
            </a:pPr>
            <a:r>
              <a:rPr kumimoji="0" lang="zh-CN" altLang="en-US" sz="3200" b="0" i="0" u="none" strike="noStrike" cap="none" spc="0" normalizeH="0" baseline="0" noProof="1">
                <a:ln>
                  <a:noFill/>
                </a:ln>
                <a:solidFill>
                  <a:schemeClr val="tx1">
                    <a:lumMod val="75000"/>
                    <a:lumOff val="25000"/>
                  </a:schemeClr>
                </a:solidFill>
                <a:effectLst/>
                <a:uFillTx/>
                <a:latin typeface="思源黑体 CN Heavy" panose="020B0A00000000000000" pitchFamily="34" charset="-122"/>
                <a:ea typeface="思源黑体 CN Heavy" panose="020B0A00000000000000" pitchFamily="34" charset="-122"/>
                <a:sym typeface="Arial" panose="020B0604020202020204"/>
              </a:rPr>
              <a:t>活动：</a:t>
            </a:r>
            <a:endParaRPr kumimoji="0" lang="zh-CN" altLang="en-US" sz="3200" b="0" i="0" u="none" strike="noStrike" cap="none" spc="0" normalizeH="0" baseline="0" noProof="1">
              <a:ln>
                <a:noFill/>
              </a:ln>
              <a:solidFill>
                <a:schemeClr val="tx1">
                  <a:lumMod val="75000"/>
                  <a:lumOff val="25000"/>
                </a:schemeClr>
              </a:solidFill>
              <a:effectLst/>
              <a:uFillTx/>
              <a:latin typeface="思源黑体 CN Heavy" panose="020B0A00000000000000" pitchFamily="34" charset="-122"/>
              <a:ea typeface="思源黑体 CN Heavy" panose="020B0A00000000000000" pitchFamily="34" charset="-122"/>
              <a:sym typeface="Arial" panose="020B0604020202020204"/>
            </a:endParaRPr>
          </a:p>
        </p:txBody>
      </p:sp>
      <p:grpSp>
        <p:nvGrpSpPr>
          <p:cNvPr id="17" name="组合 16"/>
          <p:cNvGrpSpPr/>
          <p:nvPr/>
        </p:nvGrpSpPr>
        <p:grpSpPr>
          <a:xfrm>
            <a:off x="-331470" y="0"/>
            <a:ext cx="6240780" cy="764540"/>
            <a:chOff x="318" y="0"/>
            <a:chExt cx="9828" cy="1204"/>
          </a:xfrm>
        </p:grpSpPr>
        <p:sp>
          <p:nvSpPr>
            <p:cNvPr id="18" name="平行四边形 17"/>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2929" y="43"/>
              <a:ext cx="6868" cy="1161"/>
            </a:xfrm>
            <a:prstGeom prst="rect">
              <a:avLst/>
            </a:prstGeom>
            <a:noFill/>
          </p:spPr>
          <p:txBody>
            <a:bodyPr wrap="square" rtlCol="0">
              <a:spAutoFit/>
            </a:bodyPr>
            <a:lstStyle/>
            <a:p>
              <a:pPr algn="dist" fontAlgn="auto">
                <a:lnSpc>
                  <a:spcPct val="150000"/>
                </a:lnSpc>
              </a:pPr>
              <a:r>
                <a:rPr lang="zh-CN" altLang="en-US" sz="2800">
                  <a:sym typeface="+mn-ea"/>
                </a:rPr>
                <a:t>蓬勃发展的高新技术产业</a:t>
              </a:r>
              <a:endParaRPr lang="zh-CN" altLang="en-US" sz="2800">
                <a:sym typeface="+mn-ea"/>
              </a:endParaRPr>
            </a:p>
          </p:txBody>
        </p:sp>
        <p:sp>
          <p:nvSpPr>
            <p:cNvPr id="20" name="平行四边形 19"/>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平行四边形 20"/>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 calcmode="lin" valueType="num">
                                      <p:cBhvr>
                                        <p:cTn id="18" dur="500" fill="hold"/>
                                        <p:tgtEl>
                                          <p:spTgt spid="28"/>
                                        </p:tgtEl>
                                        <p:attrNameLst>
                                          <p:attrName>ppt_w</p:attrName>
                                        </p:attrNameLst>
                                      </p:cBhvr>
                                      <p:tavLst>
                                        <p:tav tm="0">
                                          <p:val>
                                            <p:fltVal val="0"/>
                                          </p:val>
                                        </p:tav>
                                        <p:tav tm="100000">
                                          <p:val>
                                            <p:strVal val="#ppt_w"/>
                                          </p:val>
                                        </p:tav>
                                      </p:tavLst>
                                    </p:anim>
                                    <p:anim calcmode="lin" valueType="num">
                                      <p:cBhvr>
                                        <p:cTn id="19" dur="500" fill="hold"/>
                                        <p:tgtEl>
                                          <p:spTgt spid="28"/>
                                        </p:tgtEl>
                                        <p:attrNameLst>
                                          <p:attrName>ppt_h</p:attrName>
                                        </p:attrNameLst>
                                      </p:cBhvr>
                                      <p:tavLst>
                                        <p:tav tm="0">
                                          <p:val>
                                            <p:fltVal val="0"/>
                                          </p:val>
                                        </p:tav>
                                        <p:tav tm="100000">
                                          <p:val>
                                            <p:strVal val="#ppt_h"/>
                                          </p:val>
                                        </p:tav>
                                      </p:tavLst>
                                    </p:anim>
                                    <p:animEffect transition="in" filter="fade">
                                      <p:cBhvr>
                                        <p:cTn id="20" dur="500"/>
                                        <p:tgtEl>
                                          <p:spTgt spid="28"/>
                                        </p:tgtEl>
                                      </p:cBhvr>
                                    </p:animEffect>
                                  </p:childTnLst>
                                </p:cTn>
                              </p:par>
                            </p:childTnLst>
                          </p:cTn>
                        </p:par>
                        <p:par>
                          <p:cTn id="21" fill="hold">
                            <p:stCondLst>
                              <p:cond delay="500"/>
                            </p:stCondLst>
                            <p:childTnLst>
                              <p:par>
                                <p:cTn id="22" presetID="22" presetClass="entr" presetSubtype="4" fill="hold" grpId="0" nodeType="after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wipe(down)">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fill="hold"/>
                                        <p:tgtEl>
                                          <p:spTgt spid="30"/>
                                        </p:tgtEl>
                                        <p:attrNameLst>
                                          <p:attrName>ppt_w</p:attrName>
                                        </p:attrNameLst>
                                      </p:cBhvr>
                                      <p:tavLst>
                                        <p:tav tm="0">
                                          <p:val>
                                            <p:fltVal val="0"/>
                                          </p:val>
                                        </p:tav>
                                        <p:tav tm="100000">
                                          <p:val>
                                            <p:strVal val="#ppt_w"/>
                                          </p:val>
                                        </p:tav>
                                      </p:tavLst>
                                    </p:anim>
                                    <p:anim calcmode="lin" valueType="num">
                                      <p:cBhvr>
                                        <p:cTn id="30" dur="500" fill="hold"/>
                                        <p:tgtEl>
                                          <p:spTgt spid="30"/>
                                        </p:tgtEl>
                                        <p:attrNameLst>
                                          <p:attrName>ppt_h</p:attrName>
                                        </p:attrNameLst>
                                      </p:cBhvr>
                                      <p:tavLst>
                                        <p:tav tm="0">
                                          <p:val>
                                            <p:fltVal val="0"/>
                                          </p:val>
                                        </p:tav>
                                        <p:tav tm="100000">
                                          <p:val>
                                            <p:strVal val="#ppt_h"/>
                                          </p:val>
                                        </p:tav>
                                      </p:tavLst>
                                    </p:anim>
                                    <p:animEffect transition="in" filter="fade">
                                      <p:cBhvr>
                                        <p:cTn id="31" dur="500"/>
                                        <p:tgtEl>
                                          <p:spTgt spid="30"/>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left)">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wipe(right)">
                                      <p:cBhvr>
                                        <p:cTn id="44" dur="500"/>
                                        <p:tgtEl>
                                          <p:spTgt spid="2"/>
                                        </p:tgtEl>
                                      </p:cBhvr>
                                    </p:animEffect>
                                  </p:childTnLst>
                                </p:cTn>
                              </p:par>
                            </p:childTnLst>
                          </p:cTn>
                        </p:par>
                        <p:par>
                          <p:cTn id="45" fill="hold">
                            <p:stCondLst>
                              <p:cond delay="500"/>
                            </p:stCondLst>
                            <p:childTnLst>
                              <p:par>
                                <p:cTn id="46" presetID="22" presetClass="entr" presetSubtype="2"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wipe(right)">
                                      <p:cBhvr>
                                        <p:cTn id="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30" grpId="0"/>
      <p:bldP spid="32" grpId="0"/>
      <p:bldP spid="34" grpId="0"/>
      <p:bldP spid="3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7" name="Picture 11"/>
          <p:cNvPicPr>
            <a:picLocks noChangeAspect="1"/>
          </p:cNvPicPr>
          <p:nvPr/>
        </p:nvPicPr>
        <p:blipFill>
          <a:blip r:embed="rId1"/>
          <a:stretch>
            <a:fillRect/>
          </a:stretch>
        </p:blipFill>
        <p:spPr>
          <a:xfrm>
            <a:off x="0" y="1311275"/>
            <a:ext cx="12192635" cy="2362835"/>
          </a:xfrm>
          <a:prstGeom prst="rect">
            <a:avLst/>
          </a:prstGeom>
          <a:noFill/>
          <a:ln w="9525">
            <a:noFill/>
          </a:ln>
          <a:effectLst>
            <a:outerShdw blurRad="63500" sx="102000" sy="102000" algn="ctr" rotWithShape="0">
              <a:prstClr val="black">
                <a:alpha val="40000"/>
              </a:prstClr>
            </a:outerShdw>
          </a:effectLst>
        </p:spPr>
      </p:pic>
      <p:sp>
        <p:nvSpPr>
          <p:cNvPr id="21507" name="Text Box 10"/>
          <p:cNvSpPr txBox="1"/>
          <p:nvPr/>
        </p:nvSpPr>
        <p:spPr>
          <a:xfrm>
            <a:off x="2133600" y="736600"/>
            <a:ext cx="8686800" cy="614045"/>
          </a:xfrm>
          <a:prstGeom prst="rect">
            <a:avLst/>
          </a:prstGeom>
          <a:noFill/>
          <a:ln w="9525">
            <a:noFill/>
          </a:ln>
          <a:effectLst>
            <a:outerShdw dist="35921" dir="2699999" algn="ctr" rotWithShape="0">
              <a:schemeClr val="bg2"/>
            </a:outerShdw>
          </a:effectLst>
        </p:spPr>
        <p:txBody>
          <a:bodyPr>
            <a:spAutoFit/>
          </a:bodyPr>
          <a:lstStyle>
            <a:lvl1pPr marL="342900" indent="-342900" algn="l" rtl="0" fontAlgn="base">
              <a:spcBef>
                <a:spcPct val="20000"/>
              </a:spcBef>
              <a:spcAft>
                <a:spcPct val="0"/>
              </a:spcAft>
              <a:buChar char="•"/>
              <a:defRPr sz="3200" b="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0"/>
              </a:spcBef>
              <a:buNone/>
            </a:pPr>
            <a:r>
              <a:rPr lang="zh-CN" altLang="en-US" sz="3400" b="1">
                <a:solidFill>
                  <a:srgbClr val="262673"/>
                </a:solidFill>
                <a:latin typeface="+mn-ea"/>
                <a:cs typeface="+mn-ea"/>
              </a:rPr>
              <a:t>我国首个高新技术产业开发区</a:t>
            </a:r>
            <a:r>
              <a:rPr lang="en-US" altLang="zh-CN" sz="3400" b="1">
                <a:solidFill>
                  <a:srgbClr val="262673"/>
                </a:solidFill>
                <a:latin typeface="+mn-ea"/>
                <a:cs typeface="+mn-ea"/>
              </a:rPr>
              <a:t>——</a:t>
            </a:r>
            <a:r>
              <a:rPr lang="zh-CN" altLang="en-US" sz="3400" b="1">
                <a:solidFill>
                  <a:srgbClr val="262673"/>
                </a:solidFill>
                <a:latin typeface="+mn-ea"/>
                <a:cs typeface="+mn-ea"/>
              </a:rPr>
              <a:t>中关村</a:t>
            </a:r>
            <a:endParaRPr lang="zh-CN" altLang="en-US" sz="3400" b="1">
              <a:solidFill>
                <a:srgbClr val="262673"/>
              </a:solidFill>
              <a:latin typeface="+mn-ea"/>
              <a:cs typeface="+mn-ea"/>
            </a:endParaRPr>
          </a:p>
        </p:txBody>
      </p:sp>
      <p:sp>
        <p:nvSpPr>
          <p:cNvPr id="280581" name="Text Box 5"/>
          <p:cNvSpPr txBox="1"/>
          <p:nvPr/>
        </p:nvSpPr>
        <p:spPr>
          <a:xfrm>
            <a:off x="5867400" y="5486400"/>
            <a:ext cx="5638800" cy="521970"/>
          </a:xfrm>
          <a:prstGeom prst="rect">
            <a:avLst/>
          </a:prstGeom>
          <a:noFill/>
          <a:ln w="9525">
            <a:noFill/>
          </a:ln>
        </p:spPr>
        <p:txBody>
          <a:bodyPr>
            <a:spAutoFit/>
          </a:bodyPr>
          <a:lstStyle>
            <a:lvl1pPr marL="342900" indent="-342900" algn="l" rtl="0" fontAlgn="base">
              <a:spcBef>
                <a:spcPct val="20000"/>
              </a:spcBef>
              <a:spcAft>
                <a:spcPct val="0"/>
              </a:spcAft>
              <a:buChar char="•"/>
              <a:defRPr sz="3200" b="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zh-CN" altLang="en-US" sz="2800" b="1">
                <a:latin typeface="楷体_GB2312" pitchFamily="49" charset="-122"/>
                <a:ea typeface="楷体_GB2312" pitchFamily="49" charset="-122"/>
              </a:rPr>
              <a:t>发展高新技术产业的决定性因素：</a:t>
            </a:r>
            <a:endParaRPr lang="zh-CN" altLang="en-US" sz="2800" b="1">
              <a:latin typeface="楷体_GB2312" pitchFamily="49" charset="-122"/>
              <a:ea typeface="楷体_GB2312" pitchFamily="49" charset="-122"/>
            </a:endParaRPr>
          </a:p>
        </p:txBody>
      </p:sp>
      <p:sp>
        <p:nvSpPr>
          <p:cNvPr id="280582" name="Text Box 6"/>
          <p:cNvSpPr txBox="1"/>
          <p:nvPr/>
        </p:nvSpPr>
        <p:spPr>
          <a:xfrm>
            <a:off x="6776720" y="6085840"/>
            <a:ext cx="2819400" cy="460375"/>
          </a:xfrm>
          <a:prstGeom prst="rect">
            <a:avLst/>
          </a:prstGeom>
          <a:noFill/>
          <a:ln w="9525">
            <a:noFill/>
          </a:ln>
        </p:spPr>
        <p:txBody>
          <a:bodyPr>
            <a:spAutoFit/>
          </a:bodyPr>
          <a:lstStyle>
            <a:lvl1pPr marL="342900" indent="-342900" algn="l" rtl="0" fontAlgn="base">
              <a:spcBef>
                <a:spcPct val="20000"/>
              </a:spcBef>
              <a:spcAft>
                <a:spcPct val="0"/>
              </a:spcAft>
              <a:buChar char="•"/>
              <a:defRPr sz="3200" b="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stStyle>
          <a:p>
            <a:pPr marL="0" lvl="0" indent="0" eaLnBrk="1" hangingPunct="1">
              <a:spcBef>
                <a:spcPct val="50000"/>
              </a:spcBef>
              <a:buNone/>
            </a:pPr>
            <a:r>
              <a:rPr lang="en-US" altLang="zh-CN" sz="2400" b="1">
                <a:solidFill>
                  <a:srgbClr val="FF0000"/>
                </a:solidFill>
                <a:latin typeface="楷体_GB2312" pitchFamily="49" charset="-122"/>
                <a:ea typeface="楷体_GB2312" pitchFamily="49" charset="-122"/>
              </a:rPr>
              <a:t> </a:t>
            </a:r>
            <a:r>
              <a:rPr lang="zh-CN" altLang="en-US" sz="2400" b="1">
                <a:solidFill>
                  <a:srgbClr val="FF0000"/>
                </a:solidFill>
                <a:latin typeface="楷体_GB2312" pitchFamily="49" charset="-122"/>
                <a:ea typeface="楷体_GB2312" pitchFamily="49" charset="-122"/>
              </a:rPr>
              <a:t>科技和人才</a:t>
            </a:r>
            <a:endParaRPr lang="zh-CN" altLang="en-US" sz="2400" b="1">
              <a:solidFill>
                <a:srgbClr val="FF0000"/>
              </a:solidFill>
              <a:latin typeface="楷体_GB2312" pitchFamily="49" charset="-122"/>
              <a:ea typeface="楷体_GB2312" pitchFamily="49" charset="-122"/>
            </a:endParaRPr>
          </a:p>
        </p:txBody>
      </p:sp>
      <p:sp>
        <p:nvSpPr>
          <p:cNvPr id="39944" name="Rectangle 8"/>
          <p:cNvSpPr/>
          <p:nvPr/>
        </p:nvSpPr>
        <p:spPr>
          <a:xfrm>
            <a:off x="5815013" y="3820160"/>
            <a:ext cx="5005387" cy="460375"/>
          </a:xfrm>
          <a:prstGeom prst="rect">
            <a:avLst/>
          </a:prstGeom>
          <a:noFill/>
          <a:ln w="9525">
            <a:noFill/>
          </a:ln>
        </p:spPr>
        <p:txBody>
          <a:bodyPr>
            <a:spAutoFit/>
          </a:bodyPr>
          <a:lstStyle/>
          <a:p>
            <a:pPr eaLnBrk="1" hangingPunct="1"/>
            <a:r>
              <a:rPr lang="en-US" altLang="zh-CN" sz="2400">
                <a:latin typeface="Times New Roman" panose="02020603050405020304" pitchFamily="18" charset="0"/>
              </a:rPr>
              <a:t>1</a:t>
            </a:r>
            <a:r>
              <a:rPr lang="zh-CN" altLang="en-US" sz="2400">
                <a:latin typeface="Times New Roman" panose="02020603050405020304" pitchFamily="18" charset="0"/>
              </a:rPr>
              <a:t>．地理位置优越，交通便利。</a:t>
            </a:r>
            <a:endParaRPr lang="zh-CN" altLang="en-US" sz="2400">
              <a:latin typeface="Times New Roman" panose="02020603050405020304" pitchFamily="18" charset="0"/>
            </a:endParaRPr>
          </a:p>
        </p:txBody>
      </p:sp>
      <p:sp>
        <p:nvSpPr>
          <p:cNvPr id="39945" name="Rectangle 9"/>
          <p:cNvSpPr/>
          <p:nvPr/>
        </p:nvSpPr>
        <p:spPr>
          <a:xfrm>
            <a:off x="5815013" y="4391660"/>
            <a:ext cx="5157787" cy="460375"/>
          </a:xfrm>
          <a:prstGeom prst="rect">
            <a:avLst/>
          </a:prstGeom>
          <a:noFill/>
          <a:ln w="9525">
            <a:noFill/>
          </a:ln>
        </p:spPr>
        <p:txBody>
          <a:bodyPr>
            <a:spAutoFit/>
          </a:bodyPr>
          <a:lstStyle/>
          <a:p>
            <a:pPr eaLnBrk="1" hangingPunct="1">
              <a:spcBef>
                <a:spcPct val="50000"/>
              </a:spcBef>
            </a:pPr>
            <a:r>
              <a:rPr lang="en-US" altLang="zh-CN" sz="2400">
                <a:latin typeface="Times New Roman" panose="02020603050405020304" pitchFamily="18" charset="0"/>
              </a:rPr>
              <a:t>2</a:t>
            </a:r>
            <a:r>
              <a:rPr lang="zh-CN" altLang="en-US" sz="2400">
                <a:latin typeface="Times New Roman" panose="02020603050405020304" pitchFamily="18" charset="0"/>
              </a:rPr>
              <a:t>．科技力量雄厚，人才众多。</a:t>
            </a:r>
            <a:endParaRPr lang="zh-CN" altLang="en-US" sz="2400">
              <a:latin typeface="Times New Roman" panose="02020603050405020304" pitchFamily="18" charset="0"/>
            </a:endParaRPr>
          </a:p>
        </p:txBody>
      </p:sp>
      <p:sp>
        <p:nvSpPr>
          <p:cNvPr id="39946" name="Rectangle 10"/>
          <p:cNvSpPr/>
          <p:nvPr/>
        </p:nvSpPr>
        <p:spPr>
          <a:xfrm>
            <a:off x="5815013" y="4953000"/>
            <a:ext cx="4321175" cy="460375"/>
          </a:xfrm>
          <a:prstGeom prst="rect">
            <a:avLst/>
          </a:prstGeom>
          <a:noFill/>
          <a:ln w="9525">
            <a:noFill/>
          </a:ln>
        </p:spPr>
        <p:txBody>
          <a:bodyPr>
            <a:spAutoFit/>
          </a:bodyPr>
          <a:lstStyle/>
          <a:p>
            <a:pPr eaLnBrk="1" hangingPunct="1">
              <a:spcBef>
                <a:spcPct val="50000"/>
              </a:spcBef>
            </a:pPr>
            <a:r>
              <a:rPr lang="en-US" altLang="zh-CN" sz="2400">
                <a:latin typeface="Times New Roman" panose="02020603050405020304" pitchFamily="18" charset="0"/>
              </a:rPr>
              <a:t>3</a:t>
            </a:r>
            <a:r>
              <a:rPr lang="zh-CN" altLang="en-US" sz="2400">
                <a:latin typeface="Times New Roman" panose="02020603050405020304" pitchFamily="18" charset="0"/>
              </a:rPr>
              <a:t>．工业基础好。</a:t>
            </a:r>
            <a:endParaRPr lang="zh-CN" altLang="en-US" sz="2400">
              <a:latin typeface="Times New Roman" panose="02020603050405020304" pitchFamily="18" charset="0"/>
            </a:endParaRPr>
          </a:p>
        </p:txBody>
      </p:sp>
      <p:pic>
        <p:nvPicPr>
          <p:cNvPr id="39948" name="Picture 12"/>
          <p:cNvPicPr>
            <a:picLocks noChangeAspect="1"/>
          </p:cNvPicPr>
          <p:nvPr/>
        </p:nvPicPr>
        <p:blipFill>
          <a:blip r:embed="rId2"/>
          <a:stretch>
            <a:fillRect/>
          </a:stretch>
        </p:blipFill>
        <p:spPr>
          <a:xfrm>
            <a:off x="1828800" y="3810000"/>
            <a:ext cx="3886200" cy="2606675"/>
          </a:xfrm>
          <a:prstGeom prst="rect">
            <a:avLst/>
          </a:prstGeom>
          <a:noFill/>
          <a:ln w="9525">
            <a:noFill/>
          </a:ln>
          <a:effectLst>
            <a:outerShdw blurRad="63500" sx="102000" sy="102000" algn="ctr" rotWithShape="0">
              <a:prstClr val="black">
                <a:alpha val="40000"/>
              </a:prstClr>
            </a:outerShdw>
          </a:effectLst>
        </p:spPr>
      </p:pic>
      <p:grpSp>
        <p:nvGrpSpPr>
          <p:cNvPr id="17" name="组合 16"/>
          <p:cNvGrpSpPr/>
          <p:nvPr/>
        </p:nvGrpSpPr>
        <p:grpSpPr>
          <a:xfrm>
            <a:off x="-331470" y="0"/>
            <a:ext cx="6240780" cy="764540"/>
            <a:chOff x="318" y="0"/>
            <a:chExt cx="9828" cy="1204"/>
          </a:xfrm>
        </p:grpSpPr>
        <p:sp>
          <p:nvSpPr>
            <p:cNvPr id="18" name="平行四边形 17"/>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2929" y="43"/>
              <a:ext cx="6868" cy="1161"/>
            </a:xfrm>
            <a:prstGeom prst="rect">
              <a:avLst/>
            </a:prstGeom>
            <a:noFill/>
          </p:spPr>
          <p:txBody>
            <a:bodyPr wrap="square" rtlCol="0">
              <a:spAutoFit/>
            </a:bodyPr>
            <a:lstStyle/>
            <a:p>
              <a:pPr algn="dist" fontAlgn="auto">
                <a:lnSpc>
                  <a:spcPct val="150000"/>
                </a:lnSpc>
              </a:pPr>
              <a:r>
                <a:rPr lang="zh-CN" altLang="en-US" sz="2800">
                  <a:sym typeface="+mn-ea"/>
                </a:rPr>
                <a:t>蓬勃发展的高新技术产业</a:t>
              </a:r>
              <a:endParaRPr lang="zh-CN" altLang="en-US" sz="2800">
                <a:sym typeface="+mn-ea"/>
              </a:endParaRPr>
            </a:p>
          </p:txBody>
        </p:sp>
        <p:sp>
          <p:nvSpPr>
            <p:cNvPr id="20" name="平行四边形 19"/>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平行四边形 20"/>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9948"/>
                                        </p:tgtEl>
                                        <p:attrNameLst>
                                          <p:attrName>style.visibility</p:attrName>
                                        </p:attrNameLst>
                                      </p:cBhvr>
                                      <p:to>
                                        <p:strVal val="visible"/>
                                      </p:to>
                                    </p:set>
                                    <p:animEffect transition="in" filter="dissolve">
                                      <p:cBhvr>
                                        <p:cTn id="7" dur="500"/>
                                        <p:tgtEl>
                                          <p:spTgt spid="39948"/>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9947"/>
                                        </p:tgtEl>
                                        <p:attrNameLst>
                                          <p:attrName>style.visibility</p:attrName>
                                        </p:attrNameLst>
                                      </p:cBhvr>
                                      <p:to>
                                        <p:strVal val="visible"/>
                                      </p:to>
                                    </p:set>
                                    <p:animEffect transition="in" filter="dissolve">
                                      <p:cBhvr>
                                        <p:cTn id="11" dur="500"/>
                                        <p:tgtEl>
                                          <p:spTgt spid="3994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9944"/>
                                        </p:tgtEl>
                                        <p:attrNameLst>
                                          <p:attrName>style.visibility</p:attrName>
                                        </p:attrNameLst>
                                      </p:cBhvr>
                                      <p:to>
                                        <p:strVal val="visible"/>
                                      </p:to>
                                    </p:set>
                                    <p:animEffect transition="in" filter="wipe(left)">
                                      <p:cBhvr>
                                        <p:cTn id="16" dur="500"/>
                                        <p:tgtEl>
                                          <p:spTgt spid="3994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9945"/>
                                        </p:tgtEl>
                                        <p:attrNameLst>
                                          <p:attrName>style.visibility</p:attrName>
                                        </p:attrNameLst>
                                      </p:cBhvr>
                                      <p:to>
                                        <p:strVal val="visible"/>
                                      </p:to>
                                    </p:set>
                                    <p:animEffect transition="in" filter="wipe(left)">
                                      <p:cBhvr>
                                        <p:cTn id="21" dur="500"/>
                                        <p:tgtEl>
                                          <p:spTgt spid="3994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9946"/>
                                        </p:tgtEl>
                                        <p:attrNameLst>
                                          <p:attrName>style.visibility</p:attrName>
                                        </p:attrNameLst>
                                      </p:cBhvr>
                                      <p:to>
                                        <p:strVal val="visible"/>
                                      </p:to>
                                    </p:set>
                                    <p:animEffect transition="in" filter="wipe(left)">
                                      <p:cBhvr>
                                        <p:cTn id="26" dur="500"/>
                                        <p:tgtEl>
                                          <p:spTgt spid="3994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80581"/>
                                        </p:tgtEl>
                                        <p:attrNameLst>
                                          <p:attrName>style.visibility</p:attrName>
                                        </p:attrNameLst>
                                      </p:cBhvr>
                                      <p:to>
                                        <p:strVal val="visible"/>
                                      </p:to>
                                    </p:set>
                                    <p:animEffect transition="in" filter="wipe(left)">
                                      <p:cBhvr>
                                        <p:cTn id="31" dur="500"/>
                                        <p:tgtEl>
                                          <p:spTgt spid="28058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80582"/>
                                        </p:tgtEl>
                                        <p:attrNameLst>
                                          <p:attrName>style.visibility</p:attrName>
                                        </p:attrNameLst>
                                      </p:cBhvr>
                                      <p:to>
                                        <p:strVal val="visible"/>
                                      </p:to>
                                    </p:set>
                                    <p:animEffect transition="in" filter="wipe(left)">
                                      <p:cBhvr>
                                        <p:cTn id="36" dur="500"/>
                                        <p:tgtEl>
                                          <p:spTgt spid="2805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1" grpId="0"/>
      <p:bldP spid="280582" grpId="0"/>
      <p:bldP spid="39944" grpId="0"/>
      <p:bldP spid="39945" grpId="0"/>
      <p:bldP spid="3994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080" y="843280"/>
            <a:ext cx="12181840" cy="6014720"/>
          </a:xfrm>
          <a:prstGeom prst="rect">
            <a:avLst/>
          </a:prstGeom>
        </p:spPr>
      </p:pic>
      <p:sp>
        <p:nvSpPr>
          <p:cNvPr id="9" name="矩形 8"/>
          <p:cNvSpPr/>
          <p:nvPr/>
        </p:nvSpPr>
        <p:spPr>
          <a:xfrm>
            <a:off x="0" y="5807413"/>
            <a:ext cx="12192000" cy="1118681"/>
          </a:xfrm>
          <a:prstGeom prst="rect">
            <a:avLst/>
          </a:prstGeom>
          <a:solidFill>
            <a:srgbClr val="CD4344"/>
          </a:solidFill>
          <a:ln w="12700">
            <a:miter lim="400000"/>
          </a:ln>
        </p:spPr>
        <p:txBody>
          <a:bodyPr lIns="0" tIns="0" rIns="0" bIns="0" rtlCol="0" anchor="ctr"/>
          <a:lstStyle/>
          <a:p>
            <a:pPr algn="l"/>
            <a:endParaRPr lang="zh-CN" altLang="en-US" sz="1600">
              <a:solidFill>
                <a:srgbClr val="FFFFFF"/>
              </a:solidFill>
            </a:endParaRPr>
          </a:p>
        </p:txBody>
      </p:sp>
      <p:sp>
        <p:nvSpPr>
          <p:cNvPr id="7" name="文本框 6"/>
          <p:cNvSpPr txBox="1"/>
          <p:nvPr/>
        </p:nvSpPr>
        <p:spPr>
          <a:xfrm>
            <a:off x="440176" y="6074365"/>
            <a:ext cx="9306939" cy="584775"/>
          </a:xfrm>
          <a:prstGeom prst="rect">
            <a:avLst/>
          </a:prstGeom>
          <a:noFill/>
        </p:spPr>
        <p:txBody>
          <a:bodyPr wrap="square">
            <a:spAutoFit/>
          </a:bodyPr>
          <a:lstStyle/>
          <a:p>
            <a:r>
              <a:rPr lang="zh-CN" altLang="en-US" sz="3200">
                <a:solidFill>
                  <a:schemeClr val="bg1"/>
                </a:solidFill>
                <a:latin typeface="思源黑体 CN Heavy" panose="020B0A00000000000000" pitchFamily="34" charset="-122"/>
                <a:ea typeface="思源黑体 CN Heavy" panose="020B0A00000000000000" pitchFamily="34" charset="-122"/>
              </a:rPr>
              <a:t>湖北 武汉东湖高新技术开发区</a:t>
            </a:r>
            <a:r>
              <a:rPr lang="en-US" altLang="zh-CN" sz="3200">
                <a:solidFill>
                  <a:schemeClr val="bg1"/>
                </a:solidFill>
                <a:latin typeface="思源黑体 CN Heavy" panose="020B0A00000000000000" pitchFamily="34" charset="-122"/>
                <a:ea typeface="思源黑体 CN Heavy" panose="020B0A00000000000000" pitchFamily="34" charset="-122"/>
              </a:rPr>
              <a:t>—“</a:t>
            </a:r>
            <a:r>
              <a:rPr lang="zh-CN" altLang="en-US" sz="3200">
                <a:solidFill>
                  <a:schemeClr val="bg1"/>
                </a:solidFill>
                <a:latin typeface="思源黑体 CN Heavy" panose="020B0A00000000000000" pitchFamily="34" charset="-122"/>
                <a:ea typeface="思源黑体 CN Heavy" panose="020B0A00000000000000" pitchFamily="34" charset="-122"/>
              </a:rPr>
              <a:t>中国光谷”</a:t>
            </a:r>
            <a:endParaRPr lang="zh-CN" altLang="en-US" sz="3200">
              <a:solidFill>
                <a:schemeClr val="bg1"/>
              </a:solidFill>
              <a:latin typeface="思源黑体 CN Heavy" panose="020B0A00000000000000" pitchFamily="34" charset="-122"/>
              <a:ea typeface="思源黑体 CN Heavy" panose="020B0A00000000000000" pitchFamily="34" charset="-122"/>
            </a:endParaRPr>
          </a:p>
        </p:txBody>
      </p:sp>
      <p:grpSp>
        <p:nvGrpSpPr>
          <p:cNvPr id="17" name="组合 16"/>
          <p:cNvGrpSpPr/>
          <p:nvPr/>
        </p:nvGrpSpPr>
        <p:grpSpPr>
          <a:xfrm>
            <a:off x="-331470" y="0"/>
            <a:ext cx="6240780" cy="764540"/>
            <a:chOff x="318" y="0"/>
            <a:chExt cx="9828" cy="1204"/>
          </a:xfrm>
        </p:grpSpPr>
        <p:sp>
          <p:nvSpPr>
            <p:cNvPr id="18" name="平行四边形 17"/>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2929" y="43"/>
              <a:ext cx="6868" cy="1161"/>
            </a:xfrm>
            <a:prstGeom prst="rect">
              <a:avLst/>
            </a:prstGeom>
            <a:noFill/>
          </p:spPr>
          <p:txBody>
            <a:bodyPr wrap="square" rtlCol="0">
              <a:spAutoFit/>
            </a:bodyPr>
            <a:lstStyle/>
            <a:p>
              <a:pPr algn="dist" fontAlgn="auto">
                <a:lnSpc>
                  <a:spcPct val="150000"/>
                </a:lnSpc>
              </a:pPr>
              <a:r>
                <a:rPr lang="zh-CN" altLang="en-US" sz="2800">
                  <a:sym typeface="+mn-ea"/>
                </a:rPr>
                <a:t>蓬勃发展的高新技术产业</a:t>
              </a:r>
              <a:endParaRPr lang="zh-CN" altLang="en-US" sz="2800">
                <a:sym typeface="+mn-ea"/>
              </a:endParaRPr>
            </a:p>
          </p:txBody>
        </p:sp>
        <p:sp>
          <p:nvSpPr>
            <p:cNvPr id="20" name="平行四边形 19"/>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平行四边形 20"/>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墨子卫星.png"/>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8250610" y="1163838"/>
            <a:ext cx="3104782" cy="217094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descr="海斗号 深潜.jpg"/>
          <p:cNvPicPr>
            <a:picLocks noChangeAspect="1" noChangeArrowheads="1"/>
          </p:cNvPicPr>
          <p:nvPr/>
        </p:nvPicPr>
        <p:blipFill>
          <a:blip r:embed="rId2">
            <a:extLst>
              <a:ext uri="{28A0092B-C50C-407E-A947-70E740481C1C}">
                <a14:useLocalDpi xmlns:a14="http://schemas.microsoft.com/office/drawing/2010/main" val="0"/>
              </a:ext>
            </a:extLst>
          </a:blip>
          <a:srcRect l="5244" r="5244"/>
          <a:stretch>
            <a:fillRect/>
          </a:stretch>
        </p:blipFill>
        <p:spPr bwMode="auto">
          <a:xfrm>
            <a:off x="8241407" y="4028440"/>
            <a:ext cx="3091760" cy="214696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descr="天眼望远镜.jpg"/>
          <p:cNvPicPr>
            <a:picLocks noChangeAspect="1" noChangeArrowheads="1"/>
          </p:cNvPicPr>
          <p:nvPr/>
        </p:nvPicPr>
        <p:blipFill>
          <a:blip r:embed="rId3">
            <a:extLst>
              <a:ext uri="{28A0092B-C50C-407E-A947-70E740481C1C}">
                <a14:useLocalDpi xmlns:a14="http://schemas.microsoft.com/office/drawing/2010/main" val="0"/>
              </a:ext>
            </a:extLst>
          </a:blip>
          <a:srcRect l="1247" r="2492" b="3761"/>
          <a:stretch>
            <a:fillRect/>
          </a:stretch>
        </p:blipFill>
        <p:spPr bwMode="auto">
          <a:xfrm>
            <a:off x="617505" y="4028440"/>
            <a:ext cx="3314682" cy="214696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4" descr="神威 计算.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364882" y="1163837"/>
            <a:ext cx="3511121" cy="217094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10" descr="世界首条新能源空中铁路.jpg"/>
          <p:cNvPicPr>
            <a:picLocks noChangeAspect="1" noChangeArrowheads="1"/>
          </p:cNvPicPr>
          <p:nvPr/>
        </p:nvPicPr>
        <p:blipFill>
          <a:blip r:embed="rId5">
            <a:extLst>
              <a:ext uri="{28A0092B-C50C-407E-A947-70E740481C1C}">
                <a14:useLocalDpi xmlns:a14="http://schemas.microsoft.com/office/drawing/2010/main" val="0"/>
              </a:ext>
            </a:extLst>
          </a:blip>
          <a:srcRect r="18661" b="14159"/>
          <a:stretch>
            <a:fillRect/>
          </a:stretch>
        </p:blipFill>
        <p:spPr bwMode="auto">
          <a:xfrm>
            <a:off x="626710" y="1163838"/>
            <a:ext cx="3314681" cy="2170949"/>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12" descr="港珠澳大桥.jpg"/>
          <p:cNvPicPr>
            <a:picLocks noChangeAspect="1" noChangeArrowheads="1"/>
          </p:cNvPicPr>
          <p:nvPr/>
        </p:nvPicPr>
        <p:blipFill>
          <a:blip r:embed="rId6">
            <a:extLst>
              <a:ext uri="{28A0092B-C50C-407E-A947-70E740481C1C}">
                <a14:useLocalDpi xmlns:a14="http://schemas.microsoft.com/office/drawing/2010/main" val="0"/>
              </a:ext>
            </a:extLst>
          </a:blip>
          <a:srcRect l="4822" r="3494"/>
          <a:stretch>
            <a:fillRect/>
          </a:stretch>
        </p:blipFill>
        <p:spPr bwMode="auto">
          <a:xfrm>
            <a:off x="4374084" y="4028440"/>
            <a:ext cx="3492715" cy="214696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8"/>
          <p:cNvSpPr/>
          <p:nvPr/>
        </p:nvSpPr>
        <p:spPr bwMode="auto">
          <a:xfrm>
            <a:off x="617184" y="1163837"/>
            <a:ext cx="3314682" cy="693654"/>
          </a:xfrm>
          <a:prstGeom prst="rect">
            <a:avLst/>
          </a:prstGeom>
          <a:solidFill>
            <a:srgbClr val="CD4344"/>
          </a:solidFill>
          <a:ln w="38100" cap="flat" cmpd="sng" algn="ctr">
            <a:noFill/>
            <a:prstDash val="solid"/>
            <a:round/>
            <a:headEnd type="none" w="med" len="med"/>
            <a:tailEnd type="none" w="med" len="med"/>
          </a:ln>
        </p:spPr>
        <p:txBody>
          <a:bodyPr>
            <a:noAutofit/>
          </a:bodyPr>
          <a:lstStyle/>
          <a:p>
            <a:pPr lvl="0" algn="ctr">
              <a:buClrTx/>
              <a:buSzTx/>
              <a:buFontTx/>
              <a:defRPr/>
            </a:pPr>
            <a:r>
              <a:rPr lang="zh-CN" altLang="en-US" sz="2000">
                <a:solidFill>
                  <a:schemeClr val="bg1"/>
                </a:solidFill>
                <a:latin typeface="思源黑体 CN Light" panose="020B0300000000000000" pitchFamily="34" charset="-122"/>
                <a:ea typeface="思源黑体 CN Light" panose="020B0300000000000000" pitchFamily="34" charset="-122"/>
                <a:sym typeface="+mn-ea"/>
              </a:rPr>
              <a:t>世界首条</a:t>
            </a:r>
            <a:endParaRPr lang="zh-CN" altLang="en-US" sz="2000">
              <a:solidFill>
                <a:schemeClr val="bg1"/>
              </a:solidFill>
              <a:latin typeface="思源黑体 CN Light" panose="020B0300000000000000" pitchFamily="34" charset="-122"/>
              <a:ea typeface="思源黑体 CN Light" panose="020B0300000000000000" pitchFamily="34" charset="-122"/>
              <a:sym typeface="+mn-ea"/>
            </a:endParaRPr>
          </a:p>
          <a:p>
            <a:pPr lvl="0" algn="ctr">
              <a:buClrTx/>
              <a:buSzTx/>
              <a:buFontTx/>
              <a:defRPr/>
            </a:pPr>
            <a:r>
              <a:rPr lang="zh-CN" altLang="en-US" sz="2000">
                <a:solidFill>
                  <a:schemeClr val="bg1"/>
                </a:solidFill>
                <a:latin typeface="思源黑体 CN Light" panose="020B0300000000000000" pitchFamily="34" charset="-122"/>
                <a:ea typeface="思源黑体 CN Light" panose="020B0300000000000000" pitchFamily="34" charset="-122"/>
                <a:sym typeface="+mn-ea"/>
              </a:rPr>
              <a:t>新能源空中铁路</a:t>
            </a:r>
            <a:endParaRPr lang="zh-CN" altLang="en-US" sz="2000">
              <a:solidFill>
                <a:schemeClr val="bg1"/>
              </a:solidFill>
              <a:latin typeface="思源黑体 CN Light" panose="020B0300000000000000" pitchFamily="34" charset="-122"/>
              <a:ea typeface="思源黑体 CN Light" panose="020B0300000000000000" pitchFamily="34" charset="-122"/>
              <a:sym typeface="+mn-ea"/>
            </a:endParaRPr>
          </a:p>
        </p:txBody>
      </p:sp>
      <p:sp>
        <p:nvSpPr>
          <p:cNvPr id="10" name="矩形 9"/>
          <p:cNvSpPr>
            <a:spLocks noChangeArrowheads="1"/>
          </p:cNvSpPr>
          <p:nvPr/>
        </p:nvSpPr>
        <p:spPr bwMode="auto">
          <a:xfrm>
            <a:off x="617505" y="5456334"/>
            <a:ext cx="3314682" cy="719066"/>
          </a:xfrm>
          <a:prstGeom prst="rect">
            <a:avLst/>
          </a:prstGeom>
          <a:solidFill>
            <a:srgbClr val="CD4344"/>
          </a:solidFill>
          <a:ln w="38100" cap="flat" cmpd="sng" algn="ctr">
            <a:noFill/>
            <a:prstDash val="solid"/>
            <a:round/>
            <a:headEnd type="none" w="med" len="med"/>
            <a:tailEnd type="none" w="med" len="med"/>
          </a:ln>
        </p:spPr>
        <p:txBody>
          <a:bodyPr>
            <a:noAutofit/>
          </a:bodyPr>
          <a:lstStyle/>
          <a:p>
            <a:pPr lvl="0" algn="ctr">
              <a:buClrTx/>
              <a:buSzTx/>
              <a:buFontTx/>
              <a:defRPr/>
            </a:pPr>
            <a:r>
              <a:rPr lang="zh-CN" altLang="en-US" sz="2000">
                <a:solidFill>
                  <a:schemeClr val="bg1"/>
                </a:solidFill>
                <a:latin typeface="思源黑体 CN Light" panose="020B0300000000000000" pitchFamily="34" charset="-122"/>
                <a:ea typeface="思源黑体 CN Light" panose="020B0300000000000000" pitchFamily="34" charset="-122"/>
                <a:sym typeface="+mn-ea"/>
              </a:rPr>
              <a:t>世界上口径最大的单天线射电望远镜</a:t>
            </a:r>
            <a:endParaRPr lang="zh-CN" altLang="en-US" sz="2000">
              <a:solidFill>
                <a:schemeClr val="bg1"/>
              </a:solidFill>
              <a:latin typeface="思源黑体 CN Light" panose="020B0300000000000000" pitchFamily="34" charset="-122"/>
              <a:ea typeface="思源黑体 CN Light" panose="020B0300000000000000" pitchFamily="34" charset="-122"/>
              <a:sym typeface="+mn-ea"/>
            </a:endParaRPr>
          </a:p>
        </p:txBody>
      </p:sp>
      <p:sp>
        <p:nvSpPr>
          <p:cNvPr id="11" name="矩形 10"/>
          <p:cNvSpPr/>
          <p:nvPr/>
        </p:nvSpPr>
        <p:spPr bwMode="auto">
          <a:xfrm>
            <a:off x="4364882" y="1174013"/>
            <a:ext cx="3511122" cy="719067"/>
          </a:xfrm>
          <a:prstGeom prst="rect">
            <a:avLst/>
          </a:prstGeom>
          <a:solidFill>
            <a:srgbClr val="CD4344"/>
          </a:solidFill>
          <a:ln w="38100" cap="flat" cmpd="sng" algn="ctr">
            <a:noFill/>
            <a:prstDash val="solid"/>
            <a:round/>
            <a:headEnd type="none" w="med" len="med"/>
            <a:tailEnd type="none" w="med" len="med"/>
          </a:ln>
        </p:spPr>
        <p:txBody>
          <a:bodyPr>
            <a:noAutofit/>
          </a:bodyPr>
          <a:lstStyle/>
          <a:p>
            <a:pPr lvl="0" algn="ctr">
              <a:buClrTx/>
              <a:buSzTx/>
              <a:buFontTx/>
              <a:defRPr/>
            </a:pPr>
            <a:r>
              <a:rPr lang="zh-CN" altLang="en-US" sz="2000">
                <a:solidFill>
                  <a:schemeClr val="bg1"/>
                </a:solidFill>
                <a:latin typeface="思源黑体 CN Light" panose="020B0300000000000000" pitchFamily="34" charset="-122"/>
                <a:ea typeface="思源黑体 CN Light" panose="020B0300000000000000" pitchFamily="34" charset="-122"/>
                <a:sym typeface="+mn-ea"/>
              </a:rPr>
              <a:t>“神威·太湖之光”</a:t>
            </a:r>
            <a:endParaRPr lang="zh-CN" altLang="en-US" sz="2000">
              <a:solidFill>
                <a:schemeClr val="bg1"/>
              </a:solidFill>
              <a:latin typeface="思源黑体 CN Light" panose="020B0300000000000000" pitchFamily="34" charset="-122"/>
              <a:ea typeface="思源黑体 CN Light" panose="020B0300000000000000" pitchFamily="34" charset="-122"/>
              <a:sym typeface="+mn-ea"/>
            </a:endParaRPr>
          </a:p>
          <a:p>
            <a:pPr lvl="0" algn="ctr">
              <a:buClrTx/>
              <a:buSzTx/>
              <a:buFontTx/>
              <a:defRPr/>
            </a:pPr>
            <a:r>
              <a:rPr lang="zh-CN" altLang="en-US" sz="2000">
                <a:solidFill>
                  <a:schemeClr val="bg1"/>
                </a:solidFill>
                <a:latin typeface="思源黑体 CN Light" panose="020B0300000000000000" pitchFamily="34" charset="-122"/>
                <a:ea typeface="思源黑体 CN Light" panose="020B0300000000000000" pitchFamily="34" charset="-122"/>
                <a:sym typeface="+mn-ea"/>
              </a:rPr>
              <a:t>全球最快的超级计算机</a:t>
            </a:r>
            <a:endParaRPr lang="zh-CN" altLang="en-US" sz="2000">
              <a:solidFill>
                <a:schemeClr val="bg1"/>
              </a:solidFill>
              <a:latin typeface="思源黑体 CN Light" panose="020B0300000000000000" pitchFamily="34" charset="-122"/>
              <a:ea typeface="思源黑体 CN Light" panose="020B0300000000000000" pitchFamily="34" charset="-122"/>
              <a:sym typeface="+mn-ea"/>
            </a:endParaRPr>
          </a:p>
        </p:txBody>
      </p:sp>
      <p:sp>
        <p:nvSpPr>
          <p:cNvPr id="12" name="矩形 11"/>
          <p:cNvSpPr>
            <a:spLocks noChangeArrowheads="1"/>
          </p:cNvSpPr>
          <p:nvPr/>
        </p:nvSpPr>
        <p:spPr bwMode="auto">
          <a:xfrm>
            <a:off x="4364882" y="5456333"/>
            <a:ext cx="3501916" cy="719067"/>
          </a:xfrm>
          <a:prstGeom prst="rect">
            <a:avLst/>
          </a:prstGeom>
          <a:solidFill>
            <a:srgbClr val="CD4344"/>
          </a:solidFill>
          <a:ln w="38100" cap="flat" cmpd="sng" algn="ctr">
            <a:noFill/>
            <a:prstDash val="solid"/>
            <a:round/>
            <a:headEnd type="none" w="med" len="med"/>
            <a:tailEnd type="none" w="med" len="med"/>
          </a:ln>
        </p:spPr>
        <p:txBody>
          <a:bodyPr>
            <a:noAutofit/>
          </a:bodyPr>
          <a:lstStyle/>
          <a:p>
            <a:pPr lvl="0" algn="ctr">
              <a:buClrTx/>
              <a:buSzTx/>
              <a:buFontTx/>
              <a:defRPr/>
            </a:pPr>
            <a:r>
              <a:rPr lang="zh-CN" altLang="en-US" sz="2000">
                <a:solidFill>
                  <a:schemeClr val="bg1"/>
                </a:solidFill>
                <a:latin typeface="思源黑体 CN Light" panose="020B0300000000000000" pitchFamily="34" charset="-122"/>
                <a:ea typeface="思源黑体 CN Light" panose="020B0300000000000000" pitchFamily="34" charset="-122"/>
                <a:sym typeface="+mn-ea"/>
              </a:rPr>
              <a:t>“港珠澳大桥”</a:t>
            </a:r>
            <a:endParaRPr lang="zh-CN" altLang="en-US" sz="2000">
              <a:solidFill>
                <a:schemeClr val="bg1"/>
              </a:solidFill>
              <a:latin typeface="思源黑体 CN Light" panose="020B0300000000000000" pitchFamily="34" charset="-122"/>
              <a:ea typeface="思源黑体 CN Light" panose="020B0300000000000000" pitchFamily="34" charset="-122"/>
              <a:sym typeface="+mn-ea"/>
            </a:endParaRPr>
          </a:p>
          <a:p>
            <a:pPr lvl="0" algn="ctr">
              <a:buClrTx/>
              <a:buSzTx/>
              <a:buFontTx/>
              <a:defRPr/>
            </a:pPr>
            <a:r>
              <a:rPr lang="zh-CN" altLang="en-US" sz="2000">
                <a:solidFill>
                  <a:schemeClr val="bg1"/>
                </a:solidFill>
                <a:latin typeface="思源黑体 CN Light" panose="020B0300000000000000" pitchFamily="34" charset="-122"/>
                <a:ea typeface="思源黑体 CN Light" panose="020B0300000000000000" pitchFamily="34" charset="-122"/>
                <a:sym typeface="+mn-ea"/>
              </a:rPr>
              <a:t>世界最长的跨海大桥</a:t>
            </a:r>
            <a:endParaRPr lang="zh-CN" altLang="en-US" sz="2000">
              <a:solidFill>
                <a:schemeClr val="bg1"/>
              </a:solidFill>
              <a:latin typeface="思源黑体 CN Light" panose="020B0300000000000000" pitchFamily="34" charset="-122"/>
              <a:ea typeface="思源黑体 CN Light" panose="020B0300000000000000" pitchFamily="34" charset="-122"/>
              <a:sym typeface="+mn-ea"/>
            </a:endParaRPr>
          </a:p>
        </p:txBody>
      </p:sp>
      <p:sp>
        <p:nvSpPr>
          <p:cNvPr id="13" name="矩形 12"/>
          <p:cNvSpPr/>
          <p:nvPr/>
        </p:nvSpPr>
        <p:spPr bwMode="auto">
          <a:xfrm>
            <a:off x="8250610" y="1163837"/>
            <a:ext cx="3104782" cy="610969"/>
          </a:xfrm>
          <a:prstGeom prst="rect">
            <a:avLst/>
          </a:prstGeom>
          <a:solidFill>
            <a:srgbClr val="CD4344"/>
          </a:solidFill>
          <a:ln w="38100" cap="flat" cmpd="sng" algn="ctr">
            <a:noFill/>
            <a:prstDash val="solid"/>
            <a:round/>
            <a:headEnd type="none" w="med" len="med"/>
            <a:tailEnd type="none" w="med" len="med"/>
          </a:ln>
        </p:spPr>
        <p:txBody>
          <a:bodyPr>
            <a:noAutofit/>
          </a:bodyPr>
          <a:lstStyle/>
          <a:p>
            <a:pPr lvl="0" algn="ctr">
              <a:buClrTx/>
              <a:buSzTx/>
              <a:buFontTx/>
              <a:defRPr/>
            </a:pPr>
            <a:r>
              <a:rPr lang="zh-CN" altLang="en-US" sz="2000">
                <a:solidFill>
                  <a:schemeClr val="bg1"/>
                </a:solidFill>
                <a:latin typeface="思源黑体 CN Light" panose="020B0300000000000000" pitchFamily="34" charset="-122"/>
                <a:ea typeface="思源黑体 CN Light" panose="020B0300000000000000" pitchFamily="34" charset="-122"/>
                <a:sym typeface="+mn-ea"/>
              </a:rPr>
              <a:t>墨子号—世界首颗</a:t>
            </a:r>
            <a:endParaRPr lang="zh-CN" altLang="en-US" sz="2000">
              <a:solidFill>
                <a:schemeClr val="bg1"/>
              </a:solidFill>
              <a:latin typeface="思源黑体 CN Light" panose="020B0300000000000000" pitchFamily="34" charset="-122"/>
              <a:ea typeface="思源黑体 CN Light" panose="020B0300000000000000" pitchFamily="34" charset="-122"/>
              <a:sym typeface="+mn-ea"/>
            </a:endParaRPr>
          </a:p>
          <a:p>
            <a:pPr lvl="0" algn="ctr">
              <a:buClrTx/>
              <a:buSzTx/>
              <a:buFontTx/>
              <a:defRPr/>
            </a:pPr>
            <a:r>
              <a:rPr lang="zh-CN" altLang="en-US" sz="2000">
                <a:solidFill>
                  <a:schemeClr val="bg1"/>
                </a:solidFill>
                <a:latin typeface="思源黑体 CN Light" panose="020B0300000000000000" pitchFamily="34" charset="-122"/>
                <a:ea typeface="思源黑体 CN Light" panose="020B0300000000000000" pitchFamily="34" charset="-122"/>
                <a:sym typeface="+mn-ea"/>
              </a:rPr>
              <a:t>量子科学实验卫星</a:t>
            </a:r>
            <a:endParaRPr lang="zh-CN" altLang="en-US" sz="2000">
              <a:solidFill>
                <a:schemeClr val="bg1"/>
              </a:solidFill>
              <a:latin typeface="思源黑体 CN Light" panose="020B0300000000000000" pitchFamily="34" charset="-122"/>
              <a:ea typeface="思源黑体 CN Light" panose="020B0300000000000000" pitchFamily="34" charset="-122"/>
              <a:sym typeface="+mn-ea"/>
            </a:endParaRPr>
          </a:p>
        </p:txBody>
      </p:sp>
      <p:sp>
        <p:nvSpPr>
          <p:cNvPr id="14" name="矩形 13"/>
          <p:cNvSpPr>
            <a:spLocks noChangeArrowheads="1"/>
          </p:cNvSpPr>
          <p:nvPr/>
        </p:nvSpPr>
        <p:spPr bwMode="auto">
          <a:xfrm>
            <a:off x="8241406" y="5456333"/>
            <a:ext cx="3091761" cy="719067"/>
          </a:xfrm>
          <a:prstGeom prst="rect">
            <a:avLst/>
          </a:prstGeom>
          <a:solidFill>
            <a:srgbClr val="CD4344"/>
          </a:solidFill>
          <a:ln w="38100" cap="flat" cmpd="sng" algn="ctr">
            <a:noFill/>
            <a:prstDash val="solid"/>
            <a:round/>
            <a:headEnd type="none" w="med" len="med"/>
            <a:tailEnd type="none" w="med" len="med"/>
          </a:ln>
        </p:spPr>
        <p:txBody>
          <a:bodyPr>
            <a:noAutofit/>
          </a:bodyPr>
          <a:lstStyle/>
          <a:p>
            <a:pPr lvl="0" algn="ctr">
              <a:buClrTx/>
              <a:buSzTx/>
              <a:buFontTx/>
              <a:defRPr/>
            </a:pPr>
            <a:r>
              <a:rPr lang="zh-CN" altLang="en-US" sz="2000">
                <a:solidFill>
                  <a:schemeClr val="bg1"/>
                </a:solidFill>
                <a:latin typeface="思源黑体 CN Light" panose="020B0300000000000000" pitchFamily="34" charset="-122"/>
                <a:ea typeface="思源黑体 CN Light" panose="020B0300000000000000" pitchFamily="34" charset="-122"/>
                <a:sym typeface="+mn-ea"/>
              </a:rPr>
              <a:t> 海斗号</a:t>
            </a:r>
            <a:endParaRPr lang="zh-CN" altLang="en-US" sz="2000">
              <a:solidFill>
                <a:schemeClr val="bg1"/>
              </a:solidFill>
              <a:latin typeface="思源黑体 CN Light" panose="020B0300000000000000" pitchFamily="34" charset="-122"/>
              <a:ea typeface="思源黑体 CN Light" panose="020B0300000000000000" pitchFamily="34" charset="-122"/>
              <a:sym typeface="+mn-ea"/>
            </a:endParaRPr>
          </a:p>
          <a:p>
            <a:pPr lvl="0" algn="ctr">
              <a:buClrTx/>
              <a:buSzTx/>
              <a:buFontTx/>
              <a:defRPr/>
            </a:pPr>
            <a:r>
              <a:rPr lang="zh-CN" altLang="en-US" sz="2000">
                <a:solidFill>
                  <a:schemeClr val="bg1"/>
                </a:solidFill>
                <a:latin typeface="思源黑体 CN Light" panose="020B0300000000000000" pitchFamily="34" charset="-122"/>
                <a:ea typeface="思源黑体 CN Light" panose="020B0300000000000000" pitchFamily="34" charset="-122"/>
                <a:sym typeface="+mn-ea"/>
              </a:rPr>
              <a:t>—自主遥控水下机器人</a:t>
            </a:r>
            <a:endParaRPr lang="zh-CN" altLang="en-US" sz="2000">
              <a:solidFill>
                <a:schemeClr val="bg1"/>
              </a:solidFill>
              <a:latin typeface="思源黑体 CN Light" panose="020B0300000000000000" pitchFamily="34" charset="-122"/>
              <a:ea typeface="思源黑体 CN Light" panose="020B0300000000000000" pitchFamily="34" charset="-122"/>
              <a:sym typeface="+mn-ea"/>
            </a:endParaRPr>
          </a:p>
        </p:txBody>
      </p:sp>
      <p:grpSp>
        <p:nvGrpSpPr>
          <p:cNvPr id="17" name="组合 16"/>
          <p:cNvGrpSpPr/>
          <p:nvPr/>
        </p:nvGrpSpPr>
        <p:grpSpPr>
          <a:xfrm>
            <a:off x="-331470" y="0"/>
            <a:ext cx="6240780" cy="764540"/>
            <a:chOff x="318" y="0"/>
            <a:chExt cx="9828" cy="1204"/>
          </a:xfrm>
        </p:grpSpPr>
        <p:sp>
          <p:nvSpPr>
            <p:cNvPr id="18" name="平行四边形 17"/>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2929" y="43"/>
              <a:ext cx="6868" cy="1161"/>
            </a:xfrm>
            <a:prstGeom prst="rect">
              <a:avLst/>
            </a:prstGeom>
            <a:noFill/>
          </p:spPr>
          <p:txBody>
            <a:bodyPr wrap="square" rtlCol="0">
              <a:spAutoFit/>
            </a:bodyPr>
            <a:lstStyle/>
            <a:p>
              <a:pPr algn="dist" fontAlgn="auto">
                <a:lnSpc>
                  <a:spcPct val="150000"/>
                </a:lnSpc>
              </a:pPr>
              <a:r>
                <a:rPr lang="zh-CN" altLang="en-US" sz="2800">
                  <a:sym typeface="+mn-ea"/>
                </a:rPr>
                <a:t>蓬勃发展的高新技术产业</a:t>
              </a:r>
              <a:endParaRPr lang="zh-CN" altLang="en-US" sz="2800">
                <a:sym typeface="+mn-ea"/>
              </a:endParaRPr>
            </a:p>
          </p:txBody>
        </p:sp>
        <p:sp>
          <p:nvSpPr>
            <p:cNvPr id="20" name="平行四边形 19"/>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平行四边形 20"/>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out)">
                                      <p:cBhvr>
                                        <p:cTn id="7" dur="500"/>
                                        <p:tgtEl>
                                          <p:spTgt spid="7"/>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ox(out)">
                                      <p:cBhvr>
                                        <p:cTn id="15" dur="500"/>
                                        <p:tgtEl>
                                          <p:spTgt spid="4"/>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 presetClass="entr" presetSubtype="32"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out)">
                                      <p:cBhvr>
                                        <p:cTn id="23" dur="500"/>
                                        <p:tgtEl>
                                          <p:spTgt spid="5"/>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 presetClass="entr" presetSubtype="32"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ox(out)">
                                      <p:cBhvr>
                                        <p:cTn id="31" dur="500"/>
                                        <p:tgtEl>
                                          <p:spTgt spid="8"/>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 presetClass="entr" presetSubtype="32"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ox(out)">
                                      <p:cBhvr>
                                        <p:cTn id="39" dur="500"/>
                                        <p:tgtEl>
                                          <p:spTgt spid="2"/>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 presetClass="entr" presetSubtype="32"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ox(out)">
                                      <p:cBhvr>
                                        <p:cTn id="47" dur="500"/>
                                        <p:tgtEl>
                                          <p:spTgt spid="3"/>
                                        </p:tgtEl>
                                      </p:cBhvr>
                                    </p:animEffec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0"/>
            <a:ext cx="12192000" cy="6948170"/>
            <a:chOff x="0" y="0"/>
            <a:chExt cx="19200" cy="10942"/>
          </a:xfrm>
        </p:grpSpPr>
        <p:sp>
          <p:nvSpPr>
            <p:cNvPr id="6" name="矩形 5"/>
            <p:cNvSpPr/>
            <p:nvPr/>
          </p:nvSpPr>
          <p:spPr>
            <a:xfrm>
              <a:off x="0" y="0"/>
              <a:ext cx="18528" cy="10942"/>
            </a:xfrm>
            <a:prstGeom prst="rect">
              <a:avLst/>
            </a:prstGeom>
            <a:solidFill>
              <a:srgbClr val="DD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18514" y="0"/>
              <a:ext cx="686" cy="10800"/>
            </a:xfrm>
            <a:prstGeom prst="rect">
              <a:avLst/>
            </a:prstGeom>
            <a:solidFill>
              <a:srgbClr val="AA000B"/>
            </a:solidFill>
            <a:ln>
              <a:noFill/>
            </a:ln>
            <a:effectLst>
              <a:outerShdw blurRad="317500" sx="102000" sy="102000" algn="ctr" rotWithShape="0">
                <a:srgbClr val="AA000B">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8" name="任意多边形: 形状 67"/>
          <p:cNvSpPr/>
          <p:nvPr/>
        </p:nvSpPr>
        <p:spPr>
          <a:xfrm>
            <a:off x="2209800" y="1529017"/>
            <a:ext cx="8196942" cy="3630549"/>
          </a:xfrm>
          <a:custGeom>
            <a:avLst/>
            <a:gdLst>
              <a:gd name="connsiteX0" fmla="*/ 6003471 w 8196942"/>
              <a:gd name="connsiteY0" fmla="*/ 0 h 3630549"/>
              <a:gd name="connsiteX1" fmla="*/ 8196942 w 8196942"/>
              <a:gd name="connsiteY1" fmla="*/ 0 h 3630549"/>
              <a:gd name="connsiteX2" fmla="*/ 8196942 w 8196942"/>
              <a:gd name="connsiteY2" fmla="*/ 560778 h 3630549"/>
              <a:gd name="connsiteX3" fmla="*/ 8196942 w 8196942"/>
              <a:gd name="connsiteY3" fmla="*/ 816429 h 3630549"/>
              <a:gd name="connsiteX4" fmla="*/ 8196942 w 8196942"/>
              <a:gd name="connsiteY4" fmla="*/ 3630549 h 3630549"/>
              <a:gd name="connsiteX5" fmla="*/ 0 w 8196942"/>
              <a:gd name="connsiteY5" fmla="*/ 3630549 h 3630549"/>
              <a:gd name="connsiteX6" fmla="*/ 0 w 8196942"/>
              <a:gd name="connsiteY6" fmla="*/ 560778 h 3630549"/>
              <a:gd name="connsiteX7" fmla="*/ 6003471 w 8196942"/>
              <a:gd name="connsiteY7" fmla="*/ 560778 h 36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6942" h="3630549">
                <a:moveTo>
                  <a:pt x="6003471" y="0"/>
                </a:moveTo>
                <a:lnTo>
                  <a:pt x="8196942" y="0"/>
                </a:lnTo>
                <a:lnTo>
                  <a:pt x="8196942" y="560778"/>
                </a:lnTo>
                <a:lnTo>
                  <a:pt x="8196942" y="816429"/>
                </a:lnTo>
                <a:lnTo>
                  <a:pt x="8196942" y="3630549"/>
                </a:lnTo>
                <a:lnTo>
                  <a:pt x="0" y="3630549"/>
                </a:lnTo>
                <a:lnTo>
                  <a:pt x="0" y="560778"/>
                </a:lnTo>
                <a:lnTo>
                  <a:pt x="6003471" y="560778"/>
                </a:lnTo>
                <a:close/>
              </a:path>
            </a:pathLst>
          </a:custGeom>
          <a:solidFill>
            <a:srgbClr val="AA00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AA000B"/>
              </a:solidFill>
            </a:endParaRPr>
          </a:p>
        </p:txBody>
      </p:sp>
      <p:sp>
        <p:nvSpPr>
          <p:cNvPr id="67" name="任意多边形: 形状 66"/>
          <p:cNvSpPr/>
          <p:nvPr/>
        </p:nvSpPr>
        <p:spPr>
          <a:xfrm>
            <a:off x="1997528" y="1333336"/>
            <a:ext cx="8196942" cy="3630549"/>
          </a:xfrm>
          <a:custGeom>
            <a:avLst/>
            <a:gdLst>
              <a:gd name="connsiteX0" fmla="*/ 6003471 w 8196942"/>
              <a:gd name="connsiteY0" fmla="*/ 0 h 3630549"/>
              <a:gd name="connsiteX1" fmla="*/ 8196942 w 8196942"/>
              <a:gd name="connsiteY1" fmla="*/ 0 h 3630549"/>
              <a:gd name="connsiteX2" fmla="*/ 8196942 w 8196942"/>
              <a:gd name="connsiteY2" fmla="*/ 560778 h 3630549"/>
              <a:gd name="connsiteX3" fmla="*/ 8196942 w 8196942"/>
              <a:gd name="connsiteY3" fmla="*/ 816429 h 3630549"/>
              <a:gd name="connsiteX4" fmla="*/ 8196942 w 8196942"/>
              <a:gd name="connsiteY4" fmla="*/ 3630549 h 3630549"/>
              <a:gd name="connsiteX5" fmla="*/ 0 w 8196942"/>
              <a:gd name="connsiteY5" fmla="*/ 3630549 h 3630549"/>
              <a:gd name="connsiteX6" fmla="*/ 0 w 8196942"/>
              <a:gd name="connsiteY6" fmla="*/ 560778 h 3630549"/>
              <a:gd name="connsiteX7" fmla="*/ 6003471 w 8196942"/>
              <a:gd name="connsiteY7" fmla="*/ 560778 h 36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6942" h="3630549">
                <a:moveTo>
                  <a:pt x="6003471" y="0"/>
                </a:moveTo>
                <a:lnTo>
                  <a:pt x="8196942" y="0"/>
                </a:lnTo>
                <a:lnTo>
                  <a:pt x="8196942" y="560778"/>
                </a:lnTo>
                <a:lnTo>
                  <a:pt x="8196942" y="816429"/>
                </a:lnTo>
                <a:lnTo>
                  <a:pt x="8196942" y="3630549"/>
                </a:lnTo>
                <a:lnTo>
                  <a:pt x="0" y="3630549"/>
                </a:lnTo>
                <a:lnTo>
                  <a:pt x="0" y="560778"/>
                </a:lnTo>
                <a:lnTo>
                  <a:pt x="6003471" y="560778"/>
                </a:lnTo>
                <a:close/>
              </a:path>
            </a:pathLst>
          </a:custGeom>
          <a:solidFill>
            <a:srgbClr val="AA000B"/>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AA000B"/>
              </a:solidFill>
            </a:endParaRPr>
          </a:p>
        </p:txBody>
      </p:sp>
      <p:pic>
        <p:nvPicPr>
          <p:cNvPr id="70" name="图片 69"/>
          <p:cNvPicPr>
            <a:picLocks noChangeAspect="1"/>
          </p:cNvPicPr>
          <p:nvPr/>
        </p:nvPicPr>
        <p:blipFill>
          <a:blip r:embed="rId1">
            <a:extLst>
              <a:ext uri="{28A0092B-C50C-407E-A947-70E740481C1C}">
                <a14:useLocalDpi xmlns:a14="http://schemas.microsoft.com/office/drawing/2010/main" val="0"/>
              </a:ext>
            </a:extLst>
          </a:blip>
          <a:srcRect r="50257" b="48500"/>
          <a:stretch>
            <a:fillRect/>
          </a:stretch>
        </p:blipFill>
        <p:spPr>
          <a:xfrm rot="1089086">
            <a:off x="-1570946" y="162313"/>
            <a:ext cx="6064704" cy="2537728"/>
          </a:xfrm>
          <a:prstGeom prst="rect">
            <a:avLst/>
          </a:prstGeom>
          <a:effectLst>
            <a:outerShdw blurRad="241300" dist="25400" dir="2700000" algn="tl" rotWithShape="0">
              <a:prstClr val="black">
                <a:alpha val="30000"/>
              </a:prstClr>
            </a:outerShdw>
          </a:effectLst>
        </p:spPr>
      </p:pic>
      <p:sp>
        <p:nvSpPr>
          <p:cNvPr id="71" name="文本框 70"/>
          <p:cNvSpPr txBox="1"/>
          <p:nvPr/>
        </p:nvSpPr>
        <p:spPr>
          <a:xfrm>
            <a:off x="3289628" y="2499169"/>
            <a:ext cx="826219" cy="1861185"/>
          </a:xfrm>
          <a:prstGeom prst="rect">
            <a:avLst/>
          </a:prstGeom>
          <a:noFill/>
        </p:spPr>
        <p:txBody>
          <a:bodyPr wrap="square" rtlCol="0">
            <a:spAutoFit/>
            <a:scene3d>
              <a:camera prst="perspectiveLeft">
                <a:rot lat="0" lon="600000" rev="0"/>
              </a:camera>
              <a:lightRig rig="threePt" dir="t"/>
            </a:scene3d>
            <a:sp3d extrusionH="57150" contourW="12700" prstMaterial="matte">
              <a:bevelT w="38100" h="38100"/>
              <a:contourClr>
                <a:srgbClr val="FEE979"/>
              </a:contourClr>
            </a:sp3d>
          </a:bodyPr>
          <a:lstStyle>
            <a:defPPr>
              <a:defRPr lang="zh-CN"/>
            </a:defPPr>
            <a:lvl1pPr algn="dist">
              <a:defRPr sz="8800" b="1">
                <a:solidFill>
                  <a:srgbClr val="FEE979"/>
                </a:solidFill>
                <a:effectLst>
                  <a:outerShdw blurRad="165100" dist="203200" dir="1800000" sx="101000" sy="101000" algn="ctr" rotWithShape="0">
                    <a:srgbClr val="000000">
                      <a:alpha val="52000"/>
                    </a:srgbClr>
                  </a:outerShdw>
                </a:effectLst>
                <a:latin typeface="汉仪尚巍手书W" panose="00020600040101010101" pitchFamily="18" charset="-122"/>
                <a:ea typeface="汉仪尚巍手书W" panose="00020600040101010101" pitchFamily="18" charset="-122"/>
              </a:defRPr>
            </a:lvl1pPr>
          </a:lstStyle>
          <a:p>
            <a:r>
              <a:rPr lang="zh-CN" altLang="en-US" sz="11500"/>
              <a:t>肆</a:t>
            </a:r>
            <a:endParaRPr lang="zh-CN" altLang="en-US" sz="11500"/>
          </a:p>
        </p:txBody>
      </p:sp>
      <p:sp>
        <p:nvSpPr>
          <p:cNvPr id="72" name="文本框 71"/>
          <p:cNvSpPr txBox="1"/>
          <p:nvPr/>
        </p:nvSpPr>
        <p:spPr>
          <a:xfrm>
            <a:off x="4946015" y="3051810"/>
            <a:ext cx="5248275" cy="768350"/>
          </a:xfrm>
          <a:prstGeom prst="rect">
            <a:avLst/>
          </a:prstGeom>
          <a:noFill/>
        </p:spPr>
        <p:txBody>
          <a:bodyPr wrap="square" rtlCol="0">
            <a:spAutoFit/>
          </a:bodyPr>
          <a:lstStyle/>
          <a:p>
            <a:r>
              <a:rPr lang="zh-CN" altLang="en-US" sz="4400">
                <a:solidFill>
                  <a:schemeClr val="bg1"/>
                </a:solidFill>
                <a:latin typeface="方正兰亭粗黑_GBK" panose="02000000000000000000" pitchFamily="2" charset="-122"/>
                <a:ea typeface="方正兰亭粗黑_GBK" panose="02000000000000000000" pitchFamily="2" charset="-122"/>
                <a:sym typeface="+mn-ea"/>
              </a:rPr>
              <a:t>考点梳理</a:t>
            </a:r>
            <a:endParaRPr lang="zh-CN" altLang="en-US" sz="4400">
              <a:solidFill>
                <a:schemeClr val="bg1"/>
              </a:solidFill>
              <a:latin typeface="方正兰亭粗黑_GBK" panose="02000000000000000000" pitchFamily="2" charset="-122"/>
              <a:ea typeface="方正兰亭粗黑_GBK" panose="02000000000000000000" pitchFamily="2" charset="-122"/>
              <a:sym typeface="+mn-ea"/>
            </a:endParaRPr>
          </a:p>
        </p:txBody>
      </p:sp>
      <p:sp>
        <p:nvSpPr>
          <p:cNvPr id="78" name="文本框 77"/>
          <p:cNvSpPr txBox="1"/>
          <p:nvPr/>
        </p:nvSpPr>
        <p:spPr>
          <a:xfrm>
            <a:off x="8224298" y="1398792"/>
            <a:ext cx="1844729" cy="460375"/>
          </a:xfrm>
          <a:prstGeom prst="rect">
            <a:avLst/>
          </a:prstGeom>
          <a:noFill/>
        </p:spPr>
        <p:txBody>
          <a:bodyPr wrap="square" rtlCol="0">
            <a:spAutoFit/>
          </a:bodyPr>
          <a:lstStyle/>
          <a:p>
            <a:pPr algn="ctr"/>
            <a:r>
              <a:rPr lang="en-US" altLang="zh-CN" sz="2400">
                <a:solidFill>
                  <a:srgbClr val="FEE979"/>
                </a:solidFill>
                <a:latin typeface="微软雅黑 Light" panose="020B0502040204020203" pitchFamily="34" charset="-122"/>
                <a:ea typeface="微软雅黑 Light" panose="020B0502040204020203" pitchFamily="34" charset="-122"/>
                <a:cs typeface="经典粗宋简" panose="02010609000101010101" pitchFamily="49" charset="-122"/>
              </a:rPr>
              <a:t>PART FOUR</a:t>
            </a:r>
            <a:endParaRPr lang="en-US" altLang="zh-CN" sz="2400">
              <a:solidFill>
                <a:srgbClr val="FEE979"/>
              </a:solidFill>
              <a:latin typeface="微软雅黑 Light" panose="020B0502040204020203" pitchFamily="34" charset="-122"/>
              <a:ea typeface="微软雅黑 Light" panose="020B0502040204020203" pitchFamily="34" charset="-122"/>
              <a:cs typeface="经典粗宋简" panose="02010609000101010101" pitchFamily="49" charset="-122"/>
            </a:endParaRPr>
          </a:p>
        </p:txBody>
      </p:sp>
      <p:cxnSp>
        <p:nvCxnSpPr>
          <p:cNvPr id="80" name="直接连接符 79"/>
          <p:cNvCxnSpPr>
            <a:stCxn id="67" idx="7"/>
            <a:endCxn id="67" idx="2"/>
          </p:cNvCxnSpPr>
          <p:nvPr/>
        </p:nvCxnSpPr>
        <p:spPr>
          <a:xfrm>
            <a:off x="8001634" y="1894114"/>
            <a:ext cx="2193290" cy="0"/>
          </a:xfrm>
          <a:prstGeom prst="line">
            <a:avLst/>
          </a:prstGeom>
          <a:ln w="9525">
            <a:solidFill>
              <a:srgbClr val="86000A"/>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4"/>
          <p:cNvGraphicFramePr>
            <a:graphicFrameLocks noGrp="1"/>
          </p:cNvGraphicFramePr>
          <p:nvPr/>
        </p:nvGraphicFramePr>
        <p:xfrm>
          <a:off x="289249" y="1418252"/>
          <a:ext cx="11635273" cy="5197150"/>
        </p:xfrm>
        <a:graphic>
          <a:graphicData uri="http://schemas.openxmlformats.org/drawingml/2006/table">
            <a:tbl>
              <a:tblPr/>
              <a:tblGrid>
                <a:gridCol w="862927"/>
                <a:gridCol w="692237"/>
                <a:gridCol w="1479300"/>
                <a:gridCol w="8600809"/>
              </a:tblGrid>
              <a:tr h="1479466">
                <a:tc rowSpan="4">
                  <a:txBody>
                    <a:bodyPr wrap="square"/>
                    <a:lstStyle/>
                    <a:p>
                      <a:pPr marL="0" marR="0" lvl="0" indent="0" algn="ctr" defTabSz="914400" rtl="0" eaLnBrk="0" fontAlgn="base" latinLnBrk="0" hangingPunct="0">
                        <a:lnSpc>
                          <a:spcPct val="150000"/>
                        </a:lnSpc>
                        <a:spcBef>
                          <a:spcPct val="0"/>
                        </a:spcBef>
                        <a:spcAft>
                          <a:spcPct val="0"/>
                        </a:spcAft>
                        <a:buClrTx/>
                        <a:buSzTx/>
                        <a:buFont typeface="Arial" panose="020B0604020202020204" pitchFamily="34" charset="0"/>
                        <a:buNone/>
                      </a:pPr>
                      <a:r>
                        <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rPr>
                        <a:t>工业分布特点及基本格局</a:t>
                      </a:r>
                      <a:endPar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gridSpan="2">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rPr>
                        <a:t>基本格局</a:t>
                      </a:r>
                      <a:endPar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hMerge="1">
                  <a:tcPr>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 w="12700" cap="flat" cmpd="sng" algn="ctr">
                      <a:solidFill>
                        <a:schemeClr val="accent6"/>
                      </a:solidFill>
                      <a:prstDash val="solid"/>
                      <a:round/>
                      <a:headEnd type="none" w="med" len="med"/>
                      <a:tailEnd type="none" w="med" len="med"/>
                    </a:lnT>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东部沿海地区工业中心</a:t>
                      </a:r>
                      <a:r>
                        <a:rPr kumimoji="0" lang="en-US" altLang="zh-CN" sz="2400" b="0" i="0" u="none" strike="noStrike" cap="none" normalizeH="0" baseline="0">
                          <a:ln>
                            <a:noFill/>
                          </a:ln>
                          <a:solidFill>
                            <a:schemeClr val="tx1"/>
                          </a:solidFill>
                          <a:effectLst/>
                          <a:latin typeface="微软雅黑" panose="020B0503020204020204" charset="-122"/>
                          <a:ea typeface="微软雅黑" panose="020B0503020204020204" charset="-122"/>
                        </a:rPr>
                        <a:t>_______</a:t>
                      </a: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，并集中了主要的工业基地；中部地区工业中心较多；西部地区工业中心较少，分布稀疏</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r>
              <a:tr h="1479466">
                <a:tc vMerge="1">
                  <a:tcPr/>
                </a:tc>
                <a:tc rowSpan="3">
                  <a:txBody>
                    <a:bodyPr wrap="square"/>
                    <a:lstStyle/>
                    <a:p>
                      <a:pPr marL="0" marR="0" lvl="0" indent="0" algn="ctr" defTabSz="914400" rtl="0" eaLnBrk="0" fontAlgn="base" latinLnBrk="0" hangingPunct="0">
                        <a:lnSpc>
                          <a:spcPct val="150000"/>
                        </a:lnSpc>
                        <a:spcBef>
                          <a:spcPct val="0"/>
                        </a:spcBef>
                        <a:spcAft>
                          <a:spcPct val="0"/>
                        </a:spcAft>
                        <a:buClrTx/>
                        <a:buSzTx/>
                        <a:buFont typeface="Arial" panose="020B0604020202020204" pitchFamily="34" charset="0"/>
                        <a:buNone/>
                      </a:pPr>
                      <a:r>
                        <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rPr>
                        <a:t>分布</a:t>
                      </a:r>
                      <a:endParaRPr kumimoji="0" lang="en-US" altLang="zh-CN" sz="2400" b="1" i="0" u="none" strike="noStrike" cap="none" normalizeH="0" baseline="0">
                        <a:ln>
                          <a:noFill/>
                        </a:ln>
                        <a:solidFill>
                          <a:schemeClr val="tx1"/>
                        </a:solidFill>
                        <a:effectLst/>
                        <a:latin typeface="微软雅黑" panose="020B0503020204020204" charset="-122"/>
                        <a:ea typeface="微软雅黑" panose="020B0503020204020204" charset="-122"/>
                      </a:endParaRPr>
                    </a:p>
                    <a:p>
                      <a:pPr marL="0" marR="0" lvl="0" indent="0" algn="ctr" defTabSz="914400" rtl="0" eaLnBrk="0" fontAlgn="base" latinLnBrk="0" hangingPunct="0">
                        <a:lnSpc>
                          <a:spcPct val="150000"/>
                        </a:lnSpc>
                        <a:spcBef>
                          <a:spcPct val="0"/>
                        </a:spcBef>
                        <a:spcAft>
                          <a:spcPct val="0"/>
                        </a:spcAft>
                        <a:buClrTx/>
                        <a:buSzTx/>
                        <a:buFont typeface="Arial" panose="020B0604020202020204" pitchFamily="34" charset="0"/>
                        <a:buNone/>
                      </a:pPr>
                      <a:r>
                        <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rPr>
                        <a:t>特点</a:t>
                      </a:r>
                      <a:endPar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rPr>
                        <a:t>沿海</a:t>
                      </a:r>
                      <a:endPar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集中了</a:t>
                      </a:r>
                      <a:r>
                        <a:rPr kumimoji="0" lang="en-US" altLang="zh-CN" sz="2400" b="0" i="0" u="none" strike="noStrike" cap="none" normalizeH="0" baseline="0">
                          <a:ln>
                            <a:noFill/>
                          </a:ln>
                          <a:solidFill>
                            <a:schemeClr val="tx1"/>
                          </a:solidFill>
                          <a:effectLst/>
                          <a:latin typeface="微软雅黑" panose="020B0503020204020204" charset="-122"/>
                          <a:ea typeface="微软雅黑" panose="020B0503020204020204" charset="-122"/>
                        </a:rPr>
                        <a:t>4</a:t>
                      </a: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个工业基地，</a:t>
                      </a:r>
                      <a:r>
                        <a:rPr kumimoji="0" lang="en-US" altLang="zh-CN" sz="2400" b="0" i="0" u="none" strike="noStrike" cap="none" normalizeH="0" baseline="0">
                          <a:ln>
                            <a:noFill/>
                          </a:ln>
                          <a:solidFill>
                            <a:schemeClr val="tx1"/>
                          </a:solidFill>
                          <a:effectLst/>
                          <a:latin typeface="微软雅黑" panose="020B0503020204020204" charset="-122"/>
                          <a:ea typeface="微软雅黑" panose="020B0503020204020204" charset="-122"/>
                        </a:rPr>
                        <a:t>5</a:t>
                      </a: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个经济特区，</a:t>
                      </a:r>
                      <a:r>
                        <a:rPr kumimoji="0" lang="en-US" altLang="zh-CN" sz="2400" b="0" i="0" u="none" strike="noStrike" cap="none" normalizeH="0" baseline="0">
                          <a:ln>
                            <a:noFill/>
                          </a:ln>
                          <a:solidFill>
                            <a:schemeClr val="tx1"/>
                          </a:solidFill>
                          <a:effectLst/>
                          <a:latin typeface="微软雅黑" panose="020B0503020204020204" charset="-122"/>
                          <a:ea typeface="微软雅黑" panose="020B0503020204020204" charset="-122"/>
                        </a:rPr>
                        <a:t>14</a:t>
                      </a: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个沿海开放城市等工业最发达的经济核心区</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r>
              <a:tr h="1479466">
                <a:tc vMerge="1">
                  <a:tcPr/>
                </a:tc>
                <a:tc vMerge="1">
                  <a:tcPr marL="90000" marR="90000" marT="46800" marB="46800"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rPr>
                        <a:t>沿江</a:t>
                      </a:r>
                      <a:endPar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黄河流域是能源开发的重要工业带；长江沿线形成了以上海、南京、武汉、重庆等城市为中心的沿江工业发达地区</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r>
              <a:tr h="758752">
                <a:tc vMerge="1">
                  <a:tcPr/>
                </a:tc>
                <a:tc vMerge="1">
                  <a:tcPr marL="90000" marR="90000" marT="46800" marB="46800" anchor="ctr"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1" i="0" u="none" strike="noStrike" kern="1200" cap="none" normalizeH="0" baseline="0">
                          <a:ln>
                            <a:noFill/>
                          </a:ln>
                          <a:solidFill>
                            <a:schemeClr val="tx1"/>
                          </a:solidFill>
                          <a:effectLst/>
                          <a:latin typeface="微软雅黑" panose="020B0503020204020204" charset="-122"/>
                          <a:ea typeface="微软雅黑" panose="020B0503020204020204" charset="-122"/>
                          <a:cs typeface="+mn-cs"/>
                        </a:rPr>
                        <a:t>沿铁路线</a:t>
                      </a:r>
                      <a:endParaRPr kumimoji="0" lang="zh-CN" altLang="en-US" sz="2400" b="1" i="0" u="none" strike="noStrike" kern="1200" cap="none" normalizeH="0" baseline="0">
                        <a:ln>
                          <a:noFill/>
                        </a:ln>
                        <a:solidFill>
                          <a:schemeClr val="tx1"/>
                        </a:solidFill>
                        <a:effectLst/>
                        <a:latin typeface="微软雅黑" panose="020B0503020204020204" charset="-122"/>
                        <a:ea typeface="微软雅黑" panose="020B0503020204020204" charset="-122"/>
                        <a:cs typeface="+mn-cs"/>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京广、京沪、哈大、陇海、沪昆等铁路沿线形成许多工业基地</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r>
            </a:tbl>
          </a:graphicData>
        </a:graphic>
      </p:graphicFrame>
      <p:sp>
        <p:nvSpPr>
          <p:cNvPr id="9" name="TextBox 3"/>
          <p:cNvSpPr txBox="1"/>
          <p:nvPr/>
        </p:nvSpPr>
        <p:spPr>
          <a:xfrm>
            <a:off x="6599262" y="1685910"/>
            <a:ext cx="800219" cy="461665"/>
          </a:xfrm>
          <a:prstGeom prst="rect">
            <a:avLst/>
          </a:prstGeom>
          <a:noFill/>
        </p:spPr>
        <p:txBody>
          <a:bodyPr wrap="none" rtlCol="0">
            <a:spAutoFit/>
          </a:bodyPr>
          <a:lstStyle/>
          <a:p>
            <a:r>
              <a:rPr lang="zh-CN" altLang="en-US" sz="2400" b="1">
                <a:solidFill>
                  <a:srgbClr val="FF0000"/>
                </a:solidFill>
                <a:latin typeface="微软雅黑" panose="020B0503020204020204" charset="-122"/>
                <a:ea typeface="微软雅黑" panose="020B0503020204020204" charset="-122"/>
              </a:rPr>
              <a:t>密集</a:t>
            </a:r>
            <a:endParaRPr lang="zh-CN" altLang="en-US" sz="2400" b="1">
              <a:solidFill>
                <a:srgbClr val="FF0000"/>
              </a:solidFill>
              <a:latin typeface="微软雅黑" panose="020B0503020204020204" charset="-122"/>
              <a:ea typeface="微软雅黑" panose="020B0503020204020204" charset="-122"/>
            </a:endParaRPr>
          </a:p>
        </p:txBody>
      </p:sp>
      <p:grpSp>
        <p:nvGrpSpPr>
          <p:cNvPr id="2" name="组合 1"/>
          <p:cNvGrpSpPr/>
          <p:nvPr/>
        </p:nvGrpSpPr>
        <p:grpSpPr>
          <a:xfrm>
            <a:off x="-331470" y="0"/>
            <a:ext cx="6240780" cy="764540"/>
            <a:chOff x="318" y="0"/>
            <a:chExt cx="9828" cy="1204"/>
          </a:xfrm>
        </p:grpSpPr>
        <p:sp>
          <p:nvSpPr>
            <p:cNvPr id="19" name="平行四边形 18"/>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3617" y="43"/>
              <a:ext cx="2713" cy="1161"/>
            </a:xfrm>
            <a:prstGeom prst="rect">
              <a:avLst/>
            </a:prstGeom>
            <a:noFill/>
          </p:spPr>
          <p:txBody>
            <a:bodyPr wrap="square" rtlCol="0">
              <a:spAutoFit/>
            </a:bodyPr>
            <a:lstStyle/>
            <a:p>
              <a:pPr algn="dist" fontAlgn="auto">
                <a:lnSpc>
                  <a:spcPct val="150000"/>
                </a:lnSpc>
              </a:pPr>
              <a:r>
                <a:rPr lang="zh-CN" altLang="en-US" sz="2800">
                  <a:solidFill>
                    <a:schemeClr val="tx1"/>
                  </a:solidFill>
                </a:rPr>
                <a:t>考点梳理</a:t>
              </a:r>
              <a:endParaRPr lang="zh-CN" altLang="en-US" sz="2800">
                <a:solidFill>
                  <a:schemeClr val="tx1"/>
                </a:solidFill>
              </a:endParaRPr>
            </a:p>
          </p:txBody>
        </p:sp>
        <p:sp>
          <p:nvSpPr>
            <p:cNvPr id="22" name="平行四边形 21"/>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平行四边形 27"/>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4"/>
          <p:cNvGraphicFramePr>
            <a:graphicFrameLocks noGrp="1"/>
          </p:cNvGraphicFramePr>
          <p:nvPr/>
        </p:nvGraphicFramePr>
        <p:xfrm>
          <a:off x="289249" y="1418252"/>
          <a:ext cx="11616614" cy="5047862"/>
        </p:xfrm>
        <a:graphic>
          <a:graphicData uri="http://schemas.openxmlformats.org/drawingml/2006/table">
            <a:tbl>
              <a:tblPr/>
              <a:tblGrid>
                <a:gridCol w="861543"/>
                <a:gridCol w="2151014"/>
                <a:gridCol w="2151014"/>
                <a:gridCol w="2151015"/>
                <a:gridCol w="2151014"/>
                <a:gridCol w="2151014"/>
              </a:tblGrid>
              <a:tr h="651393">
                <a:tc rowSpan="3">
                  <a:txBody>
                    <a:bodyPr wrap="square"/>
                    <a:lstStyle/>
                    <a:p>
                      <a:pPr marL="0" marR="0" lvl="0" indent="0" algn="ctr" defTabSz="914400" rtl="0" eaLnBrk="0" fontAlgn="base" latinLnBrk="0" hangingPunct="0">
                        <a:lnSpc>
                          <a:spcPct val="150000"/>
                        </a:lnSpc>
                        <a:spcBef>
                          <a:spcPct val="0"/>
                        </a:spcBef>
                        <a:spcAft>
                          <a:spcPct val="0"/>
                        </a:spcAft>
                        <a:buClrTx/>
                        <a:buSzTx/>
                        <a:buFont typeface="Arial" panose="020B0604020202020204" pitchFamily="34" charset="0"/>
                        <a:buNone/>
                      </a:pPr>
                      <a:r>
                        <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rPr>
                        <a:t>中国四大工业基地</a:t>
                      </a:r>
                      <a:endPar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rPr>
                        <a:t>工业基地</a:t>
                      </a:r>
                      <a:endPar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rPr>
                        <a:t>工业中心</a:t>
                      </a:r>
                      <a:endPar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rPr>
                        <a:t>地位</a:t>
                      </a:r>
                      <a:endPar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rPr>
                        <a:t>发展条件</a:t>
                      </a:r>
                      <a:endPar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rPr>
                        <a:t>限制因素</a:t>
                      </a:r>
                      <a:endPar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r>
              <a:tr h="1888866">
                <a:tc vMerge="1">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辽中南</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鞍 山、本溪、沈阳、大 连 等</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我国著名的</a:t>
                      </a:r>
                      <a:r>
                        <a:rPr kumimoji="0" lang="en-US" altLang="zh-CN" sz="2400" b="0" i="0" u="none" strike="noStrike" cap="none" normalizeH="0" baseline="0">
                          <a:ln>
                            <a:noFill/>
                          </a:ln>
                          <a:solidFill>
                            <a:schemeClr val="tx1"/>
                          </a:solidFill>
                          <a:effectLst/>
                          <a:latin typeface="微软雅黑" panose="020B0503020204020204" charset="-122"/>
                          <a:ea typeface="微软雅黑" panose="020B0503020204020204" charset="-122"/>
                        </a:rPr>
                        <a:t>_______</a:t>
                      </a: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工业基地</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煤、铁、石油等资源丰富，海陆交通便利</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水资源</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  不足</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r>
              <a:tr h="2507603">
                <a:tc vMerge="1">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京津唐</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北京、天津、唐山</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我国</a:t>
                      </a:r>
                      <a:r>
                        <a:rPr kumimoji="0" lang="en-US" altLang="zh-CN" sz="2400" b="0" i="0" u="none" strike="noStrike" cap="none" normalizeH="0" baseline="0">
                          <a:ln>
                            <a:noFill/>
                          </a:ln>
                          <a:solidFill>
                            <a:schemeClr val="tx1"/>
                          </a:solidFill>
                          <a:effectLst/>
                          <a:latin typeface="微软雅黑" panose="020B0503020204020204" charset="-122"/>
                          <a:ea typeface="微软雅黑" panose="020B0503020204020204" charset="-122"/>
                        </a:rPr>
                        <a:t>____</a:t>
                      </a: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最大的综合性工业基地</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资源丰富，海陆空交通便利，科技力量雄厚</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水资源不足</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r>
            </a:tbl>
          </a:graphicData>
        </a:graphic>
      </p:graphicFrame>
      <p:sp>
        <p:nvSpPr>
          <p:cNvPr id="6" name="TextBox 4"/>
          <p:cNvSpPr txBox="1"/>
          <p:nvPr/>
        </p:nvSpPr>
        <p:spPr>
          <a:xfrm>
            <a:off x="5860666" y="2810223"/>
            <a:ext cx="492443" cy="461665"/>
          </a:xfrm>
          <a:prstGeom prst="rect">
            <a:avLst/>
          </a:prstGeom>
          <a:noFill/>
        </p:spPr>
        <p:txBody>
          <a:bodyPr wrap="none" rtlCol="0">
            <a:spAutoFit/>
          </a:bodyPr>
          <a:lstStyle/>
          <a:p>
            <a:r>
              <a:rPr lang="zh-CN" altLang="en-US" sz="2400" b="1">
                <a:solidFill>
                  <a:srgbClr val="FF0000"/>
                </a:solidFill>
                <a:latin typeface="微软雅黑" panose="020B0503020204020204" charset="-122"/>
                <a:ea typeface="微软雅黑" panose="020B0503020204020204" charset="-122"/>
              </a:rPr>
              <a:t>重</a:t>
            </a:r>
            <a:endParaRPr lang="zh-CN" altLang="en-US" sz="2400" b="1">
              <a:solidFill>
                <a:srgbClr val="FF0000"/>
              </a:solidFill>
              <a:latin typeface="微软雅黑" panose="020B0503020204020204" charset="-122"/>
              <a:ea typeface="微软雅黑" panose="020B0503020204020204" charset="-122"/>
            </a:endParaRPr>
          </a:p>
        </p:txBody>
      </p:sp>
      <p:sp>
        <p:nvSpPr>
          <p:cNvPr id="7" name="TextBox 3"/>
          <p:cNvSpPr txBox="1"/>
          <p:nvPr/>
        </p:nvSpPr>
        <p:spPr>
          <a:xfrm>
            <a:off x="6096000" y="4458587"/>
            <a:ext cx="902970" cy="461665"/>
          </a:xfrm>
          <a:prstGeom prst="rect">
            <a:avLst/>
          </a:prstGeom>
          <a:noFill/>
        </p:spPr>
        <p:txBody>
          <a:bodyPr wrap="square" rtlCol="0">
            <a:spAutoFit/>
          </a:bodyPr>
          <a:lstStyle/>
          <a:p>
            <a:r>
              <a:rPr lang="zh-CN" altLang="en-US" sz="2400" b="1">
                <a:solidFill>
                  <a:srgbClr val="FF0000"/>
                </a:solidFill>
                <a:latin typeface="微软雅黑" panose="020B0503020204020204" charset="-122"/>
                <a:ea typeface="微软雅黑" panose="020B0503020204020204" charset="-122"/>
              </a:rPr>
              <a:t>北方</a:t>
            </a:r>
            <a:endParaRPr lang="zh-CN" altLang="en-US" sz="2400" b="1">
              <a:solidFill>
                <a:srgbClr val="FF0000"/>
              </a:solidFill>
              <a:latin typeface="微软雅黑" panose="020B0503020204020204" charset="-122"/>
              <a:ea typeface="微软雅黑" panose="020B0503020204020204" charset="-122"/>
            </a:endParaRPr>
          </a:p>
        </p:txBody>
      </p:sp>
      <p:grpSp>
        <p:nvGrpSpPr>
          <p:cNvPr id="2" name="组合 1"/>
          <p:cNvGrpSpPr/>
          <p:nvPr/>
        </p:nvGrpSpPr>
        <p:grpSpPr>
          <a:xfrm>
            <a:off x="-331470" y="0"/>
            <a:ext cx="6240780" cy="764540"/>
            <a:chOff x="318" y="0"/>
            <a:chExt cx="9828" cy="1204"/>
          </a:xfrm>
        </p:grpSpPr>
        <p:sp>
          <p:nvSpPr>
            <p:cNvPr id="19" name="平行四边形 18"/>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3617" y="43"/>
              <a:ext cx="2713" cy="1161"/>
            </a:xfrm>
            <a:prstGeom prst="rect">
              <a:avLst/>
            </a:prstGeom>
            <a:noFill/>
          </p:spPr>
          <p:txBody>
            <a:bodyPr wrap="square" rtlCol="0">
              <a:spAutoFit/>
            </a:bodyPr>
            <a:lstStyle/>
            <a:p>
              <a:pPr algn="dist" fontAlgn="auto">
                <a:lnSpc>
                  <a:spcPct val="150000"/>
                </a:lnSpc>
              </a:pPr>
              <a:r>
                <a:rPr lang="zh-CN" altLang="en-US" sz="2800">
                  <a:solidFill>
                    <a:schemeClr val="tx1"/>
                  </a:solidFill>
                </a:rPr>
                <a:t>考点梳理</a:t>
              </a:r>
              <a:endParaRPr lang="zh-CN" altLang="en-US" sz="2800">
                <a:solidFill>
                  <a:schemeClr val="tx1"/>
                </a:solidFill>
              </a:endParaRPr>
            </a:p>
          </p:txBody>
        </p:sp>
        <p:sp>
          <p:nvSpPr>
            <p:cNvPr id="22" name="平行四边形 21"/>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平行四边形 27"/>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4"/>
          <p:cNvGraphicFramePr>
            <a:graphicFrameLocks noGrp="1"/>
          </p:cNvGraphicFramePr>
          <p:nvPr/>
        </p:nvGraphicFramePr>
        <p:xfrm>
          <a:off x="289249" y="1418253"/>
          <a:ext cx="11653937" cy="5225446"/>
        </p:xfrm>
        <a:graphic>
          <a:graphicData uri="http://schemas.openxmlformats.org/drawingml/2006/table">
            <a:tbl>
              <a:tblPr/>
              <a:tblGrid>
                <a:gridCol w="864311"/>
                <a:gridCol w="2157925"/>
                <a:gridCol w="2157925"/>
                <a:gridCol w="2157926"/>
                <a:gridCol w="2157925"/>
                <a:gridCol w="2157925"/>
              </a:tblGrid>
              <a:tr h="595284">
                <a:tc rowSpan="3">
                  <a:txBody>
                    <a:bodyPr wrap="square"/>
                    <a:lstStyle/>
                    <a:p>
                      <a:pPr marL="0" marR="0" lvl="0" indent="0" algn="ctr" defTabSz="914400" rtl="0" eaLnBrk="0" fontAlgn="base" latinLnBrk="0" hangingPunct="0">
                        <a:lnSpc>
                          <a:spcPct val="150000"/>
                        </a:lnSpc>
                        <a:spcBef>
                          <a:spcPct val="0"/>
                        </a:spcBef>
                        <a:spcAft>
                          <a:spcPct val="0"/>
                        </a:spcAft>
                        <a:buClrTx/>
                        <a:buSzTx/>
                        <a:buFont typeface="Arial" panose="020B0604020202020204" pitchFamily="34" charset="0"/>
                        <a:buNone/>
                      </a:pPr>
                      <a:r>
                        <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rPr>
                        <a:t>中国四大工业基地</a:t>
                      </a:r>
                      <a:endPar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rPr>
                        <a:t>工业基地</a:t>
                      </a:r>
                      <a:endPar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rPr>
                        <a:t>工业中心</a:t>
                      </a:r>
                      <a:endPar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rPr>
                        <a:t>地位</a:t>
                      </a:r>
                      <a:endPar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rPr>
                        <a:t>发展条件</a:t>
                      </a:r>
                      <a:endPar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rPr>
                        <a:t>限制因素</a:t>
                      </a:r>
                      <a:endPar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r>
              <a:tr h="2291603">
                <a:tc vMerge="1">
                  <a:tcPr/>
                </a:tc>
                <a:tc>
                  <a:txBody>
                    <a:bodyPr wrap="square"/>
                    <a:lstStyle/>
                    <a:p>
                      <a:pPr marL="0" marR="0" lvl="0" indent="0" algn="ctr"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长江三角洲</a:t>
                      </a:r>
                      <a:r>
                        <a:rPr kumimoji="0" lang="en-US" altLang="zh-CN" sz="2400" b="0" i="0" u="none" strike="noStrike" cap="none" normalizeH="0" baseline="0">
                          <a:ln>
                            <a:noFill/>
                          </a:ln>
                          <a:solidFill>
                            <a:schemeClr val="tx1"/>
                          </a:solidFill>
                          <a:effectLst/>
                          <a:latin typeface="微软雅黑" panose="020B0503020204020204" charset="-122"/>
                          <a:ea typeface="微软雅黑" panose="020B0503020204020204" charset="-122"/>
                        </a:rPr>
                        <a:t>(</a:t>
                      </a: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沪 宁杭</a:t>
                      </a:r>
                      <a:r>
                        <a:rPr kumimoji="0" lang="en-US" altLang="zh-CN" sz="2400" b="0" i="0" u="none" strike="noStrike" cap="none" normalizeH="0" baseline="0">
                          <a:ln>
                            <a:noFill/>
                          </a:ln>
                          <a:solidFill>
                            <a:schemeClr val="tx1"/>
                          </a:solidFill>
                          <a:effectLst/>
                          <a:latin typeface="微软雅黑" panose="020B0503020204020204" charset="-122"/>
                          <a:ea typeface="微软雅黑" panose="020B0503020204020204" charset="-122"/>
                        </a:rPr>
                        <a:t>)</a:t>
                      </a:r>
                      <a:endParaRPr kumimoji="0" lang="en-US" altLang="zh-CN"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just"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上  海、南京、无锡、苏 州、杭州 等</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我国最大的</a:t>
                      </a:r>
                      <a:r>
                        <a:rPr kumimoji="0" lang="en-US" altLang="zh-CN" sz="2400" b="0" i="0" u="none" strike="noStrike" cap="none" normalizeH="0" baseline="0">
                          <a:ln>
                            <a:noFill/>
                          </a:ln>
                          <a:solidFill>
                            <a:schemeClr val="tx1"/>
                          </a:solidFill>
                          <a:effectLst/>
                          <a:latin typeface="微软雅黑" panose="020B0503020204020204" charset="-122"/>
                          <a:ea typeface="微软雅黑" panose="020B0503020204020204" charset="-122"/>
                        </a:rPr>
                        <a:t>_______</a:t>
                      </a: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工业基地</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科技力量雄厚，水陆交通便利</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rowSpan="2">
                  <a:txBody>
                    <a:bodyPr wrap="square"/>
                    <a:lstStyle/>
                    <a:p>
                      <a:pPr marL="0" marR="0" lvl="0" indent="0" algn="ctr"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能源和矿产资源短缺</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r>
              <a:tr h="2291603">
                <a:tc vMerge="1">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en-US" altLang="zh-CN" sz="2400" b="0" i="0" u="none" strike="noStrike" cap="none" normalizeH="0" baseline="0">
                          <a:ln>
                            <a:noFill/>
                          </a:ln>
                          <a:solidFill>
                            <a:schemeClr val="tx1"/>
                          </a:solidFill>
                          <a:effectLst/>
                          <a:latin typeface="微软雅黑" panose="020B0503020204020204" charset="-122"/>
                          <a:ea typeface="微软雅黑" panose="020B0503020204020204" charset="-122"/>
                        </a:rPr>
                        <a:t> </a:t>
                      </a: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珠江</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三角洲</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广州、珠</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海、深圳</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以</a:t>
                      </a:r>
                      <a:r>
                        <a:rPr kumimoji="0" lang="en-US" altLang="zh-CN" sz="2400" b="0" i="0" u="none" strike="noStrike" cap="none" normalizeH="0" baseline="0">
                          <a:ln>
                            <a:noFill/>
                          </a:ln>
                          <a:solidFill>
                            <a:schemeClr val="tx1"/>
                          </a:solidFill>
                          <a:effectLst/>
                          <a:latin typeface="微软雅黑" panose="020B0503020204020204" charset="-122"/>
                          <a:ea typeface="微软雅黑" panose="020B0503020204020204" charset="-122"/>
                        </a:rPr>
                        <a:t>______</a:t>
                      </a: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工业为主的综合性工业基地</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邻近港澳、可利用 外 资发 展 工业，交通便利</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vMerge="1">
                  <a:tcPr marL="90000" marR="90000" marT="46800" marB="46800" anchor="ctr" anchorCtr="1"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lToBr>
                      <a:noFill/>
                    </a:lnTlToBr>
                    <a:lnBlToTr>
                      <a:noFill/>
                    </a:lnBlToTr>
                    <a:noFill/>
                  </a:tcPr>
                </a:tc>
              </a:tr>
            </a:tbl>
          </a:graphicData>
        </a:graphic>
      </p:graphicFrame>
      <p:sp>
        <p:nvSpPr>
          <p:cNvPr id="6" name="TextBox 2"/>
          <p:cNvSpPr txBox="1"/>
          <p:nvPr/>
        </p:nvSpPr>
        <p:spPr>
          <a:xfrm>
            <a:off x="5542002" y="2967335"/>
            <a:ext cx="1107996" cy="461665"/>
          </a:xfrm>
          <a:prstGeom prst="rect">
            <a:avLst/>
          </a:prstGeom>
          <a:noFill/>
        </p:spPr>
        <p:txBody>
          <a:bodyPr wrap="none" rtlCol="0">
            <a:spAutoFit/>
          </a:bodyPr>
          <a:lstStyle/>
          <a:p>
            <a:r>
              <a:rPr lang="zh-CN" altLang="en-US" sz="2400" b="1">
                <a:solidFill>
                  <a:srgbClr val="FF0000"/>
                </a:solidFill>
                <a:latin typeface="微软雅黑" panose="020B0503020204020204" charset="-122"/>
                <a:ea typeface="微软雅黑" panose="020B0503020204020204" charset="-122"/>
              </a:rPr>
              <a:t>综合性</a:t>
            </a:r>
            <a:endParaRPr lang="zh-CN" altLang="en-US" sz="2400" b="1">
              <a:solidFill>
                <a:srgbClr val="FF0000"/>
              </a:solidFill>
              <a:latin typeface="微软雅黑" panose="020B0503020204020204" charset="-122"/>
              <a:ea typeface="微软雅黑" panose="020B0503020204020204" charset="-122"/>
            </a:endParaRPr>
          </a:p>
        </p:txBody>
      </p:sp>
      <p:sp>
        <p:nvSpPr>
          <p:cNvPr id="7" name="TextBox 3"/>
          <p:cNvSpPr txBox="1"/>
          <p:nvPr/>
        </p:nvSpPr>
        <p:spPr>
          <a:xfrm>
            <a:off x="6043805" y="4693751"/>
            <a:ext cx="492443" cy="461665"/>
          </a:xfrm>
          <a:prstGeom prst="rect">
            <a:avLst/>
          </a:prstGeom>
          <a:noFill/>
        </p:spPr>
        <p:txBody>
          <a:bodyPr wrap="none" rtlCol="0">
            <a:spAutoFit/>
          </a:bodyPr>
          <a:lstStyle/>
          <a:p>
            <a:r>
              <a:rPr lang="zh-CN" altLang="en-US" sz="2400" b="1">
                <a:solidFill>
                  <a:srgbClr val="FF0000"/>
                </a:solidFill>
                <a:latin typeface="微软雅黑" panose="020B0503020204020204" charset="-122"/>
                <a:ea typeface="微软雅黑" panose="020B0503020204020204" charset="-122"/>
              </a:rPr>
              <a:t>轻</a:t>
            </a:r>
            <a:endParaRPr lang="zh-CN" altLang="en-US" sz="2400" b="1">
              <a:solidFill>
                <a:srgbClr val="FF0000"/>
              </a:solidFill>
              <a:latin typeface="微软雅黑" panose="020B0503020204020204" charset="-122"/>
              <a:ea typeface="微软雅黑" panose="020B0503020204020204" charset="-122"/>
            </a:endParaRPr>
          </a:p>
        </p:txBody>
      </p:sp>
      <p:grpSp>
        <p:nvGrpSpPr>
          <p:cNvPr id="2" name="组合 1"/>
          <p:cNvGrpSpPr/>
          <p:nvPr/>
        </p:nvGrpSpPr>
        <p:grpSpPr>
          <a:xfrm>
            <a:off x="-331470" y="0"/>
            <a:ext cx="6240780" cy="764540"/>
            <a:chOff x="318" y="0"/>
            <a:chExt cx="9828" cy="1204"/>
          </a:xfrm>
        </p:grpSpPr>
        <p:sp>
          <p:nvSpPr>
            <p:cNvPr id="19" name="平行四边形 18"/>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3617" y="43"/>
              <a:ext cx="2713" cy="1161"/>
            </a:xfrm>
            <a:prstGeom prst="rect">
              <a:avLst/>
            </a:prstGeom>
            <a:noFill/>
          </p:spPr>
          <p:txBody>
            <a:bodyPr wrap="square" rtlCol="0">
              <a:spAutoFit/>
            </a:bodyPr>
            <a:lstStyle/>
            <a:p>
              <a:pPr algn="dist" fontAlgn="auto">
                <a:lnSpc>
                  <a:spcPct val="150000"/>
                </a:lnSpc>
              </a:pPr>
              <a:r>
                <a:rPr lang="zh-CN" altLang="en-US" sz="2800">
                  <a:solidFill>
                    <a:schemeClr val="tx1"/>
                  </a:solidFill>
                </a:rPr>
                <a:t>考点梳理</a:t>
              </a:r>
              <a:endParaRPr lang="zh-CN" altLang="en-US" sz="2800">
                <a:solidFill>
                  <a:schemeClr val="tx1"/>
                </a:solidFill>
              </a:endParaRPr>
            </a:p>
          </p:txBody>
        </p:sp>
        <p:sp>
          <p:nvSpPr>
            <p:cNvPr id="22" name="平行四边形 21"/>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平行四边形 27"/>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4"/>
          <p:cNvGraphicFramePr>
            <a:graphicFrameLocks noGrp="1"/>
          </p:cNvGraphicFramePr>
          <p:nvPr/>
        </p:nvGraphicFramePr>
        <p:xfrm>
          <a:off x="289250" y="1418253"/>
          <a:ext cx="11597949" cy="5178490"/>
        </p:xfrm>
        <a:graphic>
          <a:graphicData uri="http://schemas.openxmlformats.org/drawingml/2006/table">
            <a:tbl>
              <a:tblPr/>
              <a:tblGrid>
                <a:gridCol w="860158"/>
                <a:gridCol w="1682505"/>
                <a:gridCol w="9055286"/>
              </a:tblGrid>
              <a:tr h="1726163">
                <a:tc rowSpan="3">
                  <a:txBody>
                    <a:bodyPr wrap="square"/>
                    <a:lstStyle/>
                    <a:p>
                      <a:pPr marL="0" marR="0" lvl="0" indent="0" algn="ctr" defTabSz="914400" rtl="0" eaLnBrk="0" fontAlgn="base" latinLnBrk="0" hangingPunct="0">
                        <a:lnSpc>
                          <a:spcPct val="150000"/>
                        </a:lnSpc>
                        <a:spcBef>
                          <a:spcPct val="0"/>
                        </a:spcBef>
                        <a:spcAft>
                          <a:spcPct val="0"/>
                        </a:spcAft>
                        <a:buClrTx/>
                        <a:buSzTx/>
                        <a:buFont typeface="Arial" panose="020B0604020202020204" pitchFamily="34" charset="0"/>
                        <a:buNone/>
                      </a:pPr>
                      <a:r>
                        <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rPr>
                        <a:t>高新技术产业的地位及特点</a:t>
                      </a:r>
                      <a:endPar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地位</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高新技术产业的发展水平，是衡量一个国家科技实力和综合国力的重要标志</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r>
              <a:tr h="1726164">
                <a:tc vMerge="1">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主要部门</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电子信息、生物工程、航空航天、新能源和新材料等</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r>
              <a:tr h="1726163">
                <a:tc vMerge="1">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布局条件</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靠近</a:t>
                      </a:r>
                      <a:r>
                        <a:rPr kumimoji="0" lang="en-US" altLang="zh-CN" sz="2400" b="0" i="0" u="none" strike="noStrike" cap="none" normalizeH="0" baseline="0">
                          <a:ln>
                            <a:noFill/>
                          </a:ln>
                          <a:solidFill>
                            <a:schemeClr val="tx1"/>
                          </a:solidFill>
                          <a:effectLst/>
                          <a:latin typeface="微软雅黑" panose="020B0503020204020204" charset="-122"/>
                          <a:ea typeface="微软雅黑" panose="020B0503020204020204" charset="-122"/>
                        </a:rPr>
                        <a:t>________</a:t>
                      </a:r>
                      <a:r>
                        <a:rPr lang="en-US" altLang="zh-CN" sz="2400">
                          <a:ln>
                            <a:noFill/>
                          </a:ln>
                          <a:effectLst/>
                          <a:latin typeface="微软雅黑" panose="020B0503020204020204" charset="-122"/>
                          <a:ea typeface="微软雅黑" panose="020B0503020204020204" charset="-122"/>
                          <a:sym typeface="+mn-ea"/>
                        </a:rPr>
                        <a:t>__</a:t>
                      </a: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和</a:t>
                      </a:r>
                      <a:r>
                        <a:rPr kumimoji="0" lang="en-US" altLang="zh-CN" sz="2400" b="0" i="0" u="none" strike="noStrike" cap="none" normalizeH="0" baseline="0">
                          <a:ln>
                            <a:noFill/>
                          </a:ln>
                          <a:solidFill>
                            <a:schemeClr val="tx1"/>
                          </a:solidFill>
                          <a:effectLst/>
                          <a:latin typeface="微软雅黑" panose="020B0503020204020204" charset="-122"/>
                          <a:ea typeface="微软雅黑" panose="020B0503020204020204" charset="-122"/>
                        </a:rPr>
                        <a:t>__________</a:t>
                      </a:r>
                      <a:r>
                        <a:rPr lang="en-US" altLang="zh-CN" sz="2400">
                          <a:ln>
                            <a:noFill/>
                          </a:ln>
                          <a:effectLst/>
                          <a:latin typeface="微软雅黑" panose="020B0503020204020204" charset="-122"/>
                          <a:ea typeface="微软雅黑" panose="020B0503020204020204" charset="-122"/>
                          <a:sym typeface="+mn-ea"/>
                        </a:rPr>
                        <a:t>__</a:t>
                      </a: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，高科技人才集中，资金充足，基础设施完善等</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r>
            </a:tbl>
          </a:graphicData>
        </a:graphic>
      </p:graphicFrame>
      <p:sp>
        <p:nvSpPr>
          <p:cNvPr id="9" name="TextBox 11"/>
          <p:cNvSpPr txBox="1"/>
          <p:nvPr/>
        </p:nvSpPr>
        <p:spPr>
          <a:xfrm>
            <a:off x="3512277" y="5282502"/>
            <a:ext cx="1415772" cy="461665"/>
          </a:xfrm>
          <a:prstGeom prst="rect">
            <a:avLst/>
          </a:prstGeom>
          <a:noFill/>
        </p:spPr>
        <p:txBody>
          <a:bodyPr wrap="none" rtlCol="0">
            <a:spAutoFit/>
          </a:bodyPr>
          <a:lstStyle/>
          <a:p>
            <a:r>
              <a:rPr lang="zh-CN" altLang="en-US" sz="2400" b="1">
                <a:solidFill>
                  <a:srgbClr val="FF0000"/>
                </a:solidFill>
                <a:latin typeface="微软雅黑" panose="020B0503020204020204" charset="-122"/>
                <a:ea typeface="微软雅黑" panose="020B0503020204020204" charset="-122"/>
              </a:rPr>
              <a:t>科研机构</a:t>
            </a:r>
            <a:endParaRPr lang="zh-CN" altLang="en-US" sz="2400" b="1">
              <a:solidFill>
                <a:srgbClr val="FF0000"/>
              </a:solidFill>
              <a:latin typeface="微软雅黑" panose="020B0503020204020204" charset="-122"/>
              <a:ea typeface="微软雅黑" panose="020B0503020204020204" charset="-122"/>
            </a:endParaRPr>
          </a:p>
        </p:txBody>
      </p:sp>
      <p:sp>
        <p:nvSpPr>
          <p:cNvPr id="10" name="TextBox 12"/>
          <p:cNvSpPr txBox="1"/>
          <p:nvPr/>
        </p:nvSpPr>
        <p:spPr>
          <a:xfrm>
            <a:off x="5565094" y="5282503"/>
            <a:ext cx="1415772" cy="461665"/>
          </a:xfrm>
          <a:prstGeom prst="rect">
            <a:avLst/>
          </a:prstGeom>
          <a:noFill/>
        </p:spPr>
        <p:txBody>
          <a:bodyPr wrap="none" rtlCol="0">
            <a:spAutoFit/>
          </a:bodyPr>
          <a:lstStyle/>
          <a:p>
            <a:r>
              <a:rPr lang="zh-CN" altLang="en-US" sz="2400" b="1">
                <a:solidFill>
                  <a:srgbClr val="FF0000"/>
                </a:solidFill>
                <a:latin typeface="微软雅黑" panose="020B0503020204020204" charset="-122"/>
                <a:ea typeface="微软雅黑" panose="020B0503020204020204" charset="-122"/>
              </a:rPr>
              <a:t>高等院校</a:t>
            </a:r>
            <a:endParaRPr lang="zh-CN" altLang="en-US" sz="2400" b="1">
              <a:solidFill>
                <a:srgbClr val="FF0000"/>
              </a:solidFill>
              <a:latin typeface="微软雅黑" panose="020B0503020204020204" charset="-122"/>
              <a:ea typeface="微软雅黑" panose="020B0503020204020204" charset="-122"/>
            </a:endParaRPr>
          </a:p>
        </p:txBody>
      </p:sp>
      <p:grpSp>
        <p:nvGrpSpPr>
          <p:cNvPr id="2" name="组合 1"/>
          <p:cNvGrpSpPr/>
          <p:nvPr/>
        </p:nvGrpSpPr>
        <p:grpSpPr>
          <a:xfrm>
            <a:off x="-331470" y="0"/>
            <a:ext cx="6240780" cy="764540"/>
            <a:chOff x="318" y="0"/>
            <a:chExt cx="9828" cy="1204"/>
          </a:xfrm>
        </p:grpSpPr>
        <p:sp>
          <p:nvSpPr>
            <p:cNvPr id="19" name="平行四边形 18"/>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3617" y="43"/>
              <a:ext cx="2713" cy="1161"/>
            </a:xfrm>
            <a:prstGeom prst="rect">
              <a:avLst/>
            </a:prstGeom>
            <a:noFill/>
          </p:spPr>
          <p:txBody>
            <a:bodyPr wrap="square" rtlCol="0">
              <a:spAutoFit/>
            </a:bodyPr>
            <a:lstStyle/>
            <a:p>
              <a:pPr algn="dist" fontAlgn="auto">
                <a:lnSpc>
                  <a:spcPct val="150000"/>
                </a:lnSpc>
              </a:pPr>
              <a:r>
                <a:rPr lang="zh-CN" altLang="en-US" sz="2800">
                  <a:solidFill>
                    <a:schemeClr val="tx1"/>
                  </a:solidFill>
                </a:rPr>
                <a:t>考点梳理</a:t>
              </a:r>
              <a:endParaRPr lang="zh-CN" altLang="en-US" sz="2800">
                <a:solidFill>
                  <a:schemeClr val="tx1"/>
                </a:solidFill>
              </a:endParaRPr>
            </a:p>
          </p:txBody>
        </p:sp>
        <p:sp>
          <p:nvSpPr>
            <p:cNvPr id="22" name="平行四边形 21"/>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平行四边形 27"/>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24"/>
          <p:cNvGraphicFramePr>
            <a:graphicFrameLocks noGrp="1"/>
          </p:cNvGraphicFramePr>
          <p:nvPr/>
        </p:nvGraphicFramePr>
        <p:xfrm>
          <a:off x="289249" y="1418253"/>
          <a:ext cx="11607283" cy="5415747"/>
        </p:xfrm>
        <a:graphic>
          <a:graphicData uri="http://schemas.openxmlformats.org/drawingml/2006/table">
            <a:tbl>
              <a:tblPr/>
              <a:tblGrid>
                <a:gridCol w="860851"/>
                <a:gridCol w="945988"/>
                <a:gridCol w="1390603"/>
                <a:gridCol w="8409841"/>
              </a:tblGrid>
              <a:tr h="596983">
                <a:tc rowSpan="5">
                  <a:txBody>
                    <a:bodyPr wrap="square"/>
                    <a:lstStyle/>
                    <a:p>
                      <a:pPr marL="0" marR="0" lvl="0" indent="0" algn="ctr" defTabSz="914400" rtl="0" eaLnBrk="0" fontAlgn="base" latinLnBrk="0" hangingPunct="0">
                        <a:lnSpc>
                          <a:spcPct val="150000"/>
                        </a:lnSpc>
                        <a:spcBef>
                          <a:spcPct val="0"/>
                        </a:spcBef>
                        <a:spcAft>
                          <a:spcPct val="0"/>
                        </a:spcAft>
                        <a:buClrTx/>
                        <a:buSzTx/>
                        <a:buFont typeface="Arial" panose="020B0604020202020204" pitchFamily="34" charset="0"/>
                        <a:buNone/>
                      </a:pPr>
                      <a:r>
                        <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rPr>
                        <a:t>我国的高新技术产业</a:t>
                      </a:r>
                      <a:endPar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rowSpan="2">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rPr>
                        <a:t>分布</a:t>
                      </a:r>
                      <a:endPar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rPr>
                        <a:t>特点</a:t>
                      </a:r>
                      <a:endPar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多依附于大中城市，呈大分散、小集中分布</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r>
              <a:tr h="596983">
                <a:tc vMerge="1">
                  <a:tcPr/>
                </a:tc>
                <a:tc vMerge="1">
                  <a:tcPr marL="90000" marR="90000" marT="46800" marB="46800" anchor="ctr" anchorCtr="1" horzOverflow="overflow">
                    <a:lnL w="12700" cap="flat" cmpd="sng" algn="ctr">
                      <a:solidFill>
                        <a:schemeClr val="accent6"/>
                      </a:solidFill>
                      <a:prstDash val="solid"/>
                      <a:round/>
                      <a:headEnd type="none" w="med" len="med"/>
                      <a:tailEnd type="none" w="med" len="med"/>
                    </a:lnL>
                    <a:lnR w="12700" cap="flat" cmpd="sng" algn="ctr">
                      <a:solidFill>
                        <a:schemeClr val="accent6"/>
                      </a:solidFill>
                      <a:prstDash val="solid"/>
                      <a:round/>
                      <a:headEnd type="none" w="med" len="med"/>
                      <a:tailEnd type="none" w="med" len="med"/>
                    </a:lnR>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rPr>
                        <a:t>聚集区</a:t>
                      </a:r>
                      <a:endPar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en-US" altLang="zh-CN" sz="2400" b="0" i="0" u="none" strike="noStrike" cap="none" normalizeH="0" baseline="0">
                          <a:ln>
                            <a:noFill/>
                          </a:ln>
                          <a:solidFill>
                            <a:schemeClr val="tx1"/>
                          </a:solidFill>
                          <a:effectLst/>
                          <a:latin typeface="微软雅黑" panose="020B0503020204020204" charset="-122"/>
                          <a:ea typeface="微软雅黑" panose="020B0503020204020204" charset="-122"/>
                        </a:rPr>
                        <a:t>________</a:t>
                      </a: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地区、长江三角洲、</a:t>
                      </a:r>
                      <a:r>
                        <a:rPr kumimoji="0" lang="en-US" altLang="zh-CN" sz="2400" b="0" i="0" u="none" strike="noStrike" cap="none" normalizeH="0" baseline="0">
                          <a:ln>
                            <a:noFill/>
                          </a:ln>
                          <a:solidFill>
                            <a:schemeClr val="tx1"/>
                          </a:solidFill>
                          <a:effectLst/>
                          <a:latin typeface="微软雅黑" panose="020B0503020204020204" charset="-122"/>
                          <a:ea typeface="微软雅黑" panose="020B0503020204020204" charset="-122"/>
                        </a:rPr>
                        <a:t>________</a:t>
                      </a: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三角洲</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r>
              <a:tr h="596983">
                <a:tc vMerge="1">
                  <a:tcPr/>
                </a:tc>
                <a:tc gridSpan="2">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rPr>
                        <a:t>地区差异</a:t>
                      </a:r>
                      <a:endPar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hMerge="1">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kern="1200" cap="none" normalizeH="0" baseline="0">
                          <a:ln>
                            <a:noFill/>
                          </a:ln>
                          <a:solidFill>
                            <a:schemeClr val="tx1"/>
                          </a:solidFill>
                          <a:effectLst/>
                          <a:latin typeface="微软雅黑" panose="020B0503020204020204" charset="-122"/>
                          <a:ea typeface="微软雅黑" panose="020B0503020204020204" charset="-122"/>
                          <a:cs typeface="+mn-cs"/>
                        </a:rPr>
                        <a:t>沿海</a:t>
                      </a:r>
                      <a:r>
                        <a:rPr kumimoji="0" lang="en-US" altLang="zh-CN" sz="2400" b="0" i="0" u="none" strike="noStrike" kern="1200" cap="none" normalizeH="0" baseline="0">
                          <a:ln>
                            <a:noFill/>
                          </a:ln>
                          <a:solidFill>
                            <a:schemeClr val="tx1"/>
                          </a:solidFill>
                          <a:effectLst/>
                          <a:latin typeface="微软雅黑" panose="020B0503020204020204" charset="-122"/>
                          <a:ea typeface="微软雅黑" panose="020B0503020204020204" charset="-122"/>
                          <a:cs typeface="+mn-cs"/>
                        </a:rPr>
                        <a:t>——</a:t>
                      </a:r>
                      <a:r>
                        <a:rPr kumimoji="0" lang="zh-CN" altLang="en-US" sz="2400" b="0" i="0" u="none" strike="noStrike" kern="1200" cap="none" normalizeH="0" baseline="0">
                          <a:ln>
                            <a:noFill/>
                          </a:ln>
                          <a:solidFill>
                            <a:schemeClr val="tx1"/>
                          </a:solidFill>
                          <a:effectLst/>
                          <a:latin typeface="微软雅黑" panose="020B0503020204020204" charset="-122"/>
                          <a:ea typeface="微软雅黑" panose="020B0503020204020204" charset="-122"/>
                          <a:cs typeface="+mn-cs"/>
                        </a:rPr>
                        <a:t>科技园；沿边</a:t>
                      </a:r>
                      <a:r>
                        <a:rPr kumimoji="0" lang="en-US" altLang="zh-CN" sz="2400" b="0" i="0" u="none" strike="noStrike" kern="1200" cap="none" normalizeH="0" baseline="0">
                          <a:ln>
                            <a:noFill/>
                          </a:ln>
                          <a:solidFill>
                            <a:schemeClr val="tx1"/>
                          </a:solidFill>
                          <a:effectLst/>
                          <a:latin typeface="微软雅黑" panose="020B0503020204020204" charset="-122"/>
                          <a:ea typeface="微软雅黑" panose="020B0503020204020204" charset="-122"/>
                          <a:cs typeface="+mn-cs"/>
                        </a:rPr>
                        <a:t>——</a:t>
                      </a:r>
                      <a:r>
                        <a:rPr kumimoji="0" lang="zh-CN" altLang="en-US" sz="2400" b="0" i="0" u="none" strike="noStrike" kern="1200" cap="none" normalizeH="0" baseline="0">
                          <a:ln>
                            <a:noFill/>
                          </a:ln>
                          <a:solidFill>
                            <a:schemeClr val="tx1"/>
                          </a:solidFill>
                          <a:effectLst/>
                          <a:latin typeface="微软雅黑" panose="020B0503020204020204" charset="-122"/>
                          <a:ea typeface="微软雅黑" panose="020B0503020204020204" charset="-122"/>
                          <a:cs typeface="+mn-cs"/>
                        </a:rPr>
                        <a:t>贸易导向型；内地</a:t>
                      </a:r>
                      <a:r>
                        <a:rPr kumimoji="0" lang="en-US" altLang="zh-CN" sz="2400" b="0" i="0" u="none" strike="noStrike" kern="1200" cap="none" normalizeH="0" baseline="0">
                          <a:ln>
                            <a:noFill/>
                          </a:ln>
                          <a:solidFill>
                            <a:schemeClr val="tx1"/>
                          </a:solidFill>
                          <a:effectLst/>
                          <a:latin typeface="微软雅黑" panose="020B0503020204020204" charset="-122"/>
                          <a:ea typeface="微软雅黑" panose="020B0503020204020204" charset="-122"/>
                          <a:cs typeface="+mn-cs"/>
                        </a:rPr>
                        <a:t>——</a:t>
                      </a:r>
                      <a:r>
                        <a:rPr kumimoji="0" lang="zh-CN" altLang="en-US" sz="2400" b="0" i="0" u="none" strike="noStrike" kern="1200" cap="none" normalizeH="0" baseline="0">
                          <a:ln>
                            <a:noFill/>
                          </a:ln>
                          <a:solidFill>
                            <a:schemeClr val="tx1"/>
                          </a:solidFill>
                          <a:effectLst/>
                          <a:latin typeface="微软雅黑" panose="020B0503020204020204" charset="-122"/>
                          <a:ea typeface="微软雅黑" panose="020B0503020204020204" charset="-122"/>
                          <a:cs typeface="+mn-cs"/>
                        </a:rPr>
                        <a:t>军工型</a:t>
                      </a:r>
                      <a:endParaRPr kumimoji="0" lang="zh-CN" altLang="en-US" sz="2400" b="0" i="0" u="none" strike="noStrike" kern="1200" cap="none" normalizeH="0" baseline="0">
                        <a:ln>
                          <a:noFill/>
                        </a:ln>
                        <a:solidFill>
                          <a:schemeClr val="tx1"/>
                        </a:solidFill>
                        <a:effectLst/>
                        <a:latin typeface="微软雅黑" panose="020B0503020204020204" charset="-122"/>
                        <a:ea typeface="微软雅黑" panose="020B0503020204020204" charset="-122"/>
                        <a:cs typeface="+mn-cs"/>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r>
              <a:tr h="2298147">
                <a:tc vMerge="1">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rPr>
                        <a:t>典型代表</a:t>
                      </a:r>
                      <a:endPar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gridSpan="2">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en-US" altLang="zh-CN" sz="2400" b="0" i="0" u="none" strike="noStrike" cap="none" normalizeH="0" baseline="0">
                          <a:ln>
                            <a:noFill/>
                          </a:ln>
                          <a:solidFill>
                            <a:schemeClr val="tx1"/>
                          </a:solidFill>
                          <a:effectLst/>
                          <a:latin typeface="微软雅黑" panose="020B0503020204020204" charset="-122"/>
                          <a:ea typeface="微软雅黑" panose="020B0503020204020204" charset="-122"/>
                        </a:rPr>
                        <a:t>(1)_______</a:t>
                      </a: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是我国首个国家级高新技术产业开发区；</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en-US" altLang="zh-CN" sz="2400" b="0" i="0" u="none" strike="noStrike" cap="none" normalizeH="0" baseline="0">
                          <a:ln>
                            <a:noFill/>
                          </a:ln>
                          <a:solidFill>
                            <a:schemeClr val="tx1"/>
                          </a:solidFill>
                          <a:effectLst/>
                          <a:latin typeface="微软雅黑" panose="020B0503020204020204" charset="-122"/>
                          <a:ea typeface="微软雅黑" panose="020B0503020204020204" charset="-122"/>
                        </a:rPr>
                        <a:t>(2)</a:t>
                      </a: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湖北武汉东湖新技术开发区是我国第一个国家级的光电产业基地所在地，被形象地称为“</a:t>
                      </a:r>
                      <a:r>
                        <a:rPr kumimoji="0" lang="en-US" altLang="zh-CN" sz="2400" b="0" i="0" u="none" strike="noStrike" cap="none" normalizeH="0" baseline="0">
                          <a:ln>
                            <a:noFill/>
                          </a:ln>
                          <a:solidFill>
                            <a:schemeClr val="tx1"/>
                          </a:solidFill>
                          <a:effectLst/>
                          <a:latin typeface="微软雅黑" panose="020B0503020204020204" charset="-122"/>
                          <a:ea typeface="微软雅黑" panose="020B0503020204020204" charset="-122"/>
                        </a:rPr>
                        <a:t>_________”</a:t>
                      </a: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en-US" altLang="zh-CN" sz="2400" b="0" i="0" u="none" strike="noStrike" cap="none" normalizeH="0" baseline="0">
                          <a:ln>
                            <a:noFill/>
                          </a:ln>
                          <a:solidFill>
                            <a:schemeClr val="tx1"/>
                          </a:solidFill>
                          <a:effectLst/>
                          <a:latin typeface="微软雅黑" panose="020B0503020204020204" charset="-122"/>
                          <a:ea typeface="微软雅黑" panose="020B0503020204020204" charset="-122"/>
                        </a:rPr>
                        <a:t>(3)_______________</a:t>
                      </a: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 高新技术产业区是我国第一个农业高新示范区</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tcPr>
                </a:tc>
                <a:tc hMerge="1">
                  <a:tcPr marL="90000" marR="90000" marT="46800" marB="46800" anchor="ctr" anchorCtr="1" horzOverflow="overflow">
                    <a:lnR w="12700" cap="flat" cmpd="sng" algn="ctr">
                      <a:solidFill>
                        <a:schemeClr val="accent6"/>
                      </a:solidFill>
                      <a:prstDash val="solid"/>
                      <a:round/>
                      <a:headEnd type="none" w="med" len="med"/>
                      <a:tailEnd type="none" w="med" len="med"/>
                    </a:lnR>
                    <a:lnTlToBr>
                      <a:noFill/>
                    </a:lnTlToBr>
                    <a:lnBlToTr>
                      <a:noFill/>
                    </a:lnBlToTr>
                    <a:noFill/>
                  </a:tcPr>
                </a:tc>
              </a:tr>
              <a:tr h="1164038">
                <a:tc vMerge="1">
                  <a:tcPr/>
                </a:tc>
                <a:tc>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rPr>
                        <a:t>作用</a:t>
                      </a:r>
                      <a:endParaRPr kumimoji="0" lang="zh-CN" altLang="en-US" sz="2400" b="1"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lnTlToBr>
                      <a:noFill/>
                    </a:lnTlToBr>
                    <a:lnBlToTr>
                      <a:noFill/>
                    </a:lnBlToTr>
                    <a:noFill/>
                  </a:tcPr>
                </a:tc>
                <a:tc gridSpan="2">
                  <a:txBody>
                    <a:bodyPr wrap="square"/>
                    <a:lstStyle/>
                    <a:p>
                      <a:pPr marL="0" marR="0" lvl="0" indent="0" algn="l" defTabSz="914400" rtl="0" eaLnBrk="0" fontAlgn="base" latinLnBrk="0" hangingPunct="0">
                        <a:lnSpc>
                          <a:spcPct val="150000"/>
                        </a:lnSpc>
                        <a:spcBef>
                          <a:spcPct val="0"/>
                        </a:spcBef>
                        <a:spcAft>
                          <a:spcPct val="0"/>
                        </a:spcAft>
                        <a:buClrTx/>
                        <a:buSzTx/>
                        <a:buFont typeface="Arial" panose="020B0604020202020204" pitchFamily="34" charset="0"/>
                        <a:buNone/>
                        <a:defRPr/>
                      </a:pPr>
                      <a:r>
                        <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rPr>
                        <a:t>高新技术产业是经济增长的先导产业，是构成国际竞争力的重要组成部分和关键因素，在社会经济发展中起着重要的作用</a:t>
                      </a:r>
                      <a:endParaRPr kumimoji="0" lang="zh-CN" altLang="en-US" sz="2400" b="0" i="0" u="none" strike="noStrike" cap="none" normalizeH="0" baseline="0">
                        <a:ln>
                          <a:noFill/>
                        </a:ln>
                        <a:solidFill>
                          <a:schemeClr val="tx1"/>
                        </a:solidFill>
                        <a:effectLst/>
                        <a:latin typeface="微软雅黑" panose="020B0503020204020204" charset="-122"/>
                        <a:ea typeface="微软雅黑" panose="020B0503020204020204" charset="-122"/>
                      </a:endParaRPr>
                    </a:p>
                  </a:txBody>
                  <a:tcPr marL="90000" marR="90000" marT="46800" marB="46800" vert="horz" anchor="ctr" anchorCtr="1" horzOverflow="overflow">
                    <a:lnL w="12700" cap="flat" cmpd="sng" algn="ctr">
                      <a:solidFill>
                        <a:srgbClr val="52BEC6"/>
                      </a:solidFill>
                      <a:prstDash val="solid"/>
                      <a:round/>
                      <a:headEnd type="none" w="med" len="med"/>
                      <a:tailEnd type="none" w="med" len="med"/>
                    </a:lnL>
                    <a:lnR w="12700" cap="flat" cmpd="sng" algn="ctr">
                      <a:solidFill>
                        <a:srgbClr val="52BEC6"/>
                      </a:solidFill>
                      <a:prstDash val="solid"/>
                      <a:round/>
                      <a:headEnd type="none" w="med" len="med"/>
                      <a:tailEnd type="none" w="med" len="med"/>
                    </a:lnR>
                    <a:lnT w="12700" cap="flat" cmpd="sng" algn="ctr">
                      <a:solidFill>
                        <a:srgbClr val="52BEC6"/>
                      </a:solidFill>
                      <a:prstDash val="solid"/>
                      <a:round/>
                      <a:headEnd type="none" w="med" len="med"/>
                      <a:tailEnd type="none" w="med" len="med"/>
                    </a:lnT>
                    <a:lnB w="12700" cap="flat" cmpd="sng" algn="ctr">
                      <a:solidFill>
                        <a:srgbClr val="52BEC6"/>
                      </a:solidFill>
                      <a:prstDash val="solid"/>
                      <a:round/>
                      <a:headEnd type="none" w="med" len="med"/>
                      <a:tailEnd type="none" w="med" len="med"/>
                    </a:lnB>
                  </a:tcPr>
                </a:tc>
                <a:tc hMerge="1">
                  <a:tcPr marL="90000" marR="90000" marT="46800" marB="46800" anchor="ctr" anchorCtr="1" horzOverflow="overflow">
                    <a:lnR w="12700" cap="flat" cmpd="sng" algn="ctr">
                      <a:solidFill>
                        <a:schemeClr val="accent6"/>
                      </a:solidFill>
                      <a:prstDash val="solid"/>
                      <a:round/>
                      <a:headEnd type="none" w="med" len="med"/>
                      <a:tailEnd type="none" w="med" len="med"/>
                    </a:lnR>
                    <a:lnTlToBr>
                      <a:noFill/>
                    </a:lnTlToBr>
                    <a:lnBlToTr>
                      <a:noFill/>
                    </a:lnBlToTr>
                    <a:noFill/>
                  </a:tcPr>
                </a:tc>
              </a:tr>
            </a:tbl>
          </a:graphicData>
        </a:graphic>
      </p:graphicFrame>
      <p:sp>
        <p:nvSpPr>
          <p:cNvPr id="7" name="TextBox 3"/>
          <p:cNvSpPr txBox="1"/>
          <p:nvPr/>
        </p:nvSpPr>
        <p:spPr>
          <a:xfrm>
            <a:off x="4769715" y="2145109"/>
            <a:ext cx="1107996" cy="461665"/>
          </a:xfrm>
          <a:prstGeom prst="rect">
            <a:avLst/>
          </a:prstGeom>
          <a:noFill/>
        </p:spPr>
        <p:txBody>
          <a:bodyPr wrap="none" rtlCol="0">
            <a:spAutoFit/>
          </a:bodyPr>
          <a:lstStyle/>
          <a:p>
            <a:r>
              <a:rPr lang="zh-CN" altLang="en-US" sz="2400" b="1">
                <a:solidFill>
                  <a:srgbClr val="FF0000"/>
                </a:solidFill>
                <a:latin typeface="微软雅黑" panose="020B0503020204020204" charset="-122"/>
                <a:ea typeface="微软雅黑" panose="020B0503020204020204" charset="-122"/>
              </a:rPr>
              <a:t>环渤海</a:t>
            </a:r>
            <a:endParaRPr lang="zh-CN" altLang="en-US" sz="2400" b="1">
              <a:solidFill>
                <a:srgbClr val="FF0000"/>
              </a:solidFill>
              <a:latin typeface="微软雅黑" panose="020B0503020204020204" charset="-122"/>
              <a:ea typeface="微软雅黑" panose="020B0503020204020204" charset="-122"/>
            </a:endParaRPr>
          </a:p>
        </p:txBody>
      </p:sp>
      <p:sp>
        <p:nvSpPr>
          <p:cNvPr id="11" name="TextBox 4"/>
          <p:cNvSpPr txBox="1"/>
          <p:nvPr/>
        </p:nvSpPr>
        <p:spPr>
          <a:xfrm>
            <a:off x="8761975" y="2134847"/>
            <a:ext cx="800219" cy="461665"/>
          </a:xfrm>
          <a:prstGeom prst="rect">
            <a:avLst/>
          </a:prstGeom>
          <a:noFill/>
        </p:spPr>
        <p:txBody>
          <a:bodyPr wrap="none" rtlCol="0">
            <a:spAutoFit/>
          </a:bodyPr>
          <a:lstStyle/>
          <a:p>
            <a:r>
              <a:rPr lang="zh-CN" altLang="en-US" sz="2400" b="1">
                <a:solidFill>
                  <a:srgbClr val="FF0000"/>
                </a:solidFill>
                <a:latin typeface="微软雅黑" panose="020B0503020204020204" charset="-122"/>
                <a:ea typeface="微软雅黑" panose="020B0503020204020204" charset="-122"/>
              </a:rPr>
              <a:t>珠江</a:t>
            </a:r>
            <a:endParaRPr lang="zh-CN" altLang="en-US" sz="2400" b="1">
              <a:solidFill>
                <a:srgbClr val="FF0000"/>
              </a:solidFill>
              <a:latin typeface="微软雅黑" panose="020B0503020204020204" charset="-122"/>
              <a:ea typeface="微软雅黑" panose="020B0503020204020204" charset="-122"/>
            </a:endParaRPr>
          </a:p>
        </p:txBody>
      </p:sp>
      <p:sp>
        <p:nvSpPr>
          <p:cNvPr id="12" name="TextBox 3"/>
          <p:cNvSpPr txBox="1"/>
          <p:nvPr/>
        </p:nvSpPr>
        <p:spPr>
          <a:xfrm>
            <a:off x="2573782" y="3333630"/>
            <a:ext cx="1107996" cy="461665"/>
          </a:xfrm>
          <a:prstGeom prst="rect">
            <a:avLst/>
          </a:prstGeom>
          <a:noFill/>
        </p:spPr>
        <p:txBody>
          <a:bodyPr wrap="none" rtlCol="0">
            <a:spAutoFit/>
          </a:bodyPr>
          <a:lstStyle/>
          <a:p>
            <a:r>
              <a:rPr lang="zh-CN" altLang="en-US" sz="2400" b="1">
                <a:solidFill>
                  <a:srgbClr val="FF0000"/>
                </a:solidFill>
                <a:latin typeface="微软雅黑" panose="020B0503020204020204" charset="-122"/>
                <a:ea typeface="微软雅黑" panose="020B0503020204020204" charset="-122"/>
              </a:rPr>
              <a:t>中关村</a:t>
            </a:r>
            <a:endParaRPr lang="zh-CN" altLang="en-US" sz="2400" b="1">
              <a:solidFill>
                <a:srgbClr val="FF0000"/>
              </a:solidFill>
              <a:latin typeface="微软雅黑" panose="020B0503020204020204" charset="-122"/>
              <a:ea typeface="微软雅黑" panose="020B0503020204020204" charset="-122"/>
            </a:endParaRPr>
          </a:p>
        </p:txBody>
      </p:sp>
      <p:sp>
        <p:nvSpPr>
          <p:cNvPr id="13" name="TextBox 4"/>
          <p:cNvSpPr txBox="1"/>
          <p:nvPr/>
        </p:nvSpPr>
        <p:spPr>
          <a:xfrm>
            <a:off x="4884261" y="4412447"/>
            <a:ext cx="1415772" cy="461665"/>
          </a:xfrm>
          <a:prstGeom prst="rect">
            <a:avLst/>
          </a:prstGeom>
          <a:noFill/>
        </p:spPr>
        <p:txBody>
          <a:bodyPr wrap="none" rtlCol="0">
            <a:spAutoFit/>
          </a:bodyPr>
          <a:lstStyle/>
          <a:p>
            <a:r>
              <a:rPr lang="zh-CN" altLang="en-US" sz="2400" b="1">
                <a:solidFill>
                  <a:srgbClr val="FF0000"/>
                </a:solidFill>
                <a:latin typeface="微软雅黑" panose="020B0503020204020204" charset="-122"/>
                <a:ea typeface="微软雅黑" panose="020B0503020204020204" charset="-122"/>
              </a:rPr>
              <a:t>中国光谷</a:t>
            </a:r>
            <a:endParaRPr lang="zh-CN" altLang="en-US" sz="2400" b="1">
              <a:solidFill>
                <a:srgbClr val="FF0000"/>
              </a:solidFill>
              <a:latin typeface="微软雅黑" panose="020B0503020204020204" charset="-122"/>
              <a:ea typeface="微软雅黑" panose="020B0503020204020204" charset="-122"/>
            </a:endParaRPr>
          </a:p>
        </p:txBody>
      </p:sp>
      <p:sp>
        <p:nvSpPr>
          <p:cNvPr id="21" name="TextBox 4"/>
          <p:cNvSpPr txBox="1"/>
          <p:nvPr/>
        </p:nvSpPr>
        <p:spPr>
          <a:xfrm>
            <a:off x="2682032" y="4982281"/>
            <a:ext cx="1747594" cy="461665"/>
          </a:xfrm>
          <a:prstGeom prst="rect">
            <a:avLst/>
          </a:prstGeom>
          <a:noFill/>
        </p:spPr>
        <p:txBody>
          <a:bodyPr wrap="none" rtlCol="0">
            <a:spAutoFit/>
          </a:bodyPr>
          <a:lstStyle/>
          <a:p>
            <a:r>
              <a:rPr lang="zh-CN" altLang="en-US" sz="2400" b="1">
                <a:solidFill>
                  <a:srgbClr val="FF0000"/>
                </a:solidFill>
                <a:latin typeface="微软雅黑" panose="020B0503020204020204" charset="-122"/>
                <a:ea typeface="微软雅黑" panose="020B0503020204020204" charset="-122"/>
              </a:rPr>
              <a:t>西安</a:t>
            </a:r>
            <a:r>
              <a:rPr lang="en-US" altLang="zh-CN" sz="2400" b="1">
                <a:solidFill>
                  <a:srgbClr val="FF0000"/>
                </a:solidFill>
                <a:latin typeface="微软雅黑" panose="020B0503020204020204" charset="-122"/>
                <a:ea typeface="微软雅黑" panose="020B0503020204020204" charset="-122"/>
              </a:rPr>
              <a:t>—</a:t>
            </a:r>
            <a:r>
              <a:rPr lang="zh-CN" altLang="en-US" sz="2400" b="1">
                <a:solidFill>
                  <a:srgbClr val="FF0000"/>
                </a:solidFill>
                <a:latin typeface="微软雅黑" panose="020B0503020204020204" charset="-122"/>
                <a:ea typeface="微软雅黑" panose="020B0503020204020204" charset="-122"/>
              </a:rPr>
              <a:t>杨凌</a:t>
            </a:r>
            <a:endParaRPr lang="zh-CN" altLang="en-US" sz="2400" b="1">
              <a:solidFill>
                <a:srgbClr val="FF0000"/>
              </a:solidFill>
              <a:latin typeface="微软雅黑" panose="020B0503020204020204" charset="-122"/>
              <a:ea typeface="微软雅黑" panose="020B0503020204020204" charset="-122"/>
            </a:endParaRPr>
          </a:p>
        </p:txBody>
      </p:sp>
      <p:grpSp>
        <p:nvGrpSpPr>
          <p:cNvPr id="2" name="组合 1"/>
          <p:cNvGrpSpPr/>
          <p:nvPr/>
        </p:nvGrpSpPr>
        <p:grpSpPr>
          <a:xfrm>
            <a:off x="-331470" y="0"/>
            <a:ext cx="6240780" cy="764540"/>
            <a:chOff x="318" y="0"/>
            <a:chExt cx="9828" cy="1204"/>
          </a:xfrm>
        </p:grpSpPr>
        <p:sp>
          <p:nvSpPr>
            <p:cNvPr id="3" name="平行四边形 2"/>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3617" y="43"/>
              <a:ext cx="2713" cy="1161"/>
            </a:xfrm>
            <a:prstGeom prst="rect">
              <a:avLst/>
            </a:prstGeom>
            <a:noFill/>
          </p:spPr>
          <p:txBody>
            <a:bodyPr wrap="square" rtlCol="0">
              <a:spAutoFit/>
            </a:bodyPr>
            <a:lstStyle/>
            <a:p>
              <a:pPr algn="dist" fontAlgn="auto">
                <a:lnSpc>
                  <a:spcPct val="150000"/>
                </a:lnSpc>
              </a:pPr>
              <a:r>
                <a:rPr lang="zh-CN" altLang="en-US" sz="2800">
                  <a:solidFill>
                    <a:schemeClr val="tx1"/>
                  </a:solidFill>
                </a:rPr>
                <a:t>考点梳理</a:t>
              </a:r>
              <a:endParaRPr lang="zh-CN" altLang="en-US" sz="2800">
                <a:solidFill>
                  <a:schemeClr val="tx1"/>
                </a:solidFill>
              </a:endParaRPr>
            </a:p>
          </p:txBody>
        </p:sp>
        <p:sp>
          <p:nvSpPr>
            <p:cNvPr id="22" name="平行四边形 21"/>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平行四边形 27"/>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13"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任意多边形: 形状 67"/>
          <p:cNvSpPr/>
          <p:nvPr/>
        </p:nvSpPr>
        <p:spPr>
          <a:xfrm>
            <a:off x="2209800" y="1529017"/>
            <a:ext cx="8196942" cy="3630549"/>
          </a:xfrm>
          <a:custGeom>
            <a:avLst/>
            <a:gdLst>
              <a:gd name="connsiteX0" fmla="*/ 6003471 w 8196942"/>
              <a:gd name="connsiteY0" fmla="*/ 0 h 3630549"/>
              <a:gd name="connsiteX1" fmla="*/ 8196942 w 8196942"/>
              <a:gd name="connsiteY1" fmla="*/ 0 h 3630549"/>
              <a:gd name="connsiteX2" fmla="*/ 8196942 w 8196942"/>
              <a:gd name="connsiteY2" fmla="*/ 560778 h 3630549"/>
              <a:gd name="connsiteX3" fmla="*/ 8196942 w 8196942"/>
              <a:gd name="connsiteY3" fmla="*/ 816429 h 3630549"/>
              <a:gd name="connsiteX4" fmla="*/ 8196942 w 8196942"/>
              <a:gd name="connsiteY4" fmla="*/ 3630549 h 3630549"/>
              <a:gd name="connsiteX5" fmla="*/ 0 w 8196942"/>
              <a:gd name="connsiteY5" fmla="*/ 3630549 h 3630549"/>
              <a:gd name="connsiteX6" fmla="*/ 0 w 8196942"/>
              <a:gd name="connsiteY6" fmla="*/ 560778 h 3630549"/>
              <a:gd name="connsiteX7" fmla="*/ 6003471 w 8196942"/>
              <a:gd name="connsiteY7" fmla="*/ 560778 h 36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6942" h="3630549">
                <a:moveTo>
                  <a:pt x="6003471" y="0"/>
                </a:moveTo>
                <a:lnTo>
                  <a:pt x="8196942" y="0"/>
                </a:lnTo>
                <a:lnTo>
                  <a:pt x="8196942" y="560778"/>
                </a:lnTo>
                <a:lnTo>
                  <a:pt x="8196942" y="816429"/>
                </a:lnTo>
                <a:lnTo>
                  <a:pt x="8196942" y="3630549"/>
                </a:lnTo>
                <a:lnTo>
                  <a:pt x="0" y="3630549"/>
                </a:lnTo>
                <a:lnTo>
                  <a:pt x="0" y="560778"/>
                </a:lnTo>
                <a:lnTo>
                  <a:pt x="6003471" y="560778"/>
                </a:lnTo>
                <a:close/>
              </a:path>
            </a:pathLst>
          </a:custGeom>
          <a:solidFill>
            <a:srgbClr val="AA00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AA000B"/>
              </a:solidFill>
            </a:endParaRPr>
          </a:p>
        </p:txBody>
      </p:sp>
      <p:sp>
        <p:nvSpPr>
          <p:cNvPr id="67" name="任意多边形: 形状 66"/>
          <p:cNvSpPr/>
          <p:nvPr/>
        </p:nvSpPr>
        <p:spPr>
          <a:xfrm>
            <a:off x="1997528" y="1333336"/>
            <a:ext cx="8196942" cy="3630549"/>
          </a:xfrm>
          <a:custGeom>
            <a:avLst/>
            <a:gdLst>
              <a:gd name="connsiteX0" fmla="*/ 6003471 w 8196942"/>
              <a:gd name="connsiteY0" fmla="*/ 0 h 3630549"/>
              <a:gd name="connsiteX1" fmla="*/ 8196942 w 8196942"/>
              <a:gd name="connsiteY1" fmla="*/ 0 h 3630549"/>
              <a:gd name="connsiteX2" fmla="*/ 8196942 w 8196942"/>
              <a:gd name="connsiteY2" fmla="*/ 560778 h 3630549"/>
              <a:gd name="connsiteX3" fmla="*/ 8196942 w 8196942"/>
              <a:gd name="connsiteY3" fmla="*/ 816429 h 3630549"/>
              <a:gd name="connsiteX4" fmla="*/ 8196942 w 8196942"/>
              <a:gd name="connsiteY4" fmla="*/ 3630549 h 3630549"/>
              <a:gd name="connsiteX5" fmla="*/ 0 w 8196942"/>
              <a:gd name="connsiteY5" fmla="*/ 3630549 h 3630549"/>
              <a:gd name="connsiteX6" fmla="*/ 0 w 8196942"/>
              <a:gd name="connsiteY6" fmla="*/ 560778 h 3630549"/>
              <a:gd name="connsiteX7" fmla="*/ 6003471 w 8196942"/>
              <a:gd name="connsiteY7" fmla="*/ 560778 h 36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6942" h="3630549">
                <a:moveTo>
                  <a:pt x="6003471" y="0"/>
                </a:moveTo>
                <a:lnTo>
                  <a:pt x="8196942" y="0"/>
                </a:lnTo>
                <a:lnTo>
                  <a:pt x="8196942" y="560778"/>
                </a:lnTo>
                <a:lnTo>
                  <a:pt x="8196942" y="816429"/>
                </a:lnTo>
                <a:lnTo>
                  <a:pt x="8196942" y="3630549"/>
                </a:lnTo>
                <a:lnTo>
                  <a:pt x="0" y="3630549"/>
                </a:lnTo>
                <a:lnTo>
                  <a:pt x="0" y="560778"/>
                </a:lnTo>
                <a:lnTo>
                  <a:pt x="6003471" y="560778"/>
                </a:lnTo>
                <a:close/>
              </a:path>
            </a:pathLst>
          </a:custGeom>
          <a:solidFill>
            <a:srgbClr val="AA000B"/>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AA000B"/>
              </a:solidFill>
            </a:endParaRPr>
          </a:p>
        </p:txBody>
      </p:sp>
      <p:pic>
        <p:nvPicPr>
          <p:cNvPr id="70" name="图片 69"/>
          <p:cNvPicPr>
            <a:picLocks noChangeAspect="1"/>
          </p:cNvPicPr>
          <p:nvPr/>
        </p:nvPicPr>
        <p:blipFill>
          <a:blip r:embed="rId1">
            <a:extLst>
              <a:ext uri="{28A0092B-C50C-407E-A947-70E740481C1C}">
                <a14:useLocalDpi xmlns:a14="http://schemas.microsoft.com/office/drawing/2010/main" val="0"/>
              </a:ext>
            </a:extLst>
          </a:blip>
          <a:srcRect r="50257" b="48500"/>
          <a:stretch>
            <a:fillRect/>
          </a:stretch>
        </p:blipFill>
        <p:spPr>
          <a:xfrm rot="1089086">
            <a:off x="-1570946" y="162313"/>
            <a:ext cx="6064704" cy="2537728"/>
          </a:xfrm>
          <a:prstGeom prst="rect">
            <a:avLst/>
          </a:prstGeom>
          <a:effectLst>
            <a:outerShdw blurRad="241300" dist="25400" dir="2700000" algn="tl" rotWithShape="0">
              <a:prstClr val="black">
                <a:alpha val="30000"/>
              </a:prstClr>
            </a:outerShdw>
          </a:effectLst>
        </p:spPr>
      </p:pic>
      <p:sp>
        <p:nvSpPr>
          <p:cNvPr id="71" name="文本框 70"/>
          <p:cNvSpPr txBox="1"/>
          <p:nvPr/>
        </p:nvSpPr>
        <p:spPr>
          <a:xfrm>
            <a:off x="3289628" y="2499169"/>
            <a:ext cx="826219" cy="1862048"/>
          </a:xfrm>
          <a:prstGeom prst="rect">
            <a:avLst/>
          </a:prstGeom>
          <a:noFill/>
        </p:spPr>
        <p:txBody>
          <a:bodyPr wrap="square" rtlCol="0">
            <a:spAutoFit/>
            <a:scene3d>
              <a:camera prst="perspectiveLeft">
                <a:rot lat="0" lon="600000" rev="0"/>
              </a:camera>
              <a:lightRig rig="threePt" dir="t"/>
            </a:scene3d>
            <a:sp3d extrusionH="57150" contourW="12700" prstMaterial="matte">
              <a:bevelT w="38100" h="38100"/>
              <a:contourClr>
                <a:srgbClr val="FEE979"/>
              </a:contourClr>
            </a:sp3d>
          </a:bodyPr>
          <a:lstStyle>
            <a:defPPr>
              <a:defRPr lang="zh-CN"/>
            </a:defPPr>
            <a:lvl1pPr algn="dist">
              <a:defRPr sz="8800" b="1">
                <a:solidFill>
                  <a:srgbClr val="FEE979"/>
                </a:solidFill>
                <a:effectLst>
                  <a:outerShdw blurRad="165100" dist="203200" dir="1800000" sx="101000" sy="101000" algn="ctr" rotWithShape="0">
                    <a:srgbClr val="000000">
                      <a:alpha val="52000"/>
                    </a:srgbClr>
                  </a:outerShdw>
                </a:effectLst>
                <a:latin typeface="汉仪尚巍手书W" panose="00020600040101010101" pitchFamily="18" charset="-122"/>
                <a:ea typeface="汉仪尚巍手书W" panose="00020600040101010101" pitchFamily="18" charset="-122"/>
              </a:defRPr>
            </a:lvl1pPr>
          </a:lstStyle>
          <a:p>
            <a:r>
              <a:rPr lang="zh-CN" altLang="en-US" sz="11500"/>
              <a:t>壹</a:t>
            </a:r>
            <a:endParaRPr lang="zh-CN" altLang="en-US" sz="11500"/>
          </a:p>
        </p:txBody>
      </p:sp>
      <p:sp>
        <p:nvSpPr>
          <p:cNvPr id="72" name="文本框 71"/>
          <p:cNvSpPr txBox="1"/>
          <p:nvPr/>
        </p:nvSpPr>
        <p:spPr>
          <a:xfrm>
            <a:off x="4946015" y="3051810"/>
            <a:ext cx="5248275" cy="768350"/>
          </a:xfrm>
          <a:prstGeom prst="rect">
            <a:avLst/>
          </a:prstGeom>
          <a:noFill/>
        </p:spPr>
        <p:txBody>
          <a:bodyPr wrap="square" rtlCol="0">
            <a:spAutoFit/>
          </a:bodyPr>
          <a:lstStyle/>
          <a:p>
            <a:r>
              <a:rPr lang="zh-CN" altLang="en-US" sz="4400">
                <a:solidFill>
                  <a:schemeClr val="bg1"/>
                </a:solidFill>
                <a:latin typeface="方正兰亭粗黑_GBK" panose="02000000000000000000" pitchFamily="2" charset="-122"/>
                <a:ea typeface="方正兰亭粗黑_GBK" panose="02000000000000000000" pitchFamily="2" charset="-122"/>
                <a:sym typeface="+mn-ea"/>
              </a:rPr>
              <a:t>工业及其重要性</a:t>
            </a:r>
            <a:endParaRPr lang="zh-CN" altLang="en-US" sz="4400">
              <a:solidFill>
                <a:schemeClr val="bg1"/>
              </a:solidFill>
              <a:latin typeface="方正兰亭粗黑_GBK" panose="02000000000000000000" pitchFamily="2" charset="-122"/>
              <a:ea typeface="方正兰亭粗黑_GBK" panose="02000000000000000000" pitchFamily="2" charset="-122"/>
              <a:sym typeface="+mn-ea"/>
            </a:endParaRPr>
          </a:p>
        </p:txBody>
      </p:sp>
      <p:sp>
        <p:nvSpPr>
          <p:cNvPr id="78" name="文本框 77"/>
          <p:cNvSpPr txBox="1"/>
          <p:nvPr/>
        </p:nvSpPr>
        <p:spPr>
          <a:xfrm>
            <a:off x="8224298" y="1398792"/>
            <a:ext cx="1844729" cy="461665"/>
          </a:xfrm>
          <a:prstGeom prst="rect">
            <a:avLst/>
          </a:prstGeom>
          <a:noFill/>
        </p:spPr>
        <p:txBody>
          <a:bodyPr wrap="square" rtlCol="0">
            <a:spAutoFit/>
          </a:bodyPr>
          <a:lstStyle/>
          <a:p>
            <a:pPr algn="ctr"/>
            <a:r>
              <a:rPr lang="en-US" altLang="zh-CN" sz="2400">
                <a:solidFill>
                  <a:srgbClr val="FEE979"/>
                </a:solidFill>
                <a:latin typeface="微软雅黑 Light" panose="020B0502040204020203" pitchFamily="34" charset="-122"/>
                <a:ea typeface="微软雅黑 Light" panose="020B0502040204020203" pitchFamily="34" charset="-122"/>
                <a:cs typeface="经典粗宋简" panose="02010609000101010101" pitchFamily="49" charset="-122"/>
              </a:rPr>
              <a:t>PART ONE</a:t>
            </a:r>
            <a:endParaRPr lang="en-US" altLang="zh-CN" sz="2400">
              <a:solidFill>
                <a:srgbClr val="FEE979"/>
              </a:solidFill>
              <a:latin typeface="微软雅黑 Light" panose="020B0502040204020203" pitchFamily="34" charset="-122"/>
              <a:ea typeface="微软雅黑 Light" panose="020B0502040204020203" pitchFamily="34" charset="-122"/>
              <a:cs typeface="经典粗宋简" panose="02010609000101010101" pitchFamily="49" charset="-122"/>
            </a:endParaRPr>
          </a:p>
        </p:txBody>
      </p:sp>
      <p:cxnSp>
        <p:nvCxnSpPr>
          <p:cNvPr id="80" name="直接连接符 79"/>
          <p:cNvCxnSpPr>
            <a:stCxn id="67" idx="7"/>
            <a:endCxn id="67" idx="2"/>
          </p:cNvCxnSpPr>
          <p:nvPr/>
        </p:nvCxnSpPr>
        <p:spPr>
          <a:xfrm>
            <a:off x="8001634" y="1894114"/>
            <a:ext cx="2193290" cy="0"/>
          </a:xfrm>
          <a:prstGeom prst="line">
            <a:avLst/>
          </a:prstGeom>
          <a:ln w="9525">
            <a:solidFill>
              <a:srgbClr val="86000A"/>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0"/>
            <a:ext cx="12192000" cy="6948170"/>
            <a:chOff x="0" y="0"/>
            <a:chExt cx="19200" cy="10942"/>
          </a:xfrm>
        </p:grpSpPr>
        <p:sp>
          <p:nvSpPr>
            <p:cNvPr id="6" name="矩形 5"/>
            <p:cNvSpPr/>
            <p:nvPr/>
          </p:nvSpPr>
          <p:spPr>
            <a:xfrm>
              <a:off x="0" y="0"/>
              <a:ext cx="18528" cy="10942"/>
            </a:xfrm>
            <a:prstGeom prst="rect">
              <a:avLst/>
            </a:prstGeom>
            <a:solidFill>
              <a:srgbClr val="DDE3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18514" y="0"/>
              <a:ext cx="686" cy="10800"/>
            </a:xfrm>
            <a:prstGeom prst="rect">
              <a:avLst/>
            </a:prstGeom>
            <a:solidFill>
              <a:srgbClr val="AA000B"/>
            </a:solidFill>
            <a:ln>
              <a:noFill/>
            </a:ln>
            <a:effectLst>
              <a:outerShdw blurRad="317500" sx="102000" sy="102000" algn="ctr" rotWithShape="0">
                <a:srgbClr val="AA000B">
                  <a:alpha val="6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8" name="任意多边形: 形状 67"/>
          <p:cNvSpPr/>
          <p:nvPr/>
        </p:nvSpPr>
        <p:spPr>
          <a:xfrm>
            <a:off x="2209800" y="1529017"/>
            <a:ext cx="8196942" cy="3630549"/>
          </a:xfrm>
          <a:custGeom>
            <a:avLst/>
            <a:gdLst>
              <a:gd name="connsiteX0" fmla="*/ 6003471 w 8196942"/>
              <a:gd name="connsiteY0" fmla="*/ 0 h 3630549"/>
              <a:gd name="connsiteX1" fmla="*/ 8196942 w 8196942"/>
              <a:gd name="connsiteY1" fmla="*/ 0 h 3630549"/>
              <a:gd name="connsiteX2" fmla="*/ 8196942 w 8196942"/>
              <a:gd name="connsiteY2" fmla="*/ 560778 h 3630549"/>
              <a:gd name="connsiteX3" fmla="*/ 8196942 w 8196942"/>
              <a:gd name="connsiteY3" fmla="*/ 816429 h 3630549"/>
              <a:gd name="connsiteX4" fmla="*/ 8196942 w 8196942"/>
              <a:gd name="connsiteY4" fmla="*/ 3630549 h 3630549"/>
              <a:gd name="connsiteX5" fmla="*/ 0 w 8196942"/>
              <a:gd name="connsiteY5" fmla="*/ 3630549 h 3630549"/>
              <a:gd name="connsiteX6" fmla="*/ 0 w 8196942"/>
              <a:gd name="connsiteY6" fmla="*/ 560778 h 3630549"/>
              <a:gd name="connsiteX7" fmla="*/ 6003471 w 8196942"/>
              <a:gd name="connsiteY7" fmla="*/ 560778 h 36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6942" h="3630549">
                <a:moveTo>
                  <a:pt x="6003471" y="0"/>
                </a:moveTo>
                <a:lnTo>
                  <a:pt x="8196942" y="0"/>
                </a:lnTo>
                <a:lnTo>
                  <a:pt x="8196942" y="560778"/>
                </a:lnTo>
                <a:lnTo>
                  <a:pt x="8196942" y="816429"/>
                </a:lnTo>
                <a:lnTo>
                  <a:pt x="8196942" y="3630549"/>
                </a:lnTo>
                <a:lnTo>
                  <a:pt x="0" y="3630549"/>
                </a:lnTo>
                <a:lnTo>
                  <a:pt x="0" y="560778"/>
                </a:lnTo>
                <a:lnTo>
                  <a:pt x="6003471" y="560778"/>
                </a:lnTo>
                <a:close/>
              </a:path>
            </a:pathLst>
          </a:custGeom>
          <a:solidFill>
            <a:srgbClr val="AA00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AA000B"/>
              </a:solidFill>
            </a:endParaRPr>
          </a:p>
        </p:txBody>
      </p:sp>
      <p:sp>
        <p:nvSpPr>
          <p:cNvPr id="67" name="任意多边形: 形状 66"/>
          <p:cNvSpPr/>
          <p:nvPr/>
        </p:nvSpPr>
        <p:spPr>
          <a:xfrm>
            <a:off x="1997528" y="1333336"/>
            <a:ext cx="8196942" cy="3630549"/>
          </a:xfrm>
          <a:custGeom>
            <a:avLst/>
            <a:gdLst>
              <a:gd name="connsiteX0" fmla="*/ 6003471 w 8196942"/>
              <a:gd name="connsiteY0" fmla="*/ 0 h 3630549"/>
              <a:gd name="connsiteX1" fmla="*/ 8196942 w 8196942"/>
              <a:gd name="connsiteY1" fmla="*/ 0 h 3630549"/>
              <a:gd name="connsiteX2" fmla="*/ 8196942 w 8196942"/>
              <a:gd name="connsiteY2" fmla="*/ 560778 h 3630549"/>
              <a:gd name="connsiteX3" fmla="*/ 8196942 w 8196942"/>
              <a:gd name="connsiteY3" fmla="*/ 816429 h 3630549"/>
              <a:gd name="connsiteX4" fmla="*/ 8196942 w 8196942"/>
              <a:gd name="connsiteY4" fmla="*/ 3630549 h 3630549"/>
              <a:gd name="connsiteX5" fmla="*/ 0 w 8196942"/>
              <a:gd name="connsiteY5" fmla="*/ 3630549 h 3630549"/>
              <a:gd name="connsiteX6" fmla="*/ 0 w 8196942"/>
              <a:gd name="connsiteY6" fmla="*/ 560778 h 3630549"/>
              <a:gd name="connsiteX7" fmla="*/ 6003471 w 8196942"/>
              <a:gd name="connsiteY7" fmla="*/ 560778 h 36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6942" h="3630549">
                <a:moveTo>
                  <a:pt x="6003471" y="0"/>
                </a:moveTo>
                <a:lnTo>
                  <a:pt x="8196942" y="0"/>
                </a:lnTo>
                <a:lnTo>
                  <a:pt x="8196942" y="560778"/>
                </a:lnTo>
                <a:lnTo>
                  <a:pt x="8196942" y="816429"/>
                </a:lnTo>
                <a:lnTo>
                  <a:pt x="8196942" y="3630549"/>
                </a:lnTo>
                <a:lnTo>
                  <a:pt x="0" y="3630549"/>
                </a:lnTo>
                <a:lnTo>
                  <a:pt x="0" y="560778"/>
                </a:lnTo>
                <a:lnTo>
                  <a:pt x="6003471" y="560778"/>
                </a:lnTo>
                <a:close/>
              </a:path>
            </a:pathLst>
          </a:custGeom>
          <a:solidFill>
            <a:srgbClr val="AA000B"/>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AA000B"/>
              </a:solidFill>
            </a:endParaRPr>
          </a:p>
        </p:txBody>
      </p:sp>
      <p:pic>
        <p:nvPicPr>
          <p:cNvPr id="70" name="图片 69"/>
          <p:cNvPicPr>
            <a:picLocks noChangeAspect="1"/>
          </p:cNvPicPr>
          <p:nvPr/>
        </p:nvPicPr>
        <p:blipFill>
          <a:blip r:embed="rId1">
            <a:extLst>
              <a:ext uri="{28A0092B-C50C-407E-A947-70E740481C1C}">
                <a14:useLocalDpi xmlns:a14="http://schemas.microsoft.com/office/drawing/2010/main" val="0"/>
              </a:ext>
            </a:extLst>
          </a:blip>
          <a:srcRect r="50257" b="48500"/>
          <a:stretch>
            <a:fillRect/>
          </a:stretch>
        </p:blipFill>
        <p:spPr>
          <a:xfrm rot="1089086">
            <a:off x="-1570946" y="162313"/>
            <a:ext cx="6064704" cy="2537728"/>
          </a:xfrm>
          <a:prstGeom prst="rect">
            <a:avLst/>
          </a:prstGeom>
          <a:effectLst>
            <a:outerShdw blurRad="241300" dist="25400" dir="2700000" algn="tl" rotWithShape="0">
              <a:prstClr val="black">
                <a:alpha val="30000"/>
              </a:prstClr>
            </a:outerShdw>
          </a:effectLst>
        </p:spPr>
      </p:pic>
      <p:sp>
        <p:nvSpPr>
          <p:cNvPr id="71" name="文本框 70"/>
          <p:cNvSpPr txBox="1"/>
          <p:nvPr/>
        </p:nvSpPr>
        <p:spPr>
          <a:xfrm>
            <a:off x="3289628" y="2499169"/>
            <a:ext cx="826219" cy="1861185"/>
          </a:xfrm>
          <a:prstGeom prst="rect">
            <a:avLst/>
          </a:prstGeom>
          <a:noFill/>
        </p:spPr>
        <p:txBody>
          <a:bodyPr wrap="square" rtlCol="0">
            <a:spAutoFit/>
            <a:scene3d>
              <a:camera prst="perspectiveLeft">
                <a:rot lat="0" lon="600000" rev="0"/>
              </a:camera>
              <a:lightRig rig="threePt" dir="t"/>
            </a:scene3d>
            <a:sp3d extrusionH="57150" contourW="12700" prstMaterial="matte">
              <a:bevelT w="38100" h="38100"/>
              <a:contourClr>
                <a:srgbClr val="FEE979"/>
              </a:contourClr>
            </a:sp3d>
          </a:bodyPr>
          <a:lstStyle>
            <a:defPPr>
              <a:defRPr lang="zh-CN"/>
            </a:defPPr>
            <a:lvl1pPr algn="dist">
              <a:defRPr sz="8800" b="1">
                <a:solidFill>
                  <a:srgbClr val="FEE979"/>
                </a:solidFill>
                <a:effectLst>
                  <a:outerShdw blurRad="165100" dist="203200" dir="1800000" sx="101000" sy="101000" algn="ctr" rotWithShape="0">
                    <a:srgbClr val="000000">
                      <a:alpha val="52000"/>
                    </a:srgbClr>
                  </a:outerShdw>
                </a:effectLst>
                <a:latin typeface="汉仪尚巍手书W" panose="00020600040101010101" pitchFamily="18" charset="-122"/>
                <a:ea typeface="汉仪尚巍手书W" panose="00020600040101010101" pitchFamily="18" charset="-122"/>
              </a:defRPr>
            </a:lvl1pPr>
          </a:lstStyle>
          <a:p>
            <a:r>
              <a:rPr lang="zh-CN" altLang="en-US" sz="11500"/>
              <a:t>伍</a:t>
            </a:r>
            <a:endParaRPr lang="zh-CN" altLang="en-US" sz="11500"/>
          </a:p>
        </p:txBody>
      </p:sp>
      <p:sp>
        <p:nvSpPr>
          <p:cNvPr id="72" name="文本框 71"/>
          <p:cNvSpPr txBox="1"/>
          <p:nvPr/>
        </p:nvSpPr>
        <p:spPr>
          <a:xfrm>
            <a:off x="5088890" y="3051810"/>
            <a:ext cx="5415915" cy="768350"/>
          </a:xfrm>
          <a:prstGeom prst="rect">
            <a:avLst/>
          </a:prstGeom>
          <a:noFill/>
        </p:spPr>
        <p:txBody>
          <a:bodyPr wrap="square" rtlCol="0">
            <a:spAutoFit/>
          </a:bodyPr>
          <a:lstStyle/>
          <a:p>
            <a:r>
              <a:rPr lang="zh-CN" altLang="en-US" sz="4400">
                <a:solidFill>
                  <a:schemeClr val="bg1"/>
                </a:solidFill>
                <a:latin typeface="方正兰亭粗黑_GBK" panose="02000000000000000000" pitchFamily="2" charset="-122"/>
                <a:ea typeface="方正兰亭粗黑_GBK" panose="02000000000000000000" pitchFamily="2" charset="-122"/>
                <a:cs typeface="经典粗宋简" panose="02010609000101010101" pitchFamily="49" charset="-122"/>
                <a:sym typeface="+mn-ea"/>
              </a:rPr>
              <a:t>真题演练</a:t>
            </a:r>
            <a:endParaRPr lang="zh-CN" altLang="en-US" sz="4400">
              <a:solidFill>
                <a:schemeClr val="bg1"/>
              </a:solidFill>
              <a:latin typeface="方正兰亭粗黑_GBK" panose="02000000000000000000" pitchFamily="2" charset="-122"/>
              <a:ea typeface="方正兰亭粗黑_GBK" panose="02000000000000000000" pitchFamily="2" charset="-122"/>
              <a:cs typeface="经典粗宋简" panose="02010609000101010101" pitchFamily="49" charset="-122"/>
              <a:sym typeface="+mn-ea"/>
            </a:endParaRPr>
          </a:p>
        </p:txBody>
      </p:sp>
      <p:sp>
        <p:nvSpPr>
          <p:cNvPr id="78" name="文本框 77"/>
          <p:cNvSpPr txBox="1"/>
          <p:nvPr/>
        </p:nvSpPr>
        <p:spPr>
          <a:xfrm>
            <a:off x="8224298" y="1398792"/>
            <a:ext cx="1844729" cy="460375"/>
          </a:xfrm>
          <a:prstGeom prst="rect">
            <a:avLst/>
          </a:prstGeom>
          <a:noFill/>
        </p:spPr>
        <p:txBody>
          <a:bodyPr wrap="square" rtlCol="0">
            <a:spAutoFit/>
          </a:bodyPr>
          <a:lstStyle/>
          <a:p>
            <a:pPr algn="ctr"/>
            <a:r>
              <a:rPr lang="en-US" altLang="zh-CN" sz="2400">
                <a:solidFill>
                  <a:srgbClr val="FEE979"/>
                </a:solidFill>
                <a:latin typeface="微软雅黑 Light" panose="020B0502040204020203" pitchFamily="34" charset="-122"/>
                <a:ea typeface="微软雅黑 Light" panose="020B0502040204020203" pitchFamily="34" charset="-122"/>
                <a:cs typeface="经典粗宋简" panose="02010609000101010101" pitchFamily="49" charset="-122"/>
              </a:rPr>
              <a:t>PART FIVE</a:t>
            </a:r>
            <a:endParaRPr lang="en-US" altLang="zh-CN" sz="2400">
              <a:solidFill>
                <a:srgbClr val="FEE979"/>
              </a:solidFill>
              <a:latin typeface="微软雅黑 Light" panose="020B0502040204020203" pitchFamily="34" charset="-122"/>
              <a:ea typeface="微软雅黑 Light" panose="020B0502040204020203" pitchFamily="34" charset="-122"/>
              <a:cs typeface="经典粗宋简" panose="02010609000101010101" pitchFamily="49" charset="-122"/>
            </a:endParaRPr>
          </a:p>
        </p:txBody>
      </p:sp>
      <p:cxnSp>
        <p:nvCxnSpPr>
          <p:cNvPr id="80" name="直接连接符 79"/>
          <p:cNvCxnSpPr>
            <a:stCxn id="67" idx="7"/>
            <a:endCxn id="67" idx="2"/>
          </p:cNvCxnSpPr>
          <p:nvPr/>
        </p:nvCxnSpPr>
        <p:spPr>
          <a:xfrm>
            <a:off x="8001634" y="1894114"/>
            <a:ext cx="2193290" cy="0"/>
          </a:xfrm>
          <a:prstGeom prst="line">
            <a:avLst/>
          </a:prstGeom>
          <a:ln w="9525">
            <a:solidFill>
              <a:srgbClr val="86000A"/>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36855" y="2254250"/>
            <a:ext cx="8539480" cy="4323080"/>
          </a:xfrm>
          <a:prstGeom prst="rect">
            <a:avLst/>
          </a:prstGeom>
          <a:noFill/>
        </p:spPr>
        <p:txBody>
          <a:bodyPr wrap="square" rtlCol="0" anchor="t">
            <a:spAutoFit/>
          </a:bodyPr>
          <a:lstStyle/>
          <a:p>
            <a:pPr marL="173355" indent="-173355">
              <a:lnSpc>
                <a:spcPct val="125000"/>
              </a:lnSpc>
              <a:buClrTx/>
              <a:buSzTx/>
              <a:buNone/>
            </a:pPr>
            <a:r>
              <a:rPr lang="en-US" altLang="zh-CN" sz="2200">
                <a:latin typeface="宋体" panose="02010600030101010101" pitchFamily="2" charset="-122"/>
                <a:ea typeface="宋体" panose="02010600030101010101" pitchFamily="2" charset="-122"/>
                <a:cs typeface="宋体" panose="02010600030101010101" pitchFamily="2" charset="-122"/>
                <a:sym typeface="+mn-ea"/>
              </a:rPr>
              <a:t>1.中国空间站遨游太空，反映了我们伟大祖国（　　）</a:t>
            </a:r>
            <a:endParaRPr lang="en-US" altLang="zh-CN" sz="2200">
              <a:latin typeface="宋体" panose="02010600030101010101" pitchFamily="2" charset="-122"/>
              <a:ea typeface="宋体" panose="02010600030101010101" pitchFamily="2" charset="-122"/>
              <a:cs typeface="宋体" panose="02010600030101010101" pitchFamily="2" charset="-122"/>
            </a:endParaRPr>
          </a:p>
          <a:p>
            <a:pPr marL="173355" indent="-173355">
              <a:lnSpc>
                <a:spcPct val="125000"/>
              </a:lnSpc>
              <a:buClrTx/>
              <a:buSzTx/>
              <a:buNone/>
            </a:pPr>
            <a:r>
              <a:rPr lang="en-US" altLang="zh-CN" sz="2200">
                <a:latin typeface="宋体" panose="02010600030101010101" pitchFamily="2" charset="-122"/>
                <a:ea typeface="宋体" panose="02010600030101010101" pitchFamily="2" charset="-122"/>
                <a:cs typeface="宋体" panose="02010600030101010101" pitchFamily="2" charset="-122"/>
                <a:sym typeface="+mn-ea"/>
              </a:rPr>
              <a:t>A. 航天技术世界领先	B. 冶金技术重大突破	</a:t>
            </a:r>
            <a:endParaRPr lang="en-US" altLang="zh-CN" sz="2200">
              <a:latin typeface="宋体" panose="02010600030101010101" pitchFamily="2" charset="-122"/>
              <a:ea typeface="宋体" panose="02010600030101010101" pitchFamily="2" charset="-122"/>
              <a:cs typeface="宋体" panose="02010600030101010101" pitchFamily="2" charset="-122"/>
              <a:sym typeface="+mn-ea"/>
            </a:endParaRPr>
          </a:p>
          <a:p>
            <a:pPr marL="173355" indent="-173355">
              <a:lnSpc>
                <a:spcPct val="125000"/>
              </a:lnSpc>
              <a:buClrTx/>
              <a:buSzTx/>
              <a:buNone/>
            </a:pPr>
            <a:r>
              <a:rPr lang="en-US" altLang="zh-CN" sz="2200">
                <a:latin typeface="宋体" panose="02010600030101010101" pitchFamily="2" charset="-122"/>
                <a:ea typeface="宋体" panose="02010600030101010101" pitchFamily="2" charset="-122"/>
                <a:cs typeface="宋体" panose="02010600030101010101" pitchFamily="2" charset="-122"/>
                <a:sym typeface="+mn-ea"/>
              </a:rPr>
              <a:t>C. 纺织技术更新换代	D. 食品加工技术进步</a:t>
            </a:r>
            <a:endParaRPr lang="en-US" altLang="zh-CN" sz="2200">
              <a:latin typeface="宋体" panose="02010600030101010101" pitchFamily="2" charset="-122"/>
              <a:ea typeface="宋体" panose="02010600030101010101" pitchFamily="2" charset="-122"/>
              <a:cs typeface="宋体" panose="02010600030101010101" pitchFamily="2" charset="-122"/>
            </a:endParaRPr>
          </a:p>
          <a:p>
            <a:pPr marL="173355" indent="-173355">
              <a:lnSpc>
                <a:spcPct val="125000"/>
              </a:lnSpc>
              <a:buClrTx/>
              <a:buSzTx/>
              <a:buNone/>
            </a:pPr>
            <a:r>
              <a:rPr lang="en-US" altLang="zh-CN" sz="2200">
                <a:latin typeface="宋体" panose="02010600030101010101" pitchFamily="2" charset="-122"/>
                <a:ea typeface="宋体" panose="02010600030101010101" pitchFamily="2" charset="-122"/>
                <a:cs typeface="宋体" panose="02010600030101010101" pitchFamily="2" charset="-122"/>
                <a:sym typeface="+mn-ea"/>
              </a:rPr>
              <a:t>2.航天员驻留空间站期间，地面课堂所在地昼夜长短不断变化，造成这种现象的原因是（　　）</a:t>
            </a:r>
            <a:endParaRPr lang="en-US" altLang="zh-CN" sz="2200">
              <a:latin typeface="宋体" panose="02010600030101010101" pitchFamily="2" charset="-122"/>
              <a:ea typeface="宋体" panose="02010600030101010101" pitchFamily="2" charset="-122"/>
              <a:cs typeface="宋体" panose="02010600030101010101" pitchFamily="2" charset="-122"/>
            </a:endParaRPr>
          </a:p>
          <a:p>
            <a:pPr marL="173355" indent="-173355">
              <a:lnSpc>
                <a:spcPct val="125000"/>
              </a:lnSpc>
              <a:buClrTx/>
              <a:buSzTx/>
              <a:buNone/>
            </a:pPr>
            <a:r>
              <a:rPr lang="en-US" altLang="zh-CN" sz="2200">
                <a:latin typeface="宋体" panose="02010600030101010101" pitchFamily="2" charset="-122"/>
                <a:ea typeface="宋体" panose="02010600030101010101" pitchFamily="2" charset="-122"/>
                <a:cs typeface="宋体" panose="02010600030101010101" pitchFamily="2" charset="-122"/>
                <a:sym typeface="+mn-ea"/>
              </a:rPr>
              <a:t>A. 地球形状	B. 地球大小	C. 地球自转	D. 地球公转</a:t>
            </a:r>
            <a:endParaRPr lang="en-US" altLang="zh-CN" sz="2200">
              <a:latin typeface="宋体" panose="02010600030101010101" pitchFamily="2" charset="-122"/>
              <a:ea typeface="宋体" panose="02010600030101010101" pitchFamily="2" charset="-122"/>
              <a:cs typeface="宋体" panose="02010600030101010101" pitchFamily="2" charset="-122"/>
            </a:endParaRPr>
          </a:p>
          <a:p>
            <a:pPr marL="173355" indent="-173355">
              <a:lnSpc>
                <a:spcPct val="125000"/>
              </a:lnSpc>
              <a:buClrTx/>
              <a:buSzTx/>
              <a:buNone/>
            </a:pPr>
            <a:r>
              <a:rPr lang="en-US" altLang="zh-CN" sz="2200">
                <a:latin typeface="宋体" panose="02010600030101010101" pitchFamily="2" charset="-122"/>
                <a:ea typeface="宋体" panose="02010600030101010101" pitchFamily="2" charset="-122"/>
                <a:cs typeface="宋体" panose="02010600030101010101" pitchFamily="2" charset="-122"/>
                <a:sym typeface="+mn-ea"/>
              </a:rPr>
              <a:t>3.“天宫课堂”第一课开讲时，北京（116°E，40°N）、汶川（103°E，31°N）、南宁（108°E，22°N）、香港（114°E，22°N）四地中白昼时间最短的是（　　）</a:t>
            </a:r>
            <a:endParaRPr lang="en-US" altLang="zh-CN" sz="2200">
              <a:latin typeface="宋体" panose="02010600030101010101" pitchFamily="2" charset="-122"/>
              <a:ea typeface="宋体" panose="02010600030101010101" pitchFamily="2" charset="-122"/>
              <a:cs typeface="宋体" panose="02010600030101010101" pitchFamily="2" charset="-122"/>
            </a:endParaRPr>
          </a:p>
          <a:p>
            <a:pPr marL="173355" indent="-173355">
              <a:lnSpc>
                <a:spcPct val="125000"/>
              </a:lnSpc>
              <a:buClrTx/>
              <a:buSzTx/>
              <a:buNone/>
            </a:pPr>
            <a:r>
              <a:rPr lang="en-US" altLang="zh-CN" sz="2200">
                <a:latin typeface="宋体" panose="02010600030101010101" pitchFamily="2" charset="-122"/>
                <a:ea typeface="宋体" panose="02010600030101010101" pitchFamily="2" charset="-122"/>
                <a:cs typeface="宋体" panose="02010600030101010101" pitchFamily="2" charset="-122"/>
                <a:sym typeface="+mn-ea"/>
              </a:rPr>
              <a:t>A. 北京	B. 汶川	C. 南宁	D. 香港</a:t>
            </a:r>
            <a:endParaRPr lang="en-US" altLang="zh-CN" sz="22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 name="文本框 2"/>
          <p:cNvSpPr txBox="1"/>
          <p:nvPr/>
        </p:nvSpPr>
        <p:spPr>
          <a:xfrm>
            <a:off x="307909" y="694577"/>
            <a:ext cx="11588621" cy="1691640"/>
          </a:xfrm>
          <a:prstGeom prst="rect">
            <a:avLst/>
          </a:prstGeom>
          <a:noFill/>
        </p:spPr>
        <p:txBody>
          <a:bodyPr wrap="square" rtlCol="0">
            <a:spAutoFit/>
          </a:bodyPr>
          <a:lstStyle/>
          <a:p>
            <a:pPr>
              <a:lnSpc>
                <a:spcPct val="100000"/>
              </a:lnSpc>
              <a:buClrTx/>
              <a:buSzTx/>
              <a:buFontTx/>
            </a:pPr>
            <a:r>
              <a:rPr lang="zh-CN" altLang="en-US" sz="2600">
                <a:latin typeface="楷体" panose="02010609060101010101" pitchFamily="49" charset="-122"/>
                <a:ea typeface="楷体" panose="02010609060101010101" pitchFamily="49" charset="-122"/>
                <a:cs typeface="楷体" panose="02010609060101010101" pitchFamily="49" charset="-122"/>
              </a:rPr>
              <a:t>（202</a:t>
            </a:r>
            <a:r>
              <a:rPr lang="en-US" altLang="zh-CN" sz="2600">
                <a:latin typeface="楷体" panose="02010609060101010101" pitchFamily="49" charset="-122"/>
                <a:ea typeface="楷体" panose="02010609060101010101" pitchFamily="49" charset="-122"/>
                <a:cs typeface="楷体" panose="02010609060101010101" pitchFamily="49" charset="-122"/>
              </a:rPr>
              <a:t>2</a:t>
            </a:r>
            <a:r>
              <a:rPr lang="zh-CN" altLang="en-US" sz="2600">
                <a:latin typeface="楷体" panose="02010609060101010101" pitchFamily="49" charset="-122"/>
                <a:ea typeface="楷体" panose="02010609060101010101" pitchFamily="49" charset="-122"/>
                <a:cs typeface="楷体" panose="02010609060101010101" pitchFamily="49" charset="-122"/>
              </a:rPr>
              <a:t>·山东）2021年10月16日6时，中国空间站正式开启有人长期驻留时代。北京时间2021年12月9日15时，“天宫课堂”第一课开讲，在北京设地面主课堂，广西南宁、四川汶川、香港、澳门设4个地面分课堂。结合图1图2新闻照片，完成1～3题。</a:t>
            </a:r>
            <a:endParaRPr lang="zh-CN" altLang="en-US" sz="2600">
              <a:latin typeface="楷体" panose="02010609060101010101" pitchFamily="49" charset="-122"/>
              <a:ea typeface="楷体" panose="02010609060101010101" pitchFamily="49" charset="-122"/>
              <a:cs typeface="楷体" panose="02010609060101010101" pitchFamily="49" charset="-122"/>
            </a:endParaRPr>
          </a:p>
        </p:txBody>
      </p:sp>
      <p:grpSp>
        <p:nvGrpSpPr>
          <p:cNvPr id="9" name="组合 8"/>
          <p:cNvGrpSpPr/>
          <p:nvPr/>
        </p:nvGrpSpPr>
        <p:grpSpPr>
          <a:xfrm>
            <a:off x="-331470" y="0"/>
            <a:ext cx="6240780" cy="764540"/>
            <a:chOff x="318" y="0"/>
            <a:chExt cx="9828" cy="1204"/>
          </a:xfrm>
        </p:grpSpPr>
        <p:sp>
          <p:nvSpPr>
            <p:cNvPr id="19" name="平行四边形 18"/>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3617" y="43"/>
              <a:ext cx="2713" cy="1161"/>
            </a:xfrm>
            <a:prstGeom prst="rect">
              <a:avLst/>
            </a:prstGeom>
            <a:noFill/>
          </p:spPr>
          <p:txBody>
            <a:bodyPr wrap="square" rtlCol="0">
              <a:spAutoFit/>
            </a:bodyPr>
            <a:lstStyle/>
            <a:p>
              <a:pPr algn="dist" fontAlgn="auto">
                <a:lnSpc>
                  <a:spcPct val="150000"/>
                </a:lnSpc>
              </a:pPr>
              <a:r>
                <a:rPr lang="zh-CN" altLang="en-US" sz="2800">
                  <a:solidFill>
                    <a:schemeClr val="tx1"/>
                  </a:solidFill>
                </a:rPr>
                <a:t>真题演练</a:t>
              </a:r>
              <a:endParaRPr lang="zh-CN" altLang="en-US" sz="2800">
                <a:solidFill>
                  <a:schemeClr val="tx1"/>
                </a:solidFill>
              </a:endParaRPr>
            </a:p>
          </p:txBody>
        </p:sp>
        <p:sp>
          <p:nvSpPr>
            <p:cNvPr id="22" name="平行四边形 21"/>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平行四边形 27"/>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6196330" y="2115820"/>
            <a:ext cx="464820" cy="768350"/>
          </a:xfrm>
          <a:prstGeom prst="rect">
            <a:avLst/>
          </a:prstGeom>
          <a:noFill/>
        </p:spPr>
        <p:txBody>
          <a:bodyPr wrap="square" rtlCol="0">
            <a:spAutoFit/>
          </a:bodyPr>
          <a:lstStyle/>
          <a:p>
            <a:r>
              <a:rPr lang="en-US" altLang="zh-CN" sz="4400" b="1">
                <a:solidFill>
                  <a:srgbClr val="FF0000"/>
                </a:solidFill>
                <a:latin typeface="楷体" panose="02010609060101010101" pitchFamily="49" charset="-122"/>
                <a:ea typeface="楷体" panose="02010609060101010101" pitchFamily="49" charset="-122"/>
              </a:rPr>
              <a:t>A</a:t>
            </a:r>
            <a:endParaRPr lang="en-US" altLang="zh-CN" sz="4400" b="1">
              <a:solidFill>
                <a:srgbClr val="FF0000"/>
              </a:solidFill>
              <a:latin typeface="楷体" panose="02010609060101010101" pitchFamily="49" charset="-122"/>
              <a:ea typeface="楷体" panose="02010609060101010101" pitchFamily="49" charset="-122"/>
            </a:endParaRPr>
          </a:p>
        </p:txBody>
      </p:sp>
      <p:sp>
        <p:nvSpPr>
          <p:cNvPr id="2" name="文本框 1"/>
          <p:cNvSpPr txBox="1"/>
          <p:nvPr/>
        </p:nvSpPr>
        <p:spPr>
          <a:xfrm>
            <a:off x="3348990" y="3805555"/>
            <a:ext cx="464820" cy="768350"/>
          </a:xfrm>
          <a:prstGeom prst="rect">
            <a:avLst/>
          </a:prstGeom>
          <a:noFill/>
        </p:spPr>
        <p:txBody>
          <a:bodyPr wrap="none" rtlCol="0">
            <a:spAutoFit/>
          </a:bodyPr>
          <a:lstStyle/>
          <a:p>
            <a:r>
              <a:rPr lang="en-US" altLang="zh-CN" sz="4400" b="1">
                <a:solidFill>
                  <a:srgbClr val="FF0000"/>
                </a:solidFill>
                <a:latin typeface="楷体" panose="02010609060101010101" pitchFamily="49" charset="-122"/>
                <a:ea typeface="楷体" panose="02010609060101010101" pitchFamily="49" charset="-122"/>
              </a:rPr>
              <a:t>D</a:t>
            </a:r>
            <a:endParaRPr lang="en-US" altLang="zh-CN" sz="4400" b="1">
              <a:solidFill>
                <a:srgbClr val="FF0000"/>
              </a:solidFill>
              <a:latin typeface="楷体" panose="02010609060101010101" pitchFamily="49" charset="-122"/>
              <a:ea typeface="楷体" panose="02010609060101010101" pitchFamily="49" charset="-122"/>
            </a:endParaRPr>
          </a:p>
        </p:txBody>
      </p:sp>
      <p:sp>
        <p:nvSpPr>
          <p:cNvPr id="11" name="文本框 10"/>
          <p:cNvSpPr txBox="1"/>
          <p:nvPr/>
        </p:nvSpPr>
        <p:spPr>
          <a:xfrm>
            <a:off x="4895850" y="5467985"/>
            <a:ext cx="464820" cy="768350"/>
          </a:xfrm>
          <a:prstGeom prst="rect">
            <a:avLst/>
          </a:prstGeom>
          <a:noFill/>
        </p:spPr>
        <p:txBody>
          <a:bodyPr wrap="none" rtlCol="0">
            <a:spAutoFit/>
          </a:bodyPr>
          <a:lstStyle/>
          <a:p>
            <a:r>
              <a:rPr lang="en-US" altLang="zh-CN" sz="4400" b="1">
                <a:solidFill>
                  <a:srgbClr val="FF0000"/>
                </a:solidFill>
                <a:latin typeface="楷体" panose="02010609060101010101" pitchFamily="49" charset="-122"/>
                <a:ea typeface="楷体" panose="02010609060101010101" pitchFamily="49" charset="-122"/>
              </a:rPr>
              <a:t>A</a:t>
            </a:r>
            <a:endParaRPr lang="en-US" altLang="zh-CN" sz="4400" b="1">
              <a:solidFill>
                <a:srgbClr val="FF0000"/>
              </a:solidFill>
              <a:latin typeface="楷体" panose="02010609060101010101" pitchFamily="49" charset="-122"/>
              <a:ea typeface="楷体" panose="02010609060101010101" pitchFamily="49" charset="-122"/>
            </a:endParaRPr>
          </a:p>
        </p:txBody>
      </p:sp>
      <p:pic>
        <p:nvPicPr>
          <p:cNvPr id="5" name="图片 -2147482623"/>
          <p:cNvPicPr>
            <a:picLocks noChangeAspect="1"/>
          </p:cNvPicPr>
          <p:nvPr/>
        </p:nvPicPr>
        <p:blipFill>
          <a:blip r:embed="rId1"/>
          <a:srcRect r="53833" b="-327"/>
          <a:stretch>
            <a:fillRect/>
          </a:stretch>
        </p:blipFill>
        <p:spPr>
          <a:xfrm>
            <a:off x="8975090" y="2115820"/>
            <a:ext cx="2722880" cy="2009775"/>
          </a:xfrm>
          <a:prstGeom prst="rect">
            <a:avLst/>
          </a:prstGeom>
          <a:noFill/>
          <a:ln w="9525">
            <a:noFill/>
          </a:ln>
        </p:spPr>
      </p:pic>
      <p:pic>
        <p:nvPicPr>
          <p:cNvPr id="6" name="图片 -2147482623"/>
          <p:cNvPicPr>
            <a:picLocks noChangeAspect="1"/>
          </p:cNvPicPr>
          <p:nvPr/>
        </p:nvPicPr>
        <p:blipFill>
          <a:blip r:embed="rId1"/>
          <a:srcRect l="46681" t="1963" r="430" b="1145"/>
          <a:stretch>
            <a:fillRect/>
          </a:stretch>
        </p:blipFill>
        <p:spPr>
          <a:xfrm>
            <a:off x="8776970" y="4573905"/>
            <a:ext cx="3119755" cy="194119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196215" y="4255770"/>
            <a:ext cx="11343005" cy="1938020"/>
          </a:xfrm>
          <a:prstGeom prst="rect">
            <a:avLst/>
          </a:prstGeom>
          <a:noFill/>
        </p:spPr>
        <p:txBody>
          <a:bodyPr wrap="square" rtlCol="0" anchor="t">
            <a:spAutoFit/>
          </a:bodyPr>
          <a:lstStyle/>
          <a:p>
            <a:pPr marL="173355" indent="-173355">
              <a:lnSpc>
                <a:spcPct val="125000"/>
              </a:lnSpc>
              <a:buClrTx/>
              <a:buSzTx/>
              <a:buNone/>
            </a:pPr>
            <a:r>
              <a:rPr lang="en-US" altLang="zh-CN" sz="2400">
                <a:latin typeface="宋体" panose="02010600030101010101" pitchFamily="2" charset="-122"/>
                <a:ea typeface="宋体" panose="02010600030101010101" pitchFamily="2" charset="-122"/>
                <a:cs typeface="宋体" panose="02010600030101010101" pitchFamily="2" charset="-122"/>
                <a:sym typeface="+mn-ea"/>
              </a:rPr>
              <a:t>1.据图可知，近五年我国智能制造业产值规模（　　）</a:t>
            </a:r>
            <a:endParaRPr lang="en-US" altLang="zh-CN" sz="2400">
              <a:latin typeface="宋体" panose="02010600030101010101" pitchFamily="2" charset="-122"/>
              <a:ea typeface="宋体" panose="02010600030101010101" pitchFamily="2" charset="-122"/>
              <a:cs typeface="宋体" panose="02010600030101010101" pitchFamily="2" charset="-122"/>
              <a:sym typeface="+mn-ea"/>
            </a:endParaRPr>
          </a:p>
          <a:p>
            <a:pPr marL="173355" indent="-173355">
              <a:lnSpc>
                <a:spcPct val="125000"/>
              </a:lnSpc>
              <a:buClrTx/>
              <a:buSzTx/>
              <a:buNone/>
            </a:pPr>
            <a:r>
              <a:rPr lang="en-US" altLang="zh-CN" sz="2400">
                <a:latin typeface="宋体" panose="02010600030101010101" pitchFamily="2" charset="-122"/>
                <a:ea typeface="宋体" panose="02010600030101010101" pitchFamily="2" charset="-122"/>
                <a:cs typeface="宋体" panose="02010600030101010101" pitchFamily="2" charset="-122"/>
                <a:sym typeface="+mn-ea"/>
              </a:rPr>
              <a:t>A. 基本持平	   B. 有增有减	C. 持续下降	   D. 持续上升</a:t>
            </a:r>
            <a:endParaRPr lang="en-US" altLang="zh-CN" sz="2400">
              <a:latin typeface="宋体" panose="02010600030101010101" pitchFamily="2" charset="-122"/>
              <a:ea typeface="宋体" panose="02010600030101010101" pitchFamily="2" charset="-122"/>
              <a:cs typeface="宋体" panose="02010600030101010101" pitchFamily="2" charset="-122"/>
              <a:sym typeface="+mn-ea"/>
            </a:endParaRPr>
          </a:p>
          <a:p>
            <a:pPr marL="173355" indent="-173355">
              <a:lnSpc>
                <a:spcPct val="125000"/>
              </a:lnSpc>
              <a:buClrTx/>
              <a:buSzTx/>
              <a:buNone/>
            </a:pPr>
            <a:r>
              <a:rPr lang="en-US" altLang="zh-CN" sz="2400">
                <a:latin typeface="宋体" panose="02010600030101010101" pitchFamily="2" charset="-122"/>
                <a:ea typeface="宋体" panose="02010600030101010101" pitchFamily="2" charset="-122"/>
                <a:cs typeface="宋体" panose="02010600030101010101" pitchFamily="2" charset="-122"/>
                <a:sym typeface="+mn-ea"/>
              </a:rPr>
              <a:t>2.中国智能制造业的快速发展，归功于我国积极发展（　　）</a:t>
            </a:r>
            <a:endParaRPr lang="en-US" altLang="zh-CN" sz="2400">
              <a:latin typeface="宋体" panose="02010600030101010101" pitchFamily="2" charset="-122"/>
              <a:ea typeface="宋体" panose="02010600030101010101" pitchFamily="2" charset="-122"/>
              <a:cs typeface="宋体" panose="02010600030101010101" pitchFamily="2" charset="-122"/>
              <a:sym typeface="+mn-ea"/>
            </a:endParaRPr>
          </a:p>
          <a:p>
            <a:pPr marL="173355" indent="-173355">
              <a:lnSpc>
                <a:spcPct val="125000"/>
              </a:lnSpc>
              <a:buClrTx/>
              <a:buSzTx/>
              <a:buNone/>
            </a:pPr>
            <a:r>
              <a:rPr lang="en-US" altLang="zh-CN" sz="2400">
                <a:latin typeface="宋体" panose="02010600030101010101" pitchFamily="2" charset="-122"/>
                <a:ea typeface="宋体" panose="02010600030101010101" pitchFamily="2" charset="-122"/>
                <a:cs typeface="宋体" panose="02010600030101010101" pitchFamily="2" charset="-122"/>
                <a:sym typeface="+mn-ea"/>
              </a:rPr>
              <a:t>A. 家具制造业	B. 高新技术产业	C. 农副产品加工业  	D. 棉纺织工业</a:t>
            </a:r>
            <a:endParaRPr lang="en-US" altLang="zh-CN" sz="2400">
              <a:latin typeface="宋体" panose="02010600030101010101" pitchFamily="2" charset="-122"/>
              <a:ea typeface="宋体" panose="02010600030101010101" pitchFamily="2" charset="-122"/>
              <a:cs typeface="宋体" panose="02010600030101010101" pitchFamily="2" charset="-122"/>
              <a:sym typeface="+mn-ea"/>
            </a:endParaRPr>
          </a:p>
        </p:txBody>
      </p:sp>
      <p:sp>
        <p:nvSpPr>
          <p:cNvPr id="3" name="文本框 2"/>
          <p:cNvSpPr txBox="1"/>
          <p:nvPr/>
        </p:nvSpPr>
        <p:spPr>
          <a:xfrm>
            <a:off x="307909" y="694577"/>
            <a:ext cx="11588621" cy="1291590"/>
          </a:xfrm>
          <a:prstGeom prst="rect">
            <a:avLst/>
          </a:prstGeom>
          <a:noFill/>
        </p:spPr>
        <p:txBody>
          <a:bodyPr wrap="square" rtlCol="0">
            <a:spAutoFit/>
          </a:bodyPr>
          <a:lstStyle/>
          <a:p>
            <a:pPr>
              <a:lnSpc>
                <a:spcPct val="100000"/>
              </a:lnSpc>
              <a:buClrTx/>
              <a:buSzTx/>
              <a:buFontTx/>
            </a:pPr>
            <a:r>
              <a:rPr lang="zh-CN" altLang="en-US" sz="2600">
                <a:latin typeface="楷体" panose="02010609060101010101" pitchFamily="49" charset="-122"/>
                <a:ea typeface="楷体" panose="02010609060101010101" pitchFamily="49" charset="-122"/>
                <a:cs typeface="楷体" panose="02010609060101010101" pitchFamily="49" charset="-122"/>
              </a:rPr>
              <a:t>（202</a:t>
            </a:r>
            <a:r>
              <a:rPr lang="en-US" altLang="zh-CN" sz="2600">
                <a:latin typeface="楷体" panose="02010609060101010101" pitchFamily="49" charset="-122"/>
                <a:ea typeface="楷体" panose="02010609060101010101" pitchFamily="49" charset="-122"/>
                <a:cs typeface="楷体" panose="02010609060101010101" pitchFamily="49" charset="-122"/>
              </a:rPr>
              <a:t>2</a:t>
            </a:r>
            <a:r>
              <a:rPr lang="zh-CN" altLang="en-US" sz="2600">
                <a:latin typeface="楷体" panose="02010609060101010101" pitchFamily="49" charset="-122"/>
                <a:ea typeface="楷体" panose="02010609060101010101" pitchFamily="49" charset="-122"/>
                <a:cs typeface="楷体" panose="02010609060101010101" pitchFamily="49" charset="-122"/>
              </a:rPr>
              <a:t>·湖南）《中国制造2025》提出，我国应加快新一代信息技术与制造业深度融合，推进智能制造业的发展，向制造业强国迈进。读2017～2021年中国智能制造业产值规模及增速图，回答1～2题。</a:t>
            </a:r>
            <a:endParaRPr lang="zh-CN" altLang="en-US" sz="2600">
              <a:latin typeface="楷体" panose="02010609060101010101" pitchFamily="49" charset="-122"/>
              <a:ea typeface="楷体" panose="02010609060101010101" pitchFamily="49" charset="-122"/>
              <a:cs typeface="楷体" panose="02010609060101010101" pitchFamily="49" charset="-122"/>
            </a:endParaRPr>
          </a:p>
        </p:txBody>
      </p:sp>
      <p:grpSp>
        <p:nvGrpSpPr>
          <p:cNvPr id="9" name="组合 8"/>
          <p:cNvGrpSpPr/>
          <p:nvPr/>
        </p:nvGrpSpPr>
        <p:grpSpPr>
          <a:xfrm>
            <a:off x="-331470" y="0"/>
            <a:ext cx="6240780" cy="764540"/>
            <a:chOff x="318" y="0"/>
            <a:chExt cx="9828" cy="1204"/>
          </a:xfrm>
        </p:grpSpPr>
        <p:sp>
          <p:nvSpPr>
            <p:cNvPr id="19" name="平行四边形 18"/>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3617" y="43"/>
              <a:ext cx="2713" cy="1161"/>
            </a:xfrm>
            <a:prstGeom prst="rect">
              <a:avLst/>
            </a:prstGeom>
            <a:noFill/>
          </p:spPr>
          <p:txBody>
            <a:bodyPr wrap="square" rtlCol="0">
              <a:spAutoFit/>
            </a:bodyPr>
            <a:lstStyle/>
            <a:p>
              <a:pPr algn="dist" fontAlgn="auto">
                <a:lnSpc>
                  <a:spcPct val="150000"/>
                </a:lnSpc>
              </a:pPr>
              <a:r>
                <a:rPr lang="zh-CN" altLang="en-US" sz="2800">
                  <a:solidFill>
                    <a:schemeClr val="tx1"/>
                  </a:solidFill>
                </a:rPr>
                <a:t>真题演练</a:t>
              </a:r>
              <a:endParaRPr lang="zh-CN" altLang="en-US" sz="2800">
                <a:solidFill>
                  <a:schemeClr val="tx1"/>
                </a:solidFill>
              </a:endParaRPr>
            </a:p>
          </p:txBody>
        </p:sp>
        <p:sp>
          <p:nvSpPr>
            <p:cNvPr id="22" name="平行四边形 21"/>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平行四边形 27"/>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p:nvPr/>
        </p:nvSpPr>
        <p:spPr>
          <a:xfrm>
            <a:off x="6833870" y="4255770"/>
            <a:ext cx="464820" cy="768350"/>
          </a:xfrm>
          <a:prstGeom prst="rect">
            <a:avLst/>
          </a:prstGeom>
          <a:noFill/>
        </p:spPr>
        <p:txBody>
          <a:bodyPr wrap="none" rtlCol="0">
            <a:spAutoFit/>
          </a:bodyPr>
          <a:lstStyle/>
          <a:p>
            <a:r>
              <a:rPr lang="en-US" altLang="zh-CN" sz="4400" b="1">
                <a:solidFill>
                  <a:srgbClr val="FF0000"/>
                </a:solidFill>
                <a:latin typeface="楷体" panose="02010609060101010101" pitchFamily="49" charset="-122"/>
                <a:ea typeface="楷体" panose="02010609060101010101" pitchFamily="49" charset="-122"/>
              </a:rPr>
              <a:t>D</a:t>
            </a:r>
            <a:endParaRPr lang="en-US" altLang="zh-CN" sz="4400" b="1">
              <a:solidFill>
                <a:srgbClr val="FF0000"/>
              </a:solidFill>
              <a:latin typeface="楷体" panose="02010609060101010101" pitchFamily="49" charset="-122"/>
              <a:ea typeface="楷体" panose="02010609060101010101" pitchFamily="49" charset="-122"/>
            </a:endParaRPr>
          </a:p>
        </p:txBody>
      </p:sp>
      <p:sp>
        <p:nvSpPr>
          <p:cNvPr id="11" name="文本框 10"/>
          <p:cNvSpPr txBox="1"/>
          <p:nvPr/>
        </p:nvSpPr>
        <p:spPr>
          <a:xfrm>
            <a:off x="7659370" y="5115560"/>
            <a:ext cx="464820" cy="768350"/>
          </a:xfrm>
          <a:prstGeom prst="rect">
            <a:avLst/>
          </a:prstGeom>
          <a:noFill/>
        </p:spPr>
        <p:txBody>
          <a:bodyPr wrap="none" rtlCol="0">
            <a:spAutoFit/>
          </a:bodyPr>
          <a:lstStyle/>
          <a:p>
            <a:r>
              <a:rPr lang="en-US" altLang="zh-CN" sz="4400" b="1">
                <a:solidFill>
                  <a:srgbClr val="FF0000"/>
                </a:solidFill>
                <a:latin typeface="楷体" panose="02010609060101010101" pitchFamily="49" charset="-122"/>
                <a:ea typeface="楷体" panose="02010609060101010101" pitchFamily="49" charset="-122"/>
              </a:rPr>
              <a:t>B</a:t>
            </a:r>
            <a:endParaRPr lang="en-US" altLang="zh-CN" sz="4400" b="1">
              <a:solidFill>
                <a:srgbClr val="FF0000"/>
              </a:solidFill>
              <a:latin typeface="楷体" panose="02010609060101010101" pitchFamily="49" charset="-122"/>
              <a:ea typeface="楷体" panose="02010609060101010101" pitchFamily="49" charset="-122"/>
            </a:endParaRPr>
          </a:p>
        </p:txBody>
      </p:sp>
      <p:pic>
        <p:nvPicPr>
          <p:cNvPr id="1073742854" name="图片 1073742853"/>
          <p:cNvPicPr>
            <a:picLocks noChangeAspect="1"/>
          </p:cNvPicPr>
          <p:nvPr/>
        </p:nvPicPr>
        <p:blipFill>
          <a:blip r:embed="rId1"/>
          <a:stretch>
            <a:fillRect/>
          </a:stretch>
        </p:blipFill>
        <p:spPr>
          <a:xfrm>
            <a:off x="4144010" y="1986280"/>
            <a:ext cx="2806700" cy="202819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07909" y="694577"/>
            <a:ext cx="11588621" cy="6092825"/>
          </a:xfrm>
          <a:prstGeom prst="rect">
            <a:avLst/>
          </a:prstGeom>
          <a:noFill/>
        </p:spPr>
        <p:txBody>
          <a:bodyPr wrap="square" rtlCol="0">
            <a:spAutoFit/>
          </a:bodyPr>
          <a:lstStyle/>
          <a:p>
            <a:pPr algn="l" fontAlgn="ctr">
              <a:lnSpc>
                <a:spcPct val="150000"/>
              </a:lnSpc>
            </a:pPr>
            <a:r>
              <a:rPr lang="zh-CN" altLang="en-US" sz="2200" b="1" kern="100">
                <a:effectLst/>
                <a:latin typeface="Times New Roman" panose="02020603050405020304" pitchFamily="18" charset="0"/>
                <a:ea typeface="宋体" panose="02010600030101010101" pitchFamily="2" charset="-122"/>
              </a:rPr>
              <a:t>（</a:t>
            </a:r>
            <a:r>
              <a:rPr lang="en-US" altLang="zh-CN" sz="2200" b="1" kern="100">
                <a:effectLst/>
                <a:latin typeface="Times New Roman" panose="02020603050405020304" pitchFamily="18" charset="0"/>
                <a:ea typeface="宋体" panose="02010600030101010101" pitchFamily="2" charset="-122"/>
              </a:rPr>
              <a:t>2021·</a:t>
            </a:r>
            <a:r>
              <a:rPr lang="zh-CN" altLang="en-US" sz="2200" b="1" kern="100">
                <a:effectLst/>
                <a:latin typeface="Times New Roman" panose="02020603050405020304" pitchFamily="18" charset="0"/>
                <a:ea typeface="宋体" panose="02010600030101010101" pitchFamily="2" charset="-122"/>
              </a:rPr>
              <a:t>辽宁）</a:t>
            </a:r>
            <a:r>
              <a:rPr sz="2600">
                <a:latin typeface="楷体" panose="02010609060101010101" pitchFamily="49" charset="-122"/>
                <a:ea typeface="楷体" panose="02010609060101010101" pitchFamily="49" charset="-122"/>
                <a:cs typeface="楷体" panose="02010609060101010101" pitchFamily="49" charset="-122"/>
              </a:rPr>
              <a:t>5G是第五代移动通信技术的简称，我国华为技术有限公司由于其5G技术全球领先而遭到美国等一些西方国家的制裁。据此，完成下面小题。</a:t>
            </a:r>
            <a:endParaRPr sz="2600">
              <a:latin typeface="楷体" panose="02010609060101010101" pitchFamily="49" charset="-122"/>
              <a:ea typeface="楷体" panose="02010609060101010101" pitchFamily="49" charset="-122"/>
              <a:cs typeface="楷体" panose="02010609060101010101" pitchFamily="49" charset="-122"/>
            </a:endParaRPr>
          </a:p>
          <a:p>
            <a:pPr algn="l" fontAlgn="ctr">
              <a:lnSpc>
                <a:spcPct val="150000"/>
              </a:lnSpc>
            </a:pPr>
            <a:endParaRPr sz="2600">
              <a:latin typeface="楷体" panose="02010609060101010101" pitchFamily="49" charset="-122"/>
              <a:ea typeface="楷体" panose="02010609060101010101" pitchFamily="49" charset="-122"/>
              <a:cs typeface="楷体" panose="02010609060101010101" pitchFamily="49" charset="-122"/>
            </a:endParaRPr>
          </a:p>
          <a:p>
            <a:pPr marL="173355" indent="-173355" algn="l">
              <a:lnSpc>
                <a:spcPct val="125000"/>
              </a:lnSpc>
              <a:buClrTx/>
              <a:buSzTx/>
              <a:buNone/>
            </a:pPr>
            <a:r>
              <a:rPr lang="en-US" altLang="zh-CN" sz="2400">
                <a:latin typeface="宋体" panose="02010600030101010101" pitchFamily="2" charset="-122"/>
                <a:ea typeface="宋体" panose="02010600030101010101" pitchFamily="2" charset="-122"/>
                <a:cs typeface="宋体" panose="02010600030101010101" pitchFamily="2" charset="-122"/>
              </a:rPr>
              <a:t>1.5G技术代表的高新技术领域是（     ）</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marL="173355" indent="-173355" algn="l">
              <a:lnSpc>
                <a:spcPct val="125000"/>
              </a:lnSpc>
              <a:buClrTx/>
              <a:buSzTx/>
              <a:buNone/>
            </a:pPr>
            <a:r>
              <a:rPr lang="en-US" altLang="zh-CN" sz="2400">
                <a:latin typeface="宋体" panose="02010600030101010101" pitchFamily="2" charset="-122"/>
                <a:ea typeface="宋体" panose="02010600030101010101" pitchFamily="2" charset="-122"/>
                <a:cs typeface="宋体" panose="02010600030101010101" pitchFamily="2" charset="-122"/>
              </a:rPr>
              <a:t>A．生物工程		B．电子信息		C．新能源		D．新材料</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marL="173355" indent="-173355" algn="l">
              <a:lnSpc>
                <a:spcPct val="125000"/>
              </a:lnSpc>
              <a:buClrTx/>
              <a:buSzTx/>
              <a:buNone/>
            </a:pPr>
            <a:r>
              <a:rPr lang="en-US" altLang="zh-CN" sz="2400">
                <a:latin typeface="宋体" panose="02010600030101010101" pitchFamily="2" charset="-122"/>
                <a:ea typeface="宋体" panose="02010600030101010101" pitchFamily="2" charset="-122"/>
                <a:cs typeface="宋体" panose="02010600030101010101" pitchFamily="2" charset="-122"/>
              </a:rPr>
              <a:t>2.对美国经济发展贡献最大的高新技术产业是（     ）</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marL="173355" indent="-173355" algn="l">
              <a:lnSpc>
                <a:spcPct val="125000"/>
              </a:lnSpc>
              <a:buClrTx/>
              <a:buSzTx/>
              <a:buNone/>
            </a:pPr>
            <a:r>
              <a:rPr lang="en-US" altLang="zh-CN" sz="2400">
                <a:latin typeface="宋体" panose="02010600030101010101" pitchFamily="2" charset="-122"/>
                <a:ea typeface="宋体" panose="02010600030101010101" pitchFamily="2" charset="-122"/>
                <a:cs typeface="宋体" panose="02010600030101010101" pitchFamily="2" charset="-122"/>
              </a:rPr>
              <a:t>A．信息技术产业		B．生物技术产业</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marL="173355" indent="-173355" algn="l">
              <a:lnSpc>
                <a:spcPct val="125000"/>
              </a:lnSpc>
              <a:buClrTx/>
              <a:buSzTx/>
              <a:buNone/>
            </a:pPr>
            <a:r>
              <a:rPr lang="en-US" altLang="zh-CN" sz="2400">
                <a:latin typeface="宋体" panose="02010600030101010101" pitchFamily="2" charset="-122"/>
                <a:ea typeface="宋体" panose="02010600030101010101" pitchFamily="2" charset="-122"/>
                <a:cs typeface="宋体" panose="02010600030101010101" pitchFamily="2" charset="-122"/>
              </a:rPr>
              <a:t>C．服务外包产业		D．服务业</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marL="173355" indent="-173355" algn="l">
              <a:lnSpc>
                <a:spcPct val="125000"/>
              </a:lnSpc>
              <a:buClrTx/>
              <a:buSzTx/>
              <a:buNone/>
            </a:pPr>
            <a:r>
              <a:rPr lang="en-US" altLang="zh-CN" sz="2400">
                <a:latin typeface="宋体" panose="02010600030101010101" pitchFamily="2" charset="-122"/>
                <a:ea typeface="宋体" panose="02010600030101010101" pitchFamily="2" charset="-122"/>
                <a:cs typeface="宋体" panose="02010600030101010101" pitchFamily="2" charset="-122"/>
              </a:rPr>
              <a:t>3.影响高新技术产业发展的主要因素是（     ）</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marL="173355" indent="-173355" algn="l">
              <a:lnSpc>
                <a:spcPct val="125000"/>
              </a:lnSpc>
              <a:buClrTx/>
              <a:buSzTx/>
              <a:buNone/>
            </a:pPr>
            <a:r>
              <a:rPr lang="en-US" altLang="zh-CN" sz="2400">
                <a:latin typeface="宋体" panose="02010600030101010101" pitchFamily="2" charset="-122"/>
                <a:ea typeface="宋体" panose="02010600030101010101" pitchFamily="2" charset="-122"/>
                <a:cs typeface="宋体" panose="02010600030101010101" pitchFamily="2" charset="-122"/>
              </a:rPr>
              <a:t>A．劳动力			B．技术和人才	</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marL="173355" indent="-173355" algn="l">
              <a:lnSpc>
                <a:spcPct val="125000"/>
              </a:lnSpc>
              <a:buClrTx/>
              <a:buSzTx/>
              <a:buNone/>
            </a:pPr>
            <a:r>
              <a:rPr lang="en-US" altLang="zh-CN" sz="2400">
                <a:latin typeface="宋体" panose="02010600030101010101" pitchFamily="2" charset="-122"/>
                <a:ea typeface="宋体" panose="02010600030101010101" pitchFamily="2" charset="-122"/>
                <a:cs typeface="宋体" panose="02010600030101010101" pitchFamily="2" charset="-122"/>
              </a:rPr>
              <a:t>C．交通			D．政策</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algn="l" fontAlgn="ctr">
              <a:lnSpc>
                <a:spcPct val="150000"/>
              </a:lnSpc>
            </a:pPr>
            <a:endParaRPr lang="zh-CN" altLang="en-US" sz="2200" b="1" kern="100">
              <a:effectLst/>
              <a:latin typeface="Times New Roman" panose="02020603050405020304" pitchFamily="18" charset="0"/>
              <a:ea typeface="宋体" panose="02010600030101010101" pitchFamily="2" charset="-122"/>
            </a:endParaRPr>
          </a:p>
        </p:txBody>
      </p:sp>
      <p:grpSp>
        <p:nvGrpSpPr>
          <p:cNvPr id="9" name="组合 8"/>
          <p:cNvGrpSpPr/>
          <p:nvPr/>
        </p:nvGrpSpPr>
        <p:grpSpPr>
          <a:xfrm>
            <a:off x="-331470" y="0"/>
            <a:ext cx="6240780" cy="764540"/>
            <a:chOff x="318" y="0"/>
            <a:chExt cx="9828" cy="1204"/>
          </a:xfrm>
        </p:grpSpPr>
        <p:sp>
          <p:nvSpPr>
            <p:cNvPr id="19" name="平行四边形 18"/>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3617" y="43"/>
              <a:ext cx="2713" cy="1161"/>
            </a:xfrm>
            <a:prstGeom prst="rect">
              <a:avLst/>
            </a:prstGeom>
            <a:noFill/>
          </p:spPr>
          <p:txBody>
            <a:bodyPr wrap="square" rtlCol="0">
              <a:spAutoFit/>
            </a:bodyPr>
            <a:lstStyle/>
            <a:p>
              <a:pPr algn="dist" fontAlgn="auto">
                <a:lnSpc>
                  <a:spcPct val="150000"/>
                </a:lnSpc>
              </a:pPr>
              <a:r>
                <a:rPr lang="zh-CN" altLang="en-US" sz="2800">
                  <a:solidFill>
                    <a:schemeClr val="tx1"/>
                  </a:solidFill>
                </a:rPr>
                <a:t>真题演练</a:t>
              </a:r>
              <a:endParaRPr lang="zh-CN" altLang="en-US" sz="2800">
                <a:solidFill>
                  <a:schemeClr val="tx1"/>
                </a:solidFill>
              </a:endParaRPr>
            </a:p>
          </p:txBody>
        </p:sp>
        <p:sp>
          <p:nvSpPr>
            <p:cNvPr id="22" name="平行四边形 21"/>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平行四边形 27"/>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5160010" y="2457450"/>
            <a:ext cx="464820" cy="768350"/>
          </a:xfrm>
          <a:prstGeom prst="rect">
            <a:avLst/>
          </a:prstGeom>
          <a:noFill/>
        </p:spPr>
        <p:txBody>
          <a:bodyPr wrap="square" rtlCol="0">
            <a:spAutoFit/>
          </a:bodyPr>
          <a:lstStyle/>
          <a:p>
            <a:r>
              <a:rPr lang="en-US" altLang="zh-CN" sz="4400" b="1">
                <a:solidFill>
                  <a:srgbClr val="FF0000"/>
                </a:solidFill>
                <a:latin typeface="楷体" panose="02010609060101010101" pitchFamily="49" charset="-122"/>
                <a:ea typeface="楷体" panose="02010609060101010101" pitchFamily="49" charset="-122"/>
              </a:rPr>
              <a:t>B</a:t>
            </a:r>
            <a:endParaRPr lang="en-US" altLang="zh-CN" sz="4400" b="1">
              <a:solidFill>
                <a:srgbClr val="FF0000"/>
              </a:solidFill>
              <a:latin typeface="楷体" panose="02010609060101010101" pitchFamily="49" charset="-122"/>
              <a:ea typeface="楷体" panose="02010609060101010101" pitchFamily="49" charset="-122"/>
            </a:endParaRPr>
          </a:p>
        </p:txBody>
      </p:sp>
      <p:sp>
        <p:nvSpPr>
          <p:cNvPr id="2" name="文本框 1"/>
          <p:cNvSpPr txBox="1"/>
          <p:nvPr/>
        </p:nvSpPr>
        <p:spPr>
          <a:xfrm>
            <a:off x="6904990" y="3357245"/>
            <a:ext cx="464820" cy="768350"/>
          </a:xfrm>
          <a:prstGeom prst="rect">
            <a:avLst/>
          </a:prstGeom>
          <a:noFill/>
        </p:spPr>
        <p:txBody>
          <a:bodyPr wrap="none" rtlCol="0">
            <a:spAutoFit/>
          </a:bodyPr>
          <a:lstStyle/>
          <a:p>
            <a:r>
              <a:rPr lang="en-US" altLang="zh-CN" sz="4400" b="1">
                <a:solidFill>
                  <a:srgbClr val="FF0000"/>
                </a:solidFill>
                <a:latin typeface="楷体" panose="02010609060101010101" pitchFamily="49" charset="-122"/>
                <a:ea typeface="楷体" panose="02010609060101010101" pitchFamily="49" charset="-122"/>
              </a:rPr>
              <a:t>A</a:t>
            </a:r>
            <a:endParaRPr lang="en-US" altLang="zh-CN" sz="4400" b="1">
              <a:solidFill>
                <a:srgbClr val="FF0000"/>
              </a:solidFill>
              <a:latin typeface="楷体" panose="02010609060101010101" pitchFamily="49" charset="-122"/>
              <a:ea typeface="楷体" panose="02010609060101010101" pitchFamily="49" charset="-122"/>
            </a:endParaRPr>
          </a:p>
        </p:txBody>
      </p:sp>
      <p:sp>
        <p:nvSpPr>
          <p:cNvPr id="11" name="文本框 10"/>
          <p:cNvSpPr txBox="1"/>
          <p:nvPr/>
        </p:nvSpPr>
        <p:spPr>
          <a:xfrm>
            <a:off x="6010275" y="4573905"/>
            <a:ext cx="464820" cy="768350"/>
          </a:xfrm>
          <a:prstGeom prst="rect">
            <a:avLst/>
          </a:prstGeom>
          <a:noFill/>
        </p:spPr>
        <p:txBody>
          <a:bodyPr wrap="none" rtlCol="0">
            <a:spAutoFit/>
          </a:bodyPr>
          <a:lstStyle/>
          <a:p>
            <a:r>
              <a:rPr lang="en-US" altLang="zh-CN" sz="4400" b="1">
                <a:solidFill>
                  <a:srgbClr val="FF0000"/>
                </a:solidFill>
                <a:latin typeface="楷体" panose="02010609060101010101" pitchFamily="49" charset="-122"/>
                <a:ea typeface="楷体" panose="02010609060101010101" pitchFamily="49" charset="-122"/>
              </a:rPr>
              <a:t>B</a:t>
            </a:r>
            <a:endParaRPr lang="en-US" altLang="zh-CN" sz="4400" b="1">
              <a:solidFill>
                <a:srgbClr val="FF0000"/>
              </a:solidFill>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07909" y="694577"/>
            <a:ext cx="11588621" cy="5354320"/>
          </a:xfrm>
          <a:prstGeom prst="rect">
            <a:avLst/>
          </a:prstGeom>
          <a:noFill/>
        </p:spPr>
        <p:txBody>
          <a:bodyPr wrap="square" rtlCol="0">
            <a:spAutoFit/>
          </a:bodyPr>
          <a:lstStyle/>
          <a:p>
            <a:pPr algn="l" fontAlgn="ctr">
              <a:lnSpc>
                <a:spcPct val="150000"/>
              </a:lnSpc>
            </a:pPr>
            <a:r>
              <a:rPr sz="2600">
                <a:latin typeface="楷体" panose="02010609060101010101" pitchFamily="49" charset="-122"/>
                <a:ea typeface="楷体" panose="02010609060101010101" pitchFamily="49" charset="-122"/>
                <a:cs typeface="楷体" panose="02010609060101010101" pitchFamily="49" charset="-122"/>
              </a:rPr>
              <a:t>（2021·广东）读我国高新技术产业分布图，完成下面小题。</a:t>
            </a:r>
            <a:endParaRPr lang="zh-CN" altLang="en-US" sz="2200" b="1" kern="100">
              <a:effectLst/>
              <a:latin typeface="Times New Roman" panose="02020603050405020304" pitchFamily="18" charset="0"/>
              <a:ea typeface="宋体" panose="02010600030101010101" pitchFamily="2" charset="-122"/>
            </a:endParaRPr>
          </a:p>
          <a:p>
            <a:pPr marL="173355" indent="-173355" algn="l">
              <a:lnSpc>
                <a:spcPct val="125000"/>
              </a:lnSpc>
              <a:buClrTx/>
              <a:buSzTx/>
              <a:buNone/>
            </a:pPr>
            <a:r>
              <a:rPr lang="en-US" altLang="zh-CN" sz="2400">
                <a:latin typeface="宋体" panose="02010600030101010101" pitchFamily="2" charset="-122"/>
                <a:ea typeface="宋体" panose="02010600030101010101" pitchFamily="2" charset="-122"/>
                <a:cs typeface="宋体" panose="02010600030101010101" pitchFamily="2" charset="-122"/>
              </a:rPr>
              <a:t>1.关于高新技术产业说法正确的是（     ）</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marL="173355" indent="-173355" algn="l">
              <a:lnSpc>
                <a:spcPct val="125000"/>
              </a:lnSpc>
              <a:buClrTx/>
              <a:buSzTx/>
              <a:buNone/>
            </a:pPr>
            <a:r>
              <a:rPr lang="en-US" altLang="zh-CN" sz="2400">
                <a:latin typeface="宋体" panose="02010600030101010101" pitchFamily="2" charset="-122"/>
                <a:ea typeface="宋体" panose="02010600030101010101" pitchFamily="2" charset="-122"/>
                <a:cs typeface="宋体" panose="02010600030101010101" pitchFamily="2" charset="-122"/>
              </a:rPr>
              <a:t>A．东北地区稀疏		B．新疆密集</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marL="173355" indent="-173355" algn="l">
              <a:lnSpc>
                <a:spcPct val="125000"/>
              </a:lnSpc>
              <a:buClrTx/>
              <a:buSzTx/>
              <a:buNone/>
            </a:pPr>
            <a:r>
              <a:rPr lang="en-US" altLang="zh-CN" sz="2400">
                <a:latin typeface="宋体" panose="02010600030101010101" pitchFamily="2" charset="-122"/>
                <a:ea typeface="宋体" panose="02010600030101010101" pitchFamily="2" charset="-122"/>
                <a:cs typeface="宋体" panose="02010600030101010101" pitchFamily="2" charset="-122"/>
              </a:rPr>
              <a:t>C．长江三角洲稀疏		D．珠江三角洲密集</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marL="173355" indent="-173355" algn="l">
              <a:lnSpc>
                <a:spcPct val="125000"/>
              </a:lnSpc>
              <a:buClrTx/>
              <a:buSzTx/>
              <a:buNone/>
            </a:pPr>
            <a:r>
              <a:rPr lang="en-US" altLang="zh-CN" sz="2400">
                <a:latin typeface="宋体" panose="02010600030101010101" pitchFamily="2" charset="-122"/>
                <a:ea typeface="宋体" panose="02010600030101010101" pitchFamily="2" charset="-122"/>
                <a:cs typeface="宋体" panose="02010600030101010101" pitchFamily="2" charset="-122"/>
              </a:rPr>
              <a:t>2.以下属于高新技术产业的是（     ）</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marL="173355" indent="-173355" algn="l">
              <a:lnSpc>
                <a:spcPct val="125000"/>
              </a:lnSpc>
              <a:buClrTx/>
              <a:buSzTx/>
              <a:buNone/>
            </a:pPr>
            <a:r>
              <a:rPr lang="en-US" altLang="zh-CN" sz="2400">
                <a:latin typeface="宋体" panose="02010600030101010101" pitchFamily="2" charset="-122"/>
                <a:ea typeface="宋体" panose="02010600030101010101" pitchFamily="2" charset="-122"/>
                <a:cs typeface="宋体" panose="02010600030101010101" pitchFamily="2" charset="-122"/>
              </a:rPr>
              <a:t>A．纺织工业			B．煤炭工业</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marL="173355" indent="-173355" algn="l">
              <a:lnSpc>
                <a:spcPct val="125000"/>
              </a:lnSpc>
              <a:buClrTx/>
              <a:buSzTx/>
              <a:buNone/>
            </a:pPr>
            <a:r>
              <a:rPr lang="en-US" altLang="zh-CN" sz="2400">
                <a:latin typeface="宋体" panose="02010600030101010101" pitchFamily="2" charset="-122"/>
                <a:ea typeface="宋体" panose="02010600030101010101" pitchFamily="2" charset="-122"/>
                <a:cs typeface="宋体" panose="02010600030101010101" pitchFamily="2" charset="-122"/>
              </a:rPr>
              <a:t>C．钢铁工业			D．航天工业</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marL="173355" indent="-173355" algn="l">
              <a:lnSpc>
                <a:spcPct val="125000"/>
              </a:lnSpc>
              <a:buClrTx/>
              <a:buSzTx/>
              <a:buNone/>
            </a:pPr>
            <a:r>
              <a:rPr lang="en-US" altLang="zh-CN" sz="2400">
                <a:latin typeface="宋体" panose="02010600030101010101" pitchFamily="2" charset="-122"/>
                <a:ea typeface="宋体" panose="02010600030101010101" pitchFamily="2" charset="-122"/>
                <a:cs typeface="宋体" panose="02010600030101010101" pitchFamily="2" charset="-122"/>
              </a:rPr>
              <a:t>3.与传统工业相比，高新技术产业的特点（     ）</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marL="173355" indent="-173355" algn="l">
              <a:lnSpc>
                <a:spcPct val="125000"/>
              </a:lnSpc>
              <a:buClrTx/>
              <a:buSzTx/>
              <a:buNone/>
            </a:pPr>
            <a:r>
              <a:rPr lang="en-US" altLang="zh-CN" sz="2400">
                <a:latin typeface="宋体" panose="02010600030101010101" pitchFamily="2" charset="-122"/>
                <a:ea typeface="宋体" panose="02010600030101010101" pitchFamily="2" charset="-122"/>
                <a:cs typeface="宋体" panose="02010600030101010101" pitchFamily="2" charset="-122"/>
              </a:rPr>
              <a:t>A．资源消耗大		B．能源消耗大</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marL="173355" indent="-173355" algn="l">
              <a:lnSpc>
                <a:spcPct val="125000"/>
              </a:lnSpc>
              <a:buClrTx/>
              <a:buSzTx/>
              <a:buNone/>
            </a:pPr>
            <a:r>
              <a:rPr lang="en-US" altLang="zh-CN" sz="2400">
                <a:latin typeface="宋体" panose="02010600030101010101" pitchFamily="2" charset="-122"/>
                <a:ea typeface="宋体" panose="02010600030101010101" pitchFamily="2" charset="-122"/>
                <a:cs typeface="宋体" panose="02010600030101010101" pitchFamily="2" charset="-122"/>
              </a:rPr>
              <a:t>C．科技水平高		D．劳动力需求大</a:t>
            </a:r>
            <a:endParaRPr lang="en-US" altLang="zh-CN" sz="2400">
              <a:latin typeface="宋体" panose="02010600030101010101" pitchFamily="2" charset="-122"/>
              <a:ea typeface="宋体" panose="02010600030101010101" pitchFamily="2" charset="-122"/>
              <a:cs typeface="宋体" panose="02010600030101010101" pitchFamily="2" charset="-122"/>
            </a:endParaRPr>
          </a:p>
          <a:p>
            <a:pPr algn="l" fontAlgn="ctr">
              <a:lnSpc>
                <a:spcPct val="150000"/>
              </a:lnSpc>
            </a:pPr>
            <a:endParaRPr lang="zh-CN" altLang="en-US" sz="2200" b="1" kern="100">
              <a:effectLst/>
              <a:latin typeface="Times New Roman" panose="02020603050405020304" pitchFamily="18" charset="0"/>
              <a:ea typeface="宋体" panose="02010600030101010101" pitchFamily="2" charset="-122"/>
            </a:endParaRPr>
          </a:p>
        </p:txBody>
      </p:sp>
      <p:pic>
        <p:nvPicPr>
          <p:cNvPr id="4" name="图片 3"/>
          <p:cNvPicPr>
            <a:picLocks noChangeAspect="1"/>
          </p:cNvPicPr>
          <p:nvPr/>
        </p:nvPicPr>
        <p:blipFill>
          <a:blip r:embed="rId1"/>
          <a:stretch>
            <a:fillRect/>
          </a:stretch>
        </p:blipFill>
        <p:spPr>
          <a:xfrm>
            <a:off x="7271851" y="1592291"/>
            <a:ext cx="4398889" cy="3673418"/>
          </a:xfrm>
          <a:prstGeom prst="rect">
            <a:avLst/>
          </a:prstGeom>
        </p:spPr>
      </p:pic>
      <p:grpSp>
        <p:nvGrpSpPr>
          <p:cNvPr id="9" name="组合 8"/>
          <p:cNvGrpSpPr/>
          <p:nvPr/>
        </p:nvGrpSpPr>
        <p:grpSpPr>
          <a:xfrm>
            <a:off x="-331470" y="0"/>
            <a:ext cx="6240780" cy="764540"/>
            <a:chOff x="318" y="0"/>
            <a:chExt cx="9828" cy="1204"/>
          </a:xfrm>
        </p:grpSpPr>
        <p:sp>
          <p:nvSpPr>
            <p:cNvPr id="19" name="平行四边形 18"/>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3617" y="43"/>
              <a:ext cx="2713" cy="1161"/>
            </a:xfrm>
            <a:prstGeom prst="rect">
              <a:avLst/>
            </a:prstGeom>
            <a:noFill/>
          </p:spPr>
          <p:txBody>
            <a:bodyPr wrap="square" rtlCol="0">
              <a:spAutoFit/>
            </a:bodyPr>
            <a:lstStyle/>
            <a:p>
              <a:pPr algn="dist" fontAlgn="auto">
                <a:lnSpc>
                  <a:spcPct val="150000"/>
                </a:lnSpc>
              </a:pPr>
              <a:r>
                <a:rPr lang="zh-CN" altLang="en-US" sz="2800">
                  <a:solidFill>
                    <a:schemeClr val="tx1"/>
                  </a:solidFill>
                </a:rPr>
                <a:t>真题演练</a:t>
              </a:r>
              <a:endParaRPr lang="zh-CN" altLang="en-US" sz="2800">
                <a:solidFill>
                  <a:schemeClr val="tx1"/>
                </a:solidFill>
              </a:endParaRPr>
            </a:p>
          </p:txBody>
        </p:sp>
        <p:sp>
          <p:nvSpPr>
            <p:cNvPr id="22" name="平行四边形 21"/>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平行四边形 27"/>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文本框 9"/>
          <p:cNvSpPr txBox="1"/>
          <p:nvPr/>
        </p:nvSpPr>
        <p:spPr>
          <a:xfrm>
            <a:off x="5342890" y="1228090"/>
            <a:ext cx="464820" cy="768350"/>
          </a:xfrm>
          <a:prstGeom prst="rect">
            <a:avLst/>
          </a:prstGeom>
          <a:noFill/>
        </p:spPr>
        <p:txBody>
          <a:bodyPr wrap="square" rtlCol="0">
            <a:spAutoFit/>
          </a:bodyPr>
          <a:lstStyle/>
          <a:p>
            <a:r>
              <a:rPr lang="en-US" altLang="zh-CN" sz="4400" b="1">
                <a:solidFill>
                  <a:srgbClr val="FF0000"/>
                </a:solidFill>
                <a:latin typeface="楷体" panose="02010609060101010101" pitchFamily="49" charset="-122"/>
                <a:ea typeface="楷体" panose="02010609060101010101" pitchFamily="49" charset="-122"/>
              </a:rPr>
              <a:t>D</a:t>
            </a:r>
            <a:endParaRPr lang="en-US" altLang="zh-CN" sz="4400" b="1">
              <a:solidFill>
                <a:srgbClr val="FF0000"/>
              </a:solidFill>
              <a:latin typeface="楷体" panose="02010609060101010101" pitchFamily="49" charset="-122"/>
              <a:ea typeface="楷体" panose="02010609060101010101" pitchFamily="49" charset="-122"/>
            </a:endParaRPr>
          </a:p>
        </p:txBody>
      </p:sp>
      <p:sp>
        <p:nvSpPr>
          <p:cNvPr id="2" name="文本框 1"/>
          <p:cNvSpPr txBox="1"/>
          <p:nvPr/>
        </p:nvSpPr>
        <p:spPr>
          <a:xfrm>
            <a:off x="4878070" y="2503805"/>
            <a:ext cx="464820" cy="768350"/>
          </a:xfrm>
          <a:prstGeom prst="rect">
            <a:avLst/>
          </a:prstGeom>
          <a:noFill/>
        </p:spPr>
        <p:txBody>
          <a:bodyPr wrap="none" rtlCol="0">
            <a:spAutoFit/>
          </a:bodyPr>
          <a:lstStyle/>
          <a:p>
            <a:r>
              <a:rPr lang="en-US" altLang="zh-CN" sz="4400" b="1">
                <a:solidFill>
                  <a:srgbClr val="FF0000"/>
                </a:solidFill>
                <a:latin typeface="楷体" panose="02010609060101010101" pitchFamily="49" charset="-122"/>
                <a:ea typeface="楷体" panose="02010609060101010101" pitchFamily="49" charset="-122"/>
              </a:rPr>
              <a:t>D</a:t>
            </a:r>
            <a:endParaRPr lang="en-US" altLang="zh-CN" sz="4400" b="1">
              <a:solidFill>
                <a:srgbClr val="FF0000"/>
              </a:solidFill>
              <a:latin typeface="楷体" panose="02010609060101010101" pitchFamily="49" charset="-122"/>
              <a:ea typeface="楷体" panose="02010609060101010101" pitchFamily="49" charset="-122"/>
            </a:endParaRPr>
          </a:p>
        </p:txBody>
      </p:sp>
      <p:sp>
        <p:nvSpPr>
          <p:cNvPr id="11" name="文本框 10"/>
          <p:cNvSpPr txBox="1"/>
          <p:nvPr/>
        </p:nvSpPr>
        <p:spPr>
          <a:xfrm>
            <a:off x="6325235" y="3974465"/>
            <a:ext cx="464820" cy="768350"/>
          </a:xfrm>
          <a:prstGeom prst="rect">
            <a:avLst/>
          </a:prstGeom>
          <a:noFill/>
        </p:spPr>
        <p:txBody>
          <a:bodyPr wrap="none" rtlCol="0">
            <a:spAutoFit/>
          </a:bodyPr>
          <a:lstStyle/>
          <a:p>
            <a:r>
              <a:rPr lang="en-US" altLang="zh-CN" sz="4400" b="1">
                <a:solidFill>
                  <a:srgbClr val="FF0000"/>
                </a:solidFill>
                <a:latin typeface="楷体" panose="02010609060101010101" pitchFamily="49" charset="-122"/>
                <a:ea typeface="楷体" panose="02010609060101010101" pitchFamily="49" charset="-122"/>
              </a:rPr>
              <a:t>C</a:t>
            </a:r>
            <a:endParaRPr lang="en-US" altLang="zh-CN" sz="4400" b="1">
              <a:solidFill>
                <a:srgbClr val="FF0000"/>
              </a:solidFill>
              <a:latin typeface="楷体" panose="02010609060101010101" pitchFamily="49" charset="-122"/>
              <a:ea typeface="楷体" panose="02010609060101010101" pitchFamily="49" charset="-122"/>
            </a:endParaRPr>
          </a:p>
        </p:txBody>
      </p:sp>
      <p:pic>
        <p:nvPicPr>
          <p:cNvPr id="29" name="New picture"/>
          <p:cNvPicPr/>
          <p:nvPr/>
        </p:nvPicPr>
        <p:blipFill>
          <a:blip r:embed="rId2"/>
          <a:stretch>
            <a:fillRect/>
          </a:stretch>
        </p:blipFill>
        <p:spPr>
          <a:xfrm>
            <a:off x="11214100" y="12547600"/>
            <a:ext cx="355600" cy="266700"/>
          </a:xfrm>
          <a:prstGeom prst="cube">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901196" y="887947"/>
            <a:ext cx="10495018" cy="1106170"/>
          </a:xfrm>
          <a:prstGeom prst="rect">
            <a:avLst/>
          </a:prstGeom>
          <a:noFill/>
        </p:spPr>
        <p:txBody>
          <a:bodyPr wrap="square" rtlCol="0">
            <a:spAutoFit/>
          </a:bodyPr>
          <a:lstStyle/>
          <a:p>
            <a:pPr algn="just">
              <a:lnSpc>
                <a:spcPct val="110000"/>
              </a:lnSpc>
            </a:pPr>
            <a:r>
              <a:rPr lang="zh-CN" altLang="en-US" sz="3200" b="1">
                <a:solidFill>
                  <a:schemeClr val="tx1">
                    <a:lumMod val="75000"/>
                    <a:lumOff val="25000"/>
                  </a:schemeClr>
                </a:solidFill>
                <a:latin typeface="+mj-ea"/>
                <a:ea typeface="+mj-ea"/>
              </a:rPr>
              <a:t>工业生产</a:t>
            </a:r>
            <a:r>
              <a:rPr lang="zh-CN" altLang="en-US" sz="2800">
                <a:solidFill>
                  <a:schemeClr val="tx1">
                    <a:lumMod val="75000"/>
                    <a:lumOff val="25000"/>
                  </a:schemeClr>
                </a:solidFill>
                <a:latin typeface="思源黑体 CN Light" panose="020B0300000000000000" pitchFamily="34" charset="-122"/>
                <a:ea typeface="思源黑体 CN Light" panose="020B0300000000000000" pitchFamily="34" charset="-122"/>
              </a:rPr>
              <a:t>包括</a:t>
            </a:r>
            <a:r>
              <a:rPr lang="zh-CN" altLang="en-US" sz="2800">
                <a:solidFill>
                  <a:schemeClr val="tx1">
                    <a:lumMod val="75000"/>
                    <a:lumOff val="25000"/>
                  </a:schemeClr>
                </a:solidFill>
                <a:latin typeface="思源黑体 CN Heavy" panose="020B0A00000000000000" pitchFamily="34" charset="-122"/>
                <a:ea typeface="思源黑体 CN Heavy" panose="020B0A00000000000000" pitchFamily="34" charset="-122"/>
              </a:rPr>
              <a:t>开采</a:t>
            </a:r>
            <a:r>
              <a:rPr lang="zh-CN" altLang="en-US" sz="2800">
                <a:solidFill>
                  <a:schemeClr val="tx1">
                    <a:lumMod val="75000"/>
                    <a:lumOff val="25000"/>
                  </a:schemeClr>
                </a:solidFill>
                <a:latin typeface="思源黑体 CN Light" panose="020B0300000000000000" pitchFamily="34" charset="-122"/>
                <a:ea typeface="思源黑体 CN Light" panose="020B0300000000000000" pitchFamily="34" charset="-122"/>
              </a:rPr>
              <a:t>自然资源（煤炭、石油、铁矿石等）以及对原材料（矿产品、农产品等）进行</a:t>
            </a:r>
            <a:r>
              <a:rPr lang="zh-CN" altLang="en-US" sz="2800">
                <a:solidFill>
                  <a:srgbClr val="FF0000"/>
                </a:solidFill>
                <a:latin typeface="思源黑体 CN Heavy" panose="020B0A00000000000000" pitchFamily="34" charset="-122"/>
                <a:ea typeface="思源黑体 CN Heavy" panose="020B0A00000000000000" pitchFamily="34" charset="-122"/>
              </a:rPr>
              <a:t>加工</a:t>
            </a:r>
            <a:r>
              <a:rPr lang="zh-CN" altLang="en-US" sz="2800">
                <a:solidFill>
                  <a:schemeClr val="tx1">
                    <a:lumMod val="75000"/>
                    <a:lumOff val="25000"/>
                  </a:schemeClr>
                </a:solidFill>
                <a:latin typeface="思源黑体 CN Light" panose="020B0300000000000000" pitchFamily="34" charset="-122"/>
                <a:ea typeface="思源黑体 CN Light" panose="020B0300000000000000" pitchFamily="34" charset="-122"/>
              </a:rPr>
              <a:t>和</a:t>
            </a:r>
            <a:r>
              <a:rPr lang="zh-CN" altLang="en-US" sz="2800">
                <a:solidFill>
                  <a:srgbClr val="FF0000"/>
                </a:solidFill>
                <a:latin typeface="思源黑体 CN Heavy" panose="020B0A00000000000000" pitchFamily="34" charset="-122"/>
                <a:ea typeface="思源黑体 CN Heavy" panose="020B0A00000000000000" pitchFamily="34" charset="-122"/>
              </a:rPr>
              <a:t>再加工</a:t>
            </a:r>
            <a:r>
              <a:rPr lang="zh-CN" altLang="en-US" sz="2800">
                <a:solidFill>
                  <a:schemeClr val="tx1">
                    <a:lumMod val="75000"/>
                    <a:lumOff val="25000"/>
                  </a:schemeClr>
                </a:solidFill>
                <a:latin typeface="思源黑体 CN Light" panose="020B0300000000000000" pitchFamily="34" charset="-122"/>
                <a:ea typeface="思源黑体 CN Light" panose="020B0300000000000000" pitchFamily="34" charset="-122"/>
              </a:rPr>
              <a:t>。</a:t>
            </a:r>
            <a:endParaRPr lang="zh-CN" altLang="en-US" sz="2800">
              <a:solidFill>
                <a:schemeClr val="tx1">
                  <a:lumMod val="75000"/>
                  <a:lumOff val="25000"/>
                </a:schemeClr>
              </a:solidFill>
              <a:latin typeface="思源黑体 CN Light" panose="020B0300000000000000" pitchFamily="34" charset="-122"/>
              <a:ea typeface="思源黑体 CN Light" panose="020B0300000000000000" pitchFamily="34" charset="-122"/>
            </a:endParaRPr>
          </a:p>
        </p:txBody>
      </p:sp>
      <p:grpSp>
        <p:nvGrpSpPr>
          <p:cNvPr id="40" name="组合 39"/>
          <p:cNvGrpSpPr/>
          <p:nvPr/>
        </p:nvGrpSpPr>
        <p:grpSpPr>
          <a:xfrm>
            <a:off x="2352256" y="2116890"/>
            <a:ext cx="2413000" cy="1984375"/>
            <a:chOff x="2352256" y="2116890"/>
            <a:chExt cx="2413000" cy="1984375"/>
          </a:xfrm>
        </p:grpSpPr>
        <p:pic>
          <p:nvPicPr>
            <p:cNvPr id="10" name="Picture 13"/>
            <p:cNvPicPr>
              <a:picLocks noChangeAspect="1"/>
            </p:cNvPicPr>
            <p:nvPr/>
          </p:nvPicPr>
          <p:blipFill>
            <a:blip r:embed="rId1"/>
            <a:stretch>
              <a:fillRect/>
            </a:stretch>
          </p:blipFill>
          <p:spPr>
            <a:xfrm>
              <a:off x="2352891" y="2116890"/>
              <a:ext cx="2412365" cy="1571625"/>
            </a:xfrm>
            <a:prstGeom prst="rect">
              <a:avLst/>
            </a:prstGeom>
            <a:noFill/>
            <a:ln w="9525">
              <a:solidFill>
                <a:schemeClr val="accent3"/>
              </a:solidFill>
            </a:ln>
          </p:spPr>
        </p:pic>
        <p:sp>
          <p:nvSpPr>
            <p:cNvPr id="11" name="Text Box 19"/>
            <p:cNvSpPr txBox="1"/>
            <p:nvPr/>
          </p:nvSpPr>
          <p:spPr>
            <a:xfrm>
              <a:off x="2352256" y="3687245"/>
              <a:ext cx="2408555" cy="414020"/>
            </a:xfrm>
            <a:prstGeom prst="rect">
              <a:avLst/>
            </a:prstGeom>
            <a:solidFill>
              <a:srgbClr val="C00000">
                <a:alpha val="72000"/>
              </a:srgbClr>
            </a:solidFill>
            <a:ln w="28575">
              <a:noFill/>
            </a:ln>
            <a:effectLst/>
          </p:spPr>
          <p:txBody>
            <a:bodyPr wrap="square">
              <a:spAutoFit/>
            </a:bodyPr>
            <a:lstStyle/>
            <a:p>
              <a:pPr algn="ctr"/>
              <a:r>
                <a:rPr lang="zh-CN" altLang="en-US" sz="2000">
                  <a:solidFill>
                    <a:schemeClr val="bg1"/>
                  </a:solidFill>
                  <a:latin typeface="思源黑体 CN Light" panose="020B0300000000000000" pitchFamily="34" charset="-122"/>
                  <a:ea typeface="思源黑体 CN Light" panose="020B0300000000000000" pitchFamily="34" charset="-122"/>
                </a:rPr>
                <a:t>开采铁矿</a:t>
              </a:r>
              <a:endParaRPr lang="zh-CN" altLang="en-US" sz="2000">
                <a:solidFill>
                  <a:schemeClr val="bg1"/>
                </a:solidFill>
                <a:latin typeface="思源黑体 CN Light" panose="020B0300000000000000" pitchFamily="34" charset="-122"/>
                <a:ea typeface="思源黑体 CN Light" panose="020B0300000000000000" pitchFamily="34" charset="-122"/>
              </a:endParaRPr>
            </a:p>
          </p:txBody>
        </p:sp>
      </p:grpSp>
      <p:grpSp>
        <p:nvGrpSpPr>
          <p:cNvPr id="42" name="组合 41"/>
          <p:cNvGrpSpPr/>
          <p:nvPr/>
        </p:nvGrpSpPr>
        <p:grpSpPr>
          <a:xfrm>
            <a:off x="9117131" y="2116793"/>
            <a:ext cx="2283460" cy="1945496"/>
            <a:chOff x="9117131" y="2116793"/>
            <a:chExt cx="2283460" cy="1945496"/>
          </a:xfrm>
        </p:grpSpPr>
        <p:pic>
          <p:nvPicPr>
            <p:cNvPr id="12" name="Picture 15"/>
            <p:cNvPicPr>
              <a:picLocks noChangeAspect="1"/>
            </p:cNvPicPr>
            <p:nvPr/>
          </p:nvPicPr>
          <p:blipFill>
            <a:blip r:embed="rId2"/>
            <a:stretch>
              <a:fillRect/>
            </a:stretch>
          </p:blipFill>
          <p:spPr>
            <a:xfrm>
              <a:off x="9117131" y="2116793"/>
              <a:ext cx="2283460" cy="1570355"/>
            </a:xfrm>
            <a:prstGeom prst="rect">
              <a:avLst/>
            </a:prstGeom>
            <a:solidFill>
              <a:srgbClr val="4474C6"/>
            </a:solidFill>
            <a:ln w="28575">
              <a:noFill/>
            </a:ln>
            <a:effectLst/>
          </p:spPr>
        </p:pic>
        <p:sp>
          <p:nvSpPr>
            <p:cNvPr id="13" name="Text Box 21"/>
            <p:cNvSpPr txBox="1"/>
            <p:nvPr/>
          </p:nvSpPr>
          <p:spPr>
            <a:xfrm>
              <a:off x="9117131" y="3663509"/>
              <a:ext cx="2279452" cy="398780"/>
            </a:xfrm>
            <a:prstGeom prst="rect">
              <a:avLst/>
            </a:prstGeom>
            <a:solidFill>
              <a:srgbClr val="CD4344"/>
            </a:solidFill>
            <a:ln w="28575">
              <a:noFill/>
            </a:ln>
            <a:effectLst/>
          </p:spPr>
          <p:txBody>
            <a:bodyPr wrap="square">
              <a:spAutoFit/>
            </a:bodyPr>
            <a:lstStyle/>
            <a:p>
              <a:pPr lvl="0" algn="ctr">
                <a:buClrTx/>
                <a:buSzTx/>
                <a:buFontTx/>
              </a:pPr>
              <a:r>
                <a:rPr lang="zh-CN" altLang="en-US" sz="2000">
                  <a:solidFill>
                    <a:schemeClr val="bg1"/>
                  </a:solidFill>
                  <a:latin typeface="思源黑体 CN Light" panose="020B0300000000000000" pitchFamily="34" charset="-122"/>
                  <a:ea typeface="思源黑体 CN Light" panose="020B0300000000000000" pitchFamily="34" charset="-122"/>
                  <a:sym typeface="+mn-ea"/>
                </a:rPr>
                <a:t>制造汽车</a:t>
              </a:r>
              <a:endParaRPr lang="zh-CN" altLang="en-US" sz="2000">
                <a:solidFill>
                  <a:schemeClr val="bg1"/>
                </a:solidFill>
                <a:latin typeface="思源黑体 CN Light" panose="020B0300000000000000" pitchFamily="34" charset="-122"/>
                <a:ea typeface="思源黑体 CN Light" panose="020B0300000000000000" pitchFamily="34" charset="-122"/>
                <a:sym typeface="+mn-ea"/>
              </a:endParaRPr>
            </a:p>
          </p:txBody>
        </p:sp>
      </p:grpSp>
      <p:grpSp>
        <p:nvGrpSpPr>
          <p:cNvPr id="41" name="组合 40"/>
          <p:cNvGrpSpPr/>
          <p:nvPr/>
        </p:nvGrpSpPr>
        <p:grpSpPr>
          <a:xfrm>
            <a:off x="5810894" y="2116890"/>
            <a:ext cx="2260600" cy="1967677"/>
            <a:chOff x="5785249" y="2116890"/>
            <a:chExt cx="2260600" cy="1967677"/>
          </a:xfrm>
        </p:grpSpPr>
        <p:pic>
          <p:nvPicPr>
            <p:cNvPr id="14" name="Picture 14"/>
            <p:cNvPicPr>
              <a:picLocks noChangeAspect="1"/>
            </p:cNvPicPr>
            <p:nvPr/>
          </p:nvPicPr>
          <p:blipFill>
            <a:blip r:embed="rId3"/>
            <a:stretch>
              <a:fillRect/>
            </a:stretch>
          </p:blipFill>
          <p:spPr>
            <a:xfrm>
              <a:off x="5785249" y="2116890"/>
              <a:ext cx="2260600" cy="1570990"/>
            </a:xfrm>
            <a:prstGeom prst="rect">
              <a:avLst/>
            </a:prstGeom>
            <a:noFill/>
            <a:ln w="9525">
              <a:solidFill>
                <a:schemeClr val="accent3"/>
              </a:solidFill>
            </a:ln>
          </p:spPr>
        </p:pic>
        <p:sp>
          <p:nvSpPr>
            <p:cNvPr id="15" name="Text Box 20"/>
            <p:cNvSpPr txBox="1"/>
            <p:nvPr/>
          </p:nvSpPr>
          <p:spPr>
            <a:xfrm>
              <a:off x="5785249" y="3685787"/>
              <a:ext cx="2260600" cy="398780"/>
            </a:xfrm>
            <a:prstGeom prst="rect">
              <a:avLst/>
            </a:prstGeom>
            <a:solidFill>
              <a:srgbClr val="CD4344"/>
            </a:solidFill>
            <a:ln w="28575">
              <a:noFill/>
            </a:ln>
            <a:effectLst/>
          </p:spPr>
          <p:txBody>
            <a:bodyPr wrap="square">
              <a:spAutoFit/>
            </a:bodyPr>
            <a:lstStyle/>
            <a:p>
              <a:pPr lvl="0" algn="ctr">
                <a:buClrTx/>
                <a:buSzTx/>
                <a:buFontTx/>
              </a:pPr>
              <a:r>
                <a:rPr lang="zh-CN" altLang="en-US" sz="2000">
                  <a:solidFill>
                    <a:schemeClr val="bg1"/>
                  </a:solidFill>
                  <a:latin typeface="思源黑体 CN Light" panose="020B0300000000000000" pitchFamily="34" charset="-122"/>
                  <a:ea typeface="思源黑体 CN Light" panose="020B0300000000000000" pitchFamily="34" charset="-122"/>
                  <a:sym typeface="+mn-ea"/>
                </a:rPr>
                <a:t>冶炼钢铁</a:t>
              </a:r>
              <a:endParaRPr lang="zh-CN" altLang="en-US" sz="2000">
                <a:solidFill>
                  <a:schemeClr val="bg1"/>
                </a:solidFill>
                <a:latin typeface="思源黑体 CN Light" panose="020B0300000000000000" pitchFamily="34" charset="-122"/>
                <a:ea typeface="思源黑体 CN Light" panose="020B0300000000000000" pitchFamily="34" charset="-122"/>
                <a:sym typeface="+mn-ea"/>
              </a:endParaRPr>
            </a:p>
          </p:txBody>
        </p:sp>
      </p:grpSp>
      <p:sp>
        <p:nvSpPr>
          <p:cNvPr id="16" name="右箭头 8"/>
          <p:cNvSpPr/>
          <p:nvPr/>
        </p:nvSpPr>
        <p:spPr>
          <a:xfrm>
            <a:off x="5085461" y="2741678"/>
            <a:ext cx="335915" cy="306705"/>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Light" panose="020B0300000000000000" pitchFamily="34" charset="-122"/>
              <a:ea typeface="思源黑体 CN Light" panose="020B0300000000000000" pitchFamily="34" charset="-122"/>
            </a:endParaRPr>
          </a:p>
        </p:txBody>
      </p:sp>
      <p:sp>
        <p:nvSpPr>
          <p:cNvPr id="17" name="右箭头 9"/>
          <p:cNvSpPr/>
          <p:nvPr/>
        </p:nvSpPr>
        <p:spPr>
          <a:xfrm>
            <a:off x="8506134" y="2730943"/>
            <a:ext cx="335915" cy="306705"/>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Light" panose="020B0300000000000000" pitchFamily="34" charset="-122"/>
              <a:ea typeface="思源黑体 CN Light" panose="020B0300000000000000" pitchFamily="34" charset="-122"/>
            </a:endParaRPr>
          </a:p>
        </p:txBody>
      </p:sp>
      <p:grpSp>
        <p:nvGrpSpPr>
          <p:cNvPr id="18" name="组合 17"/>
          <p:cNvGrpSpPr/>
          <p:nvPr/>
        </p:nvGrpSpPr>
        <p:grpSpPr>
          <a:xfrm>
            <a:off x="5810894" y="4423721"/>
            <a:ext cx="2284730" cy="1997560"/>
            <a:chOff x="2064" y="1968"/>
            <a:chExt cx="1632" cy="1363"/>
          </a:xfrm>
        </p:grpSpPr>
        <p:pic>
          <p:nvPicPr>
            <p:cNvPr id="19" name="图片 17424"/>
            <p:cNvPicPr>
              <a:picLocks noChangeAspect="1"/>
            </p:cNvPicPr>
            <p:nvPr/>
          </p:nvPicPr>
          <p:blipFill>
            <a:blip r:embed="rId4"/>
            <a:stretch>
              <a:fillRect/>
            </a:stretch>
          </p:blipFill>
          <p:spPr>
            <a:xfrm>
              <a:off x="2064" y="1968"/>
              <a:ext cx="1632" cy="1098"/>
            </a:xfrm>
            <a:prstGeom prst="rect">
              <a:avLst/>
            </a:prstGeom>
            <a:solidFill>
              <a:srgbClr val="4474C6"/>
            </a:solidFill>
            <a:ln w="28575">
              <a:noFill/>
            </a:ln>
            <a:effectLst/>
          </p:spPr>
        </p:pic>
        <p:sp>
          <p:nvSpPr>
            <p:cNvPr id="20" name="文本框 17430"/>
            <p:cNvSpPr txBox="1"/>
            <p:nvPr/>
          </p:nvSpPr>
          <p:spPr>
            <a:xfrm>
              <a:off x="2064" y="3059"/>
              <a:ext cx="1632" cy="272"/>
            </a:xfrm>
            <a:prstGeom prst="rect">
              <a:avLst/>
            </a:prstGeom>
            <a:solidFill>
              <a:srgbClr val="CD4344"/>
            </a:solidFill>
            <a:ln w="28575">
              <a:noFill/>
            </a:ln>
            <a:effectLst/>
          </p:spPr>
          <p:txBody>
            <a:bodyPr wrap="square" anchor="t">
              <a:spAutoFit/>
            </a:bodyPr>
            <a:lstStyle/>
            <a:p>
              <a:pPr lvl="0" algn="ctr">
                <a:buClrTx/>
                <a:buSzTx/>
                <a:buFontTx/>
              </a:pPr>
              <a:r>
                <a:rPr lang="zh-CN" altLang="en-US" sz="2000">
                  <a:solidFill>
                    <a:schemeClr val="bg1"/>
                  </a:solidFill>
                  <a:latin typeface="思源黑体 CN Light" panose="020B0300000000000000" pitchFamily="34" charset="-122"/>
                  <a:ea typeface="思源黑体 CN Light" panose="020B0300000000000000" pitchFamily="34" charset="-122"/>
                  <a:sym typeface="+mn-ea"/>
                </a:rPr>
                <a:t>布匹加工</a:t>
              </a:r>
              <a:endParaRPr lang="zh-CN" altLang="en-US" sz="2000">
                <a:solidFill>
                  <a:schemeClr val="bg1"/>
                </a:solidFill>
                <a:latin typeface="思源黑体 CN Light" panose="020B0300000000000000" pitchFamily="34" charset="-122"/>
                <a:ea typeface="思源黑体 CN Light" panose="020B0300000000000000" pitchFamily="34" charset="-122"/>
                <a:sym typeface="+mn-ea"/>
              </a:endParaRPr>
            </a:p>
          </p:txBody>
        </p:sp>
      </p:grpSp>
      <p:grpSp>
        <p:nvGrpSpPr>
          <p:cNvPr id="21" name="组合 20"/>
          <p:cNvGrpSpPr/>
          <p:nvPr/>
        </p:nvGrpSpPr>
        <p:grpSpPr>
          <a:xfrm>
            <a:off x="9097248" y="4423721"/>
            <a:ext cx="2302072" cy="1998598"/>
            <a:chOff x="3790" y="1968"/>
            <a:chExt cx="1682" cy="1370"/>
          </a:xfrm>
        </p:grpSpPr>
        <p:pic>
          <p:nvPicPr>
            <p:cNvPr id="22" name="图片 17425"/>
            <p:cNvPicPr>
              <a:picLocks noChangeAspect="1"/>
            </p:cNvPicPr>
            <p:nvPr/>
          </p:nvPicPr>
          <p:blipFill>
            <a:blip r:embed="rId5"/>
            <a:stretch>
              <a:fillRect/>
            </a:stretch>
          </p:blipFill>
          <p:spPr>
            <a:xfrm>
              <a:off x="3792" y="1968"/>
              <a:ext cx="1680" cy="1103"/>
            </a:xfrm>
            <a:prstGeom prst="rect">
              <a:avLst/>
            </a:prstGeom>
            <a:solidFill>
              <a:srgbClr val="4474C6"/>
            </a:solidFill>
            <a:ln w="28575">
              <a:noFill/>
            </a:ln>
            <a:effectLst/>
          </p:spPr>
        </p:pic>
        <p:sp>
          <p:nvSpPr>
            <p:cNvPr id="23" name="文本框 17431"/>
            <p:cNvSpPr txBox="1"/>
            <p:nvPr/>
          </p:nvSpPr>
          <p:spPr>
            <a:xfrm>
              <a:off x="3790" y="3065"/>
              <a:ext cx="1680" cy="273"/>
            </a:xfrm>
            <a:prstGeom prst="rect">
              <a:avLst/>
            </a:prstGeom>
            <a:solidFill>
              <a:srgbClr val="CD4344"/>
            </a:solidFill>
            <a:ln w="28575">
              <a:noFill/>
            </a:ln>
            <a:effectLst/>
          </p:spPr>
          <p:txBody>
            <a:bodyPr wrap="square" anchor="t">
              <a:spAutoFit/>
            </a:bodyPr>
            <a:lstStyle/>
            <a:p>
              <a:pPr lvl="0" algn="ctr">
                <a:buClrTx/>
                <a:buSzTx/>
                <a:buFontTx/>
              </a:pPr>
              <a:r>
                <a:rPr lang="zh-CN" altLang="en-US" sz="2000">
                  <a:solidFill>
                    <a:schemeClr val="bg1"/>
                  </a:solidFill>
                  <a:latin typeface="思源黑体 CN Light" panose="020B0300000000000000" pitchFamily="34" charset="-122"/>
                  <a:ea typeface="思源黑体 CN Light" panose="020B0300000000000000" pitchFamily="34" charset="-122"/>
                  <a:sym typeface="+mn-ea"/>
                </a:rPr>
                <a:t>服装生产</a:t>
              </a:r>
              <a:endParaRPr lang="zh-CN" altLang="en-US" sz="2000">
                <a:solidFill>
                  <a:schemeClr val="bg1"/>
                </a:solidFill>
                <a:latin typeface="思源黑体 CN Light" panose="020B0300000000000000" pitchFamily="34" charset="-122"/>
                <a:ea typeface="思源黑体 CN Light" panose="020B0300000000000000" pitchFamily="34" charset="-122"/>
                <a:sym typeface="+mn-ea"/>
              </a:endParaRPr>
            </a:p>
          </p:txBody>
        </p:sp>
      </p:grpSp>
      <p:grpSp>
        <p:nvGrpSpPr>
          <p:cNvPr id="43" name="组合 42"/>
          <p:cNvGrpSpPr/>
          <p:nvPr/>
        </p:nvGrpSpPr>
        <p:grpSpPr>
          <a:xfrm>
            <a:off x="2343320" y="4424453"/>
            <a:ext cx="2417446" cy="1996370"/>
            <a:chOff x="2328715" y="4424453"/>
            <a:chExt cx="2417446" cy="1996370"/>
          </a:xfrm>
        </p:grpSpPr>
        <p:pic>
          <p:nvPicPr>
            <p:cNvPr id="24" name="文本框 23" descr="0[1]"/>
            <p:cNvPicPr>
              <a:picLocks noChangeAspect="1"/>
            </p:cNvPicPr>
            <p:nvPr/>
          </p:nvPicPr>
          <p:blipFill>
            <a:blip r:embed="rId6"/>
            <a:stretch>
              <a:fillRect/>
            </a:stretch>
          </p:blipFill>
          <p:spPr>
            <a:xfrm>
              <a:off x="2333161" y="4424453"/>
              <a:ext cx="2413000" cy="1609090"/>
            </a:xfrm>
            <a:prstGeom prst="rect">
              <a:avLst/>
            </a:prstGeom>
            <a:solidFill>
              <a:srgbClr val="4474C6"/>
            </a:solidFill>
            <a:ln w="28575">
              <a:noFill/>
            </a:ln>
            <a:effectLst/>
          </p:spPr>
        </p:pic>
        <p:sp>
          <p:nvSpPr>
            <p:cNvPr id="25" name="文本框 17430"/>
            <p:cNvSpPr txBox="1"/>
            <p:nvPr/>
          </p:nvSpPr>
          <p:spPr>
            <a:xfrm>
              <a:off x="2328715" y="6022043"/>
              <a:ext cx="2417445" cy="398780"/>
            </a:xfrm>
            <a:prstGeom prst="rect">
              <a:avLst/>
            </a:prstGeom>
            <a:solidFill>
              <a:srgbClr val="CD4344"/>
            </a:solidFill>
            <a:ln w="28575">
              <a:noFill/>
            </a:ln>
            <a:effectLst/>
          </p:spPr>
          <p:txBody>
            <a:bodyPr wrap="square" anchor="t">
              <a:spAutoFit/>
            </a:bodyPr>
            <a:lstStyle/>
            <a:p>
              <a:pPr lvl="0" algn="ctr">
                <a:buClrTx/>
                <a:buSzTx/>
                <a:buFontTx/>
              </a:pPr>
              <a:r>
                <a:rPr lang="zh-CN" altLang="en-US" sz="2000">
                  <a:solidFill>
                    <a:schemeClr val="bg1"/>
                  </a:solidFill>
                  <a:latin typeface="思源黑体 CN Light" panose="020B0300000000000000" pitchFamily="34" charset="-122"/>
                  <a:ea typeface="思源黑体 CN Light" panose="020B0300000000000000" pitchFamily="34" charset="-122"/>
                  <a:sym typeface="+mn-ea"/>
                </a:rPr>
                <a:t>棉花</a:t>
              </a:r>
              <a:endParaRPr lang="zh-CN" altLang="en-US" sz="2000">
                <a:solidFill>
                  <a:schemeClr val="bg1"/>
                </a:solidFill>
                <a:latin typeface="思源黑体 CN Light" panose="020B0300000000000000" pitchFamily="34" charset="-122"/>
                <a:ea typeface="思源黑体 CN Light" panose="020B0300000000000000" pitchFamily="34" charset="-122"/>
                <a:sym typeface="+mn-ea"/>
              </a:endParaRPr>
            </a:p>
          </p:txBody>
        </p:sp>
      </p:grpSp>
      <p:sp>
        <p:nvSpPr>
          <p:cNvPr id="26" name="右箭头 10"/>
          <p:cNvSpPr/>
          <p:nvPr/>
        </p:nvSpPr>
        <p:spPr>
          <a:xfrm>
            <a:off x="5068951" y="5015586"/>
            <a:ext cx="335915" cy="306705"/>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Light" panose="020B0300000000000000" pitchFamily="34" charset="-122"/>
              <a:ea typeface="思源黑体 CN Light" panose="020B0300000000000000" pitchFamily="34" charset="-122"/>
            </a:endParaRPr>
          </a:p>
        </p:txBody>
      </p:sp>
      <p:sp>
        <p:nvSpPr>
          <p:cNvPr id="27" name="右箭头 11"/>
          <p:cNvSpPr/>
          <p:nvPr/>
        </p:nvSpPr>
        <p:spPr>
          <a:xfrm>
            <a:off x="8536614" y="5023901"/>
            <a:ext cx="335915" cy="306705"/>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latin typeface="思源黑体 CN Light" panose="020B0300000000000000" pitchFamily="34" charset="-122"/>
              <a:ea typeface="思源黑体 CN Light" panose="020B0300000000000000" pitchFamily="34" charset="-122"/>
            </a:endParaRPr>
          </a:p>
        </p:txBody>
      </p:sp>
      <p:grpSp>
        <p:nvGrpSpPr>
          <p:cNvPr id="36" name="组合 35"/>
          <p:cNvGrpSpPr/>
          <p:nvPr/>
        </p:nvGrpSpPr>
        <p:grpSpPr>
          <a:xfrm>
            <a:off x="735816" y="2858186"/>
            <a:ext cx="1223373" cy="472461"/>
            <a:chOff x="337457" y="2717178"/>
            <a:chExt cx="1223373" cy="472461"/>
          </a:xfrm>
        </p:grpSpPr>
        <p:sp>
          <p:nvSpPr>
            <p:cNvPr id="35" name="流程图: 终止 34"/>
            <p:cNvSpPr/>
            <p:nvPr/>
          </p:nvSpPr>
          <p:spPr>
            <a:xfrm>
              <a:off x="337457" y="2717178"/>
              <a:ext cx="1223373" cy="472461"/>
            </a:xfrm>
            <a:prstGeom prst="flowChartTerminator">
              <a:avLst/>
            </a:prstGeom>
            <a:solidFill>
              <a:schemeClr val="accent2"/>
            </a:solidFill>
            <a:ln w="12700">
              <a:miter lim="400000"/>
            </a:ln>
          </p:spPr>
          <p:txBody>
            <a:bodyPr lIns="0" tIns="0" rIns="0" bIns="0" rtlCol="0" anchor="ctr"/>
            <a:lstStyle/>
            <a:p>
              <a:pPr algn="l"/>
              <a:endParaRPr lang="zh-CN" altLang="en-US">
                <a:solidFill>
                  <a:srgbClr val="FFFFFF"/>
                </a:solidFill>
              </a:endParaRPr>
            </a:p>
          </p:txBody>
        </p:sp>
        <p:sp>
          <p:nvSpPr>
            <p:cNvPr id="33" name="文本框 32"/>
            <p:cNvSpPr txBox="1"/>
            <p:nvPr/>
          </p:nvSpPr>
          <p:spPr>
            <a:xfrm>
              <a:off x="600329" y="2722575"/>
              <a:ext cx="697627" cy="461665"/>
            </a:xfrm>
            <a:prstGeom prst="rect">
              <a:avLst/>
            </a:prstGeom>
            <a:noFill/>
          </p:spPr>
          <p:txBody>
            <a:bodyPr wrap="square" rtlCol="0">
              <a:spAutoFit/>
            </a:bodyPr>
            <a:lstStyle/>
            <a:p>
              <a:r>
                <a:rPr lang="zh-CN" altLang="en-US" sz="2400">
                  <a:solidFill>
                    <a:schemeClr val="bg1"/>
                  </a:solidFill>
                  <a:latin typeface="思源黑体 CN Heavy" panose="020B0A00000000000000" pitchFamily="34" charset="-122"/>
                  <a:ea typeface="思源黑体 CN Heavy" panose="020B0A00000000000000" pitchFamily="34" charset="-122"/>
                </a:rPr>
                <a:t>例</a:t>
              </a:r>
              <a:r>
                <a:rPr lang="en-US" altLang="zh-CN" sz="2400">
                  <a:solidFill>
                    <a:schemeClr val="bg1"/>
                  </a:solidFill>
                  <a:latin typeface="思源黑体 CN Heavy" panose="020B0A00000000000000" pitchFamily="34" charset="-122"/>
                  <a:ea typeface="思源黑体 CN Heavy" panose="020B0A00000000000000" pitchFamily="34" charset="-122"/>
                </a:rPr>
                <a:t>1</a:t>
              </a:r>
              <a:endParaRPr lang="en-US" altLang="zh-CN" sz="2400">
                <a:solidFill>
                  <a:schemeClr val="bg1"/>
                </a:solidFill>
                <a:latin typeface="思源黑体 CN Heavy" panose="020B0A00000000000000" pitchFamily="34" charset="-122"/>
                <a:ea typeface="思源黑体 CN Heavy" panose="020B0A00000000000000" pitchFamily="34" charset="-122"/>
              </a:endParaRPr>
            </a:p>
          </p:txBody>
        </p:sp>
      </p:grpSp>
      <p:grpSp>
        <p:nvGrpSpPr>
          <p:cNvPr id="37" name="组合 36"/>
          <p:cNvGrpSpPr/>
          <p:nvPr/>
        </p:nvGrpSpPr>
        <p:grpSpPr>
          <a:xfrm>
            <a:off x="735816" y="5150677"/>
            <a:ext cx="1223373" cy="472460"/>
            <a:chOff x="337457" y="2717179"/>
            <a:chExt cx="1223373" cy="472460"/>
          </a:xfrm>
        </p:grpSpPr>
        <p:sp>
          <p:nvSpPr>
            <p:cNvPr id="38" name="流程图: 终止 37"/>
            <p:cNvSpPr/>
            <p:nvPr/>
          </p:nvSpPr>
          <p:spPr>
            <a:xfrm>
              <a:off x="337457" y="2717179"/>
              <a:ext cx="1223373" cy="472460"/>
            </a:xfrm>
            <a:prstGeom prst="flowChartTerminator">
              <a:avLst/>
            </a:prstGeom>
            <a:solidFill>
              <a:schemeClr val="accent2"/>
            </a:solidFill>
            <a:ln w="12700">
              <a:miter lim="400000"/>
            </a:ln>
          </p:spPr>
          <p:txBody>
            <a:bodyPr lIns="0" tIns="0" rIns="0" bIns="0" rtlCol="0" anchor="ctr"/>
            <a:lstStyle/>
            <a:p>
              <a:pPr algn="l"/>
              <a:endParaRPr lang="zh-CN" altLang="en-US">
                <a:solidFill>
                  <a:srgbClr val="FFFFFF"/>
                </a:solidFill>
              </a:endParaRPr>
            </a:p>
          </p:txBody>
        </p:sp>
        <p:sp>
          <p:nvSpPr>
            <p:cNvPr id="39" name="文本框 38"/>
            <p:cNvSpPr txBox="1"/>
            <p:nvPr/>
          </p:nvSpPr>
          <p:spPr>
            <a:xfrm>
              <a:off x="664198" y="2727974"/>
              <a:ext cx="697627" cy="461665"/>
            </a:xfrm>
            <a:prstGeom prst="rect">
              <a:avLst/>
            </a:prstGeom>
            <a:noFill/>
          </p:spPr>
          <p:txBody>
            <a:bodyPr wrap="square" rtlCol="0">
              <a:spAutoFit/>
            </a:bodyPr>
            <a:lstStyle/>
            <a:p>
              <a:r>
                <a:rPr lang="zh-CN" altLang="en-US" sz="2400">
                  <a:solidFill>
                    <a:schemeClr val="bg1"/>
                  </a:solidFill>
                  <a:latin typeface="思源黑体 CN Heavy" panose="020B0A00000000000000" pitchFamily="34" charset="-122"/>
                  <a:ea typeface="思源黑体 CN Heavy" panose="020B0A00000000000000" pitchFamily="34" charset="-122"/>
                </a:rPr>
                <a:t>例</a:t>
              </a:r>
              <a:r>
                <a:rPr lang="en-US" altLang="zh-CN" sz="2400">
                  <a:solidFill>
                    <a:schemeClr val="bg1"/>
                  </a:solidFill>
                  <a:latin typeface="思源黑体 CN Heavy" panose="020B0A00000000000000" pitchFamily="34" charset="-122"/>
                  <a:ea typeface="思源黑体 CN Heavy" panose="020B0A00000000000000" pitchFamily="34" charset="-122"/>
                </a:rPr>
                <a:t>2</a:t>
              </a:r>
              <a:endParaRPr lang="en-US" altLang="zh-CN" sz="2400">
                <a:solidFill>
                  <a:schemeClr val="bg1"/>
                </a:solidFill>
                <a:latin typeface="思源黑体 CN Heavy" panose="020B0A00000000000000" pitchFamily="34" charset="-122"/>
                <a:ea typeface="思源黑体 CN Heavy" panose="020B0A00000000000000" pitchFamily="34" charset="-122"/>
              </a:endParaRPr>
            </a:p>
          </p:txBody>
        </p:sp>
      </p:grpSp>
      <p:grpSp>
        <p:nvGrpSpPr>
          <p:cNvPr id="2" name="组合 1"/>
          <p:cNvGrpSpPr/>
          <p:nvPr/>
        </p:nvGrpSpPr>
        <p:grpSpPr>
          <a:xfrm>
            <a:off x="-331470" y="0"/>
            <a:ext cx="6240780" cy="764540"/>
            <a:chOff x="318" y="0"/>
            <a:chExt cx="9828" cy="1204"/>
          </a:xfrm>
        </p:grpSpPr>
        <p:sp>
          <p:nvSpPr>
            <p:cNvPr id="3" name="平行四边形 2"/>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617" y="43"/>
              <a:ext cx="4486" cy="1161"/>
            </a:xfrm>
            <a:prstGeom prst="rect">
              <a:avLst/>
            </a:prstGeom>
            <a:noFill/>
          </p:spPr>
          <p:txBody>
            <a:bodyPr wrap="square" rtlCol="0">
              <a:spAutoFit/>
            </a:bodyPr>
            <a:lstStyle/>
            <a:p>
              <a:pPr algn="dist" fontAlgn="auto">
                <a:lnSpc>
                  <a:spcPct val="150000"/>
                </a:lnSpc>
              </a:pPr>
              <a:r>
                <a:rPr lang="zh-CN" altLang="en-US" sz="2800">
                  <a:solidFill>
                    <a:schemeClr val="tx1"/>
                  </a:solidFill>
                </a:rPr>
                <a:t>工业及其重要性</a:t>
              </a:r>
              <a:endParaRPr lang="zh-CN" altLang="en-US" sz="2800">
                <a:solidFill>
                  <a:schemeClr val="tx1"/>
                </a:solidFill>
              </a:endParaRPr>
            </a:p>
          </p:txBody>
        </p:sp>
        <p:sp>
          <p:nvSpPr>
            <p:cNvPr id="6" name="平行四边形 5"/>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平行四边形 3"/>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2"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1000"/>
                                        <p:tgtEl>
                                          <p:spTgt spid="40"/>
                                        </p:tgtEl>
                                      </p:cBhvr>
                                    </p:animEffect>
                                    <p:anim calcmode="lin" valueType="num">
                                      <p:cBhvr>
                                        <p:cTn id="22" dur="1000" fill="hold"/>
                                        <p:tgtEl>
                                          <p:spTgt spid="40"/>
                                        </p:tgtEl>
                                        <p:attrNameLst>
                                          <p:attrName>ppt_x</p:attrName>
                                        </p:attrNameLst>
                                      </p:cBhvr>
                                      <p:tavLst>
                                        <p:tav tm="0">
                                          <p:val>
                                            <p:strVal val="#ppt_x"/>
                                          </p:val>
                                        </p:tav>
                                        <p:tav tm="100000">
                                          <p:val>
                                            <p:strVal val="#ppt_x"/>
                                          </p:val>
                                        </p:tav>
                                      </p:tavLst>
                                    </p:anim>
                                    <p:anim calcmode="lin" valueType="num">
                                      <p:cBhvr>
                                        <p:cTn id="2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left)">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fade">
                                      <p:cBhvr>
                                        <p:cTn id="33" dur="1000"/>
                                        <p:tgtEl>
                                          <p:spTgt spid="41"/>
                                        </p:tgtEl>
                                      </p:cBhvr>
                                    </p:animEffect>
                                    <p:anim calcmode="lin" valueType="num">
                                      <p:cBhvr>
                                        <p:cTn id="34" dur="1000" fill="hold"/>
                                        <p:tgtEl>
                                          <p:spTgt spid="41"/>
                                        </p:tgtEl>
                                        <p:attrNameLst>
                                          <p:attrName>ppt_x</p:attrName>
                                        </p:attrNameLst>
                                      </p:cBhvr>
                                      <p:tavLst>
                                        <p:tav tm="0">
                                          <p:val>
                                            <p:strVal val="#ppt_x"/>
                                          </p:val>
                                        </p:tav>
                                        <p:tav tm="100000">
                                          <p:val>
                                            <p:strVal val="#ppt_x"/>
                                          </p:val>
                                        </p:tav>
                                      </p:tavLst>
                                    </p:anim>
                                    <p:anim calcmode="lin" valueType="num">
                                      <p:cBhvr>
                                        <p:cTn id="35"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1000"/>
                                        <p:tgtEl>
                                          <p:spTgt spid="42"/>
                                        </p:tgtEl>
                                      </p:cBhvr>
                                    </p:animEffect>
                                    <p:anim calcmode="lin" valueType="num">
                                      <p:cBhvr>
                                        <p:cTn id="46" dur="1000" fill="hold"/>
                                        <p:tgtEl>
                                          <p:spTgt spid="42"/>
                                        </p:tgtEl>
                                        <p:attrNameLst>
                                          <p:attrName>ppt_x</p:attrName>
                                        </p:attrNameLst>
                                      </p:cBhvr>
                                      <p:tavLst>
                                        <p:tav tm="0">
                                          <p:val>
                                            <p:strVal val="#ppt_x"/>
                                          </p:val>
                                        </p:tav>
                                        <p:tav tm="100000">
                                          <p:val>
                                            <p:strVal val="#ppt_x"/>
                                          </p:val>
                                        </p:tav>
                                      </p:tavLst>
                                    </p:anim>
                                    <p:anim calcmode="lin" valueType="num">
                                      <p:cBhvr>
                                        <p:cTn id="47"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animEffect transition="in" filter="fade">
                                      <p:cBhvr>
                                        <p:cTn id="52" dur="1000"/>
                                        <p:tgtEl>
                                          <p:spTgt spid="37"/>
                                        </p:tgtEl>
                                      </p:cBhvr>
                                    </p:animEffect>
                                    <p:anim calcmode="lin" valueType="num">
                                      <p:cBhvr>
                                        <p:cTn id="53" dur="1000" fill="hold"/>
                                        <p:tgtEl>
                                          <p:spTgt spid="37"/>
                                        </p:tgtEl>
                                        <p:attrNameLst>
                                          <p:attrName>ppt_x</p:attrName>
                                        </p:attrNameLst>
                                      </p:cBhvr>
                                      <p:tavLst>
                                        <p:tav tm="0">
                                          <p:val>
                                            <p:strVal val="#ppt_x"/>
                                          </p:val>
                                        </p:tav>
                                        <p:tav tm="100000">
                                          <p:val>
                                            <p:strVal val="#ppt_x"/>
                                          </p:val>
                                        </p:tav>
                                      </p:tavLst>
                                    </p:anim>
                                    <p:anim calcmode="lin" valueType="num">
                                      <p:cBhvr>
                                        <p:cTn id="5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fade">
                                      <p:cBhvr>
                                        <p:cTn id="59" dur="1000"/>
                                        <p:tgtEl>
                                          <p:spTgt spid="43"/>
                                        </p:tgtEl>
                                      </p:cBhvr>
                                    </p:animEffect>
                                    <p:anim calcmode="lin" valueType="num">
                                      <p:cBhvr>
                                        <p:cTn id="60" dur="1000" fill="hold"/>
                                        <p:tgtEl>
                                          <p:spTgt spid="43"/>
                                        </p:tgtEl>
                                        <p:attrNameLst>
                                          <p:attrName>ppt_x</p:attrName>
                                        </p:attrNameLst>
                                      </p:cBhvr>
                                      <p:tavLst>
                                        <p:tav tm="0">
                                          <p:val>
                                            <p:strVal val="#ppt_x"/>
                                          </p:val>
                                        </p:tav>
                                        <p:tav tm="100000">
                                          <p:val>
                                            <p:strVal val="#ppt_x"/>
                                          </p:val>
                                        </p:tav>
                                      </p:tavLst>
                                    </p:anim>
                                    <p:anim calcmode="lin" valueType="num">
                                      <p:cBhvr>
                                        <p:cTn id="61"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wipe(left)">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1000"/>
                                        <p:tgtEl>
                                          <p:spTgt spid="18"/>
                                        </p:tgtEl>
                                      </p:cBhvr>
                                    </p:animEffect>
                                    <p:anim calcmode="lin" valueType="num">
                                      <p:cBhvr>
                                        <p:cTn id="72" dur="1000" fill="hold"/>
                                        <p:tgtEl>
                                          <p:spTgt spid="18"/>
                                        </p:tgtEl>
                                        <p:attrNameLst>
                                          <p:attrName>ppt_x</p:attrName>
                                        </p:attrNameLst>
                                      </p:cBhvr>
                                      <p:tavLst>
                                        <p:tav tm="0">
                                          <p:val>
                                            <p:strVal val="#ppt_x"/>
                                          </p:val>
                                        </p:tav>
                                        <p:tav tm="100000">
                                          <p:val>
                                            <p:strVal val="#ppt_x"/>
                                          </p:val>
                                        </p:tav>
                                      </p:tavLst>
                                    </p:anim>
                                    <p:anim calcmode="lin" valueType="num">
                                      <p:cBhvr>
                                        <p:cTn id="7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wipe(left)">
                                      <p:cBhvr>
                                        <p:cTn id="78" dur="500"/>
                                        <p:tgtEl>
                                          <p:spTgt spid="27"/>
                                        </p:tgtEl>
                                      </p:cBhvr>
                                    </p:animEffect>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nodeType="click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fade">
                                      <p:cBhvr>
                                        <p:cTn id="83" dur="1000"/>
                                        <p:tgtEl>
                                          <p:spTgt spid="21"/>
                                        </p:tgtEl>
                                      </p:cBhvr>
                                    </p:animEffect>
                                    <p:anim calcmode="lin" valueType="num">
                                      <p:cBhvr>
                                        <p:cTn id="84" dur="1000" fill="hold"/>
                                        <p:tgtEl>
                                          <p:spTgt spid="21"/>
                                        </p:tgtEl>
                                        <p:attrNameLst>
                                          <p:attrName>ppt_x</p:attrName>
                                        </p:attrNameLst>
                                      </p:cBhvr>
                                      <p:tavLst>
                                        <p:tav tm="0">
                                          <p:val>
                                            <p:strVal val="#ppt_x"/>
                                          </p:val>
                                        </p:tav>
                                        <p:tav tm="100000">
                                          <p:val>
                                            <p:strVal val="#ppt_x"/>
                                          </p:val>
                                        </p:tav>
                                      </p:tavLst>
                                    </p:anim>
                                    <p:anim calcmode="lin" valueType="num">
                                      <p:cBhvr>
                                        <p:cTn id="8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2"/>
      <p:bldP spid="16" grpId="0"/>
      <p:bldP spid="17" grpId="0"/>
      <p:bldP spid="26" grpId="0"/>
      <p:bldP spid="2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556329" y="970731"/>
            <a:ext cx="5128497" cy="480131"/>
          </a:xfrm>
        </p:spPr>
        <p:txBody>
          <a:bodyPr/>
          <a:lstStyle/>
          <a:p>
            <a:r>
              <a:rPr lang="zh-CN" altLang="en-US"/>
              <a:t>工业的分类</a:t>
            </a:r>
            <a:r>
              <a:rPr lang="en-US" altLang="zh-CN"/>
              <a:t>—</a:t>
            </a:r>
            <a:r>
              <a:rPr lang="zh-CN" altLang="en-US"/>
              <a:t>轻工业与重工业</a:t>
            </a:r>
            <a:endParaRPr lang="zh-CN" altLang="en-US"/>
          </a:p>
        </p:txBody>
      </p:sp>
      <p:pic>
        <p:nvPicPr>
          <p:cNvPr id="9" name="图片 8"/>
          <p:cNvPicPr>
            <a:picLocks noChangeAspect="1"/>
          </p:cNvPicPr>
          <p:nvPr/>
        </p:nvPicPr>
        <p:blipFill>
          <a:blip r:embed="rId1"/>
          <a:srcRect l="9473" t="28108" r="35627" b="13153"/>
          <a:stretch>
            <a:fillRect/>
          </a:stretch>
        </p:blipFill>
        <p:spPr>
          <a:xfrm>
            <a:off x="470370" y="1658231"/>
            <a:ext cx="2917091" cy="2077917"/>
          </a:xfrm>
          <a:prstGeom prst="rect">
            <a:avLst/>
          </a:prstGeom>
          <a:ln>
            <a:solidFill>
              <a:schemeClr val="accent2"/>
            </a:solidFill>
          </a:ln>
        </p:spPr>
      </p:pic>
      <p:pic>
        <p:nvPicPr>
          <p:cNvPr id="11" name="图片 10" descr="服装加工"/>
          <p:cNvPicPr>
            <a:picLocks noChangeAspect="1"/>
          </p:cNvPicPr>
          <p:nvPr/>
        </p:nvPicPr>
        <p:blipFill>
          <a:blip r:embed="rId2"/>
          <a:stretch>
            <a:fillRect/>
          </a:stretch>
        </p:blipFill>
        <p:spPr>
          <a:xfrm>
            <a:off x="6688054" y="1658231"/>
            <a:ext cx="3086963" cy="2074500"/>
          </a:xfrm>
          <a:prstGeom prst="rect">
            <a:avLst/>
          </a:prstGeom>
          <a:noFill/>
          <a:ln w="9525">
            <a:solidFill>
              <a:schemeClr val="accent2"/>
            </a:solidFill>
          </a:ln>
        </p:spPr>
      </p:pic>
      <p:pic>
        <p:nvPicPr>
          <p:cNvPr id="13" name="Picture 7"/>
          <p:cNvPicPr>
            <a:picLocks noChangeAspect="1"/>
          </p:cNvPicPr>
          <p:nvPr/>
        </p:nvPicPr>
        <p:blipFill>
          <a:blip r:embed="rId3"/>
          <a:stretch>
            <a:fillRect/>
          </a:stretch>
        </p:blipFill>
        <p:spPr>
          <a:xfrm>
            <a:off x="3528921" y="1658232"/>
            <a:ext cx="3017673" cy="2077916"/>
          </a:xfrm>
          <a:prstGeom prst="rect">
            <a:avLst/>
          </a:prstGeom>
          <a:noFill/>
          <a:ln w="9525">
            <a:solidFill>
              <a:schemeClr val="accent2"/>
            </a:solidFill>
          </a:ln>
        </p:spPr>
      </p:pic>
      <p:pic>
        <p:nvPicPr>
          <p:cNvPr id="15" name="图片 14"/>
          <p:cNvPicPr>
            <a:picLocks noChangeAspect="1"/>
          </p:cNvPicPr>
          <p:nvPr/>
        </p:nvPicPr>
        <p:blipFill>
          <a:blip r:embed="rId4"/>
          <a:stretch>
            <a:fillRect/>
          </a:stretch>
        </p:blipFill>
        <p:spPr>
          <a:xfrm>
            <a:off x="5294007" y="4296373"/>
            <a:ext cx="3058536" cy="2102370"/>
          </a:xfrm>
          <a:prstGeom prst="rect">
            <a:avLst/>
          </a:prstGeom>
          <a:noFill/>
          <a:ln w="12700">
            <a:solidFill>
              <a:schemeClr val="accent2"/>
            </a:solidFill>
          </a:ln>
        </p:spPr>
      </p:pic>
      <p:pic>
        <p:nvPicPr>
          <p:cNvPr id="17" name="图片 16" descr="u=3098261774,2614110051&amp;fm=26&amp;gp=0[1]"/>
          <p:cNvPicPr>
            <a:picLocks noChangeAspect="1"/>
          </p:cNvPicPr>
          <p:nvPr/>
        </p:nvPicPr>
        <p:blipFill>
          <a:blip r:embed="rId5"/>
          <a:srcRect r="3303"/>
          <a:stretch>
            <a:fillRect/>
          </a:stretch>
        </p:blipFill>
        <p:spPr>
          <a:xfrm>
            <a:off x="8502795" y="4299467"/>
            <a:ext cx="3128765" cy="2099276"/>
          </a:xfrm>
          <a:prstGeom prst="rect">
            <a:avLst/>
          </a:prstGeom>
          <a:ln>
            <a:solidFill>
              <a:schemeClr val="accent2"/>
            </a:solidFill>
          </a:ln>
        </p:spPr>
      </p:pic>
      <p:pic>
        <p:nvPicPr>
          <p:cNvPr id="19" name="图片 18" descr="timg[5]"/>
          <p:cNvPicPr>
            <a:picLocks noChangeAspect="1"/>
          </p:cNvPicPr>
          <p:nvPr/>
        </p:nvPicPr>
        <p:blipFill>
          <a:blip r:embed="rId6"/>
          <a:stretch>
            <a:fillRect/>
          </a:stretch>
        </p:blipFill>
        <p:spPr>
          <a:xfrm>
            <a:off x="2187164" y="4293549"/>
            <a:ext cx="2956591" cy="2099276"/>
          </a:xfrm>
          <a:prstGeom prst="rect">
            <a:avLst/>
          </a:prstGeom>
          <a:ln>
            <a:solidFill>
              <a:schemeClr val="accent2"/>
            </a:solidFill>
          </a:ln>
        </p:spPr>
      </p:pic>
      <p:grpSp>
        <p:nvGrpSpPr>
          <p:cNvPr id="24" name="组合 23"/>
          <p:cNvGrpSpPr/>
          <p:nvPr/>
        </p:nvGrpSpPr>
        <p:grpSpPr>
          <a:xfrm>
            <a:off x="9916477" y="1528899"/>
            <a:ext cx="1284176" cy="573298"/>
            <a:chOff x="9914766" y="1222245"/>
            <a:chExt cx="1284176" cy="573298"/>
          </a:xfrm>
        </p:grpSpPr>
        <p:sp>
          <p:nvSpPr>
            <p:cNvPr id="23" name="矩形 22"/>
            <p:cNvSpPr/>
            <p:nvPr/>
          </p:nvSpPr>
          <p:spPr>
            <a:xfrm>
              <a:off x="9914766" y="1508894"/>
              <a:ext cx="1284176" cy="241247"/>
            </a:xfrm>
            <a:prstGeom prst="rect">
              <a:avLst/>
            </a:prstGeom>
            <a:solidFill>
              <a:schemeClr val="accent3">
                <a:lumMod val="40000"/>
                <a:lumOff val="60000"/>
              </a:schemeClr>
            </a:solidFill>
            <a:ln w="12700">
              <a:miter lim="400000"/>
            </a:ln>
          </p:spPr>
          <p:txBody>
            <a:bodyPr lIns="0" tIns="0" rIns="0" bIns="0" rtlCol="0" anchor="ctr"/>
            <a:lstStyle/>
            <a:p>
              <a:pPr algn="l"/>
              <a:endParaRPr lang="zh-CN" altLang="en-US" sz="1600">
                <a:solidFill>
                  <a:srgbClr val="FFFFFF"/>
                </a:solidFill>
              </a:endParaRPr>
            </a:p>
          </p:txBody>
        </p:sp>
        <p:sp>
          <p:nvSpPr>
            <p:cNvPr id="20" name="文本框 19"/>
            <p:cNvSpPr txBox="1"/>
            <p:nvPr/>
          </p:nvSpPr>
          <p:spPr>
            <a:xfrm>
              <a:off x="9914766" y="1222245"/>
              <a:ext cx="1284176" cy="573298"/>
            </a:xfrm>
            <a:prstGeom prst="rect">
              <a:avLst/>
            </a:prstGeom>
            <a:noFill/>
            <a:ln w="9525">
              <a:noFill/>
            </a:ln>
            <a:extLst>
              <a:ext uri="{909E8E84-426E-40DD-AFC4-6F175D3DCCD1}">
                <a14:hiddenFill xmlns:a14="http://schemas.microsoft.com/office/drawing/2010/main">
                  <a:solidFill>
                    <a:srgbClr val="CCFFCC"/>
                  </a:solidFill>
                </a14:hiddenFill>
              </a:ext>
            </a:extLst>
          </p:spPr>
          <p:txBody>
            <a:bodyPr wrap="square" anchor="t">
              <a:spAutoFit/>
            </a:bodyPr>
            <a:lstStyle/>
            <a:p>
              <a:pPr algn="ctr">
                <a:lnSpc>
                  <a:spcPct val="120000"/>
                </a:lnSpc>
                <a:buClr>
                  <a:srgbClr val="FF0000"/>
                </a:buClr>
              </a:pPr>
              <a:r>
                <a:rPr lang="zh-CN" altLang="en-US" sz="2800" b="1">
                  <a:solidFill>
                    <a:srgbClr val="000000"/>
                  </a:solidFill>
                  <a:latin typeface="思源黑体 CN Heavy" panose="020B0A00000000000000" pitchFamily="34" charset="-122"/>
                  <a:ea typeface="思源黑体 CN Heavy" panose="020B0A00000000000000" pitchFamily="34" charset="-122"/>
                </a:rPr>
                <a:t>轻工业</a:t>
              </a:r>
              <a:endParaRPr lang="en-US" altLang="zh-CN" sz="2800" b="1">
                <a:solidFill>
                  <a:srgbClr val="000000"/>
                </a:solidFill>
                <a:latin typeface="思源黑体 CN Heavy" panose="020B0A00000000000000" pitchFamily="34" charset="-122"/>
                <a:ea typeface="思源黑体 CN Heavy" panose="020B0A00000000000000" pitchFamily="34" charset="-122"/>
              </a:endParaRPr>
            </a:p>
          </p:txBody>
        </p:sp>
      </p:grpSp>
      <p:sp>
        <p:nvSpPr>
          <p:cNvPr id="22" name="文本框 21"/>
          <p:cNvSpPr txBox="1"/>
          <p:nvPr/>
        </p:nvSpPr>
        <p:spPr>
          <a:xfrm>
            <a:off x="9846945" y="2193290"/>
            <a:ext cx="2113280" cy="829945"/>
          </a:xfrm>
          <a:prstGeom prst="rect">
            <a:avLst/>
          </a:prstGeom>
          <a:noFill/>
        </p:spPr>
        <p:txBody>
          <a:bodyPr wrap="square">
            <a:spAutoFit/>
          </a:bodyPr>
          <a:lstStyle/>
          <a:p>
            <a:pPr algn="just"/>
            <a:r>
              <a:rPr lang="zh-CN" altLang="en-US" sz="2400">
                <a:solidFill>
                  <a:schemeClr val="tx1"/>
                </a:solidFill>
                <a:latin typeface="+mn-ea"/>
              </a:rPr>
              <a:t>以生产</a:t>
            </a:r>
            <a:r>
              <a:rPr lang="zh-CN" altLang="en-US" sz="2400">
                <a:solidFill>
                  <a:srgbClr val="FF0000"/>
                </a:solidFill>
                <a:latin typeface="+mn-ea"/>
              </a:rPr>
              <a:t>生活资料</a:t>
            </a:r>
            <a:r>
              <a:rPr lang="zh-CN" altLang="en-US" sz="2400">
                <a:solidFill>
                  <a:srgbClr val="000000"/>
                </a:solidFill>
                <a:latin typeface="+mn-ea"/>
              </a:rPr>
              <a:t>为主的工业</a:t>
            </a:r>
            <a:endParaRPr lang="zh-CN" altLang="en-US" sz="2400">
              <a:solidFill>
                <a:srgbClr val="000000"/>
              </a:solidFill>
              <a:latin typeface="+mn-ea"/>
            </a:endParaRPr>
          </a:p>
        </p:txBody>
      </p:sp>
      <p:grpSp>
        <p:nvGrpSpPr>
          <p:cNvPr id="25" name="组合 24"/>
          <p:cNvGrpSpPr/>
          <p:nvPr/>
        </p:nvGrpSpPr>
        <p:grpSpPr>
          <a:xfrm>
            <a:off x="470370" y="4293549"/>
            <a:ext cx="1284176" cy="573298"/>
            <a:chOff x="9914766" y="1222245"/>
            <a:chExt cx="1284176" cy="573298"/>
          </a:xfrm>
        </p:grpSpPr>
        <p:sp>
          <p:nvSpPr>
            <p:cNvPr id="26" name="矩形 25"/>
            <p:cNvSpPr/>
            <p:nvPr/>
          </p:nvSpPr>
          <p:spPr>
            <a:xfrm>
              <a:off x="9914766" y="1508894"/>
              <a:ext cx="1284176" cy="241247"/>
            </a:xfrm>
            <a:prstGeom prst="rect">
              <a:avLst/>
            </a:prstGeom>
            <a:solidFill>
              <a:schemeClr val="accent3">
                <a:lumMod val="40000"/>
                <a:lumOff val="60000"/>
              </a:schemeClr>
            </a:solidFill>
            <a:ln w="12700">
              <a:miter lim="400000"/>
            </a:ln>
          </p:spPr>
          <p:txBody>
            <a:bodyPr lIns="0" tIns="0" rIns="0" bIns="0" rtlCol="0" anchor="ctr"/>
            <a:lstStyle/>
            <a:p>
              <a:pPr algn="l"/>
              <a:endParaRPr lang="zh-CN" altLang="en-US" sz="1600">
                <a:solidFill>
                  <a:srgbClr val="FFFFFF"/>
                </a:solidFill>
              </a:endParaRPr>
            </a:p>
          </p:txBody>
        </p:sp>
        <p:sp>
          <p:nvSpPr>
            <p:cNvPr id="27" name="文本框 26"/>
            <p:cNvSpPr txBox="1"/>
            <p:nvPr/>
          </p:nvSpPr>
          <p:spPr>
            <a:xfrm>
              <a:off x="9914766" y="1222245"/>
              <a:ext cx="1284176" cy="573298"/>
            </a:xfrm>
            <a:prstGeom prst="rect">
              <a:avLst/>
            </a:prstGeom>
            <a:noFill/>
            <a:ln w="9525">
              <a:noFill/>
            </a:ln>
            <a:extLst>
              <a:ext uri="{909E8E84-426E-40DD-AFC4-6F175D3DCCD1}">
                <a14:hiddenFill xmlns:a14="http://schemas.microsoft.com/office/drawing/2010/main">
                  <a:solidFill>
                    <a:srgbClr val="CCFFCC"/>
                  </a:solidFill>
                </a14:hiddenFill>
              </a:ext>
            </a:extLst>
          </p:spPr>
          <p:txBody>
            <a:bodyPr wrap="square" anchor="t">
              <a:spAutoFit/>
            </a:bodyPr>
            <a:lstStyle/>
            <a:p>
              <a:pPr algn="ctr">
                <a:lnSpc>
                  <a:spcPct val="120000"/>
                </a:lnSpc>
                <a:buClr>
                  <a:srgbClr val="FF0000"/>
                </a:buClr>
              </a:pPr>
              <a:r>
                <a:rPr lang="zh-CN" altLang="en-US" sz="2800" b="1">
                  <a:solidFill>
                    <a:srgbClr val="000000"/>
                  </a:solidFill>
                  <a:latin typeface="思源黑体 CN Heavy" panose="020B0A00000000000000" pitchFamily="34" charset="-122"/>
                  <a:ea typeface="思源黑体 CN Heavy" panose="020B0A00000000000000" pitchFamily="34" charset="-122"/>
                </a:rPr>
                <a:t>重工业</a:t>
              </a:r>
              <a:endParaRPr lang="en-US" altLang="zh-CN" sz="2800" b="1">
                <a:solidFill>
                  <a:srgbClr val="000000"/>
                </a:solidFill>
                <a:latin typeface="思源黑体 CN Heavy" panose="020B0A00000000000000" pitchFamily="34" charset="-122"/>
                <a:ea typeface="思源黑体 CN Heavy" panose="020B0A00000000000000" pitchFamily="34" charset="-122"/>
              </a:endParaRPr>
            </a:p>
          </p:txBody>
        </p:sp>
      </p:grpSp>
      <p:sp>
        <p:nvSpPr>
          <p:cNvPr id="28" name="文本框 27"/>
          <p:cNvSpPr txBox="1"/>
          <p:nvPr/>
        </p:nvSpPr>
        <p:spPr>
          <a:xfrm>
            <a:off x="137795" y="4958080"/>
            <a:ext cx="2049780" cy="829945"/>
          </a:xfrm>
          <a:prstGeom prst="rect">
            <a:avLst/>
          </a:prstGeom>
          <a:noFill/>
        </p:spPr>
        <p:txBody>
          <a:bodyPr wrap="square">
            <a:spAutoFit/>
          </a:bodyPr>
          <a:lstStyle/>
          <a:p>
            <a:pPr lvl="0" algn="just">
              <a:buClrTx/>
              <a:buSzTx/>
              <a:buFontTx/>
            </a:pPr>
            <a:r>
              <a:rPr lang="zh-CN" altLang="en-US" sz="2400">
                <a:latin typeface="+mn-ea"/>
                <a:sym typeface="+mn-ea"/>
              </a:rPr>
              <a:t>以生产</a:t>
            </a:r>
            <a:r>
              <a:rPr lang="zh-CN" altLang="en-US" sz="2400">
                <a:solidFill>
                  <a:srgbClr val="FF0000"/>
                </a:solidFill>
                <a:latin typeface="+mn-ea"/>
                <a:sym typeface="+mn-ea"/>
              </a:rPr>
              <a:t>生产资料</a:t>
            </a:r>
            <a:r>
              <a:rPr lang="zh-CN" altLang="en-US" sz="2400">
                <a:latin typeface="+mn-ea"/>
                <a:sym typeface="+mn-ea"/>
              </a:rPr>
              <a:t>为主的工业</a:t>
            </a:r>
            <a:endParaRPr lang="zh-CN" altLang="en-US" sz="2400">
              <a:latin typeface="+mn-ea"/>
              <a:sym typeface="+mn-ea"/>
            </a:endParaRPr>
          </a:p>
        </p:txBody>
      </p:sp>
      <p:grpSp>
        <p:nvGrpSpPr>
          <p:cNvPr id="3" name="组合 2"/>
          <p:cNvGrpSpPr/>
          <p:nvPr/>
        </p:nvGrpSpPr>
        <p:grpSpPr>
          <a:xfrm>
            <a:off x="-331470" y="0"/>
            <a:ext cx="6240780" cy="764540"/>
            <a:chOff x="318" y="0"/>
            <a:chExt cx="9828" cy="1204"/>
          </a:xfrm>
        </p:grpSpPr>
        <p:sp>
          <p:nvSpPr>
            <p:cNvPr id="4" name="平行四边形 3"/>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3617" y="43"/>
              <a:ext cx="4486" cy="1161"/>
            </a:xfrm>
            <a:prstGeom prst="rect">
              <a:avLst/>
            </a:prstGeom>
            <a:noFill/>
          </p:spPr>
          <p:txBody>
            <a:bodyPr wrap="square" rtlCol="0">
              <a:spAutoFit/>
            </a:bodyPr>
            <a:lstStyle/>
            <a:p>
              <a:pPr algn="dist" fontAlgn="auto">
                <a:lnSpc>
                  <a:spcPct val="150000"/>
                </a:lnSpc>
              </a:pPr>
              <a:r>
                <a:rPr lang="zh-CN" altLang="en-US" sz="2800">
                  <a:solidFill>
                    <a:schemeClr val="tx1"/>
                  </a:solidFill>
                </a:rPr>
                <a:t>工业及其重要性</a:t>
              </a:r>
              <a:endParaRPr lang="zh-CN" altLang="en-US" sz="2800">
                <a:solidFill>
                  <a:schemeClr val="tx1"/>
                </a:solidFill>
              </a:endParaRPr>
            </a:p>
          </p:txBody>
        </p:sp>
        <p:sp>
          <p:nvSpPr>
            <p:cNvPr id="6" name="平行四边形 5"/>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平行四边形 6"/>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nvSpPr>
        <p:spPr>
          <a:xfrm>
            <a:off x="468873" y="1011371"/>
            <a:ext cx="87549" cy="330740"/>
          </a:xfrm>
          <a:prstGeom prst="rect">
            <a:avLst/>
          </a:prstGeom>
          <a:solidFill>
            <a:schemeClr val="accent2"/>
          </a:solidFill>
          <a:ln w="12700">
            <a:miter lim="400000"/>
          </a:ln>
        </p:spPr>
        <p:txBody>
          <a:bodyPr lIns="0" tIns="0" rIns="0" bIns="0" rtlCol="0" anchor="ctr"/>
          <a:lstStyle/>
          <a:p>
            <a:pPr algn="l"/>
            <a:endParaRPr lang="zh-CN" altLang="en-US" sz="160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wipe(up)">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1+#ppt_w/2"/>
                                          </p:val>
                                        </p:tav>
                                        <p:tav tm="100000">
                                          <p:val>
                                            <p:strVal val="#ppt_x"/>
                                          </p:val>
                                        </p:tav>
                                      </p:tavLst>
                                    </p:anim>
                                    <p:anim calcmode="lin" valueType="num">
                                      <p:cBhvr additive="base">
                                        <p:cTn id="30" dur="500" fill="hold"/>
                                        <p:tgtEl>
                                          <p:spTgt spid="19"/>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1+#ppt_w/2"/>
                                          </p:val>
                                        </p:tav>
                                        <p:tav tm="100000">
                                          <p:val>
                                            <p:strVal val="#ppt_x"/>
                                          </p:val>
                                        </p:tav>
                                      </p:tavLst>
                                    </p:anim>
                                    <p:anim calcmode="lin" valueType="num">
                                      <p:cBhvr additive="base">
                                        <p:cTn id="34" dur="500" fill="hold"/>
                                        <p:tgtEl>
                                          <p:spTgt spid="15"/>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1+#ppt_w/2"/>
                                          </p:val>
                                        </p:tav>
                                        <p:tav tm="100000">
                                          <p:val>
                                            <p:strVal val="#ppt_x"/>
                                          </p:val>
                                        </p:tav>
                                      </p:tavLst>
                                    </p:anim>
                                    <p:anim calcmode="lin" valueType="num">
                                      <p:cBhvr additive="base">
                                        <p:cTn id="3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up)">
                                      <p:cBhvr>
                                        <p:cTn id="43" dur="500"/>
                                        <p:tgtEl>
                                          <p:spTgt spid="25"/>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up)">
                                      <p:cBhvr>
                                        <p:cTn id="4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组合 45"/>
          <p:cNvGrpSpPr/>
          <p:nvPr/>
        </p:nvGrpSpPr>
        <p:grpSpPr>
          <a:xfrm>
            <a:off x="469285" y="4159681"/>
            <a:ext cx="3699929" cy="2305385"/>
            <a:chOff x="459452" y="1844642"/>
            <a:chExt cx="3699929" cy="1678007"/>
          </a:xfrm>
        </p:grpSpPr>
        <p:sp>
          <p:nvSpPr>
            <p:cNvPr id="47" name="矩形 46"/>
            <p:cNvSpPr/>
            <p:nvPr/>
          </p:nvSpPr>
          <p:spPr>
            <a:xfrm>
              <a:off x="459452" y="1844642"/>
              <a:ext cx="3699929" cy="1678007"/>
            </a:xfrm>
            <a:prstGeom prst="rect">
              <a:avLst/>
            </a:prstGeom>
            <a:solidFill>
              <a:schemeClr val="tx1">
                <a:lumMod val="65000"/>
                <a:lumOff val="35000"/>
              </a:schemeClr>
            </a:solidFill>
            <a:ln w="12700">
              <a:miter lim="400000"/>
            </a:ln>
          </p:spPr>
          <p:txBody>
            <a:bodyPr lIns="0" tIns="0" rIns="0" bIns="0" rtlCol="0" anchor="ctr"/>
            <a:lstStyle/>
            <a:p>
              <a:pPr algn="l"/>
              <a:endParaRPr lang="zh-CN" altLang="en-US" sz="1600">
                <a:solidFill>
                  <a:srgbClr val="FFFFFF"/>
                </a:solidFill>
              </a:endParaRPr>
            </a:p>
          </p:txBody>
        </p:sp>
        <p:sp>
          <p:nvSpPr>
            <p:cNvPr id="49" name="文本框 48"/>
            <p:cNvSpPr txBox="1"/>
            <p:nvPr/>
          </p:nvSpPr>
          <p:spPr>
            <a:xfrm>
              <a:off x="1652115" y="1999980"/>
              <a:ext cx="2374221" cy="1356539"/>
            </a:xfrm>
            <a:prstGeom prst="rect">
              <a:avLst/>
            </a:prstGeom>
            <a:noFill/>
          </p:spPr>
          <p:txBody>
            <a:bodyPr wrap="square">
              <a:spAutoFit/>
            </a:bodyPr>
            <a:lstStyle/>
            <a:p>
              <a:pPr lvl="0" algn="just">
                <a:lnSpc>
                  <a:spcPct val="120000"/>
                </a:lnSpc>
                <a:buClrTx/>
                <a:buSzTx/>
                <a:buFontTx/>
              </a:pPr>
              <a:r>
                <a:rPr lang="zh-CN" altLang="en-US" sz="2400">
                  <a:solidFill>
                    <a:schemeClr val="bg1"/>
                  </a:solidFill>
                  <a:latin typeface="+mn-ea"/>
                  <a:sym typeface="+mn-ea"/>
                </a:rPr>
                <a:t>提供各种</a:t>
              </a:r>
              <a:r>
                <a:rPr lang="zh-CN" altLang="en-US" sz="2400">
                  <a:solidFill>
                    <a:schemeClr val="accent2">
                      <a:lumMod val="60000"/>
                      <a:lumOff val="40000"/>
                    </a:schemeClr>
                  </a:solidFill>
                  <a:latin typeface="+mn-ea"/>
                  <a:sym typeface="+mn-ea"/>
                </a:rPr>
                <a:t>建筑机械、新型建筑材料</a:t>
              </a:r>
              <a:r>
                <a:rPr lang="zh-CN" altLang="en-US" sz="2400">
                  <a:solidFill>
                    <a:schemeClr val="bg1"/>
                  </a:solidFill>
                  <a:latin typeface="+mn-ea"/>
                  <a:sym typeface="+mn-ea"/>
                </a:rPr>
                <a:t>，加速我国城市建设的步伐。</a:t>
              </a:r>
              <a:endParaRPr lang="zh-CN" altLang="en-US" sz="2400">
                <a:solidFill>
                  <a:schemeClr val="bg1"/>
                </a:solidFill>
                <a:latin typeface="+mn-ea"/>
                <a:sym typeface="+mn-ea"/>
              </a:endParaRPr>
            </a:p>
          </p:txBody>
        </p:sp>
      </p:grpSp>
      <p:grpSp>
        <p:nvGrpSpPr>
          <p:cNvPr id="45" name="组合 44"/>
          <p:cNvGrpSpPr/>
          <p:nvPr/>
        </p:nvGrpSpPr>
        <p:grpSpPr>
          <a:xfrm>
            <a:off x="459452" y="1527367"/>
            <a:ext cx="3699929" cy="2319768"/>
            <a:chOff x="459452" y="1844292"/>
            <a:chExt cx="3699929" cy="2098315"/>
          </a:xfrm>
        </p:grpSpPr>
        <p:sp>
          <p:nvSpPr>
            <p:cNvPr id="44" name="矩形 43"/>
            <p:cNvSpPr/>
            <p:nvPr/>
          </p:nvSpPr>
          <p:spPr>
            <a:xfrm>
              <a:off x="459452" y="1844292"/>
              <a:ext cx="3699929" cy="2098315"/>
            </a:xfrm>
            <a:prstGeom prst="rect">
              <a:avLst/>
            </a:prstGeom>
            <a:solidFill>
              <a:schemeClr val="tx1">
                <a:lumMod val="65000"/>
                <a:lumOff val="35000"/>
              </a:schemeClr>
            </a:solidFill>
            <a:ln w="12700">
              <a:miter lim="400000"/>
            </a:ln>
          </p:spPr>
          <p:txBody>
            <a:bodyPr lIns="0" tIns="0" rIns="0" bIns="0" rtlCol="0" anchor="ctr"/>
            <a:lstStyle/>
            <a:p>
              <a:pPr algn="l"/>
              <a:endParaRPr lang="zh-CN" altLang="en-US" sz="1600">
                <a:solidFill>
                  <a:srgbClr val="FFFFFF"/>
                </a:solidFill>
              </a:endParaRPr>
            </a:p>
          </p:txBody>
        </p:sp>
        <p:pic>
          <p:nvPicPr>
            <p:cNvPr id="41" name="Picture 5"/>
            <p:cNvPicPr>
              <a:picLocks noChangeAspect="1"/>
            </p:cNvPicPr>
            <p:nvPr/>
          </p:nvPicPr>
          <p:blipFill>
            <a:blip r:embed="rId1">
              <a:lum bright="-12000" contrast="30000"/>
            </a:blip>
            <a:stretch>
              <a:fillRect/>
            </a:stretch>
          </p:blipFill>
          <p:spPr>
            <a:xfrm>
              <a:off x="487753" y="2376375"/>
              <a:ext cx="1137371" cy="989022"/>
            </a:xfrm>
            <a:prstGeom prst="rect">
              <a:avLst/>
            </a:prstGeom>
            <a:noFill/>
            <a:ln w="9525">
              <a:noFill/>
            </a:ln>
          </p:spPr>
        </p:pic>
        <p:sp>
          <p:nvSpPr>
            <p:cNvPr id="43" name="文本框 42"/>
            <p:cNvSpPr txBox="1"/>
            <p:nvPr/>
          </p:nvSpPr>
          <p:spPr>
            <a:xfrm>
              <a:off x="1653424" y="2004506"/>
              <a:ext cx="2396743" cy="1685807"/>
            </a:xfrm>
            <a:prstGeom prst="rect">
              <a:avLst/>
            </a:prstGeom>
            <a:noFill/>
          </p:spPr>
          <p:txBody>
            <a:bodyPr wrap="square">
              <a:spAutoFit/>
            </a:bodyPr>
            <a:lstStyle/>
            <a:p>
              <a:pPr algn="just" fontAlgn="auto">
                <a:lnSpc>
                  <a:spcPct val="120000"/>
                </a:lnSpc>
              </a:pPr>
              <a:r>
                <a:rPr lang="zh-CN" altLang="en-US" sz="2400">
                  <a:solidFill>
                    <a:schemeClr val="bg1"/>
                  </a:solidFill>
                  <a:latin typeface="+mn-ea"/>
                </a:rPr>
                <a:t>化肥、电力、各种农业技术装备，</a:t>
              </a:r>
              <a:r>
                <a:rPr lang="zh-CN" altLang="en-US" sz="2400">
                  <a:solidFill>
                    <a:schemeClr val="accent2">
                      <a:lumMod val="60000"/>
                      <a:lumOff val="40000"/>
                    </a:schemeClr>
                  </a:solidFill>
                  <a:latin typeface="+mn-ea"/>
                </a:rPr>
                <a:t>提高农业的生产水平</a:t>
              </a:r>
              <a:r>
                <a:rPr lang="zh-CN" altLang="en-US" sz="2400">
                  <a:solidFill>
                    <a:schemeClr val="bg1"/>
                  </a:solidFill>
                  <a:latin typeface="+mn-ea"/>
                </a:rPr>
                <a:t>。</a:t>
              </a:r>
              <a:endParaRPr lang="zh-CN" altLang="en-US" sz="2400">
                <a:solidFill>
                  <a:schemeClr val="bg1"/>
                </a:solidFill>
                <a:latin typeface="+mn-ea"/>
              </a:endParaRPr>
            </a:p>
          </p:txBody>
        </p:sp>
      </p:grpSp>
      <p:grpSp>
        <p:nvGrpSpPr>
          <p:cNvPr id="37" name="组合 36"/>
          <p:cNvGrpSpPr/>
          <p:nvPr/>
        </p:nvGrpSpPr>
        <p:grpSpPr>
          <a:xfrm>
            <a:off x="4159382" y="1533027"/>
            <a:ext cx="1936618" cy="2306528"/>
            <a:chOff x="1125235" y="1745726"/>
            <a:chExt cx="1393994" cy="1660258"/>
          </a:xfrm>
        </p:grpSpPr>
        <p:pic>
          <p:nvPicPr>
            <p:cNvPr id="3" name="Picture 2" descr="D:\教学资料\地理教学资料\八年级上册\第四章 中国的经济发展\第三节 工业的分布与发展\工业素材图片\ZNW{VZ9IBT_`S5Q5TGMDBRM.jpg"/>
            <p:cNvPicPr>
              <a:picLocks noChangeAspect="1"/>
            </p:cNvPicPr>
            <p:nvPr/>
          </p:nvPicPr>
          <p:blipFill>
            <a:blip r:embed="rId2">
              <a:lum bright="6000"/>
            </a:blip>
            <a:srcRect l="6805" r="18593" b="48323"/>
            <a:stretch>
              <a:fillRect/>
            </a:stretch>
          </p:blipFill>
          <p:spPr>
            <a:xfrm>
              <a:off x="1125235" y="1745726"/>
              <a:ext cx="1393994" cy="1659436"/>
            </a:xfrm>
            <a:prstGeom prst="rect">
              <a:avLst/>
            </a:prstGeom>
            <a:noFill/>
            <a:ln w="9525">
              <a:solidFill>
                <a:schemeClr val="accent2"/>
              </a:solidFill>
            </a:ln>
          </p:spPr>
        </p:pic>
        <p:sp>
          <p:nvSpPr>
            <p:cNvPr id="4" name="TextBox 5"/>
            <p:cNvSpPr txBox="1"/>
            <p:nvPr/>
          </p:nvSpPr>
          <p:spPr>
            <a:xfrm>
              <a:off x="1125235" y="3172766"/>
              <a:ext cx="1393994" cy="233218"/>
            </a:xfrm>
            <a:prstGeom prst="rect">
              <a:avLst/>
            </a:prstGeom>
            <a:solidFill>
              <a:srgbClr val="CD4344"/>
            </a:solidFill>
            <a:ln w="9525">
              <a:noFill/>
            </a:ln>
          </p:spPr>
          <p:txBody>
            <a:bodyPr wrap="square">
              <a:spAutoFit/>
            </a:bodyPr>
            <a:lstStyle/>
            <a:p>
              <a:pPr algn="ctr"/>
              <a:r>
                <a:rPr lang="zh-CN" altLang="en-US" sz="1600">
                  <a:solidFill>
                    <a:schemeClr val="bg1"/>
                  </a:solidFill>
                  <a:latin typeface="思源黑体 CN Light" panose="020B0300000000000000" pitchFamily="34" charset="-122"/>
                  <a:ea typeface="思源黑体 CN Light" panose="020B0300000000000000" pitchFamily="34" charset="-122"/>
                </a:rPr>
                <a:t>农民</a:t>
              </a:r>
              <a:endParaRPr lang="zh-CN" altLang="en-US" sz="1600">
                <a:solidFill>
                  <a:schemeClr val="bg1"/>
                </a:solidFill>
                <a:latin typeface="思源黑体 CN Light" panose="020B0300000000000000" pitchFamily="34" charset="-122"/>
                <a:ea typeface="思源黑体 CN Light" panose="020B0300000000000000" pitchFamily="34" charset="-122"/>
              </a:endParaRPr>
            </a:p>
          </p:txBody>
        </p:sp>
      </p:grpSp>
      <p:grpSp>
        <p:nvGrpSpPr>
          <p:cNvPr id="38" name="组合 37"/>
          <p:cNvGrpSpPr/>
          <p:nvPr/>
        </p:nvGrpSpPr>
        <p:grpSpPr>
          <a:xfrm>
            <a:off x="6205215" y="1533027"/>
            <a:ext cx="1936618" cy="2305386"/>
            <a:chOff x="7082742" y="1952838"/>
            <a:chExt cx="1393995" cy="1570390"/>
          </a:xfrm>
        </p:grpSpPr>
        <p:pic>
          <p:nvPicPr>
            <p:cNvPr id="2" name="Picture 1" descr="D:\教学资料\地理教学资料\八年级上册\第四章 中国的经济发展\第三节 工业的分布与发展\工业素材图片\ASE[TPW88MZUF1Q3%PW3QOK.jpg"/>
            <p:cNvPicPr>
              <a:picLocks noChangeAspect="1"/>
            </p:cNvPicPr>
            <p:nvPr/>
          </p:nvPicPr>
          <p:blipFill>
            <a:blip r:embed="rId3">
              <a:lum contrast="6000"/>
            </a:blip>
            <a:srcRect l="4103" r="11294" b="52580"/>
            <a:stretch>
              <a:fillRect/>
            </a:stretch>
          </p:blipFill>
          <p:spPr>
            <a:xfrm>
              <a:off x="7082742" y="1952838"/>
              <a:ext cx="1393995" cy="1570390"/>
            </a:xfrm>
            <a:prstGeom prst="rect">
              <a:avLst/>
            </a:prstGeom>
            <a:noFill/>
            <a:ln w="9525">
              <a:solidFill>
                <a:schemeClr val="accent2"/>
              </a:solidFill>
            </a:ln>
          </p:spPr>
        </p:pic>
        <p:sp>
          <p:nvSpPr>
            <p:cNvPr id="29" name="TextBox 6"/>
            <p:cNvSpPr txBox="1"/>
            <p:nvPr/>
          </p:nvSpPr>
          <p:spPr>
            <a:xfrm>
              <a:off x="7082743" y="3301883"/>
              <a:ext cx="1393994" cy="220703"/>
            </a:xfrm>
            <a:prstGeom prst="rect">
              <a:avLst/>
            </a:prstGeom>
            <a:solidFill>
              <a:srgbClr val="CD4344"/>
            </a:solidFill>
            <a:ln w="9525">
              <a:noFill/>
            </a:ln>
          </p:spPr>
          <p:txBody>
            <a:bodyPr wrap="square">
              <a:spAutoFit/>
            </a:bodyPr>
            <a:lstStyle/>
            <a:p>
              <a:pPr algn="ctr"/>
              <a:r>
                <a:rPr lang="zh-CN" altLang="en-US" sz="1600">
                  <a:solidFill>
                    <a:schemeClr val="bg1"/>
                  </a:solidFill>
                  <a:latin typeface="思源黑体 CN Light" panose="020B0300000000000000" pitchFamily="34" charset="-122"/>
                  <a:ea typeface="思源黑体 CN Light" panose="020B0300000000000000" pitchFamily="34" charset="-122"/>
                </a:rPr>
                <a:t>科学家</a:t>
              </a:r>
              <a:endParaRPr lang="zh-CN" altLang="en-US" sz="1600">
                <a:solidFill>
                  <a:schemeClr val="bg1"/>
                </a:solidFill>
                <a:latin typeface="思源黑体 CN Light" panose="020B0300000000000000" pitchFamily="34" charset="-122"/>
                <a:ea typeface="思源黑体 CN Light" panose="020B0300000000000000" pitchFamily="34" charset="-122"/>
              </a:endParaRPr>
            </a:p>
          </p:txBody>
        </p:sp>
      </p:grpSp>
      <p:grpSp>
        <p:nvGrpSpPr>
          <p:cNvPr id="39" name="组合 38"/>
          <p:cNvGrpSpPr/>
          <p:nvPr/>
        </p:nvGrpSpPr>
        <p:grpSpPr>
          <a:xfrm>
            <a:off x="4172702" y="4172957"/>
            <a:ext cx="1923298" cy="2287128"/>
            <a:chOff x="1125235" y="4075454"/>
            <a:chExt cx="1393994" cy="1657696"/>
          </a:xfrm>
        </p:grpSpPr>
        <p:pic>
          <p:nvPicPr>
            <p:cNvPr id="35" name="Picture 2" descr="D:\教学资料\地理教学资料\八年级上册\第四章 中国的经济发展\第三节 工业的分布与发展\工业素材图片\ZNW{VZ9IBT_`S5Q5TGMDBRM.jpg"/>
            <p:cNvPicPr>
              <a:picLocks noChangeAspect="1"/>
            </p:cNvPicPr>
            <p:nvPr/>
          </p:nvPicPr>
          <p:blipFill>
            <a:blip r:embed="rId2">
              <a:lum bright="6000"/>
            </a:blip>
            <a:srcRect l="13991" t="51430" r="16363"/>
            <a:stretch>
              <a:fillRect/>
            </a:stretch>
          </p:blipFill>
          <p:spPr>
            <a:xfrm>
              <a:off x="1125235" y="4075454"/>
              <a:ext cx="1393994" cy="1657696"/>
            </a:xfrm>
            <a:prstGeom prst="rect">
              <a:avLst/>
            </a:prstGeom>
            <a:noFill/>
            <a:ln w="9525">
              <a:solidFill>
                <a:schemeClr val="accent2"/>
              </a:solidFill>
            </a:ln>
          </p:spPr>
        </p:pic>
        <p:sp>
          <p:nvSpPr>
            <p:cNvPr id="31" name="TextBox 7"/>
            <p:cNvSpPr txBox="1"/>
            <p:nvPr/>
          </p:nvSpPr>
          <p:spPr>
            <a:xfrm>
              <a:off x="1125235" y="5522868"/>
              <a:ext cx="1393994" cy="208741"/>
            </a:xfrm>
            <a:prstGeom prst="rect">
              <a:avLst/>
            </a:prstGeom>
            <a:solidFill>
              <a:srgbClr val="CD4344"/>
            </a:solidFill>
            <a:ln w="9525">
              <a:noFill/>
            </a:ln>
          </p:spPr>
          <p:txBody>
            <a:bodyPr wrap="square">
              <a:spAutoFit/>
            </a:bodyPr>
            <a:lstStyle/>
            <a:p>
              <a:pPr algn="ctr"/>
              <a:r>
                <a:rPr lang="zh-CN" altLang="en-US" sz="1600">
                  <a:solidFill>
                    <a:schemeClr val="bg1"/>
                  </a:solidFill>
                  <a:latin typeface="思源黑体 CN Light" panose="020B0300000000000000" pitchFamily="34" charset="-122"/>
                  <a:ea typeface="思源黑体 CN Light" panose="020B0300000000000000" pitchFamily="34" charset="-122"/>
                </a:rPr>
                <a:t>建筑工程师</a:t>
              </a:r>
              <a:endParaRPr lang="zh-CN" altLang="en-US" sz="1600">
                <a:solidFill>
                  <a:schemeClr val="bg1"/>
                </a:solidFill>
                <a:latin typeface="思源黑体 CN Light" panose="020B0300000000000000" pitchFamily="34" charset="-122"/>
                <a:ea typeface="思源黑体 CN Light" panose="020B0300000000000000" pitchFamily="34" charset="-122"/>
              </a:endParaRPr>
            </a:p>
          </p:txBody>
        </p:sp>
      </p:grpSp>
      <p:grpSp>
        <p:nvGrpSpPr>
          <p:cNvPr id="40" name="组合 39"/>
          <p:cNvGrpSpPr/>
          <p:nvPr/>
        </p:nvGrpSpPr>
        <p:grpSpPr>
          <a:xfrm>
            <a:off x="6205214" y="4172956"/>
            <a:ext cx="1946385" cy="2287127"/>
            <a:chOff x="7082742" y="4224197"/>
            <a:chExt cx="1393994" cy="1638032"/>
          </a:xfrm>
        </p:grpSpPr>
        <p:pic>
          <p:nvPicPr>
            <p:cNvPr id="36" name="Picture 1" descr="D:\教学资料\地理教学资料\八年级上册\第四章 中国的经济发展\第三节 工业的分布与发展\工业素材图片\ASE[TPW88MZUF1Q3%PW3QOK.jpg"/>
            <p:cNvPicPr>
              <a:picLocks noChangeAspect="1"/>
            </p:cNvPicPr>
            <p:nvPr/>
          </p:nvPicPr>
          <p:blipFill>
            <a:blip r:embed="rId3">
              <a:lum contrast="6000"/>
            </a:blip>
            <a:srcRect l="2432" t="46526" r="8984"/>
            <a:stretch>
              <a:fillRect/>
            </a:stretch>
          </p:blipFill>
          <p:spPr>
            <a:xfrm>
              <a:off x="7082742" y="4224197"/>
              <a:ext cx="1393994" cy="1638032"/>
            </a:xfrm>
            <a:prstGeom prst="rect">
              <a:avLst/>
            </a:prstGeom>
            <a:noFill/>
            <a:ln w="9525">
              <a:solidFill>
                <a:schemeClr val="accent2"/>
              </a:solidFill>
            </a:ln>
          </p:spPr>
        </p:pic>
        <p:sp>
          <p:nvSpPr>
            <p:cNvPr id="33" name="TextBox 8"/>
            <p:cNvSpPr txBox="1"/>
            <p:nvPr/>
          </p:nvSpPr>
          <p:spPr>
            <a:xfrm>
              <a:off x="7082742" y="5629303"/>
              <a:ext cx="1393994" cy="232048"/>
            </a:xfrm>
            <a:prstGeom prst="rect">
              <a:avLst/>
            </a:prstGeom>
            <a:solidFill>
              <a:srgbClr val="CD4344"/>
            </a:solidFill>
            <a:ln w="9525">
              <a:noFill/>
            </a:ln>
          </p:spPr>
          <p:txBody>
            <a:bodyPr wrap="square">
              <a:spAutoFit/>
            </a:bodyPr>
            <a:lstStyle/>
            <a:p>
              <a:pPr algn="ctr"/>
              <a:r>
                <a:rPr lang="zh-CN" altLang="en-US" sz="1600">
                  <a:solidFill>
                    <a:schemeClr val="bg1"/>
                  </a:solidFill>
                  <a:latin typeface="思源黑体 CN Light" panose="020B0300000000000000" pitchFamily="34" charset="-122"/>
                  <a:ea typeface="思源黑体 CN Light" panose="020B0300000000000000" pitchFamily="34" charset="-122"/>
                </a:rPr>
                <a:t>军人</a:t>
              </a:r>
              <a:endParaRPr lang="zh-CN" altLang="en-US" sz="1600">
                <a:solidFill>
                  <a:schemeClr val="bg1"/>
                </a:solidFill>
                <a:latin typeface="思源黑体 CN Light" panose="020B0300000000000000" pitchFamily="34" charset="-122"/>
                <a:ea typeface="思源黑体 CN Light" panose="020B0300000000000000" pitchFamily="34" charset="-122"/>
              </a:endParaRPr>
            </a:p>
          </p:txBody>
        </p:sp>
      </p:grpSp>
      <p:pic>
        <p:nvPicPr>
          <p:cNvPr id="50" name="Picture 6"/>
          <p:cNvPicPr>
            <a:picLocks noChangeAspect="1"/>
          </p:cNvPicPr>
          <p:nvPr/>
        </p:nvPicPr>
        <p:blipFill>
          <a:blip r:embed="rId4">
            <a:lum bright="-12000" contrast="30000"/>
          </a:blip>
          <a:stretch>
            <a:fillRect/>
          </a:stretch>
        </p:blipFill>
        <p:spPr>
          <a:xfrm>
            <a:off x="555857" y="4841091"/>
            <a:ext cx="1069267" cy="912222"/>
          </a:xfrm>
          <a:prstGeom prst="rect">
            <a:avLst/>
          </a:prstGeom>
          <a:noFill/>
          <a:ln w="9525">
            <a:noFill/>
          </a:ln>
        </p:spPr>
      </p:pic>
      <p:grpSp>
        <p:nvGrpSpPr>
          <p:cNvPr id="59" name="组合 58"/>
          <p:cNvGrpSpPr/>
          <p:nvPr/>
        </p:nvGrpSpPr>
        <p:grpSpPr>
          <a:xfrm>
            <a:off x="8141833" y="1519787"/>
            <a:ext cx="3699929" cy="2327348"/>
            <a:chOff x="8141833" y="1519788"/>
            <a:chExt cx="3699929" cy="2312668"/>
          </a:xfrm>
        </p:grpSpPr>
        <p:grpSp>
          <p:nvGrpSpPr>
            <p:cNvPr id="51" name="组合 50"/>
            <p:cNvGrpSpPr/>
            <p:nvPr/>
          </p:nvGrpSpPr>
          <p:grpSpPr>
            <a:xfrm>
              <a:off x="8141833" y="1519788"/>
              <a:ext cx="3699929" cy="2312668"/>
              <a:chOff x="459452" y="1837136"/>
              <a:chExt cx="3699929" cy="1683308"/>
            </a:xfrm>
          </p:grpSpPr>
          <p:sp>
            <p:nvSpPr>
              <p:cNvPr id="52" name="矩形 51"/>
              <p:cNvSpPr/>
              <p:nvPr/>
            </p:nvSpPr>
            <p:spPr>
              <a:xfrm>
                <a:off x="459452" y="1837136"/>
                <a:ext cx="3699929" cy="1683308"/>
              </a:xfrm>
              <a:prstGeom prst="rect">
                <a:avLst/>
              </a:prstGeom>
              <a:solidFill>
                <a:schemeClr val="tx1">
                  <a:lumMod val="65000"/>
                  <a:lumOff val="35000"/>
                </a:schemeClr>
              </a:solidFill>
              <a:ln w="12700">
                <a:miter lim="400000"/>
              </a:ln>
            </p:spPr>
            <p:txBody>
              <a:bodyPr lIns="0" tIns="0" rIns="0" bIns="0" rtlCol="0" anchor="ctr"/>
              <a:lstStyle/>
              <a:p>
                <a:pPr algn="l"/>
                <a:endParaRPr lang="zh-CN" altLang="en-US" sz="1600">
                  <a:solidFill>
                    <a:srgbClr val="FFFFFF"/>
                  </a:solidFill>
                </a:endParaRPr>
              </a:p>
            </p:txBody>
          </p:sp>
          <p:sp>
            <p:nvSpPr>
              <p:cNvPr id="53" name="文本框 52"/>
              <p:cNvSpPr txBox="1"/>
              <p:nvPr/>
            </p:nvSpPr>
            <p:spPr>
              <a:xfrm>
                <a:off x="529292" y="2091695"/>
                <a:ext cx="2374221" cy="1133958"/>
              </a:xfrm>
              <a:prstGeom prst="rect">
                <a:avLst/>
              </a:prstGeom>
              <a:noFill/>
            </p:spPr>
            <p:txBody>
              <a:bodyPr wrap="square">
                <a:spAutoFit/>
              </a:bodyPr>
              <a:lstStyle/>
              <a:p>
                <a:pPr lvl="0" algn="just">
                  <a:lnSpc>
                    <a:spcPct val="120000"/>
                  </a:lnSpc>
                  <a:buClrTx/>
                  <a:buSzTx/>
                  <a:buFontTx/>
                </a:pPr>
                <a:r>
                  <a:rPr lang="zh-CN" altLang="en-US" sz="2400">
                    <a:solidFill>
                      <a:schemeClr val="bg1"/>
                    </a:solidFill>
                    <a:latin typeface="+mn-ea"/>
                    <a:sym typeface="+mn-ea"/>
                  </a:rPr>
                  <a:t>提供各种</a:t>
                </a:r>
                <a:r>
                  <a:rPr lang="zh-CN" altLang="en-US" sz="2400">
                    <a:solidFill>
                      <a:schemeClr val="accent2">
                        <a:lumMod val="60000"/>
                        <a:lumOff val="40000"/>
                      </a:schemeClr>
                    </a:solidFill>
                    <a:latin typeface="+mn-ea"/>
                    <a:sym typeface="+mn-ea"/>
                  </a:rPr>
                  <a:t>先进的仪器装备</a:t>
                </a:r>
                <a:r>
                  <a:rPr lang="zh-CN" altLang="en-US" sz="2400">
                    <a:solidFill>
                      <a:schemeClr val="bg1"/>
                    </a:solidFill>
                    <a:latin typeface="+mn-ea"/>
                    <a:sym typeface="+mn-ea"/>
                  </a:rPr>
                  <a:t>，促进科学研究。</a:t>
                </a:r>
                <a:endParaRPr lang="zh-CN" altLang="en-US" sz="2400">
                  <a:solidFill>
                    <a:schemeClr val="bg1"/>
                  </a:solidFill>
                  <a:latin typeface="+mn-ea"/>
                  <a:sym typeface="+mn-ea"/>
                </a:endParaRPr>
              </a:p>
            </p:txBody>
          </p:sp>
        </p:grpSp>
        <p:pic>
          <p:nvPicPr>
            <p:cNvPr id="54" name="Picture 8"/>
            <p:cNvPicPr>
              <a:picLocks noChangeAspect="1"/>
            </p:cNvPicPr>
            <p:nvPr/>
          </p:nvPicPr>
          <p:blipFill>
            <a:blip r:embed="rId5">
              <a:lum bright="-12000" contrast="30000"/>
            </a:blip>
            <a:stretch>
              <a:fillRect/>
            </a:stretch>
          </p:blipFill>
          <p:spPr>
            <a:xfrm>
              <a:off x="10683209" y="2287227"/>
              <a:ext cx="1021038" cy="750157"/>
            </a:xfrm>
            <a:prstGeom prst="rect">
              <a:avLst/>
            </a:prstGeom>
            <a:noFill/>
            <a:ln w="9525">
              <a:noFill/>
            </a:ln>
          </p:spPr>
        </p:pic>
      </p:grpSp>
      <p:grpSp>
        <p:nvGrpSpPr>
          <p:cNvPr id="60" name="组合 59"/>
          <p:cNvGrpSpPr/>
          <p:nvPr/>
        </p:nvGrpSpPr>
        <p:grpSpPr>
          <a:xfrm>
            <a:off x="8151599" y="4168040"/>
            <a:ext cx="3699929" cy="2300880"/>
            <a:chOff x="8151599" y="3961563"/>
            <a:chExt cx="3699929" cy="2300880"/>
          </a:xfrm>
        </p:grpSpPr>
        <p:grpSp>
          <p:nvGrpSpPr>
            <p:cNvPr id="55" name="组合 54"/>
            <p:cNvGrpSpPr/>
            <p:nvPr/>
          </p:nvGrpSpPr>
          <p:grpSpPr>
            <a:xfrm>
              <a:off x="8151599" y="3961563"/>
              <a:ext cx="3699929" cy="2300880"/>
              <a:chOff x="459452" y="1840714"/>
              <a:chExt cx="3699929" cy="1674728"/>
            </a:xfrm>
          </p:grpSpPr>
          <p:sp>
            <p:nvSpPr>
              <p:cNvPr id="56" name="矩形 55"/>
              <p:cNvSpPr/>
              <p:nvPr/>
            </p:nvSpPr>
            <p:spPr>
              <a:xfrm>
                <a:off x="459452" y="1840714"/>
                <a:ext cx="3699929" cy="1674728"/>
              </a:xfrm>
              <a:prstGeom prst="rect">
                <a:avLst/>
              </a:prstGeom>
              <a:solidFill>
                <a:schemeClr val="tx1">
                  <a:lumMod val="65000"/>
                  <a:lumOff val="35000"/>
                </a:schemeClr>
              </a:solidFill>
              <a:ln w="12700">
                <a:miter lim="400000"/>
              </a:ln>
            </p:spPr>
            <p:txBody>
              <a:bodyPr lIns="0" tIns="0" rIns="0" bIns="0" rtlCol="0" anchor="ctr"/>
              <a:lstStyle/>
              <a:p>
                <a:pPr algn="l"/>
                <a:endParaRPr lang="zh-CN" altLang="en-US" sz="1600">
                  <a:solidFill>
                    <a:srgbClr val="FFFFFF"/>
                  </a:solidFill>
                </a:endParaRPr>
              </a:p>
            </p:txBody>
          </p:sp>
          <p:sp>
            <p:nvSpPr>
              <p:cNvPr id="57" name="文本框 56"/>
              <p:cNvSpPr txBox="1"/>
              <p:nvPr/>
            </p:nvSpPr>
            <p:spPr>
              <a:xfrm>
                <a:off x="538559" y="2385950"/>
                <a:ext cx="2374221" cy="591411"/>
              </a:xfrm>
              <a:prstGeom prst="rect">
                <a:avLst/>
              </a:prstGeom>
              <a:noFill/>
            </p:spPr>
            <p:txBody>
              <a:bodyPr wrap="square">
                <a:spAutoFit/>
              </a:bodyPr>
              <a:lstStyle/>
              <a:p>
                <a:pPr algn="just">
                  <a:lnSpc>
                    <a:spcPct val="90000"/>
                  </a:lnSpc>
                </a:pPr>
                <a:r>
                  <a:rPr lang="zh-CN" altLang="en-US" sz="2600">
                    <a:solidFill>
                      <a:schemeClr val="bg1"/>
                    </a:solidFill>
                    <a:latin typeface="思源黑体 CN Light" panose="020B0300000000000000" pitchFamily="34" charset="-122"/>
                    <a:ea typeface="思源黑体 CN Light" panose="020B0300000000000000" pitchFamily="34" charset="-122"/>
                  </a:rPr>
                  <a:t>制造各种先进的</a:t>
                </a:r>
                <a:r>
                  <a:rPr lang="zh-CN" altLang="en-US" sz="2600">
                    <a:solidFill>
                      <a:schemeClr val="accent2">
                        <a:lumMod val="60000"/>
                        <a:lumOff val="40000"/>
                      </a:schemeClr>
                    </a:solidFill>
                    <a:latin typeface="思源黑体 CN Light" panose="020B0300000000000000" pitchFamily="34" charset="-122"/>
                    <a:ea typeface="思源黑体 CN Light" panose="020B0300000000000000" pitchFamily="34" charset="-122"/>
                  </a:rPr>
                  <a:t>武器装备</a:t>
                </a:r>
                <a:r>
                  <a:rPr lang="zh-CN" altLang="en-US" sz="2600">
                    <a:solidFill>
                      <a:schemeClr val="bg1"/>
                    </a:solidFill>
                    <a:latin typeface="思源黑体 CN Light" panose="020B0300000000000000" pitchFamily="34" charset="-122"/>
                    <a:ea typeface="思源黑体 CN Light" panose="020B0300000000000000" pitchFamily="34" charset="-122"/>
                  </a:rPr>
                  <a:t>。</a:t>
                </a:r>
                <a:endParaRPr lang="zh-CN" altLang="en-US" sz="2600">
                  <a:solidFill>
                    <a:schemeClr val="bg1"/>
                  </a:solidFill>
                  <a:latin typeface="思源黑体 CN Light" panose="020B0300000000000000" pitchFamily="34" charset="-122"/>
                  <a:ea typeface="思源黑体 CN Light" panose="020B0300000000000000" pitchFamily="34" charset="-122"/>
                </a:endParaRPr>
              </a:p>
            </p:txBody>
          </p:sp>
        </p:grpSp>
        <p:pic>
          <p:nvPicPr>
            <p:cNvPr id="58" name="Picture 12"/>
            <p:cNvPicPr>
              <a:picLocks noChangeAspect="1"/>
            </p:cNvPicPr>
            <p:nvPr/>
          </p:nvPicPr>
          <p:blipFill>
            <a:blip r:embed="rId6">
              <a:lum bright="-12000" contrast="30000"/>
            </a:blip>
            <a:stretch>
              <a:fillRect/>
            </a:stretch>
          </p:blipFill>
          <p:spPr>
            <a:xfrm>
              <a:off x="10691843" y="4634614"/>
              <a:ext cx="1040704" cy="912222"/>
            </a:xfrm>
            <a:prstGeom prst="rect">
              <a:avLst/>
            </a:prstGeom>
            <a:noFill/>
            <a:ln w="9525">
              <a:noFill/>
            </a:ln>
          </p:spPr>
        </p:pic>
      </p:grpSp>
      <p:sp>
        <p:nvSpPr>
          <p:cNvPr id="5" name="文本占位符 1"/>
          <p:cNvSpPr>
            <a:spLocks noGrp="1"/>
          </p:cNvSpPr>
          <p:nvPr/>
        </p:nvSpPr>
        <p:spPr>
          <a:xfrm>
            <a:off x="845889" y="1011371"/>
            <a:ext cx="5128497" cy="478155"/>
          </a:xfrm>
          <a:prstGeom prst="rect">
            <a:avLst/>
          </a:prstGeom>
          <a:noFill/>
        </p:spPr>
        <p:txBody>
          <a:bodyPr vert="horz" wrap="square" lIns="91440" tIns="45720" rIns="91440" bIns="45720" rtlCol="0">
            <a:spAutoFit/>
          </a:bodyPr>
          <a:lstStyle>
            <a:lvl1pPr marL="0" indent="0" algn="l" defTabSz="914400" rtl="0" eaLnBrk="1" latinLnBrk="0" hangingPunct="1">
              <a:lnSpc>
                <a:spcPct val="90000"/>
              </a:lnSpc>
              <a:spcBef>
                <a:spcPts val="1000"/>
              </a:spcBef>
              <a:buFontTx/>
              <a:buNone/>
              <a:defRPr lang="zh-CN" altLang="en-US" sz="2800" b="1" kern="1200" smtClean="0">
                <a:solidFill>
                  <a:schemeClr val="tx1">
                    <a:lumMod val="75000"/>
                    <a:lumOff val="25000"/>
                  </a:schemeClr>
                </a:solidFill>
                <a:latin typeface="思源黑体 CN Heavy" panose="020B0A00000000000000" pitchFamily="34" charset="-122"/>
                <a:ea typeface="思源黑体 CN Heavy" panose="020B0A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a:t>工业的地位</a:t>
            </a:r>
            <a:endParaRPr lang="en-US" altLang="zh-CN"/>
          </a:p>
        </p:txBody>
      </p:sp>
      <p:grpSp>
        <p:nvGrpSpPr>
          <p:cNvPr id="6" name="组合 5"/>
          <p:cNvGrpSpPr/>
          <p:nvPr/>
        </p:nvGrpSpPr>
        <p:grpSpPr>
          <a:xfrm>
            <a:off x="-331470" y="0"/>
            <a:ext cx="6240780" cy="764540"/>
            <a:chOff x="318" y="0"/>
            <a:chExt cx="9828" cy="1204"/>
          </a:xfrm>
        </p:grpSpPr>
        <p:sp>
          <p:nvSpPr>
            <p:cNvPr id="8" name="平行四边形 7"/>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3617" y="43"/>
              <a:ext cx="4486" cy="1161"/>
            </a:xfrm>
            <a:prstGeom prst="rect">
              <a:avLst/>
            </a:prstGeom>
            <a:noFill/>
          </p:spPr>
          <p:txBody>
            <a:bodyPr wrap="square" rtlCol="0">
              <a:spAutoFit/>
            </a:bodyPr>
            <a:lstStyle/>
            <a:p>
              <a:pPr algn="dist" fontAlgn="auto">
                <a:lnSpc>
                  <a:spcPct val="150000"/>
                </a:lnSpc>
              </a:pPr>
              <a:r>
                <a:rPr lang="zh-CN" altLang="en-US" sz="2800">
                  <a:solidFill>
                    <a:schemeClr val="tx1"/>
                  </a:solidFill>
                </a:rPr>
                <a:t>工业及其重要性</a:t>
              </a:r>
              <a:endParaRPr lang="zh-CN" altLang="en-US" sz="2800">
                <a:solidFill>
                  <a:schemeClr val="tx1"/>
                </a:solidFill>
              </a:endParaRPr>
            </a:p>
          </p:txBody>
        </p:sp>
        <p:sp>
          <p:nvSpPr>
            <p:cNvPr id="10" name="平行四边形 9"/>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平行四边形 10"/>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5" name="圆角矩形 14"/>
          <p:cNvSpPr/>
          <p:nvPr/>
        </p:nvSpPr>
        <p:spPr>
          <a:xfrm>
            <a:off x="5974080" y="288925"/>
            <a:ext cx="5830570" cy="927100"/>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a:sym typeface="+mn-ea"/>
              </a:rPr>
              <a:t>工业是国民经济的主导产业</a:t>
            </a:r>
            <a:endParaRPr lang="zh-CN" altLang="en-US" sz="3600" b="1">
              <a:sym typeface="+mn-ea"/>
            </a:endParaRPr>
          </a:p>
        </p:txBody>
      </p:sp>
    </p:spTree>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right)">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wipe(right)">
                                      <p:cBhvr>
                                        <p:cTn id="12" dur="500"/>
                                        <p:tgtEl>
                                          <p:spTgt spid="46"/>
                                        </p:tgtEl>
                                      </p:cBhvr>
                                    </p:animEffec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5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wipe(left)">
                                      <p:cBhvr>
                                        <p:cTn id="20" dur="500"/>
                                        <p:tgtEl>
                                          <p:spTgt spid="5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wipe(left)">
                                      <p:cBhvr>
                                        <p:cTn id="25" dur="500"/>
                                        <p:tgtEl>
                                          <p:spTgt spid="60"/>
                                        </p:tgtEl>
                                      </p:cBhvr>
                                    </p:animEffect>
                                  </p:childTnLst>
                                </p:cTn>
                              </p:par>
                            </p:childTnLst>
                          </p:cTn>
                        </p:par>
                      </p:childTnLst>
                    </p:cTn>
                  </p:par>
                  <p:par>
                    <p:cTn id="26" fill="hold">
                      <p:stCondLst>
                        <p:cond delay="indefinite"/>
                      </p:stCondLst>
                      <p:childTnLst>
                        <p:par>
                          <p:cTn id="27" fill="hold">
                            <p:stCondLst>
                              <p:cond delay="0"/>
                            </p:stCondLst>
                            <p:childTnLst>
                              <p:par>
                                <p:cTn id="28" presetID="51"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385" decel="100000"/>
                                        <p:tgtEl>
                                          <p:spTgt spid="15"/>
                                        </p:tgtEl>
                                      </p:cBhvr>
                                    </p:animEffect>
                                    <p:animScale>
                                      <p:cBhvr>
                                        <p:cTn id="31" dur="385" decel="100000"/>
                                        <p:tgtEl>
                                          <p:spTgt spid="15"/>
                                        </p:tgtEl>
                                      </p:cBhvr>
                                      <p:from x="10000" y="10000"/>
                                      <p:to x="200000" y="450000"/>
                                    </p:animScale>
                                    <p:animScale>
                                      <p:cBhvr>
                                        <p:cTn id="32" dur="615" accel="100000" fill="hold">
                                          <p:stCondLst>
                                            <p:cond delay="385"/>
                                          </p:stCondLst>
                                        </p:cTn>
                                        <p:tgtEl>
                                          <p:spTgt spid="15"/>
                                        </p:tgtEl>
                                      </p:cBhvr>
                                      <p:from x="200000" y="450000"/>
                                      <p:to x="100000" y="100000"/>
                                    </p:animScale>
                                    <p:set>
                                      <p:cBhvr>
                                        <p:cTn id="33" dur="385" fill="hold"/>
                                        <p:tgtEl>
                                          <p:spTgt spid="15"/>
                                        </p:tgtEl>
                                        <p:attrNameLst>
                                          <p:attrName>ppt_x</p:attrName>
                                        </p:attrNameLst>
                                      </p:cBhvr>
                                      <p:to>
                                        <p:strVal val="(0.5)"/>
                                      </p:to>
                                    </p:set>
                                    <p:anim from="(0.5)" to="(#ppt_x)" calcmode="lin" valueType="num">
                                      <p:cBhvr>
                                        <p:cTn id="34" dur="615" accel="100000" fill="hold">
                                          <p:stCondLst>
                                            <p:cond delay="385"/>
                                          </p:stCondLst>
                                        </p:cTn>
                                        <p:tgtEl>
                                          <p:spTgt spid="15"/>
                                        </p:tgtEl>
                                        <p:attrNameLst>
                                          <p:attrName>ppt_x</p:attrName>
                                        </p:attrNameLst>
                                      </p:cBhvr>
                                    </p:anim>
                                    <p:set>
                                      <p:cBhvr>
                                        <p:cTn id="35" dur="385" fill="hold"/>
                                        <p:tgtEl>
                                          <p:spTgt spid="15"/>
                                        </p:tgtEl>
                                        <p:attrNameLst>
                                          <p:attrName>ppt_y</p:attrName>
                                        </p:attrNameLst>
                                      </p:cBhvr>
                                      <p:to>
                                        <p:strVal val="(#ppt_y+0.4)"/>
                                      </p:to>
                                    </p:set>
                                    <p:anim from="(#ppt_y+0.4)" to="(#ppt_y)" calcmode="lin" valueType="num">
                                      <p:cBhvr>
                                        <p:cTn id="36" dur="615" accel="100000" fill="hold">
                                          <p:stCondLst>
                                            <p:cond delay="385"/>
                                          </p:stCondLst>
                                        </p:cTn>
                                        <p:tgtEl>
                                          <p:spTgt spid="15"/>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任意多边形: 形状 67"/>
          <p:cNvSpPr/>
          <p:nvPr/>
        </p:nvSpPr>
        <p:spPr>
          <a:xfrm>
            <a:off x="2209800" y="1529017"/>
            <a:ext cx="8196942" cy="3630549"/>
          </a:xfrm>
          <a:custGeom>
            <a:avLst/>
            <a:gdLst>
              <a:gd name="connsiteX0" fmla="*/ 6003471 w 8196942"/>
              <a:gd name="connsiteY0" fmla="*/ 0 h 3630549"/>
              <a:gd name="connsiteX1" fmla="*/ 8196942 w 8196942"/>
              <a:gd name="connsiteY1" fmla="*/ 0 h 3630549"/>
              <a:gd name="connsiteX2" fmla="*/ 8196942 w 8196942"/>
              <a:gd name="connsiteY2" fmla="*/ 560778 h 3630549"/>
              <a:gd name="connsiteX3" fmla="*/ 8196942 w 8196942"/>
              <a:gd name="connsiteY3" fmla="*/ 816429 h 3630549"/>
              <a:gd name="connsiteX4" fmla="*/ 8196942 w 8196942"/>
              <a:gd name="connsiteY4" fmla="*/ 3630549 h 3630549"/>
              <a:gd name="connsiteX5" fmla="*/ 0 w 8196942"/>
              <a:gd name="connsiteY5" fmla="*/ 3630549 h 3630549"/>
              <a:gd name="connsiteX6" fmla="*/ 0 w 8196942"/>
              <a:gd name="connsiteY6" fmla="*/ 560778 h 3630549"/>
              <a:gd name="connsiteX7" fmla="*/ 6003471 w 8196942"/>
              <a:gd name="connsiteY7" fmla="*/ 560778 h 36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6942" h="3630549">
                <a:moveTo>
                  <a:pt x="6003471" y="0"/>
                </a:moveTo>
                <a:lnTo>
                  <a:pt x="8196942" y="0"/>
                </a:lnTo>
                <a:lnTo>
                  <a:pt x="8196942" y="560778"/>
                </a:lnTo>
                <a:lnTo>
                  <a:pt x="8196942" y="816429"/>
                </a:lnTo>
                <a:lnTo>
                  <a:pt x="8196942" y="3630549"/>
                </a:lnTo>
                <a:lnTo>
                  <a:pt x="0" y="3630549"/>
                </a:lnTo>
                <a:lnTo>
                  <a:pt x="0" y="560778"/>
                </a:lnTo>
                <a:lnTo>
                  <a:pt x="6003471" y="560778"/>
                </a:lnTo>
                <a:close/>
              </a:path>
            </a:pathLst>
          </a:custGeom>
          <a:solidFill>
            <a:srgbClr val="AA000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AA000B"/>
              </a:solidFill>
            </a:endParaRPr>
          </a:p>
        </p:txBody>
      </p:sp>
      <p:sp>
        <p:nvSpPr>
          <p:cNvPr id="67" name="任意多边形: 形状 66"/>
          <p:cNvSpPr/>
          <p:nvPr/>
        </p:nvSpPr>
        <p:spPr>
          <a:xfrm>
            <a:off x="1997528" y="1333336"/>
            <a:ext cx="8196942" cy="3630549"/>
          </a:xfrm>
          <a:custGeom>
            <a:avLst/>
            <a:gdLst>
              <a:gd name="connsiteX0" fmla="*/ 6003471 w 8196942"/>
              <a:gd name="connsiteY0" fmla="*/ 0 h 3630549"/>
              <a:gd name="connsiteX1" fmla="*/ 8196942 w 8196942"/>
              <a:gd name="connsiteY1" fmla="*/ 0 h 3630549"/>
              <a:gd name="connsiteX2" fmla="*/ 8196942 w 8196942"/>
              <a:gd name="connsiteY2" fmla="*/ 560778 h 3630549"/>
              <a:gd name="connsiteX3" fmla="*/ 8196942 w 8196942"/>
              <a:gd name="connsiteY3" fmla="*/ 816429 h 3630549"/>
              <a:gd name="connsiteX4" fmla="*/ 8196942 w 8196942"/>
              <a:gd name="connsiteY4" fmla="*/ 3630549 h 3630549"/>
              <a:gd name="connsiteX5" fmla="*/ 0 w 8196942"/>
              <a:gd name="connsiteY5" fmla="*/ 3630549 h 3630549"/>
              <a:gd name="connsiteX6" fmla="*/ 0 w 8196942"/>
              <a:gd name="connsiteY6" fmla="*/ 560778 h 3630549"/>
              <a:gd name="connsiteX7" fmla="*/ 6003471 w 8196942"/>
              <a:gd name="connsiteY7" fmla="*/ 560778 h 3630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6942" h="3630549">
                <a:moveTo>
                  <a:pt x="6003471" y="0"/>
                </a:moveTo>
                <a:lnTo>
                  <a:pt x="8196942" y="0"/>
                </a:lnTo>
                <a:lnTo>
                  <a:pt x="8196942" y="560778"/>
                </a:lnTo>
                <a:lnTo>
                  <a:pt x="8196942" y="816429"/>
                </a:lnTo>
                <a:lnTo>
                  <a:pt x="8196942" y="3630549"/>
                </a:lnTo>
                <a:lnTo>
                  <a:pt x="0" y="3630549"/>
                </a:lnTo>
                <a:lnTo>
                  <a:pt x="0" y="560778"/>
                </a:lnTo>
                <a:lnTo>
                  <a:pt x="6003471" y="560778"/>
                </a:lnTo>
                <a:close/>
              </a:path>
            </a:pathLst>
          </a:custGeom>
          <a:solidFill>
            <a:srgbClr val="AA000B"/>
          </a:solidFill>
          <a:ln>
            <a:noFill/>
          </a:ln>
          <a:effectLst>
            <a:outerShdw blurRad="1270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solidFill>
                <a:srgbClr val="AA000B"/>
              </a:solidFill>
            </a:endParaRPr>
          </a:p>
        </p:txBody>
      </p:sp>
      <p:pic>
        <p:nvPicPr>
          <p:cNvPr id="70" name="图片 69"/>
          <p:cNvPicPr>
            <a:picLocks noChangeAspect="1"/>
          </p:cNvPicPr>
          <p:nvPr/>
        </p:nvPicPr>
        <p:blipFill>
          <a:blip r:embed="rId1">
            <a:extLst>
              <a:ext uri="{28A0092B-C50C-407E-A947-70E740481C1C}">
                <a14:useLocalDpi xmlns:a14="http://schemas.microsoft.com/office/drawing/2010/main" val="0"/>
              </a:ext>
            </a:extLst>
          </a:blip>
          <a:srcRect r="50257" b="48500"/>
          <a:stretch>
            <a:fillRect/>
          </a:stretch>
        </p:blipFill>
        <p:spPr>
          <a:xfrm rot="1089086">
            <a:off x="-1570946" y="162313"/>
            <a:ext cx="6064704" cy="2537728"/>
          </a:xfrm>
          <a:prstGeom prst="rect">
            <a:avLst/>
          </a:prstGeom>
          <a:effectLst>
            <a:outerShdw blurRad="241300" dist="25400" dir="2700000" algn="tl" rotWithShape="0">
              <a:prstClr val="black">
                <a:alpha val="30000"/>
              </a:prstClr>
            </a:outerShdw>
          </a:effectLst>
        </p:spPr>
      </p:pic>
      <p:sp>
        <p:nvSpPr>
          <p:cNvPr id="71" name="文本框 70"/>
          <p:cNvSpPr txBox="1"/>
          <p:nvPr/>
        </p:nvSpPr>
        <p:spPr>
          <a:xfrm>
            <a:off x="3289628" y="2499169"/>
            <a:ext cx="826219" cy="1861185"/>
          </a:xfrm>
          <a:prstGeom prst="rect">
            <a:avLst/>
          </a:prstGeom>
          <a:noFill/>
        </p:spPr>
        <p:txBody>
          <a:bodyPr wrap="square" rtlCol="0">
            <a:spAutoFit/>
            <a:scene3d>
              <a:camera prst="perspectiveLeft">
                <a:rot lat="0" lon="600000" rev="0"/>
              </a:camera>
              <a:lightRig rig="threePt" dir="t"/>
            </a:scene3d>
            <a:sp3d extrusionH="57150" contourW="12700" prstMaterial="matte">
              <a:bevelT w="38100" h="38100"/>
              <a:contourClr>
                <a:srgbClr val="FEE979"/>
              </a:contourClr>
            </a:sp3d>
          </a:bodyPr>
          <a:lstStyle>
            <a:defPPr>
              <a:defRPr lang="zh-CN"/>
            </a:defPPr>
            <a:lvl1pPr algn="dist">
              <a:defRPr sz="8800" b="1">
                <a:solidFill>
                  <a:srgbClr val="FEE979"/>
                </a:solidFill>
                <a:effectLst>
                  <a:outerShdw blurRad="165100" dist="203200" dir="1800000" sx="101000" sy="101000" algn="ctr" rotWithShape="0">
                    <a:srgbClr val="000000">
                      <a:alpha val="52000"/>
                    </a:srgbClr>
                  </a:outerShdw>
                </a:effectLst>
                <a:latin typeface="汉仪尚巍手书W" panose="00020600040101010101" pitchFamily="18" charset="-122"/>
                <a:ea typeface="汉仪尚巍手书W" panose="00020600040101010101" pitchFamily="18" charset="-122"/>
              </a:defRPr>
            </a:lvl1pPr>
          </a:lstStyle>
          <a:p>
            <a:r>
              <a:rPr lang="zh-CN" altLang="en-US" sz="11500"/>
              <a:t>贰</a:t>
            </a:r>
            <a:endParaRPr lang="zh-CN" altLang="en-US" sz="11500"/>
          </a:p>
        </p:txBody>
      </p:sp>
      <p:sp>
        <p:nvSpPr>
          <p:cNvPr id="72" name="文本框 71"/>
          <p:cNvSpPr txBox="1"/>
          <p:nvPr/>
        </p:nvSpPr>
        <p:spPr>
          <a:xfrm>
            <a:off x="4946015" y="3051810"/>
            <a:ext cx="5248275" cy="768350"/>
          </a:xfrm>
          <a:prstGeom prst="rect">
            <a:avLst/>
          </a:prstGeom>
          <a:noFill/>
        </p:spPr>
        <p:txBody>
          <a:bodyPr wrap="square" rtlCol="0">
            <a:spAutoFit/>
          </a:bodyPr>
          <a:lstStyle/>
          <a:p>
            <a:r>
              <a:rPr lang="zh-CN" altLang="en-US" sz="4400">
                <a:solidFill>
                  <a:schemeClr val="bg1"/>
                </a:solidFill>
                <a:latin typeface="方正兰亭粗黑_GBK" panose="02000000000000000000" pitchFamily="2" charset="-122"/>
                <a:ea typeface="方正兰亭粗黑_GBK" panose="02000000000000000000" pitchFamily="2" charset="-122"/>
                <a:sym typeface="+mn-ea"/>
              </a:rPr>
              <a:t>我国工业的分布</a:t>
            </a:r>
            <a:endParaRPr lang="zh-CN" altLang="en-US" sz="4400">
              <a:solidFill>
                <a:schemeClr val="bg1"/>
              </a:solidFill>
              <a:latin typeface="方正兰亭粗黑_GBK" panose="02000000000000000000" pitchFamily="2" charset="-122"/>
              <a:ea typeface="方正兰亭粗黑_GBK" panose="02000000000000000000" pitchFamily="2" charset="-122"/>
              <a:sym typeface="+mn-ea"/>
            </a:endParaRPr>
          </a:p>
        </p:txBody>
      </p:sp>
      <p:sp>
        <p:nvSpPr>
          <p:cNvPr id="78" name="文本框 77"/>
          <p:cNvSpPr txBox="1"/>
          <p:nvPr/>
        </p:nvSpPr>
        <p:spPr>
          <a:xfrm>
            <a:off x="8224298" y="1398792"/>
            <a:ext cx="1844729" cy="460375"/>
          </a:xfrm>
          <a:prstGeom prst="rect">
            <a:avLst/>
          </a:prstGeom>
          <a:noFill/>
        </p:spPr>
        <p:txBody>
          <a:bodyPr wrap="square" rtlCol="0">
            <a:spAutoFit/>
          </a:bodyPr>
          <a:lstStyle/>
          <a:p>
            <a:pPr algn="ctr"/>
            <a:r>
              <a:rPr lang="en-US" altLang="zh-CN" sz="2400">
                <a:solidFill>
                  <a:srgbClr val="FEE979"/>
                </a:solidFill>
                <a:latin typeface="微软雅黑 Light" panose="020B0502040204020203" pitchFamily="34" charset="-122"/>
                <a:ea typeface="微软雅黑 Light" panose="020B0502040204020203" pitchFamily="34" charset="-122"/>
                <a:cs typeface="经典粗宋简" panose="02010609000101010101" pitchFamily="49" charset="-122"/>
              </a:rPr>
              <a:t>PART TWO</a:t>
            </a:r>
            <a:endParaRPr lang="en-US" altLang="zh-CN" sz="2400">
              <a:solidFill>
                <a:srgbClr val="FEE979"/>
              </a:solidFill>
              <a:latin typeface="微软雅黑 Light" panose="020B0502040204020203" pitchFamily="34" charset="-122"/>
              <a:ea typeface="微软雅黑 Light" panose="020B0502040204020203" pitchFamily="34" charset="-122"/>
              <a:cs typeface="经典粗宋简" panose="02010609000101010101" pitchFamily="49" charset="-122"/>
            </a:endParaRPr>
          </a:p>
        </p:txBody>
      </p:sp>
      <p:cxnSp>
        <p:nvCxnSpPr>
          <p:cNvPr id="80" name="直接连接符 79"/>
          <p:cNvCxnSpPr>
            <a:stCxn id="67" idx="7"/>
            <a:endCxn id="67" idx="2"/>
          </p:cNvCxnSpPr>
          <p:nvPr/>
        </p:nvCxnSpPr>
        <p:spPr>
          <a:xfrm>
            <a:off x="8001634" y="1894114"/>
            <a:ext cx="2193290" cy="0"/>
          </a:xfrm>
          <a:prstGeom prst="line">
            <a:avLst/>
          </a:prstGeom>
          <a:ln w="9525">
            <a:solidFill>
              <a:srgbClr val="86000A"/>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3882390" y="866140"/>
            <a:ext cx="4426585" cy="583565"/>
          </a:xfrm>
          <a:prstGeom prst="rect">
            <a:avLst/>
          </a:prstGeom>
          <a:noFill/>
        </p:spPr>
        <p:txBody>
          <a:bodyPr wrap="square" rtlCol="0" anchor="t">
            <a:spAutoFit/>
          </a:bodyPr>
          <a:lstStyle/>
          <a:p>
            <a:pPr algn="dist"/>
            <a:r>
              <a:rPr lang="zh-CN" altLang="en-US" sz="3200" smtClean="0">
                <a:solidFill>
                  <a:schemeClr val="tx1">
                    <a:lumMod val="75000"/>
                    <a:lumOff val="25000"/>
                  </a:schemeClr>
                </a:solidFill>
                <a:latin typeface="黑体" panose="02010609060101010101" charset="-122"/>
                <a:ea typeface="黑体" panose="02010609060101010101" charset="-122"/>
                <a:cs typeface="+mj-cs"/>
                <a:sym typeface="+mn-ea"/>
              </a:rPr>
              <a:t>我国工业的发展</a:t>
            </a:r>
            <a:endParaRPr lang="zh-CN" altLang="en-US" sz="3200" smtClean="0">
              <a:solidFill>
                <a:schemeClr val="tx1">
                  <a:lumMod val="75000"/>
                  <a:lumOff val="25000"/>
                </a:schemeClr>
              </a:solidFill>
              <a:latin typeface="黑体" panose="02010609060101010101" charset="-122"/>
              <a:ea typeface="黑体" panose="02010609060101010101" charset="-122"/>
              <a:cs typeface="+mj-cs"/>
              <a:sym typeface="+mn-ea"/>
            </a:endParaRPr>
          </a:p>
        </p:txBody>
      </p:sp>
      <p:sp>
        <p:nvSpPr>
          <p:cNvPr id="3" name="文本框 2"/>
          <p:cNvSpPr txBox="1"/>
          <p:nvPr>
            <p:custDataLst>
              <p:tags r:id="rId2"/>
            </p:custDataLst>
          </p:nvPr>
        </p:nvSpPr>
        <p:spPr>
          <a:xfrm>
            <a:off x="177800" y="1449705"/>
            <a:ext cx="11644630" cy="1383665"/>
          </a:xfrm>
          <a:prstGeom prst="rect">
            <a:avLst/>
          </a:prstGeom>
          <a:noFill/>
        </p:spPr>
        <p:txBody>
          <a:bodyPr wrap="square" rtlCol="0" anchor="t">
            <a:spAutoFit/>
          </a:bodyPr>
          <a:lstStyle/>
          <a:p>
            <a:pPr algn="l">
              <a:lnSpc>
                <a:spcPct val="150000"/>
              </a:lnSpc>
            </a:pPr>
            <a:r>
              <a:rPr lang="zh-CN" altLang="en-US" sz="2800" b="1"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en-US" altLang="zh-CN" sz="2800" b="1"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  </a:t>
            </a:r>
            <a:r>
              <a:rPr lang="zh-CN" altLang="en-US" sz="2800" b="1"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近年来，我国工业技术水平有了很大提高，已经初步形成门类比较齐全的工业体系</a:t>
            </a:r>
            <a:r>
              <a:rPr lang="en-US" altLang="zh-CN" sz="2800" b="1"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a:t>
            </a:r>
            <a:r>
              <a:rPr lang="zh-CN" altLang="en-US" sz="2800" b="1"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rPr>
              <a:t>工业布局日趋合理。</a:t>
            </a:r>
            <a:endParaRPr lang="zh-CN" altLang="en-US" sz="2800" b="1" smtClean="0">
              <a:solidFill>
                <a:schemeClr val="tx1"/>
              </a:solidFill>
              <a:latin typeface="宋体" panose="02010600030101010101" pitchFamily="2" charset="-122"/>
              <a:ea typeface="宋体" panose="02010600030101010101" pitchFamily="2" charset="-122"/>
              <a:cs typeface="宋体" panose="02010600030101010101" pitchFamily="2" charset="-122"/>
              <a:sym typeface="+mn-ea"/>
            </a:endParaRPr>
          </a:p>
        </p:txBody>
      </p:sp>
      <p:pic>
        <p:nvPicPr>
          <p:cNvPr id="4" name="图片 3"/>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rcRect l="10164" t="8255" r="9016" b="7594"/>
          <a:stretch>
            <a:fillRect/>
          </a:stretch>
        </p:blipFill>
        <p:spPr>
          <a:xfrm>
            <a:off x="6248400" y="2482215"/>
            <a:ext cx="5088890" cy="3889375"/>
          </a:xfrm>
          <a:prstGeom prst="rect">
            <a:avLst/>
          </a:prstGeom>
        </p:spPr>
      </p:pic>
      <p:pic>
        <p:nvPicPr>
          <p:cNvPr id="12" name="Picture 2"/>
          <p:cNvPicPr>
            <a:picLocks noChangeAspect="1" noChangeArrowheads="1"/>
          </p:cNvPicPr>
          <p:nvPr>
            <p:custDataLst>
              <p:tags r:id="rId5"/>
            </p:custDataLst>
          </p:nvPr>
        </p:nvPicPr>
        <p:blipFill>
          <a:blip r:embed="rId6">
            <a:clrChange>
              <a:clrFrom>
                <a:srgbClr val="FFFFFF">
                  <a:alpha val="100000"/>
                </a:srgbClr>
              </a:clrFrom>
              <a:clrTo>
                <a:srgbClr val="FFFFFF">
                  <a:alpha val="100000"/>
                  <a:alpha val="0"/>
                </a:srgbClr>
              </a:clrTo>
            </a:clrChange>
          </a:blip>
          <a:stretch>
            <a:fillRect/>
          </a:stretch>
        </p:blipFill>
        <p:spPr bwMode="auto">
          <a:xfrm>
            <a:off x="820420" y="2833370"/>
            <a:ext cx="4761230" cy="3801110"/>
          </a:xfrm>
          <a:prstGeom prst="rect">
            <a:avLst/>
          </a:prstGeom>
          <a:noFill/>
          <a:ln w="9525">
            <a:noFill/>
            <a:miter lim="800000"/>
            <a:headEnd/>
            <a:tailEnd/>
          </a:ln>
        </p:spPr>
      </p:pic>
      <p:grpSp>
        <p:nvGrpSpPr>
          <p:cNvPr id="7" name="组合 6"/>
          <p:cNvGrpSpPr/>
          <p:nvPr/>
        </p:nvGrpSpPr>
        <p:grpSpPr>
          <a:xfrm>
            <a:off x="-331470" y="0"/>
            <a:ext cx="6240780" cy="764540"/>
            <a:chOff x="318" y="0"/>
            <a:chExt cx="9828" cy="1204"/>
          </a:xfrm>
        </p:grpSpPr>
        <p:sp>
          <p:nvSpPr>
            <p:cNvPr id="8" name="平行四边形 7"/>
            <p:cNvSpPr/>
            <p:nvPr/>
          </p:nvSpPr>
          <p:spPr>
            <a:xfrm>
              <a:off x="2273" y="361"/>
              <a:ext cx="7873" cy="799"/>
            </a:xfrm>
            <a:prstGeom prst="parallelogram">
              <a:avLst>
                <a:gd name="adj" fmla="val 68961"/>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2929" y="43"/>
              <a:ext cx="6468" cy="1161"/>
            </a:xfrm>
            <a:prstGeom prst="rect">
              <a:avLst/>
            </a:prstGeom>
            <a:noFill/>
          </p:spPr>
          <p:txBody>
            <a:bodyPr wrap="square" rtlCol="0">
              <a:spAutoFit/>
            </a:bodyPr>
            <a:lstStyle/>
            <a:p>
              <a:pPr algn="dist" fontAlgn="auto">
                <a:lnSpc>
                  <a:spcPct val="150000"/>
                </a:lnSpc>
              </a:pPr>
              <a:r>
                <a:rPr lang="zh-CN" altLang="en-US" sz="2800">
                  <a:solidFill>
                    <a:schemeClr val="tx1"/>
                  </a:solidFill>
                </a:rPr>
                <a:t>我国工业分布的基本特点</a:t>
              </a:r>
              <a:endParaRPr lang="zh-CN" altLang="en-US" sz="2800">
                <a:solidFill>
                  <a:schemeClr val="tx1"/>
                </a:solidFill>
              </a:endParaRPr>
            </a:p>
          </p:txBody>
        </p:sp>
        <p:sp>
          <p:nvSpPr>
            <p:cNvPr id="16" name="平行四边形 15"/>
            <p:cNvSpPr/>
            <p:nvPr/>
          </p:nvSpPr>
          <p:spPr>
            <a:xfrm>
              <a:off x="318" y="361"/>
              <a:ext cx="2493" cy="799"/>
            </a:xfrm>
            <a:prstGeom prst="parallelogram">
              <a:avLst>
                <a:gd name="adj" fmla="val 68961"/>
              </a:avLst>
            </a:prstGeom>
            <a:gradFill>
              <a:gsLst>
                <a:gs pos="0">
                  <a:srgbClr val="C00000">
                    <a:alpha val="31000"/>
                  </a:srgbClr>
                </a:gs>
                <a:gs pos="100000">
                  <a:srgbClr val="C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平行四边形 16"/>
            <p:cNvSpPr>
              <a:spLocks noChangeAspect="1"/>
            </p:cNvSpPr>
            <p:nvPr/>
          </p:nvSpPr>
          <p:spPr>
            <a:xfrm>
              <a:off x="923" y="0"/>
              <a:ext cx="793" cy="1191"/>
            </a:xfrm>
            <a:prstGeom prst="parallelogram">
              <a:avLst>
                <a:gd name="adj" fmla="val 91149"/>
              </a:avLst>
            </a:prstGeom>
            <a:solidFill>
              <a:srgbClr val="EFF2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p="http://schemas.openxmlformats.org/presentationml/2006/main">
  <p:tag name="KSO_WM_SPECIAL_SOURCE" val="bdnull"/>
</p:tagLst>
</file>

<file path=ppt/tags/tag10.xml><?xml version="1.0" encoding="utf-8"?>
<p:tagLst xmlns:p="http://schemas.openxmlformats.org/presentationml/2006/main">
  <p:tag name="AS_UNIQUEID" val="370"/>
</p:tagLst>
</file>

<file path=ppt/tags/tag11.xml><?xml version="1.0" encoding="utf-8"?>
<p:tagLst xmlns:p="http://schemas.openxmlformats.org/presentationml/2006/main">
  <p:tag name="AS_UNIQUEID" val="371"/>
</p:tagLst>
</file>

<file path=ppt/tags/tag12.xml><?xml version="1.0" encoding="utf-8"?>
<p:tagLst xmlns:p="http://schemas.openxmlformats.org/presentationml/2006/main">
  <p:tag name="KSO_WM_BEAUTIFY_FLAG" val="#wm#"/>
  <p:tag name="KSO_WM_TEMPLATE_CATEGORY" val="diagram"/>
  <p:tag name="KSO_WM_TEMPLATE_INDEX" val="20201604"/>
</p:tagLst>
</file>

<file path=ppt/tags/tag13.xml><?xml version="1.0" encoding="utf-8"?>
<p:tagLst xmlns:p="http://schemas.openxmlformats.org/presentationml/2006/main">
  <p:tag name="AS_UNIQUEID" val="374"/>
</p:tagLst>
</file>

<file path=ppt/tags/tag14.xml><?xml version="1.0" encoding="utf-8"?>
<p:tagLst xmlns:p="http://schemas.openxmlformats.org/presentationml/2006/main">
  <p:tag name="AS_UNIQUEID" val="376"/>
</p:tagLst>
</file>

<file path=ppt/tags/tag15.xml><?xml version="1.0" encoding="utf-8"?>
<p:tagLst xmlns:p="http://schemas.openxmlformats.org/presentationml/2006/main">
  <p:tag name="AS_UNIQUEID" val="377"/>
</p:tagLst>
</file>

<file path=ppt/tags/tag16.xml><?xml version="1.0" encoding="utf-8"?>
<p:tagLst xmlns:p="http://schemas.openxmlformats.org/presentationml/2006/main">
  <p:tag name="AS_UNIQUEID" val="378"/>
</p:tagLst>
</file>

<file path=ppt/tags/tag17.xml><?xml version="1.0" encoding="utf-8"?>
<p:tagLst xmlns:p="http://schemas.openxmlformats.org/presentationml/2006/main">
  <p:tag name="AS_UNIQUEID" val="379"/>
</p:tagLst>
</file>

<file path=ppt/tags/tag18.xml><?xml version="1.0" encoding="utf-8"?>
<p:tagLst xmlns:p="http://schemas.openxmlformats.org/presentationml/2006/main">
  <p:tag name="AS_UNIQUEID" val="380"/>
</p:tagLst>
</file>

<file path=ppt/tags/tag19.xml><?xml version="1.0" encoding="utf-8"?>
<p:tagLst xmlns:p="http://schemas.openxmlformats.org/presentationml/2006/main">
  <p:tag name="KSO_WM_BEAUTIFY_FLAG" val="#wm#"/>
  <p:tag name="KSO_WM_TEMPLATE_CATEGORY" val="diagram"/>
  <p:tag name="KSO_WM_TEMPLATE_INDEX" val="20201604"/>
</p:tagLst>
</file>

<file path=ppt/tags/tag2.xml><?xml version="1.0" encoding="utf-8"?>
<p:tagLst xmlns:p="http://schemas.openxmlformats.org/presentationml/2006/main">
  <p:tag name="AS_UNIQUEID" val="359"/>
</p:tagLst>
</file>

<file path=ppt/tags/tag20.xml><?xml version="1.0" encoding="utf-8"?>
<p:tagLst xmlns:p="http://schemas.openxmlformats.org/presentationml/2006/main">
  <p:tag name="AS_UNIQUEID" val="383"/>
</p:tagLst>
</file>

<file path=ppt/tags/tag21.xml><?xml version="1.0" encoding="utf-8"?>
<p:tagLst xmlns:p="http://schemas.openxmlformats.org/presentationml/2006/main">
  <p:tag name="AS_UNIQUEID" val="385"/>
</p:tagLst>
</file>

<file path=ppt/tags/tag22.xml><?xml version="1.0" encoding="utf-8"?>
<p:tagLst xmlns:p="http://schemas.openxmlformats.org/presentationml/2006/main">
  <p:tag name="AS_UNIQUEID" val="386"/>
</p:tagLst>
</file>

<file path=ppt/tags/tag23.xml><?xml version="1.0" encoding="utf-8"?>
<p:tagLst xmlns:p="http://schemas.openxmlformats.org/presentationml/2006/main">
  <p:tag name="AS_UNIQUEID" val="387"/>
</p:tagLst>
</file>

<file path=ppt/tags/tag24.xml><?xml version="1.0" encoding="utf-8"?>
<p:tagLst xmlns:p="http://schemas.openxmlformats.org/presentationml/2006/main">
  <p:tag name="AS_UNIQUEID" val="388"/>
</p:tagLst>
</file>

<file path=ppt/tags/tag25.xml><?xml version="1.0" encoding="utf-8"?>
<p:tagLst xmlns:p="http://schemas.openxmlformats.org/presentationml/2006/main">
  <p:tag name="AS_UNIQUEID" val="389"/>
</p:tagLst>
</file>

<file path=ppt/tags/tag26.xml><?xml version="1.0" encoding="utf-8"?>
<p:tagLst xmlns:p="http://schemas.openxmlformats.org/presentationml/2006/main">
  <p:tag name="AS_UNIQUEID" val="390"/>
</p:tagLst>
</file>

<file path=ppt/tags/tag27.xml><?xml version="1.0" encoding="utf-8"?>
<p:tagLst xmlns:p="http://schemas.openxmlformats.org/presentationml/2006/main">
  <p:tag name="KSO_WM_BEAUTIFY_FLAG" val="#wm#"/>
  <p:tag name="KSO_WM_TEMPLATE_CATEGORY" val="diagram"/>
  <p:tag name="KSO_WM_TEMPLATE_INDEX" val="20201604"/>
</p:tagLst>
</file>

<file path=ppt/tags/tag28.xml><?xml version="1.0" encoding="utf-8"?>
<p:tagLst xmlns:p="http://schemas.openxmlformats.org/presentationml/2006/main">
  <p:tag name="KSO_WM_UNIT_TABLE_BEAUTIFY" val="smartTable{2a8ccaab-f961-43cf-ba26-6534c91a85cb}"/>
</p:tagLst>
</file>

<file path=ppt/tags/tag29.xml><?xml version="1.0" encoding="utf-8"?>
<p:tagLst xmlns:p="http://schemas.openxmlformats.org/presentationml/2006/main">
  <p:tag name="AS_UNIQUEID" val="452"/>
</p:tagLst>
</file>

<file path=ppt/tags/tag3.xml><?xml version="1.0" encoding="utf-8"?>
<p:tagLst xmlns:p="http://schemas.openxmlformats.org/presentationml/2006/main">
  <p:tag name="AS_UNIQUEID" val="361"/>
</p:tagLst>
</file>

<file path=ppt/tags/tag30.xml><?xml version="1.0" encoding="utf-8"?>
<p:tagLst xmlns:p="http://schemas.openxmlformats.org/presentationml/2006/main">
  <p:tag name="AS_UNIQUEID" val="452"/>
</p:tagLst>
</file>

<file path=ppt/tags/tag31.xml><?xml version="1.0" encoding="utf-8"?>
<p:tagLst xmlns:p="http://schemas.openxmlformats.org/presentationml/2006/main">
  <p:tag name="AS_UNIQUEID" val="473"/>
</p:tagLst>
</file>

<file path=ppt/tags/tag32.xml><?xml version="1.0" encoding="utf-8"?>
<p:tagLst xmlns:p="http://schemas.openxmlformats.org/presentationml/2006/main">
  <p:tag name="AS_UNIQUEID" val="474"/>
</p:tagLst>
</file>

<file path=ppt/tags/tag33.xml><?xml version="1.0" encoding="utf-8"?>
<p:tagLst xmlns:p="http://schemas.openxmlformats.org/presentationml/2006/main">
  <p:tag name="AS_UNIQUEID" val="475"/>
</p:tagLst>
</file>

<file path=ppt/tags/tag34.xml><?xml version="1.0" encoding="utf-8"?>
<p:tagLst xmlns:p="http://schemas.openxmlformats.org/presentationml/2006/main">
  <p:tag name="KSO_WM_BEAUTIFY_FLAG" val="#wm#"/>
  <p:tag name="KSO_WM_TEMPLATE_CATEGORY" val="diagram"/>
  <p:tag name="KSO_WM_TEMPLATE_INDEX" val="20201604"/>
</p:tagLst>
</file>

<file path=ppt/tags/tag35.xml><?xml version="1.0" encoding="utf-8"?>
<p:tagLst xmlns:p="http://schemas.openxmlformats.org/presentationml/2006/main">
  <p:tag name="AS_OS" val="Unix 3.10 unknown"/>
  <p:tag name="AS_RELEASE_DATE" val="2020.11.30"/>
  <p:tag name="AS_TITLE" val="Aspose.Slides for Java"/>
  <p:tag name="AS_VERSION" val="20.11"/>
  <p:tag name="COMMONDATA" val="eyJoZGlkIjoiYjFmNTVkMmQxYzYyMzY3MjZmOTM3NDdiY2ZiYmM1NWQifQ=="/>
  <p:tag name="KSO_WPP_MARK_KEY" val="c0a0637d-f438-4d9f-83db-c86050f0c60c"/>
</p:tagLst>
</file>

<file path=ppt/tags/tag4.xml><?xml version="1.0" encoding="utf-8"?>
<p:tagLst xmlns:p="http://schemas.openxmlformats.org/presentationml/2006/main">
  <p:tag name="AS_UNIQUEID" val="362"/>
</p:tagLst>
</file>

<file path=ppt/tags/tag5.xml><?xml version="1.0" encoding="utf-8"?>
<p:tagLst xmlns:p="http://schemas.openxmlformats.org/presentationml/2006/main">
  <p:tag name="AS_UNIQUEID" val="363"/>
  <p:tag name="KSO_WM_UNIT_PLACING_PICTURE_USER_VIEWPORT" val="{&quot;height&quot;:7119,&quot;width&quot;:8917}"/>
</p:tagLst>
</file>

<file path=ppt/tags/tag6.xml><?xml version="1.0" encoding="utf-8"?>
<p:tagLst xmlns:p="http://schemas.openxmlformats.org/presentationml/2006/main">
  <p:tag name="KSO_WM_BEAUTIFY_FLAG" val="#wm#"/>
  <p:tag name="KSO_WM_TEMPLATE_CATEGORY" val="diagram"/>
  <p:tag name="KSO_WM_TEMPLATE_INDEX" val="20201604"/>
</p:tagLst>
</file>

<file path=ppt/tags/tag7.xml><?xml version="1.0" encoding="utf-8"?>
<p:tagLst xmlns:p="http://schemas.openxmlformats.org/presentationml/2006/main">
  <p:tag name="AS_UNIQUEID" val="366"/>
</p:tagLst>
</file>

<file path=ppt/tags/tag8.xml><?xml version="1.0" encoding="utf-8"?>
<p:tagLst xmlns:p="http://schemas.openxmlformats.org/presentationml/2006/main">
  <p:tag name="AS_UNIQUEID" val="368"/>
</p:tagLst>
</file>

<file path=ppt/tags/tag9.xml><?xml version="1.0" encoding="utf-8"?>
<p:tagLst xmlns:p="http://schemas.openxmlformats.org/presentationml/2006/main">
  <p:tag name="AS_UNIQUEID" val="36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Arial"/>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Arial"/>
        <a:cs typeface="Arial"/>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4686</Words>
  <Application>WPS 演示</Application>
  <PresentationFormat/>
  <Paragraphs>773</Paragraphs>
  <Slides>44</Slides>
  <Notes>7</Notes>
  <HiddenSlides>0</HiddenSlides>
  <MMClips>1</MMClips>
  <ScaleCrop>false</ScaleCrop>
  <HeadingPairs>
    <vt:vector size="6" baseType="variant">
      <vt:variant>
        <vt:lpstr>已用的字体</vt:lpstr>
      </vt:variant>
      <vt:variant>
        <vt:i4>25</vt:i4>
      </vt:variant>
      <vt:variant>
        <vt:lpstr>主题</vt:lpstr>
      </vt:variant>
      <vt:variant>
        <vt:i4>2</vt:i4>
      </vt:variant>
      <vt:variant>
        <vt:lpstr>幻灯片标题</vt:lpstr>
      </vt:variant>
      <vt:variant>
        <vt:i4>44</vt:i4>
      </vt:variant>
    </vt:vector>
  </HeadingPairs>
  <TitlesOfParts>
    <vt:vector size="71" baseType="lpstr">
      <vt:lpstr>Arial</vt:lpstr>
      <vt:lpstr>宋体</vt:lpstr>
      <vt:lpstr>Wingdings</vt:lpstr>
      <vt:lpstr>思源黑体 CN Heavy</vt:lpstr>
      <vt:lpstr>黑体</vt:lpstr>
      <vt:lpstr>Futura LT Light</vt:lpstr>
      <vt:lpstr>微软雅黑</vt:lpstr>
      <vt:lpstr>Calibri</vt:lpstr>
      <vt:lpstr>汉仪尚巍手书W</vt:lpstr>
      <vt:lpstr>方正兰亭粗黑_GBK</vt:lpstr>
      <vt:lpstr>微软雅黑 Light</vt:lpstr>
      <vt:lpstr>经典粗宋简</vt:lpstr>
      <vt:lpstr>思源黑体 CN Light</vt:lpstr>
      <vt:lpstr>ksdb</vt:lpstr>
      <vt:lpstr>Arial Unicode MS</vt:lpstr>
      <vt:lpstr>Impact</vt:lpstr>
      <vt:lpstr>Calibri</vt:lpstr>
      <vt:lpstr>Times New Roman</vt:lpstr>
      <vt:lpstr>楷体_GB2312</vt:lpstr>
      <vt:lpstr>Wingdings</vt:lpstr>
      <vt:lpstr>方正粗黑宋简体</vt:lpstr>
      <vt:lpstr>Arial</vt:lpstr>
      <vt:lpstr>Tahoma</vt:lpstr>
      <vt:lpstr>新宋体</vt:lpstr>
      <vt:lpstr>楷体</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Irma</cp:lastModifiedBy>
  <cp:revision>11</cp:revision>
  <cp:lastPrinted>2022-11-08T14:28:00Z</cp:lastPrinted>
  <dcterms:created xsi:type="dcterms:W3CDTF">2022-11-08T14:28:00Z</dcterms:created>
  <dcterms:modified xsi:type="dcterms:W3CDTF">2024-12-18T01:44:37Z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A7FE02ABBAB04000A21F4D8D6140F189</vt:lpwstr>
  </property>
  <property fmtid="{D5CDD505-2E9C-101B-9397-08002B2CF9AE}" pid="7" name="KSOProductBuildVer">
    <vt:lpwstr>2052-12.1.0.19302</vt:lpwstr>
  </property>
</Properties>
</file>