
<file path=[Content_Types].xml><?xml version="1.0" encoding="utf-8"?>
<Types xmlns="http://schemas.openxmlformats.org/package/2006/content-types"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视频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01818" y="328470"/>
            <a:ext cx="3362363" cy="5977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5462581" y="1831410"/>
            <a:ext cx="3819115" cy="7286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主控器判断与处理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8949198" y="1831276"/>
            <a:ext cx="1980790" cy="7286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灯亮/灭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4" name="文本3"/>
          <p:cNvSpPr txBox="1"/>
          <p:nvPr/>
        </p:nvSpPr>
        <p:spPr>
          <a:xfrm>
            <a:off x="1635474" y="2674420"/>
            <a:ext cx="3371440" cy="7286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光线传感器接收信号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5" name="文本4"/>
          <p:cNvSpPr txBox="1"/>
          <p:nvPr/>
        </p:nvSpPr>
        <p:spPr>
          <a:xfrm>
            <a:off x="5462981" y="2674391"/>
            <a:ext cx="3819115" cy="7286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主控器判断与处理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6" name="文本5"/>
          <p:cNvSpPr txBox="1"/>
          <p:nvPr/>
        </p:nvSpPr>
        <p:spPr>
          <a:xfrm>
            <a:off x="8949522" y="2674582"/>
            <a:ext cx="1980790" cy="7286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灯亮/灭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7" name="形状1"/>
          <p:cNvSpPr txBox="1"/>
          <p:nvPr/>
        </p:nvSpPr>
        <p:spPr>
          <a:xfrm>
            <a:off x="4347823" y="2014137"/>
            <a:ext cx="878840" cy="171450"/>
          </a:xfrm>
          <a:prstGeom prst="rightArrow">
            <a:avLst/>
          </a:prstGeom>
          <a:solidFill>
            <a:srgbClr val="5B9BD5"/>
          </a:solidFill>
          <a:ln w="12700">
            <a:solidFill>
              <a:srgbClr val="2E75B5"/>
            </a:solidFill>
            <a:prstDash val="solid"/>
            <a:headEnd type="none" w="med" len="sm"/>
            <a:tailEnd type="none" w="med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8" name="形状2"/>
          <p:cNvSpPr txBox="1"/>
          <p:nvPr/>
        </p:nvSpPr>
        <p:spPr>
          <a:xfrm>
            <a:off x="7966532" y="2013814"/>
            <a:ext cx="878840" cy="171450"/>
          </a:xfrm>
          <a:prstGeom prst="rightArrow">
            <a:avLst/>
          </a:prstGeom>
          <a:solidFill>
            <a:srgbClr val="5B9BD5"/>
          </a:solidFill>
          <a:ln w="12700">
            <a:solidFill>
              <a:srgbClr val="2E75B5"/>
            </a:solidFill>
            <a:prstDash val="solid"/>
            <a:headEnd type="none" w="med" len="sm"/>
            <a:tailEnd type="none" w="med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9" name="形状3"/>
          <p:cNvSpPr txBox="1"/>
          <p:nvPr/>
        </p:nvSpPr>
        <p:spPr>
          <a:xfrm>
            <a:off x="4347737" y="2828830"/>
            <a:ext cx="878840" cy="171450"/>
          </a:xfrm>
          <a:prstGeom prst="rightArrow">
            <a:avLst/>
          </a:prstGeom>
          <a:solidFill>
            <a:srgbClr val="5B9BD5"/>
          </a:solidFill>
          <a:ln w="12700">
            <a:solidFill>
              <a:srgbClr val="2E75B5"/>
            </a:solidFill>
            <a:prstDash val="solid"/>
            <a:headEnd type="none" w="med" len="sm"/>
            <a:tailEnd type="none" w="med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0" name="形状4"/>
          <p:cNvSpPr txBox="1"/>
          <p:nvPr/>
        </p:nvSpPr>
        <p:spPr>
          <a:xfrm>
            <a:off x="7966608" y="2828935"/>
            <a:ext cx="878840" cy="171450"/>
          </a:xfrm>
          <a:prstGeom prst="rightArrow">
            <a:avLst/>
          </a:prstGeom>
          <a:solidFill>
            <a:srgbClr val="5B9BD5"/>
          </a:solidFill>
          <a:ln w="12700">
            <a:solidFill>
              <a:srgbClr val="2E75B5"/>
            </a:solidFill>
            <a:prstDash val="solid"/>
            <a:headEnd type="none" w="med" len="sm"/>
            <a:tailEnd type="none" w="med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1" name="文本6"/>
          <p:cNvSpPr txBox="1"/>
          <p:nvPr/>
        </p:nvSpPr>
        <p:spPr>
          <a:xfrm>
            <a:off x="1206792" y="1853013"/>
            <a:ext cx="3333340" cy="49415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人体红外传感器接收信号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grpSp>
        <p:nvGrpSpPr>
          <p:cNvPr id="12" name="组合1"/>
          <p:cNvGrpSpPr/>
          <p:nvPr/>
        </p:nvGrpSpPr>
        <p:grpSpPr>
          <a:xfrm>
            <a:off x="370997" y="273167"/>
            <a:ext cx="8088937" cy="581628"/>
            <a:chOff x="0" y="0"/>
            <a:chExt cx="8088937" cy="581628"/>
          </a:xfrm>
        </p:grpSpPr>
        <p:sp>
          <p:nvSpPr>
            <p:cNvPr id="13" name="形状7"/>
            <p:cNvSpPr txBox="1"/>
            <p:nvPr/>
          </p:nvSpPr>
          <p:spPr>
            <a:xfrm rot="2700000">
              <a:off x="0" y="50691"/>
              <a:ext cx="527685" cy="527685"/>
            </a:xfrm>
            <a:prstGeom prst="roundRect">
              <a:avLst/>
            </a:prstGeom>
            <a:solidFill>
              <a:srgbClr val="1D979E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4" name="形状8"/>
            <p:cNvSpPr txBox="1"/>
            <p:nvPr/>
          </p:nvSpPr>
          <p:spPr>
            <a:xfrm rot="2700000">
              <a:off x="364546" y="103549"/>
              <a:ext cx="422610" cy="422610"/>
            </a:xfrm>
            <a:prstGeom prst="roundRect">
              <a:avLst/>
            </a:prstGeom>
            <a:solidFill>
              <a:srgbClr val="EC6841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5" name="文本11"/>
            <p:cNvSpPr txBox="1"/>
            <p:nvPr/>
          </p:nvSpPr>
          <p:spPr>
            <a:xfrm>
              <a:off x="943282" y="0"/>
              <a:ext cx="7145655" cy="58162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700" b="1" i="0" dirty="0">
                  <a:solidFill>
                    <a:srgbClr val="EC684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光控感应灯控制过程</a:t>
              </a:r>
              <a:endParaRPr lang="zh-CN" altLang="en-US" sz="2700" b="1" i="0" dirty="0">
                <a:solidFill>
                  <a:srgbClr val="EC684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6" name="文本7"/>
          <p:cNvSpPr txBox="1"/>
          <p:nvPr/>
        </p:nvSpPr>
        <p:spPr>
          <a:xfrm>
            <a:off x="739781" y="3314081"/>
            <a:ext cx="3929844" cy="49415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人体红外+光线传感器接收信号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17" name="形状5"/>
          <p:cNvSpPr txBox="1"/>
          <p:nvPr/>
        </p:nvSpPr>
        <p:spPr>
          <a:xfrm>
            <a:off x="4347509" y="3475787"/>
            <a:ext cx="878840" cy="171450"/>
          </a:xfrm>
          <a:prstGeom prst="rightArrow">
            <a:avLst/>
          </a:prstGeom>
          <a:solidFill>
            <a:srgbClr val="5B9BD5"/>
          </a:solidFill>
          <a:ln w="12700">
            <a:solidFill>
              <a:srgbClr val="2E75B5"/>
            </a:solidFill>
            <a:prstDash val="solid"/>
            <a:headEnd type="none" w="med" len="sm"/>
            <a:tailEnd type="none" w="med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8" name="文本8"/>
          <p:cNvSpPr txBox="1"/>
          <p:nvPr/>
        </p:nvSpPr>
        <p:spPr>
          <a:xfrm>
            <a:off x="5462515" y="3313652"/>
            <a:ext cx="3819115" cy="7286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主控器判断与处理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19" name="形状6"/>
          <p:cNvSpPr txBox="1"/>
          <p:nvPr/>
        </p:nvSpPr>
        <p:spPr>
          <a:xfrm>
            <a:off x="7966380" y="3475653"/>
            <a:ext cx="878840" cy="171450"/>
          </a:xfrm>
          <a:prstGeom prst="rightArrow">
            <a:avLst/>
          </a:prstGeom>
          <a:solidFill>
            <a:srgbClr val="5B9BD5"/>
          </a:solidFill>
          <a:ln w="12700">
            <a:solidFill>
              <a:srgbClr val="2E75B5"/>
            </a:solidFill>
            <a:prstDash val="solid"/>
            <a:headEnd type="none" w="med" len="sm"/>
            <a:tailEnd type="none" w="med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0" name="文本9"/>
          <p:cNvSpPr txBox="1"/>
          <p:nvPr/>
        </p:nvSpPr>
        <p:spPr>
          <a:xfrm>
            <a:off x="8948693" y="3313519"/>
            <a:ext cx="1980790" cy="7286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灯亮/灭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21" name="文本10"/>
          <p:cNvSpPr txBox="1"/>
          <p:nvPr/>
        </p:nvSpPr>
        <p:spPr>
          <a:xfrm>
            <a:off x="5548027" y="4046915"/>
            <a:ext cx="3819115" cy="110145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如果</a:t>
            </a:r>
            <a:r>
              <a:rPr lang="zh-CN" altLang="en-US" sz="2000" b="0" i="0" dirty="0">
                <a:solidFill>
                  <a:srgbClr val="FF0000"/>
                </a:solidFill>
                <a:latin typeface="方正粗黑宋简体"/>
                <a:ea typeface="方正粗黑宋简体"/>
              </a:rPr>
              <a:t>晚上且有人经过，</a:t>
            </a:r>
            <a:endParaRPr lang="zh-CN" altLang="en-US" sz="2000" b="0" i="0" dirty="0">
              <a:solidFill>
                <a:srgbClr val="FF0000"/>
              </a:solidFill>
              <a:latin typeface="方正粗黑宋简体"/>
              <a:ea typeface="方正粗黑宋简体"/>
            </a:endParaRPr>
          </a:p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那么亮灯，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否则灭灯。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2363657" y="891235"/>
            <a:ext cx="8722424" cy="5410022"/>
            <a:chOff x="0" y="0"/>
            <a:chExt cx="8722424" cy="5410022"/>
          </a:xfrm>
        </p:grpSpPr>
        <p:sp>
          <p:nvSpPr>
            <p:cNvPr id="3" name="形状15"/>
            <p:cNvSpPr txBox="1"/>
            <p:nvPr/>
          </p:nvSpPr>
          <p:spPr>
            <a:xfrm>
              <a:off x="2627070" y="0"/>
              <a:ext cx="2201404" cy="630241"/>
            </a:xfrm>
            <a:custGeom>
              <a:avLst/>
              <a:gdLst>
                <a:gd name="connsiteX0" fmla="*/ 105040 w 2201404"/>
                <a:gd name="connsiteY0" fmla="*/ 0 h 630241"/>
                <a:gd name="connsiteX1" fmla="*/ 2096364 w 2201404"/>
                <a:gd name="connsiteY1" fmla="*/ 0 h 630241"/>
                <a:gd name="connsiteX2" fmla="*/ 2154376 w 2201404"/>
                <a:gd name="connsiteY2" fmla="*/ 0 h 630241"/>
                <a:gd name="connsiteX3" fmla="*/ 2201404 w 2201404"/>
                <a:gd name="connsiteY3" fmla="*/ 525201 h 630241"/>
                <a:gd name="connsiteX4" fmla="*/ 2201404 w 2201404"/>
                <a:gd name="connsiteY4" fmla="*/ 553059 h 630241"/>
                <a:gd name="connsiteX5" fmla="*/ 2150939 w 2201404"/>
                <a:gd name="connsiteY5" fmla="*/ 619174 h 630241"/>
                <a:gd name="connsiteX6" fmla="*/ 105040 w 2201404"/>
                <a:gd name="connsiteY6" fmla="*/ 630241 h 630241"/>
                <a:gd name="connsiteX7" fmla="*/ 77182 w 2201404"/>
                <a:gd name="connsiteY7" fmla="*/ 630241 h 630241"/>
                <a:gd name="connsiteX8" fmla="*/ 11067 w 2201404"/>
                <a:gd name="connsiteY8" fmla="*/ 579776 h 630241"/>
                <a:gd name="connsiteX9" fmla="*/ 0 w 2201404"/>
                <a:gd name="connsiteY9" fmla="*/ 105040 h 630241"/>
                <a:gd name="connsiteX10" fmla="*/ 0 w 2201404"/>
                <a:gd name="connsiteY10" fmla="*/ 47028 h 63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1404" h="630241">
                  <a:moveTo>
                    <a:pt x="105040" y="0"/>
                  </a:moveTo>
                  <a:lnTo>
                    <a:pt x="2096364" y="0"/>
                  </a:lnTo>
                  <a:cubicBezTo>
                    <a:pt x="2154376" y="0"/>
                    <a:pt x="2201404" y="47028"/>
                    <a:pt x="2201404" y="105040"/>
                  </a:cubicBezTo>
                  <a:lnTo>
                    <a:pt x="2201404" y="525201"/>
                  </a:lnTo>
                  <a:cubicBezTo>
                    <a:pt x="2201404" y="553059"/>
                    <a:pt x="2190337" y="579776"/>
                    <a:pt x="2170638" y="599475"/>
                  </a:cubicBezTo>
                  <a:cubicBezTo>
                    <a:pt x="2150939" y="619174"/>
                    <a:pt x="2124222" y="630241"/>
                    <a:pt x="2096364" y="630241"/>
                  </a:cubicBezTo>
                  <a:lnTo>
                    <a:pt x="105040" y="630241"/>
                  </a:lnTo>
                  <a:cubicBezTo>
                    <a:pt x="77182" y="630241"/>
                    <a:pt x="50464" y="619174"/>
                    <a:pt x="30766" y="599475"/>
                  </a:cubicBezTo>
                  <a:cubicBezTo>
                    <a:pt x="11067" y="579776"/>
                    <a:pt x="0" y="553059"/>
                    <a:pt x="0" y="525201"/>
                  </a:cubicBezTo>
                  <a:lnTo>
                    <a:pt x="0" y="105040"/>
                  </a:lnTo>
                  <a:cubicBezTo>
                    <a:pt x="0" y="47028"/>
                    <a:pt x="47028" y="0"/>
                    <a:pt x="105040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8575">
              <a:solidFill>
                <a:srgbClr val="00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4" name="文本5"/>
            <p:cNvSpPr txBox="1"/>
            <p:nvPr/>
          </p:nvSpPr>
          <p:spPr>
            <a:xfrm>
              <a:off x="2796931" y="77660"/>
              <a:ext cx="1826228" cy="52574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2000" b="0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开始</a:t>
              </a:r>
              <a:endParaRPr lang="zh-CN" altLang="en-US" sz="20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形状16"/>
            <p:cNvSpPr txBox="1"/>
            <p:nvPr/>
          </p:nvSpPr>
          <p:spPr>
            <a:xfrm>
              <a:off x="2414186" y="960672"/>
              <a:ext cx="2743330" cy="60360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6" name="文本6"/>
            <p:cNvSpPr txBox="1"/>
            <p:nvPr/>
          </p:nvSpPr>
          <p:spPr>
            <a:xfrm>
              <a:off x="2353685" y="965464"/>
              <a:ext cx="2812927" cy="52574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2000" b="0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获取传感器的值</a:t>
              </a:r>
              <a:endParaRPr lang="zh-CN" altLang="en-US" sz="20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形状17"/>
            <p:cNvSpPr txBox="1"/>
            <p:nvPr/>
          </p:nvSpPr>
          <p:spPr>
            <a:xfrm>
              <a:off x="2444896" y="1864489"/>
              <a:ext cx="2565346" cy="1367001"/>
            </a:xfrm>
            <a:custGeom>
              <a:avLst/>
              <a:gdLst>
                <a:gd name="connsiteX0" fmla="*/ 1282673 w 2565346"/>
                <a:gd name="connsiteY0" fmla="*/ 0 h 1367001"/>
                <a:gd name="connsiteX1" fmla="*/ 2565346 w 2565346"/>
                <a:gd name="connsiteY1" fmla="*/ 683500 h 1367001"/>
                <a:gd name="connsiteX2" fmla="*/ 1282673 w 2565346"/>
                <a:gd name="connsiteY2" fmla="*/ 1367001 h 1367001"/>
                <a:gd name="connsiteX3" fmla="*/ 0 w 2565346"/>
                <a:gd name="connsiteY3" fmla="*/ 683500 h 1367001"/>
                <a:gd name="connsiteX4" fmla="*/ 1282673 w 2565346"/>
                <a:gd name="connsiteY4" fmla="*/ 0 h 136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5346" h="1367001">
                  <a:moveTo>
                    <a:pt x="1282673" y="0"/>
                  </a:moveTo>
                  <a:lnTo>
                    <a:pt x="2565346" y="683500"/>
                  </a:lnTo>
                  <a:lnTo>
                    <a:pt x="1282673" y="1367001"/>
                  </a:lnTo>
                  <a:lnTo>
                    <a:pt x="0" y="683500"/>
                  </a:lnTo>
                  <a:lnTo>
                    <a:pt x="1282673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8575">
              <a:solidFill>
                <a:srgbClr val="00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8" name="文本7"/>
            <p:cNvSpPr txBox="1"/>
            <p:nvPr/>
          </p:nvSpPr>
          <p:spPr>
            <a:xfrm>
              <a:off x="3016882" y="2133581"/>
              <a:ext cx="1503170" cy="726885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1600" b="0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光线传感器</a:t>
              </a:r>
              <a:endParaRPr lang="zh-CN" altLang="en-US" sz="16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ctr"/>
              <a:r>
                <a:rPr lang="zh-CN" altLang="en-US" sz="1600" b="0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的值&lt;（ ）</a:t>
              </a:r>
              <a:endParaRPr lang="zh-CN" altLang="en-US" sz="16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形状18"/>
            <p:cNvSpPr txBox="1"/>
            <p:nvPr/>
          </p:nvSpPr>
          <p:spPr>
            <a:xfrm>
              <a:off x="7269290" y="4547626"/>
              <a:ext cx="1453134" cy="56550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0" name="文本8"/>
            <p:cNvSpPr txBox="1"/>
            <p:nvPr/>
          </p:nvSpPr>
          <p:spPr>
            <a:xfrm>
              <a:off x="7425881" y="4561246"/>
              <a:ext cx="1222211" cy="52574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2000" b="0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亮灯</a:t>
              </a:r>
              <a:endParaRPr lang="zh-CN" altLang="en-US" sz="20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形状19"/>
            <p:cNvSpPr txBox="1"/>
            <p:nvPr/>
          </p:nvSpPr>
          <p:spPr>
            <a:xfrm>
              <a:off x="500187" y="4468359"/>
              <a:ext cx="1551036" cy="60360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2" name="文本9"/>
            <p:cNvSpPr txBox="1"/>
            <p:nvPr/>
          </p:nvSpPr>
          <p:spPr>
            <a:xfrm>
              <a:off x="642195" y="4518908"/>
              <a:ext cx="1222211" cy="52574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2000" b="0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灭灯</a:t>
              </a:r>
              <a:endParaRPr lang="zh-CN" altLang="en-US" sz="20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形状1"/>
            <p:cNvSpPr txBox="1"/>
            <p:nvPr/>
          </p:nvSpPr>
          <p:spPr>
            <a:xfrm>
              <a:off x="3699688" y="662075"/>
              <a:ext cx="19050" cy="337429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/>
              </a:solidFill>
              <a:prstDash val="solid"/>
              <a:tailEnd type="arrow" w="sm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4" name="形状2"/>
            <p:cNvSpPr txBox="1"/>
            <p:nvPr/>
          </p:nvSpPr>
          <p:spPr>
            <a:xfrm>
              <a:off x="3692192" y="1540862"/>
              <a:ext cx="19050" cy="313047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/>
              </a:solidFill>
              <a:prstDash val="solid"/>
              <a:tailEnd type="arrow" w="sm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5" name="形状3"/>
            <p:cNvSpPr txBox="1"/>
            <p:nvPr/>
          </p:nvSpPr>
          <p:spPr>
            <a:xfrm>
              <a:off x="4997191" y="2543769"/>
              <a:ext cx="1242799" cy="1905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6" name="形状4"/>
            <p:cNvSpPr txBox="1"/>
            <p:nvPr/>
          </p:nvSpPr>
          <p:spPr>
            <a:xfrm>
              <a:off x="1286750" y="2538808"/>
              <a:ext cx="1146415" cy="1905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6EFF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7" name="形状5"/>
            <p:cNvSpPr txBox="1"/>
            <p:nvPr/>
          </p:nvSpPr>
          <p:spPr>
            <a:xfrm>
              <a:off x="6237577" y="2540983"/>
              <a:ext cx="19050" cy="65711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prstDash val="solid"/>
              <a:tailEnd type="arrow" w="sm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8" name="形状6"/>
            <p:cNvSpPr txBox="1"/>
            <p:nvPr/>
          </p:nvSpPr>
          <p:spPr>
            <a:xfrm>
              <a:off x="1266305" y="2540790"/>
              <a:ext cx="19050" cy="1920542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6EFF"/>
              </a:solidFill>
              <a:prstDash val="solid"/>
              <a:tailEnd type="arrow" w="sm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9" name="形状7"/>
            <p:cNvSpPr txBox="1"/>
            <p:nvPr/>
          </p:nvSpPr>
          <p:spPr>
            <a:xfrm>
              <a:off x="1260036" y="3906328"/>
              <a:ext cx="3728279" cy="1905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6EFF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0" name="文本1"/>
            <p:cNvSpPr txBox="1"/>
            <p:nvPr/>
          </p:nvSpPr>
          <p:spPr>
            <a:xfrm>
              <a:off x="5546407" y="2437816"/>
              <a:ext cx="469900" cy="458692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1600" b="0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是</a:t>
              </a:r>
              <a:endParaRPr lang="zh-CN" altLang="en-US" sz="16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2"/>
            <p:cNvSpPr txBox="1"/>
            <p:nvPr/>
          </p:nvSpPr>
          <p:spPr>
            <a:xfrm>
              <a:off x="1677949" y="2487431"/>
              <a:ext cx="469900" cy="458692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1600" b="0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否</a:t>
              </a:r>
              <a:endParaRPr lang="zh-CN" altLang="en-US" sz="16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形状20"/>
            <p:cNvSpPr txBox="1"/>
            <p:nvPr/>
          </p:nvSpPr>
          <p:spPr>
            <a:xfrm>
              <a:off x="4957032" y="3221759"/>
              <a:ext cx="2565346" cy="1367001"/>
            </a:xfrm>
            <a:custGeom>
              <a:avLst/>
              <a:gdLst>
                <a:gd name="connsiteX0" fmla="*/ 1282673 w 2565346"/>
                <a:gd name="connsiteY0" fmla="*/ 0 h 1367001"/>
                <a:gd name="connsiteX1" fmla="*/ 2565346 w 2565346"/>
                <a:gd name="connsiteY1" fmla="*/ 683500 h 1367001"/>
                <a:gd name="connsiteX2" fmla="*/ 1282673 w 2565346"/>
                <a:gd name="connsiteY2" fmla="*/ 1367001 h 1367001"/>
                <a:gd name="connsiteX3" fmla="*/ 0 w 2565346"/>
                <a:gd name="connsiteY3" fmla="*/ 683500 h 1367001"/>
                <a:gd name="connsiteX4" fmla="*/ 1282673 w 2565346"/>
                <a:gd name="connsiteY4" fmla="*/ 0 h 136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5346" h="1367001">
                  <a:moveTo>
                    <a:pt x="1282673" y="0"/>
                  </a:moveTo>
                  <a:lnTo>
                    <a:pt x="2565346" y="683500"/>
                  </a:lnTo>
                  <a:lnTo>
                    <a:pt x="1282673" y="1367001"/>
                  </a:lnTo>
                  <a:lnTo>
                    <a:pt x="0" y="683500"/>
                  </a:lnTo>
                  <a:lnTo>
                    <a:pt x="1282673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8575">
              <a:solidFill>
                <a:srgbClr val="00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3" name="文本10"/>
            <p:cNvSpPr txBox="1"/>
            <p:nvPr/>
          </p:nvSpPr>
          <p:spPr>
            <a:xfrm>
              <a:off x="5511718" y="3683699"/>
              <a:ext cx="1623527" cy="479231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1600" b="0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人体红外传感器</a:t>
              </a:r>
              <a:endParaRPr lang="zh-CN" altLang="en-US" sz="16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形状8"/>
            <p:cNvSpPr txBox="1"/>
            <p:nvPr/>
          </p:nvSpPr>
          <p:spPr>
            <a:xfrm>
              <a:off x="7509277" y="3886536"/>
              <a:ext cx="551671" cy="19947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5" name="形状9"/>
            <p:cNvSpPr txBox="1"/>
            <p:nvPr/>
          </p:nvSpPr>
          <p:spPr>
            <a:xfrm>
              <a:off x="8058534" y="3874725"/>
              <a:ext cx="19050" cy="65711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prstDash val="solid"/>
              <a:tailEnd type="arrow" w="sm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6" name="文本3"/>
            <p:cNvSpPr txBox="1"/>
            <p:nvPr/>
          </p:nvSpPr>
          <p:spPr>
            <a:xfrm>
              <a:off x="2729094" y="3842528"/>
              <a:ext cx="469900" cy="458692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1600" b="0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否</a:t>
              </a:r>
              <a:endParaRPr lang="zh-CN" altLang="en-US" sz="16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文本4"/>
            <p:cNvSpPr txBox="1"/>
            <p:nvPr/>
          </p:nvSpPr>
          <p:spPr>
            <a:xfrm>
              <a:off x="7509996" y="3825450"/>
              <a:ext cx="469900" cy="458692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1600" b="0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是</a:t>
              </a:r>
              <a:endParaRPr lang="zh-CN" altLang="en-US" sz="16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形状10"/>
            <p:cNvSpPr txBox="1"/>
            <p:nvPr/>
          </p:nvSpPr>
          <p:spPr>
            <a:xfrm>
              <a:off x="6257" y="5388660"/>
              <a:ext cx="8040798" cy="1905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/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9" name="形状11"/>
            <p:cNvSpPr txBox="1"/>
            <p:nvPr/>
          </p:nvSpPr>
          <p:spPr>
            <a:xfrm>
              <a:off x="0" y="1255349"/>
              <a:ext cx="19050" cy="4142343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/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0" name="形状12"/>
            <p:cNvSpPr txBox="1"/>
            <p:nvPr/>
          </p:nvSpPr>
          <p:spPr>
            <a:xfrm>
              <a:off x="12269" y="1253532"/>
              <a:ext cx="2358393" cy="1905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/>
              </a:solidFill>
              <a:prstDash val="solid"/>
              <a:tailEnd type="arrow" w="sm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1" name="形状13"/>
            <p:cNvSpPr txBox="1"/>
            <p:nvPr/>
          </p:nvSpPr>
          <p:spPr>
            <a:xfrm>
              <a:off x="1295987" y="5078842"/>
              <a:ext cx="1191" cy="292503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/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2" name="形状14"/>
            <p:cNvSpPr txBox="1"/>
            <p:nvPr/>
          </p:nvSpPr>
          <p:spPr>
            <a:xfrm>
              <a:off x="8051164" y="5122213"/>
              <a:ext cx="1191" cy="287809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/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grpSp>
        <p:nvGrpSpPr>
          <p:cNvPr id="33" name="组合2"/>
          <p:cNvGrpSpPr/>
          <p:nvPr/>
        </p:nvGrpSpPr>
        <p:grpSpPr>
          <a:xfrm>
            <a:off x="544057" y="99155"/>
            <a:ext cx="8088936" cy="581628"/>
            <a:chOff x="0" y="0"/>
            <a:chExt cx="8088936" cy="581628"/>
          </a:xfrm>
        </p:grpSpPr>
        <p:sp>
          <p:nvSpPr>
            <p:cNvPr id="34" name="形状21"/>
            <p:cNvSpPr txBox="1"/>
            <p:nvPr/>
          </p:nvSpPr>
          <p:spPr>
            <a:xfrm rot="2700000">
              <a:off x="0" y="50691"/>
              <a:ext cx="527685" cy="527685"/>
            </a:xfrm>
            <a:prstGeom prst="roundRect">
              <a:avLst/>
            </a:prstGeom>
            <a:solidFill>
              <a:srgbClr val="1D979E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5" name="形状22"/>
            <p:cNvSpPr txBox="1"/>
            <p:nvPr/>
          </p:nvSpPr>
          <p:spPr>
            <a:xfrm rot="2700000">
              <a:off x="364546" y="103549"/>
              <a:ext cx="422610" cy="422610"/>
            </a:xfrm>
            <a:prstGeom prst="roundRect">
              <a:avLst/>
            </a:prstGeom>
            <a:solidFill>
              <a:srgbClr val="EC6841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6" name="文本11"/>
            <p:cNvSpPr txBox="1"/>
            <p:nvPr/>
          </p:nvSpPr>
          <p:spPr>
            <a:xfrm>
              <a:off x="943281" y="0"/>
              <a:ext cx="7145655" cy="58162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700" b="1" i="0" dirty="0">
                  <a:solidFill>
                    <a:srgbClr val="EC684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任务三：优化升级，实现光控感应灯</a:t>
              </a:r>
              <a:endParaRPr lang="zh-CN" altLang="en-US" sz="2700" b="1" i="0" dirty="0">
                <a:solidFill>
                  <a:srgbClr val="EC684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97907" y="1024347"/>
            <a:ext cx="12094369" cy="273282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buFont typeface="Wingdings" panose="05000000000000000000"/>
              <a:buChar char="l"/>
            </a:pPr>
            <a:r>
              <a:rPr lang="zh-CN" altLang="en-US" sz="27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编一编：编写脚本，实现</a:t>
            </a:r>
            <a:r>
              <a:rPr lang="zh-CN" altLang="en-US" sz="27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晚上且有人经过</a:t>
            </a:r>
            <a:r>
              <a:rPr lang="zh-CN" altLang="en-US" sz="27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时，灯才亮，否则灯灭的效果。</a:t>
            </a:r>
            <a:endParaRPr lang="zh-CN" altLang="en-US" sz="27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</a:p>
          <a:p>
            <a:pPr marL="0" algn="l">
              <a:buFont typeface="Wingdings" panose="05000000000000000000"/>
              <a:buChar char="l"/>
            </a:pPr>
            <a:r>
              <a:rPr lang="zh-CN" altLang="en-US" sz="27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测一测：用纸杯罩住/不罩住光线传感器，可以</a:t>
            </a:r>
            <a:r>
              <a:rPr lang="zh-CN" altLang="en-US" sz="27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模拟黑夜/白天</a:t>
            </a:r>
            <a:r>
              <a:rPr lang="zh-CN" altLang="en-US" sz="27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场景；</a:t>
            </a:r>
            <a:endParaRPr lang="zh-CN" altLang="en-US" sz="27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7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用纸杯罩住/不罩住人体红外传感器，</a:t>
            </a:r>
            <a:r>
              <a:rPr lang="zh-CN" altLang="en-US" sz="27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模拟无人/有人</a:t>
            </a:r>
            <a:r>
              <a:rPr lang="zh-CN" altLang="en-US" sz="27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经过的状态，</a:t>
            </a:r>
            <a:endParaRPr lang="zh-CN" altLang="en-US" sz="27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7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观察是否晚上且有人经过才亮灯，否则灭灯。</a:t>
            </a:r>
            <a:endParaRPr lang="zh-CN" altLang="en-US" sz="27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1"/>
          <p:cNvGrpSpPr/>
          <p:nvPr/>
        </p:nvGrpSpPr>
        <p:grpSpPr>
          <a:xfrm>
            <a:off x="544057" y="99155"/>
            <a:ext cx="8088936" cy="581628"/>
            <a:chOff x="0" y="0"/>
            <a:chExt cx="8088936" cy="581628"/>
          </a:xfrm>
        </p:grpSpPr>
        <p:sp>
          <p:nvSpPr>
            <p:cNvPr id="4" name="形状1"/>
            <p:cNvSpPr txBox="1"/>
            <p:nvPr/>
          </p:nvSpPr>
          <p:spPr>
            <a:xfrm rot="2700000">
              <a:off x="0" y="50691"/>
              <a:ext cx="527685" cy="527685"/>
            </a:xfrm>
            <a:prstGeom prst="roundRect">
              <a:avLst/>
            </a:prstGeom>
            <a:solidFill>
              <a:srgbClr val="1D979E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5" name="形状2"/>
            <p:cNvSpPr txBox="1"/>
            <p:nvPr/>
          </p:nvSpPr>
          <p:spPr>
            <a:xfrm rot="2700000">
              <a:off x="364546" y="103549"/>
              <a:ext cx="422610" cy="422610"/>
            </a:xfrm>
            <a:prstGeom prst="roundRect">
              <a:avLst/>
            </a:prstGeom>
            <a:solidFill>
              <a:srgbClr val="EC6841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6" name="文本2"/>
            <p:cNvSpPr txBox="1"/>
            <p:nvPr/>
          </p:nvSpPr>
          <p:spPr>
            <a:xfrm>
              <a:off x="943281" y="0"/>
              <a:ext cx="7145655" cy="58162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700" b="1" i="0" dirty="0">
                  <a:solidFill>
                    <a:srgbClr val="EC684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任务三：优化升级，实现光控感应灯</a:t>
              </a:r>
              <a:endParaRPr lang="zh-CN" altLang="en-US" sz="2700" b="1" i="0" dirty="0">
                <a:solidFill>
                  <a:srgbClr val="EC684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544057" y="99155"/>
            <a:ext cx="8088936" cy="581628"/>
            <a:chOff x="0" y="0"/>
            <a:chExt cx="8088936" cy="581628"/>
          </a:xfrm>
        </p:grpSpPr>
        <p:sp>
          <p:nvSpPr>
            <p:cNvPr id="3" name="形状5"/>
            <p:cNvSpPr txBox="1"/>
            <p:nvPr/>
          </p:nvSpPr>
          <p:spPr>
            <a:xfrm rot="2700000">
              <a:off x="0" y="50691"/>
              <a:ext cx="527685" cy="527685"/>
            </a:xfrm>
            <a:prstGeom prst="roundRect">
              <a:avLst/>
            </a:prstGeom>
            <a:solidFill>
              <a:srgbClr val="1D979E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4" name="形状6"/>
            <p:cNvSpPr txBox="1"/>
            <p:nvPr/>
          </p:nvSpPr>
          <p:spPr>
            <a:xfrm rot="2700000">
              <a:off x="364546" y="103549"/>
              <a:ext cx="422610" cy="422610"/>
            </a:xfrm>
            <a:prstGeom prst="roundRect">
              <a:avLst/>
            </a:prstGeom>
            <a:solidFill>
              <a:srgbClr val="EC6841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5" name="文本3"/>
            <p:cNvSpPr txBox="1"/>
            <p:nvPr/>
          </p:nvSpPr>
          <p:spPr>
            <a:xfrm>
              <a:off x="943281" y="0"/>
              <a:ext cx="7145655" cy="58162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700" b="1" i="0" dirty="0">
                  <a:solidFill>
                    <a:srgbClr val="EC684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任务三：优化升级，实现光控感应灯</a:t>
              </a:r>
              <a:endParaRPr lang="zh-CN" altLang="en-US" sz="2700" b="1" i="0" dirty="0">
                <a:solidFill>
                  <a:srgbClr val="EC684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745" y="963444"/>
            <a:ext cx="3968677" cy="4719504"/>
          </a:xfrm>
          <a:prstGeom prst="rect">
            <a:avLst/>
          </a:prstGeom>
        </p:spPr>
      </p:pic>
      <p:pic>
        <p:nvPicPr>
          <p:cNvPr id="7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567" y="963606"/>
            <a:ext cx="4342343" cy="4803210"/>
          </a:xfrm>
          <a:prstGeom prst="rect">
            <a:avLst/>
          </a:prstGeom>
        </p:spPr>
      </p:pic>
      <p:sp>
        <p:nvSpPr>
          <p:cNvPr id="8" name="文本1"/>
          <p:cNvSpPr txBox="1"/>
          <p:nvPr/>
        </p:nvSpPr>
        <p:spPr>
          <a:xfrm>
            <a:off x="2119979" y="5766587"/>
            <a:ext cx="1588897" cy="69896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7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程序一</a:t>
            </a:r>
            <a:endParaRPr lang="zh-CN" altLang="en-US" sz="27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2"/>
          <p:cNvSpPr txBox="1"/>
          <p:nvPr/>
        </p:nvSpPr>
        <p:spPr>
          <a:xfrm>
            <a:off x="7736138" y="5832405"/>
            <a:ext cx="1588897" cy="69896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7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程序二</a:t>
            </a:r>
            <a:endParaRPr lang="zh-CN" altLang="en-US" sz="27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形状1"/>
          <p:cNvSpPr txBox="1"/>
          <p:nvPr/>
        </p:nvSpPr>
        <p:spPr>
          <a:xfrm>
            <a:off x="1168017" y="2204622"/>
            <a:ext cx="3910889" cy="1692969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1" name="形状2"/>
          <p:cNvSpPr txBox="1"/>
          <p:nvPr/>
        </p:nvSpPr>
        <p:spPr>
          <a:xfrm>
            <a:off x="1168156" y="3925548"/>
            <a:ext cx="3910889" cy="1692969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2" name="形状3"/>
          <p:cNvSpPr txBox="1"/>
          <p:nvPr/>
        </p:nvSpPr>
        <p:spPr>
          <a:xfrm>
            <a:off x="6680530" y="2369287"/>
            <a:ext cx="4425239" cy="308362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3" name="形状4"/>
          <p:cNvSpPr txBox="1"/>
          <p:nvPr/>
        </p:nvSpPr>
        <p:spPr>
          <a:xfrm>
            <a:off x="6937781" y="2815495"/>
            <a:ext cx="3910889" cy="161677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544057" y="99155"/>
            <a:ext cx="8088936" cy="581628"/>
            <a:chOff x="0" y="0"/>
            <a:chExt cx="8088936" cy="581628"/>
          </a:xfrm>
        </p:grpSpPr>
        <p:sp>
          <p:nvSpPr>
            <p:cNvPr id="3" name="形状2"/>
            <p:cNvSpPr txBox="1"/>
            <p:nvPr/>
          </p:nvSpPr>
          <p:spPr>
            <a:xfrm rot="2700000">
              <a:off x="0" y="50691"/>
              <a:ext cx="527685" cy="527685"/>
            </a:xfrm>
            <a:prstGeom prst="roundRect">
              <a:avLst/>
            </a:prstGeom>
            <a:solidFill>
              <a:srgbClr val="1D979E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4" name="形状3"/>
            <p:cNvSpPr txBox="1"/>
            <p:nvPr/>
          </p:nvSpPr>
          <p:spPr>
            <a:xfrm rot="2700000">
              <a:off x="364546" y="103549"/>
              <a:ext cx="422610" cy="422610"/>
            </a:xfrm>
            <a:prstGeom prst="roundRect">
              <a:avLst/>
            </a:prstGeom>
            <a:solidFill>
              <a:srgbClr val="EC6841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5" name="文本3"/>
            <p:cNvSpPr txBox="1"/>
            <p:nvPr/>
          </p:nvSpPr>
          <p:spPr>
            <a:xfrm>
              <a:off x="943281" y="0"/>
              <a:ext cx="7145655" cy="58162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700" b="1" i="0" dirty="0">
                  <a:solidFill>
                    <a:srgbClr val="EC684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任务三：优化升级，实现光控感应灯</a:t>
              </a:r>
              <a:endParaRPr lang="zh-CN" altLang="en-US" sz="2700" b="1" i="0" dirty="0">
                <a:solidFill>
                  <a:srgbClr val="EC684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472" y="1005364"/>
            <a:ext cx="4342343" cy="4803210"/>
          </a:xfrm>
          <a:prstGeom prst="rect">
            <a:avLst/>
          </a:prstGeom>
        </p:spPr>
      </p:pic>
      <p:sp>
        <p:nvSpPr>
          <p:cNvPr id="7" name="文本1"/>
          <p:cNvSpPr txBox="1"/>
          <p:nvPr/>
        </p:nvSpPr>
        <p:spPr>
          <a:xfrm>
            <a:off x="2483082" y="5808307"/>
            <a:ext cx="1588897" cy="69896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7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程序二</a:t>
            </a:r>
            <a:endParaRPr lang="zh-CN" altLang="en-US" sz="27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2"/>
          <p:cNvSpPr txBox="1"/>
          <p:nvPr/>
        </p:nvSpPr>
        <p:spPr>
          <a:xfrm>
            <a:off x="7952461" y="5808145"/>
            <a:ext cx="1588897" cy="69896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7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程序三</a:t>
            </a:r>
            <a:endParaRPr lang="zh-CN" altLang="en-US" sz="27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438" y="1004954"/>
            <a:ext cx="4410075" cy="4648200"/>
          </a:xfrm>
          <a:prstGeom prst="rect">
            <a:avLst/>
          </a:prstGeom>
        </p:spPr>
      </p:pic>
      <p:sp>
        <p:nvSpPr>
          <p:cNvPr id="10" name="形状1"/>
          <p:cNvSpPr txBox="1"/>
          <p:nvPr/>
        </p:nvSpPr>
        <p:spPr>
          <a:xfrm>
            <a:off x="6561896" y="2593467"/>
            <a:ext cx="4238987" cy="446427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5462581" y="1831410"/>
            <a:ext cx="3819115" cy="7286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主控器判断与处理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8949198" y="1831276"/>
            <a:ext cx="1980790" cy="7286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灯亮/灭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4" name="文本3"/>
          <p:cNvSpPr txBox="1"/>
          <p:nvPr/>
        </p:nvSpPr>
        <p:spPr>
          <a:xfrm>
            <a:off x="1635474" y="2674420"/>
            <a:ext cx="3371440" cy="7286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光线传感器接收信号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5" name="文本4"/>
          <p:cNvSpPr txBox="1"/>
          <p:nvPr/>
        </p:nvSpPr>
        <p:spPr>
          <a:xfrm>
            <a:off x="5462981" y="2674391"/>
            <a:ext cx="3819115" cy="7286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主控器判断与处理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6" name="文本5"/>
          <p:cNvSpPr txBox="1"/>
          <p:nvPr/>
        </p:nvSpPr>
        <p:spPr>
          <a:xfrm>
            <a:off x="8949522" y="2674582"/>
            <a:ext cx="1980790" cy="7286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灯亮/灭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7" name="形状1"/>
          <p:cNvSpPr txBox="1"/>
          <p:nvPr/>
        </p:nvSpPr>
        <p:spPr>
          <a:xfrm>
            <a:off x="4347823" y="2014137"/>
            <a:ext cx="878840" cy="171450"/>
          </a:xfrm>
          <a:prstGeom prst="rightArrow">
            <a:avLst/>
          </a:prstGeom>
          <a:solidFill>
            <a:srgbClr val="5B9BD5"/>
          </a:solidFill>
          <a:ln w="12700">
            <a:solidFill>
              <a:srgbClr val="2E75B5"/>
            </a:solidFill>
            <a:prstDash val="solid"/>
            <a:headEnd type="none" w="med" len="sm"/>
            <a:tailEnd type="none" w="med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8" name="形状2"/>
          <p:cNvSpPr txBox="1"/>
          <p:nvPr/>
        </p:nvSpPr>
        <p:spPr>
          <a:xfrm>
            <a:off x="7966532" y="2013814"/>
            <a:ext cx="878840" cy="171450"/>
          </a:xfrm>
          <a:prstGeom prst="rightArrow">
            <a:avLst/>
          </a:prstGeom>
          <a:solidFill>
            <a:srgbClr val="5B9BD5"/>
          </a:solidFill>
          <a:ln w="12700">
            <a:solidFill>
              <a:srgbClr val="2E75B5"/>
            </a:solidFill>
            <a:prstDash val="solid"/>
            <a:headEnd type="none" w="med" len="sm"/>
            <a:tailEnd type="none" w="med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9" name="形状3"/>
          <p:cNvSpPr txBox="1"/>
          <p:nvPr/>
        </p:nvSpPr>
        <p:spPr>
          <a:xfrm>
            <a:off x="4347737" y="2828830"/>
            <a:ext cx="878840" cy="171450"/>
          </a:xfrm>
          <a:prstGeom prst="rightArrow">
            <a:avLst/>
          </a:prstGeom>
          <a:solidFill>
            <a:srgbClr val="5B9BD5"/>
          </a:solidFill>
          <a:ln w="12700">
            <a:solidFill>
              <a:srgbClr val="2E75B5"/>
            </a:solidFill>
            <a:prstDash val="solid"/>
            <a:headEnd type="none" w="med" len="sm"/>
            <a:tailEnd type="none" w="med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0" name="形状4"/>
          <p:cNvSpPr txBox="1"/>
          <p:nvPr/>
        </p:nvSpPr>
        <p:spPr>
          <a:xfrm>
            <a:off x="7966608" y="2828935"/>
            <a:ext cx="878840" cy="171450"/>
          </a:xfrm>
          <a:prstGeom prst="rightArrow">
            <a:avLst/>
          </a:prstGeom>
          <a:solidFill>
            <a:srgbClr val="5B9BD5"/>
          </a:solidFill>
          <a:ln w="12700">
            <a:solidFill>
              <a:srgbClr val="2E75B5"/>
            </a:solidFill>
            <a:prstDash val="solid"/>
            <a:headEnd type="none" w="med" len="sm"/>
            <a:tailEnd type="none" w="med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1" name="文本6"/>
          <p:cNvSpPr txBox="1"/>
          <p:nvPr/>
        </p:nvSpPr>
        <p:spPr>
          <a:xfrm>
            <a:off x="1206792" y="1853013"/>
            <a:ext cx="3333340" cy="49415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人体红外传感器接收信号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grpSp>
        <p:nvGrpSpPr>
          <p:cNvPr id="12" name="组合1"/>
          <p:cNvGrpSpPr/>
          <p:nvPr/>
        </p:nvGrpSpPr>
        <p:grpSpPr>
          <a:xfrm>
            <a:off x="370997" y="273167"/>
            <a:ext cx="8088937" cy="581628"/>
            <a:chOff x="0" y="0"/>
            <a:chExt cx="8088937" cy="581628"/>
          </a:xfrm>
        </p:grpSpPr>
        <p:sp>
          <p:nvSpPr>
            <p:cNvPr id="13" name="形状10"/>
            <p:cNvSpPr txBox="1"/>
            <p:nvPr/>
          </p:nvSpPr>
          <p:spPr>
            <a:xfrm rot="2700000">
              <a:off x="0" y="50691"/>
              <a:ext cx="527685" cy="527685"/>
            </a:xfrm>
            <a:prstGeom prst="roundRect">
              <a:avLst/>
            </a:prstGeom>
            <a:solidFill>
              <a:srgbClr val="1D979E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4" name="形状11"/>
            <p:cNvSpPr txBox="1"/>
            <p:nvPr/>
          </p:nvSpPr>
          <p:spPr>
            <a:xfrm rot="2700000">
              <a:off x="364546" y="103549"/>
              <a:ext cx="422610" cy="422610"/>
            </a:xfrm>
            <a:prstGeom prst="roundRect">
              <a:avLst/>
            </a:prstGeom>
            <a:solidFill>
              <a:srgbClr val="EC6841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5" name="文本14"/>
            <p:cNvSpPr txBox="1"/>
            <p:nvPr/>
          </p:nvSpPr>
          <p:spPr>
            <a:xfrm>
              <a:off x="943282" y="0"/>
              <a:ext cx="7145655" cy="58162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700" b="1" i="0" dirty="0">
                  <a:solidFill>
                    <a:srgbClr val="EC684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解析控制过程</a:t>
              </a:r>
              <a:endParaRPr lang="zh-CN" altLang="en-US" sz="2700" b="1" i="0" dirty="0">
                <a:solidFill>
                  <a:srgbClr val="EC684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6" name="文本7"/>
          <p:cNvSpPr txBox="1"/>
          <p:nvPr/>
        </p:nvSpPr>
        <p:spPr>
          <a:xfrm>
            <a:off x="1759195" y="877672"/>
            <a:ext cx="1592580" cy="112109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4800" b="1" i="0" dirty="0">
                <a:solidFill>
                  <a:srgbClr val="C00000"/>
                </a:solidFill>
                <a:latin typeface="等线" panose="02010600030101010101" charset="-122"/>
                <a:ea typeface="等线" panose="02010600030101010101" charset="-122"/>
              </a:rPr>
              <a:t>输入</a:t>
            </a:r>
            <a:endParaRPr lang="zh-CN" altLang="en-US" sz="4800" b="1" i="0" dirty="0">
              <a:solidFill>
                <a:srgbClr val="C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7" name="文本8"/>
          <p:cNvSpPr txBox="1"/>
          <p:nvPr/>
        </p:nvSpPr>
        <p:spPr>
          <a:xfrm>
            <a:off x="5690591" y="877633"/>
            <a:ext cx="1592580" cy="112109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4800" b="1" i="0" dirty="0">
                <a:solidFill>
                  <a:srgbClr val="C00000"/>
                </a:solidFill>
                <a:latin typeface="等线" panose="02010600030101010101" charset="-122"/>
                <a:ea typeface="等线" panose="02010600030101010101" charset="-122"/>
              </a:rPr>
              <a:t>计算</a:t>
            </a:r>
            <a:endParaRPr lang="zh-CN" altLang="en-US" sz="4800" b="1" i="0" dirty="0">
              <a:solidFill>
                <a:srgbClr val="C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8" name="文本9"/>
          <p:cNvSpPr txBox="1"/>
          <p:nvPr/>
        </p:nvSpPr>
        <p:spPr>
          <a:xfrm>
            <a:off x="8801913" y="877576"/>
            <a:ext cx="1592580" cy="112109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4800" b="1" i="0" dirty="0">
                <a:solidFill>
                  <a:srgbClr val="C00000"/>
                </a:solidFill>
                <a:latin typeface="等线" panose="02010600030101010101" charset="-122"/>
                <a:ea typeface="等线" panose="02010600030101010101" charset="-122"/>
              </a:rPr>
              <a:t>输出</a:t>
            </a:r>
            <a:endParaRPr lang="zh-CN" altLang="en-US" sz="4800" b="1" i="0" dirty="0">
              <a:solidFill>
                <a:srgbClr val="C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9" name="文本10"/>
          <p:cNvSpPr txBox="1"/>
          <p:nvPr/>
        </p:nvSpPr>
        <p:spPr>
          <a:xfrm>
            <a:off x="2050237" y="4523956"/>
            <a:ext cx="8092716" cy="65087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一个控制过程往往要经过</a:t>
            </a:r>
            <a:r>
              <a:rPr lang="zh-CN" altLang="en-US" sz="2400" b="0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“</a:t>
            </a:r>
            <a:r>
              <a:rPr lang="zh-CN" altLang="en-US" sz="2400" b="1" i="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</a:t>
            </a:r>
            <a:r>
              <a:rPr lang="zh-CN" altLang="en-US" sz="2400" b="1" i="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</a:rPr>
              <a:t>—</a:t>
            </a:r>
            <a:r>
              <a:rPr lang="zh-CN" altLang="en-US" sz="2400" b="1" i="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计算</a:t>
            </a:r>
            <a:r>
              <a:rPr lang="zh-CN" altLang="en-US" sz="2400" b="1" i="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</a:rPr>
              <a:t>—</a:t>
            </a:r>
            <a:r>
              <a:rPr lang="zh-CN" altLang="en-US" sz="2400" b="1" i="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输出</a:t>
            </a:r>
            <a:r>
              <a:rPr lang="zh-CN" altLang="en-US" sz="2400" b="0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”</a:t>
            </a:r>
            <a:r>
              <a:rPr lang="zh-CN" altLang="en-US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三个环节</a:t>
            </a:r>
            <a:endParaRPr lang="zh-CN" altLang="en-US" sz="2400" b="0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形状5"/>
          <p:cNvSpPr txBox="1"/>
          <p:nvPr/>
        </p:nvSpPr>
        <p:spPr>
          <a:xfrm>
            <a:off x="822125" y="1862795"/>
            <a:ext cx="3465995" cy="1944853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C00000"/>
            </a:solidFill>
            <a:prstDash val="dashDot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1" name="形状6"/>
          <p:cNvSpPr txBox="1"/>
          <p:nvPr/>
        </p:nvSpPr>
        <p:spPr>
          <a:xfrm>
            <a:off x="5344338" y="1867338"/>
            <a:ext cx="2496826" cy="1940681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C00000"/>
            </a:solidFill>
            <a:prstDash val="dashDot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2" name="形状7"/>
          <p:cNvSpPr txBox="1"/>
          <p:nvPr/>
        </p:nvSpPr>
        <p:spPr>
          <a:xfrm>
            <a:off x="8921804" y="1850079"/>
            <a:ext cx="1458601" cy="1975809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C00000"/>
            </a:solidFill>
            <a:prstDash val="dashDot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3" name="文本11"/>
          <p:cNvSpPr txBox="1"/>
          <p:nvPr/>
        </p:nvSpPr>
        <p:spPr>
          <a:xfrm>
            <a:off x="739781" y="3314081"/>
            <a:ext cx="3929844" cy="49415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人体红外+光线传感器接收信号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24" name="形状8"/>
          <p:cNvSpPr txBox="1"/>
          <p:nvPr/>
        </p:nvSpPr>
        <p:spPr>
          <a:xfrm>
            <a:off x="4347509" y="3475787"/>
            <a:ext cx="878840" cy="171450"/>
          </a:xfrm>
          <a:prstGeom prst="rightArrow">
            <a:avLst/>
          </a:prstGeom>
          <a:solidFill>
            <a:srgbClr val="5B9BD5"/>
          </a:solidFill>
          <a:ln w="12700">
            <a:solidFill>
              <a:srgbClr val="2E75B5"/>
            </a:solidFill>
            <a:prstDash val="solid"/>
            <a:headEnd type="none" w="med" len="sm"/>
            <a:tailEnd type="none" w="med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5" name="文本12"/>
          <p:cNvSpPr txBox="1"/>
          <p:nvPr/>
        </p:nvSpPr>
        <p:spPr>
          <a:xfrm>
            <a:off x="5462515" y="3313652"/>
            <a:ext cx="3819115" cy="7286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主控器判断与处理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26" name="形状9"/>
          <p:cNvSpPr txBox="1"/>
          <p:nvPr/>
        </p:nvSpPr>
        <p:spPr>
          <a:xfrm>
            <a:off x="7966380" y="3475653"/>
            <a:ext cx="878840" cy="171450"/>
          </a:xfrm>
          <a:prstGeom prst="rightArrow">
            <a:avLst/>
          </a:prstGeom>
          <a:solidFill>
            <a:srgbClr val="5B9BD5"/>
          </a:solidFill>
          <a:ln w="12700">
            <a:solidFill>
              <a:srgbClr val="2E75B5"/>
            </a:solidFill>
            <a:prstDash val="solid"/>
            <a:headEnd type="none" w="med" len="sm"/>
            <a:tailEnd type="none" w="med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7" name="文本13"/>
          <p:cNvSpPr txBox="1"/>
          <p:nvPr/>
        </p:nvSpPr>
        <p:spPr>
          <a:xfrm>
            <a:off x="8948693" y="3313519"/>
            <a:ext cx="1980790" cy="7286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灯亮/灭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21" grpId="0" animBg="1"/>
      <p:bldP spid="17" grpId="0" animBg="1"/>
      <p:bldP spid="22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4711865" y="1826581"/>
            <a:ext cx="3076165" cy="7286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主控器判断与处理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8407689" y="1827019"/>
            <a:ext cx="1980790" cy="7286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灯亮/灭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4" name="形状1"/>
          <p:cNvSpPr txBox="1"/>
          <p:nvPr/>
        </p:nvSpPr>
        <p:spPr>
          <a:xfrm>
            <a:off x="3569056" y="1988496"/>
            <a:ext cx="878840" cy="171450"/>
          </a:xfrm>
          <a:prstGeom prst="rightArrow">
            <a:avLst/>
          </a:prstGeom>
          <a:solidFill>
            <a:srgbClr val="5B9BD5"/>
          </a:solidFill>
          <a:ln w="12700">
            <a:solidFill>
              <a:srgbClr val="2E75B5"/>
            </a:solidFill>
            <a:prstDash val="solid"/>
            <a:headEnd type="none" w="med" len="sm"/>
            <a:tailEnd type="none" w="med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5" name="形状2"/>
          <p:cNvSpPr txBox="1"/>
          <p:nvPr/>
        </p:nvSpPr>
        <p:spPr>
          <a:xfrm>
            <a:off x="7171887" y="1988487"/>
            <a:ext cx="878840" cy="171450"/>
          </a:xfrm>
          <a:prstGeom prst="rightArrow">
            <a:avLst/>
          </a:prstGeom>
          <a:solidFill>
            <a:srgbClr val="5B9BD5"/>
          </a:solidFill>
          <a:ln w="12700">
            <a:solidFill>
              <a:srgbClr val="2E75B5"/>
            </a:solidFill>
            <a:prstDash val="solid"/>
            <a:headEnd type="none" w="med" len="sm"/>
            <a:tailEnd type="none" w="med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6" name="文本3"/>
          <p:cNvSpPr txBox="1"/>
          <p:nvPr/>
        </p:nvSpPr>
        <p:spPr>
          <a:xfrm>
            <a:off x="400688" y="1826885"/>
            <a:ext cx="3333340" cy="49415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传感器检测人体红外信号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grpSp>
        <p:nvGrpSpPr>
          <p:cNvPr id="7" name="组合1"/>
          <p:cNvGrpSpPr/>
          <p:nvPr/>
        </p:nvGrpSpPr>
        <p:grpSpPr>
          <a:xfrm>
            <a:off x="370997" y="273167"/>
            <a:ext cx="9108112" cy="581628"/>
            <a:chOff x="0" y="0"/>
            <a:chExt cx="9108112" cy="581628"/>
          </a:xfrm>
        </p:grpSpPr>
        <p:sp>
          <p:nvSpPr>
            <p:cNvPr id="8" name="形状3"/>
            <p:cNvSpPr txBox="1"/>
            <p:nvPr/>
          </p:nvSpPr>
          <p:spPr>
            <a:xfrm rot="2700000">
              <a:off x="0" y="50691"/>
              <a:ext cx="527685" cy="527685"/>
            </a:xfrm>
            <a:prstGeom prst="roundRect">
              <a:avLst/>
            </a:prstGeom>
            <a:solidFill>
              <a:srgbClr val="1D979E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9" name="形状4"/>
            <p:cNvSpPr txBox="1"/>
            <p:nvPr/>
          </p:nvSpPr>
          <p:spPr>
            <a:xfrm rot="2700000">
              <a:off x="364546" y="103549"/>
              <a:ext cx="422610" cy="422610"/>
            </a:xfrm>
            <a:prstGeom prst="roundRect">
              <a:avLst/>
            </a:prstGeom>
            <a:solidFill>
              <a:srgbClr val="EC6841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0" name="文本5"/>
            <p:cNvSpPr txBox="1"/>
            <p:nvPr/>
          </p:nvSpPr>
          <p:spPr>
            <a:xfrm>
              <a:off x="943282" y="0"/>
              <a:ext cx="8164830" cy="58162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700" b="1" i="0" dirty="0">
                  <a:solidFill>
                    <a:srgbClr val="EC684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体验人体红外感应灯，感知控制系统</a:t>
              </a:r>
              <a:endParaRPr lang="zh-CN" altLang="en-US" sz="2700" b="1" i="0" dirty="0">
                <a:solidFill>
                  <a:srgbClr val="EC684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1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7290" y="3029331"/>
            <a:ext cx="3914775" cy="2657475"/>
          </a:xfrm>
          <a:prstGeom prst="rect">
            <a:avLst/>
          </a:prstGeom>
        </p:spPr>
      </p:pic>
      <p:grpSp>
        <p:nvGrpSpPr>
          <p:cNvPr id="12" name="组合2"/>
          <p:cNvGrpSpPr/>
          <p:nvPr/>
        </p:nvGrpSpPr>
        <p:grpSpPr>
          <a:xfrm>
            <a:off x="4574419" y="4167388"/>
            <a:ext cx="4576496" cy="989457"/>
            <a:chOff x="0" y="0"/>
            <a:chExt cx="4576496" cy="989457"/>
          </a:xfrm>
        </p:grpSpPr>
        <p:sp>
          <p:nvSpPr>
            <p:cNvPr id="13" name="形状5"/>
            <p:cNvSpPr txBox="1"/>
            <p:nvPr/>
          </p:nvSpPr>
          <p:spPr>
            <a:xfrm>
              <a:off x="0" y="0"/>
              <a:ext cx="3603031" cy="98945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4" name="文本6"/>
            <p:cNvSpPr txBox="1"/>
            <p:nvPr/>
          </p:nvSpPr>
          <p:spPr>
            <a:xfrm>
              <a:off x="3643456" y="205120"/>
              <a:ext cx="933040" cy="554881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400" b="0" i="0" dirty="0">
                  <a:solidFill>
                    <a:srgbClr val="FF0000"/>
                  </a:solidFill>
                  <a:latin typeface="方正粗黑宋简体"/>
                  <a:ea typeface="方正粗黑宋简体"/>
                </a:rPr>
                <a:t>处理</a:t>
              </a:r>
              <a:endParaRPr lang="zh-CN" altLang="en-US" sz="2400" b="0" i="0" dirty="0">
                <a:solidFill>
                  <a:srgbClr val="FF0000"/>
                </a:solidFill>
                <a:latin typeface="方正粗黑宋简体"/>
                <a:ea typeface="方正粗黑宋简体"/>
              </a:endParaRPr>
            </a:p>
          </p:txBody>
        </p:sp>
      </p:grpSp>
      <p:sp>
        <p:nvSpPr>
          <p:cNvPr id="15" name="文本4"/>
          <p:cNvSpPr txBox="1"/>
          <p:nvPr/>
        </p:nvSpPr>
        <p:spPr>
          <a:xfrm>
            <a:off x="9479023" y="3678784"/>
            <a:ext cx="2276475" cy="128364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控制设备开/关的数据，称为</a:t>
            </a:r>
            <a:r>
              <a:rPr lang="zh-CN" altLang="en-US" sz="2400" b="0" i="0" dirty="0">
                <a:solidFill>
                  <a:srgbClr val="FF0000"/>
                </a:solidFill>
                <a:latin typeface="方正粗黑宋简体"/>
                <a:ea typeface="方正粗黑宋简体"/>
              </a:rPr>
              <a:t>开关量</a:t>
            </a:r>
            <a:r>
              <a:rPr lang="zh-CN" altLang="en-US" sz="24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。</a:t>
            </a:r>
            <a:endParaRPr lang="zh-CN" altLang="en-US" sz="24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grpSp>
        <p:nvGrpSpPr>
          <p:cNvPr id="16" name="组合3"/>
          <p:cNvGrpSpPr/>
          <p:nvPr/>
        </p:nvGrpSpPr>
        <p:grpSpPr>
          <a:xfrm>
            <a:off x="4597882" y="3563664"/>
            <a:ext cx="4374449" cy="635743"/>
            <a:chOff x="0" y="0"/>
            <a:chExt cx="4374449" cy="635743"/>
          </a:xfrm>
        </p:grpSpPr>
        <p:sp>
          <p:nvSpPr>
            <p:cNvPr id="17" name="文本7"/>
            <p:cNvSpPr txBox="1"/>
            <p:nvPr/>
          </p:nvSpPr>
          <p:spPr>
            <a:xfrm>
              <a:off x="3527134" y="0"/>
              <a:ext cx="847315" cy="554881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400" b="0" i="0" dirty="0">
                  <a:solidFill>
                    <a:srgbClr val="FF0000"/>
                  </a:solidFill>
                  <a:latin typeface="方正粗黑宋简体"/>
                  <a:ea typeface="方正粗黑宋简体"/>
                </a:rPr>
                <a:t>判断</a:t>
              </a:r>
              <a:endParaRPr lang="zh-CN" altLang="en-US" sz="2400" b="0" i="0" dirty="0">
                <a:solidFill>
                  <a:srgbClr val="FF0000"/>
                </a:solidFill>
                <a:latin typeface="方正粗黑宋简体"/>
                <a:ea typeface="方正粗黑宋简体"/>
              </a:endParaRPr>
            </a:p>
          </p:txBody>
        </p:sp>
        <p:sp>
          <p:nvSpPr>
            <p:cNvPr id="18" name="形状6"/>
            <p:cNvSpPr txBox="1"/>
            <p:nvPr/>
          </p:nvSpPr>
          <p:spPr>
            <a:xfrm>
              <a:off x="0" y="246361"/>
              <a:ext cx="1905791" cy="38938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1353" y="-39738"/>
            <a:ext cx="12185224" cy="6888319"/>
          </a:xfrm>
          <a:prstGeom prst="rect">
            <a:avLst/>
          </a:prstGeom>
          <a:solidFill>
            <a:srgbClr val="F59C49"/>
          </a:solidFill>
          <a:ln w="9525">
            <a:solidFill>
              <a:srgbClr val="00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 rot="16200000">
            <a:off x="3940216" y="-1388631"/>
            <a:ext cx="6916941" cy="9586627"/>
          </a:xfrm>
          <a:custGeom>
            <a:avLst/>
            <a:gdLst>
              <a:gd name="connsiteX0" fmla="*/ 6916941 w 6916941"/>
              <a:gd name="connsiteY0" fmla="*/ 9062380 h 9586627"/>
              <a:gd name="connsiteX1" fmla="*/ 6916941 w 6916941"/>
              <a:gd name="connsiteY1" fmla="*/ 9586627 h 9586627"/>
              <a:gd name="connsiteX2" fmla="*/ 0 w 6916941"/>
              <a:gd name="connsiteY2" fmla="*/ 9586627 h 9586627"/>
              <a:gd name="connsiteX3" fmla="*/ 0 w 6916941"/>
              <a:gd name="connsiteY3" fmla="*/ 1949863 h 9586627"/>
              <a:gd name="connsiteX4" fmla="*/ 1062600 w 6916941"/>
              <a:gd name="connsiteY4" fmla="*/ 0 h 958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6941" h="9586626" fill="none">
                <a:moveTo>
                  <a:pt x="6916941" y="9062380"/>
                </a:moveTo>
                <a:lnTo>
                  <a:pt x="6916941" y="9586627"/>
                </a:lnTo>
                <a:lnTo>
                  <a:pt x="0" y="9586627"/>
                </a:lnTo>
                <a:lnTo>
                  <a:pt x="0" y="1949863"/>
                </a:lnTo>
                <a:lnTo>
                  <a:pt x="1062600" y="0"/>
                </a:lnTo>
              </a:path>
            </a:pathLst>
          </a:custGeom>
          <a:solidFill>
            <a:srgbClr val="1D969D"/>
          </a:solidFill>
          <a:ln w="9525">
            <a:solidFill>
              <a:srgbClr val="FFFFFF">
                <a:alpha val="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7157285" y="3078985"/>
            <a:ext cx="5330141" cy="129195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5300" b="0" i="0" dirty="0">
                <a:solidFill>
                  <a:srgbClr val="FFFFFF"/>
                </a:solidFill>
                <a:latin typeface="方正粗黑宋简体"/>
                <a:ea typeface="方正粗黑宋简体"/>
              </a:rPr>
              <a:t>小型光控系统</a:t>
            </a:r>
            <a:endParaRPr lang="zh-CN" altLang="en-US" sz="5300" b="0" i="0" dirty="0">
              <a:solidFill>
                <a:srgbClr val="FFFFFF"/>
              </a:solidFill>
              <a:latin typeface="方正粗黑宋简体"/>
              <a:ea typeface="方正粗黑宋简体"/>
            </a:endParaRP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4200" y="1115301"/>
            <a:ext cx="5505450" cy="4818517"/>
          </a:xfrm>
          <a:prstGeom prst="rect">
            <a:avLst/>
          </a:prstGeom>
        </p:spPr>
      </p:pic>
      <p:sp>
        <p:nvSpPr>
          <p:cNvPr id="6" name="文本2"/>
          <p:cNvSpPr txBox="1"/>
          <p:nvPr/>
        </p:nvSpPr>
        <p:spPr>
          <a:xfrm>
            <a:off x="6001017" y="4508392"/>
            <a:ext cx="6030944" cy="61906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0" i="0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</a:rPr>
              <a:t>常州市新北区飞龙实验小学  周闪闪</a:t>
            </a:r>
            <a:endParaRPr lang="zh-CN" altLang="en-US" sz="2800" b="0" i="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8841210" y="4442708"/>
            <a:ext cx="1980790" cy="7286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灯亮/灭</a:t>
            </a:r>
            <a:endParaRPr lang="zh-CN" altLang="en-US" sz="20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grpSp>
        <p:nvGrpSpPr>
          <p:cNvPr id="3" name="组合1"/>
          <p:cNvGrpSpPr/>
          <p:nvPr/>
        </p:nvGrpSpPr>
        <p:grpSpPr>
          <a:xfrm>
            <a:off x="1395898" y="4442622"/>
            <a:ext cx="3790128" cy="728662"/>
            <a:chOff x="0" y="0"/>
            <a:chExt cx="3790128" cy="728662"/>
          </a:xfrm>
        </p:grpSpPr>
        <p:sp>
          <p:nvSpPr>
            <p:cNvPr id="4" name="文本2"/>
            <p:cNvSpPr txBox="1"/>
            <p:nvPr/>
          </p:nvSpPr>
          <p:spPr>
            <a:xfrm>
              <a:off x="0" y="0"/>
              <a:ext cx="3371440" cy="728662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000" b="0" i="0" dirty="0">
                  <a:solidFill>
                    <a:srgbClr val="000000"/>
                  </a:solidFill>
                  <a:latin typeface="方正粗黑宋简体"/>
                  <a:ea typeface="方正粗黑宋简体"/>
                </a:rPr>
                <a:t>光线传感器接收信号</a:t>
              </a:r>
              <a:endPara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endParaRPr>
            </a:p>
          </p:txBody>
        </p:sp>
        <p:sp>
          <p:nvSpPr>
            <p:cNvPr id="5" name="形状2"/>
            <p:cNvSpPr txBox="1"/>
            <p:nvPr/>
          </p:nvSpPr>
          <p:spPr>
            <a:xfrm>
              <a:off x="2911288" y="177032"/>
              <a:ext cx="878840" cy="171450"/>
            </a:xfrm>
            <a:prstGeom prst="rightArrow">
              <a:avLst/>
            </a:prstGeom>
            <a:solidFill>
              <a:srgbClr val="5B9BD5"/>
            </a:solidFill>
            <a:ln w="12700">
              <a:solidFill>
                <a:srgbClr val="2E75B5"/>
              </a:solidFill>
              <a:prstDash val="solid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grpSp>
        <p:nvGrpSpPr>
          <p:cNvPr id="6" name="组合2"/>
          <p:cNvGrpSpPr/>
          <p:nvPr/>
        </p:nvGrpSpPr>
        <p:grpSpPr>
          <a:xfrm>
            <a:off x="5422430" y="4442422"/>
            <a:ext cx="3296380" cy="728662"/>
            <a:chOff x="0" y="0"/>
            <a:chExt cx="3296380" cy="728662"/>
          </a:xfrm>
        </p:grpSpPr>
        <p:sp>
          <p:nvSpPr>
            <p:cNvPr id="7" name="文本3"/>
            <p:cNvSpPr txBox="1"/>
            <p:nvPr/>
          </p:nvSpPr>
          <p:spPr>
            <a:xfrm>
              <a:off x="0" y="0"/>
              <a:ext cx="2295115" cy="728662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000" b="0" i="0" dirty="0">
                  <a:solidFill>
                    <a:srgbClr val="000000"/>
                  </a:solidFill>
                  <a:latin typeface="方正粗黑宋简体"/>
                  <a:ea typeface="方正粗黑宋简体"/>
                </a:rPr>
                <a:t>主控器判断与处理</a:t>
              </a:r>
              <a:endPara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endParaRPr>
            </a:p>
          </p:txBody>
        </p:sp>
        <p:sp>
          <p:nvSpPr>
            <p:cNvPr id="8" name="形状3"/>
            <p:cNvSpPr txBox="1"/>
            <p:nvPr/>
          </p:nvSpPr>
          <p:spPr>
            <a:xfrm>
              <a:off x="2417540" y="177527"/>
              <a:ext cx="878840" cy="171450"/>
            </a:xfrm>
            <a:prstGeom prst="rightArrow">
              <a:avLst/>
            </a:prstGeom>
            <a:solidFill>
              <a:srgbClr val="5B9BD5"/>
            </a:solidFill>
            <a:ln w="12700">
              <a:solidFill>
                <a:srgbClr val="2E75B5"/>
              </a:solidFill>
              <a:prstDash val="solid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grpSp>
        <p:nvGrpSpPr>
          <p:cNvPr id="9" name="组合3"/>
          <p:cNvGrpSpPr/>
          <p:nvPr/>
        </p:nvGrpSpPr>
        <p:grpSpPr>
          <a:xfrm>
            <a:off x="1183900" y="5343592"/>
            <a:ext cx="9723196" cy="728795"/>
            <a:chOff x="0" y="0"/>
            <a:chExt cx="9723196" cy="728795"/>
          </a:xfrm>
        </p:grpSpPr>
        <p:sp>
          <p:nvSpPr>
            <p:cNvPr id="10" name="文本4"/>
            <p:cNvSpPr txBox="1"/>
            <p:nvPr/>
          </p:nvSpPr>
          <p:spPr>
            <a:xfrm>
              <a:off x="4255789" y="133"/>
              <a:ext cx="3819115" cy="728662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000" b="0" i="0" dirty="0">
                  <a:solidFill>
                    <a:srgbClr val="000000"/>
                  </a:solidFill>
                  <a:latin typeface="方正粗黑宋简体"/>
                  <a:ea typeface="方正粗黑宋简体"/>
                </a:rPr>
                <a:t>主控器判断与处理</a:t>
              </a:r>
              <a:endPara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endParaRPr>
            </a:p>
          </p:txBody>
        </p:sp>
        <p:sp>
          <p:nvSpPr>
            <p:cNvPr id="11" name="文本5"/>
            <p:cNvSpPr txBox="1"/>
            <p:nvPr/>
          </p:nvSpPr>
          <p:spPr>
            <a:xfrm>
              <a:off x="7742406" y="0"/>
              <a:ext cx="1980790" cy="728662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000" b="0" i="0" dirty="0">
                  <a:solidFill>
                    <a:srgbClr val="000000"/>
                  </a:solidFill>
                  <a:latin typeface="方正粗黑宋简体"/>
                  <a:ea typeface="方正粗黑宋简体"/>
                </a:rPr>
                <a:t>灯亮/灭</a:t>
              </a:r>
              <a:endPara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endParaRPr>
            </a:p>
          </p:txBody>
        </p:sp>
        <p:sp>
          <p:nvSpPr>
            <p:cNvPr id="12" name="形状4"/>
            <p:cNvSpPr txBox="1"/>
            <p:nvPr/>
          </p:nvSpPr>
          <p:spPr>
            <a:xfrm>
              <a:off x="3141031" y="182861"/>
              <a:ext cx="878840" cy="171450"/>
            </a:xfrm>
            <a:prstGeom prst="rightArrow">
              <a:avLst/>
            </a:prstGeom>
            <a:solidFill>
              <a:srgbClr val="5B9BD5"/>
            </a:solidFill>
            <a:ln w="12700">
              <a:solidFill>
                <a:srgbClr val="2E75B5"/>
              </a:solidFill>
              <a:prstDash val="solid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3" name="形状5"/>
            <p:cNvSpPr txBox="1"/>
            <p:nvPr/>
          </p:nvSpPr>
          <p:spPr>
            <a:xfrm>
              <a:off x="6759740" y="182537"/>
              <a:ext cx="878840" cy="171450"/>
            </a:xfrm>
            <a:prstGeom prst="rightArrow">
              <a:avLst/>
            </a:prstGeom>
            <a:solidFill>
              <a:srgbClr val="5B9BD5"/>
            </a:solidFill>
            <a:ln w="12700">
              <a:solidFill>
                <a:srgbClr val="2E75B5"/>
              </a:solidFill>
              <a:prstDash val="solid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4" name="文本6"/>
            <p:cNvSpPr txBox="1"/>
            <p:nvPr/>
          </p:nvSpPr>
          <p:spPr>
            <a:xfrm>
              <a:off x="0" y="21736"/>
              <a:ext cx="3333340" cy="494151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000" b="0" i="0" dirty="0">
                  <a:solidFill>
                    <a:srgbClr val="000000"/>
                  </a:solidFill>
                  <a:latin typeface="方正粗黑宋简体"/>
                  <a:ea typeface="方正粗黑宋简体"/>
                </a:rPr>
                <a:t>人体红外传感器接收信号</a:t>
              </a:r>
              <a:endParaRPr lang="zh-CN" altLang="en-US" sz="2000" b="0" i="0" dirty="0">
                <a:solidFill>
                  <a:srgbClr val="000000"/>
                </a:solidFill>
                <a:latin typeface="方正粗黑宋简体"/>
                <a:ea typeface="方正粗黑宋简体"/>
              </a:endParaRPr>
            </a:p>
          </p:txBody>
        </p:sp>
      </p:grpSp>
      <p:grpSp>
        <p:nvGrpSpPr>
          <p:cNvPr id="15" name="组合4"/>
          <p:cNvGrpSpPr/>
          <p:nvPr/>
        </p:nvGrpSpPr>
        <p:grpSpPr>
          <a:xfrm>
            <a:off x="370997" y="273167"/>
            <a:ext cx="8088937" cy="581628"/>
            <a:chOff x="0" y="0"/>
            <a:chExt cx="8088937" cy="581628"/>
          </a:xfrm>
        </p:grpSpPr>
        <p:sp>
          <p:nvSpPr>
            <p:cNvPr id="16" name="形状6"/>
            <p:cNvSpPr txBox="1"/>
            <p:nvPr/>
          </p:nvSpPr>
          <p:spPr>
            <a:xfrm rot="2700000">
              <a:off x="0" y="50691"/>
              <a:ext cx="527685" cy="527685"/>
            </a:xfrm>
            <a:prstGeom prst="roundRect">
              <a:avLst/>
            </a:prstGeom>
            <a:solidFill>
              <a:srgbClr val="1D979E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7" name="形状7"/>
            <p:cNvSpPr txBox="1"/>
            <p:nvPr/>
          </p:nvSpPr>
          <p:spPr>
            <a:xfrm rot="2700000">
              <a:off x="364546" y="103549"/>
              <a:ext cx="422610" cy="422610"/>
            </a:xfrm>
            <a:prstGeom prst="roundRect">
              <a:avLst/>
            </a:prstGeom>
            <a:solidFill>
              <a:srgbClr val="EC6841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8" name="文本7"/>
            <p:cNvSpPr txBox="1"/>
            <p:nvPr/>
          </p:nvSpPr>
          <p:spPr>
            <a:xfrm>
              <a:off x="943282" y="0"/>
              <a:ext cx="7145655" cy="58162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700" b="1" i="0" dirty="0">
                  <a:solidFill>
                    <a:srgbClr val="EC684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光控灯控制过程</a:t>
              </a:r>
              <a:endParaRPr lang="zh-CN" altLang="en-US" sz="2700" b="1" i="0" dirty="0">
                <a:solidFill>
                  <a:srgbClr val="EC684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9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8871" y="1099376"/>
            <a:ext cx="4691129" cy="3005242"/>
          </a:xfrm>
          <a:prstGeom prst="rect">
            <a:avLst/>
          </a:prstGeom>
        </p:spPr>
      </p:pic>
      <p:sp>
        <p:nvSpPr>
          <p:cNvPr id="20" name="形状1"/>
          <p:cNvSpPr txBox="1"/>
          <p:nvPr/>
        </p:nvSpPr>
        <p:spPr>
          <a:xfrm>
            <a:off x="4210317" y="2875626"/>
            <a:ext cx="666277" cy="666277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21" name="组合5"/>
          <p:cNvGrpSpPr/>
          <p:nvPr/>
        </p:nvGrpSpPr>
        <p:grpSpPr>
          <a:xfrm>
            <a:off x="829667" y="3195410"/>
            <a:ext cx="3384318" cy="802742"/>
            <a:chOff x="0" y="0"/>
            <a:chExt cx="3384318" cy="802742"/>
          </a:xfrm>
        </p:grpSpPr>
        <p:sp>
          <p:nvSpPr>
            <p:cNvPr id="22" name="文本8"/>
            <p:cNvSpPr txBox="1"/>
            <p:nvPr/>
          </p:nvSpPr>
          <p:spPr>
            <a:xfrm>
              <a:off x="0" y="0"/>
              <a:ext cx="2855081" cy="802742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000" b="1" i="0" dirty="0">
                  <a:solidFill>
                    <a:srgbClr val="EC6841"/>
                  </a:solidFill>
                  <a:latin typeface="楷体" panose="02010609060101010101" charset="-122"/>
                  <a:ea typeface="楷体" panose="02010609060101010101" charset="-122"/>
                </a:rPr>
                <a:t>将获取到光线信息转换成其他形式信息输出</a:t>
              </a:r>
              <a:endParaRPr lang="zh-CN" altLang="en-US" sz="2000" b="1" i="0" dirty="0">
                <a:solidFill>
                  <a:srgbClr val="EC684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3" name="形状8"/>
            <p:cNvSpPr txBox="1"/>
            <p:nvPr/>
          </p:nvSpPr>
          <p:spPr>
            <a:xfrm>
              <a:off x="1480956" y="9588"/>
              <a:ext cx="1903362" cy="91847"/>
            </a:xfrm>
            <a:prstGeom prst="line">
              <a:avLst/>
            </a:prstGeom>
            <a:solidFill>
              <a:srgbClr val="5C81CC"/>
            </a:solidFill>
            <a:ln w="28575">
              <a:solidFill>
                <a:srgbClr val="FF0000"/>
              </a:solidFill>
              <a:prstDash val="solid"/>
              <a:tailEnd type="arrow" w="sm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3" grpId="0" animBg="1"/>
      <p:bldP spid="6" grpId="0" animBg="1"/>
      <p:bldP spid="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771839" y="1045178"/>
            <a:ext cx="10648950" cy="69896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7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测一测：测量不同环境下的光线数值。</a:t>
            </a:r>
            <a:endParaRPr lang="zh-CN" altLang="en-US" sz="27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1"/>
          <p:cNvGrpSpPr/>
          <p:nvPr/>
        </p:nvGrpSpPr>
        <p:grpSpPr>
          <a:xfrm>
            <a:off x="370997" y="273167"/>
            <a:ext cx="8088937" cy="581628"/>
            <a:chOff x="0" y="0"/>
            <a:chExt cx="8088937" cy="581628"/>
          </a:xfrm>
        </p:grpSpPr>
        <p:sp>
          <p:nvSpPr>
            <p:cNvPr id="4" name="形状1"/>
            <p:cNvSpPr txBox="1"/>
            <p:nvPr/>
          </p:nvSpPr>
          <p:spPr>
            <a:xfrm rot="2700000">
              <a:off x="0" y="50691"/>
              <a:ext cx="527685" cy="527685"/>
            </a:xfrm>
            <a:prstGeom prst="roundRect">
              <a:avLst/>
            </a:prstGeom>
            <a:solidFill>
              <a:srgbClr val="1D979E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5" name="形状2"/>
            <p:cNvSpPr txBox="1"/>
            <p:nvPr/>
          </p:nvSpPr>
          <p:spPr>
            <a:xfrm rot="2700000">
              <a:off x="364546" y="103549"/>
              <a:ext cx="422610" cy="422610"/>
            </a:xfrm>
            <a:prstGeom prst="roundRect">
              <a:avLst/>
            </a:prstGeom>
            <a:solidFill>
              <a:srgbClr val="EC6841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6" name="文本5"/>
            <p:cNvSpPr txBox="1"/>
            <p:nvPr/>
          </p:nvSpPr>
          <p:spPr>
            <a:xfrm>
              <a:off x="943282" y="0"/>
              <a:ext cx="7145655" cy="58162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700" b="1" i="0" dirty="0">
                  <a:solidFill>
                    <a:srgbClr val="EC684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任务一：探究光线传感器的阈值范围</a:t>
              </a:r>
              <a:endParaRPr lang="zh-CN" altLang="en-US" sz="2700" b="1" i="0" dirty="0">
                <a:solidFill>
                  <a:srgbClr val="EC684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7" name="表格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6729" y="2075307"/>
            <a:ext cx="9519647" cy="2483168"/>
          </a:xfrm>
          <a:prstGeom prst="rect">
            <a:avLst/>
          </a:prstGeom>
        </p:spPr>
      </p:pic>
      <p:sp>
        <p:nvSpPr>
          <p:cNvPr id="8" name="文本2"/>
          <p:cNvSpPr txBox="1"/>
          <p:nvPr/>
        </p:nvSpPr>
        <p:spPr>
          <a:xfrm>
            <a:off x="1536097" y="4987204"/>
            <a:ext cx="9069000" cy="95578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5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经过实验，我发现：光线越弱，光线传感器的值越</a:t>
            </a:r>
            <a:r>
              <a:rPr lang="zh-CN" altLang="en-US" sz="2500" b="0" i="0" u="sng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5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500" b="0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5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光线越强，光线传感器的值越</a:t>
            </a:r>
            <a:r>
              <a:rPr lang="zh-CN" altLang="en-US" sz="2500" b="0" i="0" u="sng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5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500" b="0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3"/>
          <p:cNvSpPr txBox="1"/>
          <p:nvPr/>
        </p:nvSpPr>
        <p:spPr>
          <a:xfrm>
            <a:off x="8617868" y="4890287"/>
            <a:ext cx="864556" cy="59277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24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小</a:t>
            </a:r>
            <a:endParaRPr lang="zh-CN" altLang="en-US" sz="2400" b="0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4"/>
          <p:cNvSpPr txBox="1"/>
          <p:nvPr/>
        </p:nvSpPr>
        <p:spPr>
          <a:xfrm>
            <a:off x="8565594" y="5350602"/>
            <a:ext cx="864556" cy="59277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24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大</a:t>
            </a:r>
            <a:endParaRPr lang="zh-CN" altLang="en-US" sz="2400" b="0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2976395" y="1304420"/>
            <a:ext cx="6442253" cy="78660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000" b="1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不同光照情况下光线传感器的取值范围</a:t>
            </a:r>
            <a:endParaRPr lang="zh-CN" altLang="en-US" sz="2000" b="1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3" name="形状1"/>
          <p:cNvSpPr txBox="1"/>
          <p:nvPr/>
        </p:nvSpPr>
        <p:spPr>
          <a:xfrm>
            <a:off x="3624981" y="3907941"/>
            <a:ext cx="6043669" cy="1191"/>
          </a:xfrm>
          <a:prstGeom prst="line">
            <a:avLst/>
          </a:prstGeom>
          <a:solidFill>
            <a:srgbClr val="FFFFFF">
              <a:alpha val="0"/>
            </a:srgbClr>
          </a:solidFill>
          <a:ln w="47625">
            <a:solidFill>
              <a:srgbClr val="006EFF"/>
            </a:solidFill>
            <a:prstDash val="solid"/>
            <a:headEnd type="none" w="med" len="med"/>
            <a:tailEnd type="arrow" w="sm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4" name="形状2"/>
          <p:cNvSpPr txBox="1"/>
          <p:nvPr/>
        </p:nvSpPr>
        <p:spPr>
          <a:xfrm>
            <a:off x="3000703" y="3570837"/>
            <a:ext cx="512855" cy="673446"/>
          </a:xfrm>
          <a:custGeom>
            <a:avLst/>
            <a:gdLst/>
            <a:ahLst/>
            <a:cxnLst/>
            <a:rect l="l" t="t" r="r" b="b"/>
            <a:pathLst>
              <a:path w="512855" h="673446">
                <a:moveTo>
                  <a:pt x="342899" y="0"/>
                </a:moveTo>
                <a:cubicBezTo>
                  <a:pt x="390243" y="0"/>
                  <a:pt x="435347" y="9422"/>
                  <a:pt x="476370" y="26461"/>
                </a:cubicBezTo>
                <a:lnTo>
                  <a:pt x="512855" y="45908"/>
                </a:lnTo>
                <a:lnTo>
                  <a:pt x="506277" y="46559"/>
                </a:lnTo>
                <a:cubicBezTo>
                  <a:pt x="368837" y="74177"/>
                  <a:pt x="265449" y="193594"/>
                  <a:pt x="265449" y="336723"/>
                </a:cubicBezTo>
                <a:cubicBezTo>
                  <a:pt x="265449" y="479853"/>
                  <a:pt x="368837" y="599269"/>
                  <a:pt x="506277" y="626887"/>
                </a:cubicBezTo>
                <a:lnTo>
                  <a:pt x="512855" y="627538"/>
                </a:lnTo>
                <a:lnTo>
                  <a:pt x="476370" y="646985"/>
                </a:lnTo>
                <a:cubicBezTo>
                  <a:pt x="435347" y="664024"/>
                  <a:pt x="390243" y="673446"/>
                  <a:pt x="342899" y="673446"/>
                </a:cubicBezTo>
                <a:cubicBezTo>
                  <a:pt x="153521" y="673446"/>
                  <a:pt x="0" y="522690"/>
                  <a:pt x="0" y="336723"/>
                </a:cubicBezTo>
                <a:cubicBezTo>
                  <a:pt x="0" y="150756"/>
                  <a:pt x="153521" y="0"/>
                  <a:pt x="342899" y="0"/>
                </a:cubicBezTo>
              </a:path>
            </a:pathLst>
          </a:custGeom>
          <a:solidFill>
            <a:srgbClr val="FFEE00"/>
          </a:solidFill>
          <a:ln w="47625">
            <a:solidFill>
              <a:srgbClr val="FFEE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1777" y="3425476"/>
            <a:ext cx="884415" cy="964016"/>
          </a:xfrm>
          <a:prstGeom prst="rect">
            <a:avLst/>
          </a:prstGeom>
        </p:spPr>
      </p:pic>
      <p:grpSp>
        <p:nvGrpSpPr>
          <p:cNvPr id="6" name="组合1"/>
          <p:cNvGrpSpPr/>
          <p:nvPr/>
        </p:nvGrpSpPr>
        <p:grpSpPr>
          <a:xfrm>
            <a:off x="370997" y="273167"/>
            <a:ext cx="8088937" cy="581628"/>
            <a:chOff x="0" y="0"/>
            <a:chExt cx="8088937" cy="581628"/>
          </a:xfrm>
        </p:grpSpPr>
        <p:sp>
          <p:nvSpPr>
            <p:cNvPr id="7" name="形状6"/>
            <p:cNvSpPr txBox="1"/>
            <p:nvPr/>
          </p:nvSpPr>
          <p:spPr>
            <a:xfrm rot="2700000">
              <a:off x="0" y="50691"/>
              <a:ext cx="527685" cy="527685"/>
            </a:xfrm>
            <a:prstGeom prst="roundRect">
              <a:avLst/>
            </a:prstGeom>
            <a:solidFill>
              <a:srgbClr val="1D979E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8" name="形状7"/>
            <p:cNvSpPr txBox="1"/>
            <p:nvPr/>
          </p:nvSpPr>
          <p:spPr>
            <a:xfrm rot="2700000">
              <a:off x="364546" y="103549"/>
              <a:ext cx="422610" cy="422610"/>
            </a:xfrm>
            <a:prstGeom prst="roundRect">
              <a:avLst/>
            </a:prstGeom>
            <a:solidFill>
              <a:srgbClr val="EC6841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9" name="文本4"/>
            <p:cNvSpPr txBox="1"/>
            <p:nvPr/>
          </p:nvSpPr>
          <p:spPr>
            <a:xfrm>
              <a:off x="943282" y="0"/>
              <a:ext cx="7145655" cy="58162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700" b="1" i="0" dirty="0">
                  <a:solidFill>
                    <a:srgbClr val="EC684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任务一：探究光照传感器的阈值范围</a:t>
              </a:r>
              <a:endParaRPr lang="zh-CN" altLang="en-US" sz="2700" b="1" i="0" dirty="0">
                <a:solidFill>
                  <a:srgbClr val="EC684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0" name="表格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93" y="2039550"/>
            <a:ext cx="9519647" cy="1221423"/>
          </a:xfrm>
          <a:prstGeom prst="rect">
            <a:avLst/>
          </a:prstGeom>
        </p:spPr>
      </p:pic>
      <p:sp>
        <p:nvSpPr>
          <p:cNvPr id="11" name="文本2"/>
          <p:cNvSpPr txBox="1"/>
          <p:nvPr/>
        </p:nvSpPr>
        <p:spPr>
          <a:xfrm>
            <a:off x="2547309" y="5250209"/>
            <a:ext cx="7870822" cy="55785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0" i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思考</a:t>
            </a:r>
            <a:r>
              <a:rPr lang="zh-CN" altLang="en-US" sz="2400" b="0" i="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：你认为光线值为多少时，最适合控制灯的开/关？</a:t>
            </a:r>
            <a:endParaRPr lang="zh-CN" altLang="en-US" sz="2400" b="0" i="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形状3"/>
          <p:cNvSpPr txBox="1"/>
          <p:nvPr/>
        </p:nvSpPr>
        <p:spPr>
          <a:xfrm>
            <a:off x="6302573" y="3730066"/>
            <a:ext cx="359210" cy="359210"/>
          </a:xfrm>
          <a:custGeom>
            <a:avLst/>
            <a:gdLst>
              <a:gd name="connsiteX0" fmla="*/ 179605 w 359210"/>
              <a:gd name="connsiteY0" fmla="*/ 0 h 359210"/>
              <a:gd name="connsiteX1" fmla="*/ 278798 w 359210"/>
              <a:gd name="connsiteY1" fmla="*/ 0 h 359210"/>
              <a:gd name="connsiteX2" fmla="*/ 359210 w 359210"/>
              <a:gd name="connsiteY2" fmla="*/ 278798 h 359210"/>
              <a:gd name="connsiteX3" fmla="*/ 80412 w 359210"/>
              <a:gd name="connsiteY3" fmla="*/ 359210 h 359210"/>
              <a:gd name="connsiteX4" fmla="*/ 0 w 359210"/>
              <a:gd name="connsiteY4" fmla="*/ 80412 h 35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210" h="359210">
                <a:moveTo>
                  <a:pt x="179605" y="0"/>
                </a:moveTo>
                <a:cubicBezTo>
                  <a:pt x="278798" y="0"/>
                  <a:pt x="359210" y="80412"/>
                  <a:pt x="359210" y="179605"/>
                </a:cubicBezTo>
                <a:cubicBezTo>
                  <a:pt x="359210" y="278798"/>
                  <a:pt x="278798" y="359210"/>
                  <a:pt x="179605" y="359210"/>
                </a:cubicBezTo>
                <a:cubicBezTo>
                  <a:pt x="80412" y="359210"/>
                  <a:pt x="0" y="278798"/>
                  <a:pt x="0" y="179605"/>
                </a:cubicBezTo>
                <a:cubicBezTo>
                  <a:pt x="0" y="80412"/>
                  <a:pt x="80412" y="0"/>
                  <a:pt x="179605" y="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13" name="组合2"/>
          <p:cNvGrpSpPr/>
          <p:nvPr/>
        </p:nvGrpSpPr>
        <p:grpSpPr>
          <a:xfrm>
            <a:off x="5425821" y="4120945"/>
            <a:ext cx="2114245" cy="859108"/>
            <a:chOff x="0" y="0"/>
            <a:chExt cx="2114245" cy="859108"/>
          </a:xfrm>
        </p:grpSpPr>
        <p:sp>
          <p:nvSpPr>
            <p:cNvPr id="14" name="形状8"/>
            <p:cNvSpPr txBox="1"/>
            <p:nvPr/>
          </p:nvSpPr>
          <p:spPr>
            <a:xfrm>
              <a:off x="1045083" y="0"/>
              <a:ext cx="19050" cy="464978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prstDash val="solid"/>
              <a:tailEnd type="arrow" w="sm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5" name="文本5"/>
            <p:cNvSpPr txBox="1"/>
            <p:nvPr/>
          </p:nvSpPr>
          <p:spPr>
            <a:xfrm>
              <a:off x="0" y="304227"/>
              <a:ext cx="2114245" cy="554881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2400" b="1" i="0" dirty="0">
                  <a:solidFill>
                    <a:srgbClr val="FF0000"/>
                  </a:solidFill>
                  <a:latin typeface="方正粗黑宋简体"/>
                  <a:ea typeface="方正粗黑宋简体"/>
                </a:rPr>
                <a:t>阈（yù）值</a:t>
              </a:r>
              <a:endParaRPr lang="zh-CN" altLang="en-US" sz="2400" b="1" i="0" dirty="0">
                <a:solidFill>
                  <a:srgbClr val="FF0000"/>
                </a:solidFill>
                <a:latin typeface="方正粗黑宋简体"/>
                <a:ea typeface="方正粗黑宋简体"/>
              </a:endParaRPr>
            </a:p>
          </p:txBody>
        </p:sp>
      </p:grpSp>
      <p:pic>
        <p:nvPicPr>
          <p:cNvPr id="16" name="形状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482" y="3425823"/>
            <a:ext cx="2823486" cy="285941"/>
          </a:xfrm>
          <a:prstGeom prst="rect">
            <a:avLst/>
          </a:prstGeom>
        </p:spPr>
      </p:pic>
      <p:pic>
        <p:nvPicPr>
          <p:cNvPr id="17" name="形状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113" y="3425676"/>
            <a:ext cx="3172930" cy="285941"/>
          </a:xfrm>
          <a:prstGeom prst="rect">
            <a:avLst/>
          </a:prstGeom>
        </p:spPr>
      </p:pic>
      <p:sp>
        <p:nvSpPr>
          <p:cNvPr id="18" name="文本3"/>
          <p:cNvSpPr txBox="1"/>
          <p:nvPr/>
        </p:nvSpPr>
        <p:spPr>
          <a:xfrm>
            <a:off x="10816495" y="2568407"/>
            <a:ext cx="1104900" cy="55488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0" i="0" dirty="0">
                <a:solidFill>
                  <a:srgbClr val="FF0000"/>
                </a:solidFill>
                <a:latin typeface="方正粗黑宋简体"/>
                <a:ea typeface="方正粗黑宋简体"/>
              </a:rPr>
              <a:t>连续量</a:t>
            </a:r>
            <a:endParaRPr lang="zh-CN" altLang="en-US" sz="2400" b="0" i="0" dirty="0">
              <a:solidFill>
                <a:srgbClr val="FF0000"/>
              </a:solidFill>
              <a:latin typeface="方正粗黑宋简体"/>
              <a:ea typeface="方正粗黑宋简体"/>
            </a:endParaRPr>
          </a:p>
        </p:txBody>
      </p:sp>
      <p:grpSp>
        <p:nvGrpSpPr>
          <p:cNvPr id="19" name="组合3"/>
          <p:cNvGrpSpPr/>
          <p:nvPr/>
        </p:nvGrpSpPr>
        <p:grpSpPr>
          <a:xfrm>
            <a:off x="10825334" y="2990228"/>
            <a:ext cx="1104900" cy="2867789"/>
            <a:chOff x="0" y="0"/>
            <a:chExt cx="1104900" cy="2867789"/>
          </a:xfrm>
        </p:grpSpPr>
        <p:sp>
          <p:nvSpPr>
            <p:cNvPr id="20" name="文本6"/>
            <p:cNvSpPr txBox="1"/>
            <p:nvPr/>
          </p:nvSpPr>
          <p:spPr>
            <a:xfrm>
              <a:off x="0" y="2312908"/>
              <a:ext cx="1104900" cy="554881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400" b="0" i="0" dirty="0">
                  <a:solidFill>
                    <a:srgbClr val="FF0000"/>
                  </a:solidFill>
                  <a:latin typeface="方正粗黑宋简体"/>
                  <a:ea typeface="方正粗黑宋简体"/>
                </a:rPr>
                <a:t>开关量</a:t>
              </a:r>
              <a:endParaRPr lang="zh-CN" altLang="en-US" sz="2400" b="0" i="0" dirty="0">
                <a:solidFill>
                  <a:srgbClr val="FF0000"/>
                </a:solidFill>
                <a:latin typeface="方正粗黑宋简体"/>
                <a:ea typeface="方正粗黑宋简体"/>
              </a:endParaRPr>
            </a:p>
          </p:txBody>
        </p:sp>
        <p:sp>
          <p:nvSpPr>
            <p:cNvPr id="21" name="形状9"/>
            <p:cNvSpPr txBox="1"/>
            <p:nvPr/>
          </p:nvSpPr>
          <p:spPr>
            <a:xfrm>
              <a:off x="553289" y="0"/>
              <a:ext cx="19050" cy="2397865"/>
            </a:xfrm>
            <a:prstGeom prst="line">
              <a:avLst/>
            </a:prstGeom>
            <a:solidFill>
              <a:srgbClr val="166EE1"/>
            </a:solidFill>
            <a:ln w="28575">
              <a:solidFill>
                <a:srgbClr val="FF0000"/>
              </a:solidFill>
              <a:prstDash val="solid"/>
              <a:tailEnd type="arrow" w="sm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2" grpId="0" animBg="1"/>
      <p:bldP spid="16" grpId="0" animBg="1"/>
      <p:bldP spid="17" grpId="0" animBg="1"/>
      <p:bldP spid="13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8724729" y="916857"/>
            <a:ext cx="3240405" cy="2230679"/>
          </a:xfrm>
          <a:custGeom>
            <a:avLst/>
            <a:gdLst/>
            <a:ahLst/>
            <a:cxnLst/>
            <a:rect l="l" t="t" r="r" b="b"/>
            <a:pathLst/>
          </a:custGeom>
          <a:solidFill>
            <a:srgbClr val="FFE1C2"/>
          </a:solidFill>
          <a:ln w="47625">
            <a:solidFill>
              <a:srgbClr val="1D979E"/>
            </a:solidFill>
            <a:prstDash val="solid"/>
            <a:headEnd type="none" w="med" len="sm"/>
            <a:tailEnd type="none" w="med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8991619" y="1211199"/>
            <a:ext cx="2798159" cy="71418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2300" b="0" i="0" dirty="0">
                <a:solidFill>
                  <a:srgbClr val="EB6842"/>
                </a:solidFill>
                <a:latin typeface="方正粗黑宋简体"/>
                <a:ea typeface="方正粗黑宋简体"/>
              </a:rPr>
              <a:t>亮灯</a:t>
            </a:r>
            <a:endParaRPr lang="zh-CN" altLang="en-US" sz="2300" b="0" i="0" dirty="0">
              <a:solidFill>
                <a:srgbClr val="EB6842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8991886" y="2332130"/>
            <a:ext cx="2798159" cy="71418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2300" b="0" i="0" dirty="0">
                <a:solidFill>
                  <a:srgbClr val="EB6842"/>
                </a:solidFill>
                <a:latin typeface="方正粗黑宋简体"/>
                <a:ea typeface="方正粗黑宋简体"/>
              </a:rPr>
              <a:t>灭灯</a:t>
            </a:r>
            <a:endParaRPr lang="zh-CN" altLang="en-US" sz="2300" b="0" i="0" dirty="0">
              <a:solidFill>
                <a:srgbClr val="EB6842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8534714" y="1751695"/>
            <a:ext cx="3712559" cy="71418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2300" b="0" i="0" dirty="0">
                <a:solidFill>
                  <a:srgbClr val="EB6842"/>
                </a:solidFill>
                <a:latin typeface="方正粗黑宋简体"/>
                <a:ea typeface="方正粗黑宋简体"/>
              </a:rPr>
              <a:t>光线传感器值&lt;</a:t>
            </a:r>
            <a:endParaRPr lang="zh-CN" altLang="en-US" sz="2300" b="0" i="0" dirty="0">
              <a:solidFill>
                <a:srgbClr val="EB6842"/>
              </a:solidFill>
              <a:latin typeface="方正粗黑宋简体"/>
              <a:ea typeface="方正粗黑宋简体"/>
            </a:endParaRPr>
          </a:p>
        </p:txBody>
      </p:sp>
      <p:grpSp>
        <p:nvGrpSpPr>
          <p:cNvPr id="6" name="组合1"/>
          <p:cNvGrpSpPr/>
          <p:nvPr/>
        </p:nvGrpSpPr>
        <p:grpSpPr>
          <a:xfrm>
            <a:off x="4581163" y="869176"/>
            <a:ext cx="2617849" cy="749465"/>
            <a:chOff x="0" y="0"/>
            <a:chExt cx="2617849" cy="749465"/>
          </a:xfrm>
        </p:grpSpPr>
        <p:sp>
          <p:nvSpPr>
            <p:cNvPr id="7" name="形状16"/>
            <p:cNvSpPr txBox="1"/>
            <p:nvPr/>
          </p:nvSpPr>
          <p:spPr>
            <a:xfrm>
              <a:off x="0" y="0"/>
              <a:ext cx="2617849" cy="749465"/>
            </a:xfrm>
            <a:custGeom>
              <a:avLst/>
              <a:gdLst>
                <a:gd name="connsiteX0" fmla="*/ 124911 w 2617849"/>
                <a:gd name="connsiteY0" fmla="*/ 0 h 749465"/>
                <a:gd name="connsiteX1" fmla="*/ 2492939 w 2617849"/>
                <a:gd name="connsiteY1" fmla="*/ 0 h 749465"/>
                <a:gd name="connsiteX2" fmla="*/ 2561925 w 2617849"/>
                <a:gd name="connsiteY2" fmla="*/ 0 h 749465"/>
                <a:gd name="connsiteX3" fmla="*/ 2617849 w 2617849"/>
                <a:gd name="connsiteY3" fmla="*/ 624554 h 749465"/>
                <a:gd name="connsiteX4" fmla="*/ 2617850 w 2617849"/>
                <a:gd name="connsiteY4" fmla="*/ 693540 h 749465"/>
                <a:gd name="connsiteX5" fmla="*/ 124911 w 2617849"/>
                <a:gd name="connsiteY5" fmla="*/ 749465 h 749465"/>
                <a:gd name="connsiteX6" fmla="*/ 91782 w 2617849"/>
                <a:gd name="connsiteY6" fmla="*/ 749465 h 749465"/>
                <a:gd name="connsiteX7" fmla="*/ 13160 w 2617849"/>
                <a:gd name="connsiteY7" fmla="*/ 689454 h 749465"/>
                <a:gd name="connsiteX8" fmla="*/ 0 w 2617849"/>
                <a:gd name="connsiteY8" fmla="*/ 124911 h 749465"/>
                <a:gd name="connsiteX9" fmla="*/ 0 w 2617849"/>
                <a:gd name="connsiteY9" fmla="*/ 55924 h 74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7849" h="749465">
                  <a:moveTo>
                    <a:pt x="124911" y="0"/>
                  </a:moveTo>
                  <a:lnTo>
                    <a:pt x="2492939" y="0"/>
                  </a:lnTo>
                  <a:cubicBezTo>
                    <a:pt x="2561925" y="0"/>
                    <a:pt x="2617849" y="55925"/>
                    <a:pt x="2617849" y="124911"/>
                  </a:cubicBezTo>
                  <a:lnTo>
                    <a:pt x="2617849" y="624554"/>
                  </a:lnTo>
                  <a:cubicBezTo>
                    <a:pt x="2617850" y="693540"/>
                    <a:pt x="2561925" y="749465"/>
                    <a:pt x="2492939" y="749465"/>
                  </a:cubicBezTo>
                  <a:lnTo>
                    <a:pt x="124911" y="749465"/>
                  </a:lnTo>
                  <a:cubicBezTo>
                    <a:pt x="91782" y="749465"/>
                    <a:pt x="60011" y="736305"/>
                    <a:pt x="36586" y="712879"/>
                  </a:cubicBezTo>
                  <a:cubicBezTo>
                    <a:pt x="13160" y="689454"/>
                    <a:pt x="0" y="657683"/>
                    <a:pt x="0" y="624554"/>
                  </a:cubicBezTo>
                  <a:lnTo>
                    <a:pt x="0" y="124911"/>
                  </a:lnTo>
                  <a:cubicBezTo>
                    <a:pt x="0" y="55924"/>
                    <a:pt x="55924" y="0"/>
                    <a:pt x="124911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8575">
              <a:solidFill>
                <a:srgbClr val="00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8" name="文本6"/>
            <p:cNvSpPr txBox="1"/>
            <p:nvPr/>
          </p:nvSpPr>
          <p:spPr>
            <a:xfrm>
              <a:off x="222571" y="61236"/>
              <a:ext cx="2171700" cy="626300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2600" b="0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开始</a:t>
              </a:r>
              <a:endParaRPr lang="zh-CN" altLang="en-US" sz="26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2"/>
          <p:cNvGrpSpPr/>
          <p:nvPr/>
        </p:nvGrpSpPr>
        <p:grpSpPr>
          <a:xfrm>
            <a:off x="4225329" y="1994288"/>
            <a:ext cx="3377011" cy="717798"/>
            <a:chOff x="0" y="0"/>
            <a:chExt cx="3377011" cy="717798"/>
          </a:xfrm>
        </p:grpSpPr>
        <p:sp>
          <p:nvSpPr>
            <p:cNvPr id="10" name="形状17"/>
            <p:cNvSpPr txBox="1"/>
            <p:nvPr/>
          </p:nvSpPr>
          <p:spPr>
            <a:xfrm>
              <a:off x="0" y="0"/>
              <a:ext cx="3377011" cy="7177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文本7"/>
            <p:cNvSpPr txBox="1"/>
            <p:nvPr/>
          </p:nvSpPr>
          <p:spPr>
            <a:xfrm>
              <a:off x="419656" y="45472"/>
              <a:ext cx="2536954" cy="626301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2600" b="0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获取传感器的值</a:t>
              </a:r>
              <a:endParaRPr lang="zh-CN" altLang="en-US" sz="26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形状2"/>
          <p:cNvSpPr txBox="1"/>
          <p:nvPr/>
        </p:nvSpPr>
        <p:spPr>
          <a:xfrm>
            <a:off x="7944555" y="4703159"/>
            <a:ext cx="1844450" cy="71779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3" name="形状3"/>
          <p:cNvSpPr txBox="1"/>
          <p:nvPr/>
        </p:nvSpPr>
        <p:spPr>
          <a:xfrm>
            <a:off x="2051523" y="4702578"/>
            <a:ext cx="1844450" cy="71779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4" name="形状4"/>
          <p:cNvSpPr txBox="1"/>
          <p:nvPr/>
        </p:nvSpPr>
        <p:spPr>
          <a:xfrm>
            <a:off x="5858494" y="1624830"/>
            <a:ext cx="19050" cy="401261"/>
          </a:xfrm>
          <a:prstGeom prst="line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  <a:prstDash val="solid"/>
            <a:tailEnd type="arrow" w="sm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5" name="形状5"/>
          <p:cNvSpPr txBox="1"/>
          <p:nvPr/>
        </p:nvSpPr>
        <p:spPr>
          <a:xfrm>
            <a:off x="5858508" y="2669858"/>
            <a:ext cx="1191" cy="372266"/>
          </a:xfrm>
          <a:prstGeom prst="line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  <a:prstDash val="solid"/>
            <a:tailEnd type="arrow" w="sm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6" name="形状6"/>
          <p:cNvSpPr txBox="1"/>
          <p:nvPr/>
        </p:nvSpPr>
        <p:spPr>
          <a:xfrm>
            <a:off x="7399647" y="3889053"/>
            <a:ext cx="1477903" cy="1191"/>
          </a:xfrm>
          <a:prstGeom prst="line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7" name="形状7"/>
          <p:cNvSpPr txBox="1"/>
          <p:nvPr/>
        </p:nvSpPr>
        <p:spPr>
          <a:xfrm>
            <a:off x="2987291" y="3898988"/>
            <a:ext cx="1363285" cy="1191"/>
          </a:xfrm>
          <a:prstGeom prst="line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8" name="形状8"/>
          <p:cNvSpPr txBox="1"/>
          <p:nvPr/>
        </p:nvSpPr>
        <p:spPr>
          <a:xfrm>
            <a:off x="8876481" y="3875008"/>
            <a:ext cx="19050" cy="781418"/>
          </a:xfrm>
          <a:prstGeom prst="line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  <a:prstDash val="solid"/>
            <a:tailEnd type="arrow" w="sm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9" name="形状9"/>
          <p:cNvSpPr txBox="1"/>
          <p:nvPr/>
        </p:nvSpPr>
        <p:spPr>
          <a:xfrm>
            <a:off x="2973715" y="3874780"/>
            <a:ext cx="19050" cy="781418"/>
          </a:xfrm>
          <a:prstGeom prst="line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  <a:prstDash val="solid"/>
            <a:tailEnd type="arrow" w="sm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0" name="形状10"/>
          <p:cNvSpPr txBox="1"/>
          <p:nvPr/>
        </p:nvSpPr>
        <p:spPr>
          <a:xfrm>
            <a:off x="8866909" y="5498824"/>
            <a:ext cx="19050" cy="686211"/>
          </a:xfrm>
          <a:prstGeom prst="line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1" name="形状11"/>
          <p:cNvSpPr txBox="1"/>
          <p:nvPr/>
        </p:nvSpPr>
        <p:spPr>
          <a:xfrm>
            <a:off x="1442845" y="6216622"/>
            <a:ext cx="7434620" cy="19050"/>
          </a:xfrm>
          <a:prstGeom prst="line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2" name="形状12"/>
          <p:cNvSpPr txBox="1"/>
          <p:nvPr/>
        </p:nvSpPr>
        <p:spPr>
          <a:xfrm>
            <a:off x="1446141" y="2332057"/>
            <a:ext cx="1191" cy="3884565"/>
          </a:xfrm>
          <a:prstGeom prst="line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3" name="形状13"/>
          <p:cNvSpPr txBox="1"/>
          <p:nvPr/>
        </p:nvSpPr>
        <p:spPr>
          <a:xfrm>
            <a:off x="1424723" y="2332066"/>
            <a:ext cx="2819226" cy="1191"/>
          </a:xfrm>
          <a:prstGeom prst="line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  <a:prstDash val="solid"/>
            <a:tailEnd type="arrow" w="sm" len="sm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4" name="文本4"/>
          <p:cNvSpPr txBox="1"/>
          <p:nvPr/>
        </p:nvSpPr>
        <p:spPr>
          <a:xfrm>
            <a:off x="8052759" y="3304718"/>
            <a:ext cx="469900" cy="55924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22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是</a:t>
            </a:r>
            <a:endParaRPr lang="zh-CN" altLang="en-US" sz="2200" b="0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5"/>
          <p:cNvSpPr txBox="1"/>
          <p:nvPr/>
        </p:nvSpPr>
        <p:spPr>
          <a:xfrm>
            <a:off x="3452495" y="3354334"/>
            <a:ext cx="469900" cy="55924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22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否</a:t>
            </a:r>
            <a:endParaRPr lang="zh-CN" altLang="en-US" sz="2200" b="0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形状14"/>
          <p:cNvSpPr txBox="1"/>
          <p:nvPr/>
        </p:nvSpPr>
        <p:spPr>
          <a:xfrm>
            <a:off x="2982026" y="5467157"/>
            <a:ext cx="19050" cy="760094"/>
          </a:xfrm>
          <a:prstGeom prst="line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7" name="形状15"/>
          <p:cNvSpPr txBox="1"/>
          <p:nvPr/>
        </p:nvSpPr>
        <p:spPr>
          <a:xfrm>
            <a:off x="4333675" y="3076213"/>
            <a:ext cx="3050639" cy="1625600"/>
          </a:xfrm>
          <a:custGeom>
            <a:avLst/>
            <a:gdLst>
              <a:gd name="connsiteX0" fmla="*/ 1525320 w 3050639"/>
              <a:gd name="connsiteY0" fmla="*/ 0 h 1625600"/>
              <a:gd name="connsiteX1" fmla="*/ 3050639 w 3050639"/>
              <a:gd name="connsiteY1" fmla="*/ 812800 h 1625600"/>
              <a:gd name="connsiteX2" fmla="*/ 1525320 w 3050639"/>
              <a:gd name="connsiteY2" fmla="*/ 1625600 h 1625600"/>
              <a:gd name="connsiteX3" fmla="*/ 0 w 3050639"/>
              <a:gd name="connsiteY3" fmla="*/ 812800 h 1625600"/>
              <a:gd name="connsiteX4" fmla="*/ 1525320 w 3050639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0639" h="1625600">
                <a:moveTo>
                  <a:pt x="1525320" y="0"/>
                </a:moveTo>
                <a:lnTo>
                  <a:pt x="3050639" y="812800"/>
                </a:lnTo>
                <a:lnTo>
                  <a:pt x="1525320" y="1625600"/>
                </a:lnTo>
                <a:lnTo>
                  <a:pt x="0" y="812800"/>
                </a:lnTo>
                <a:lnTo>
                  <a:pt x="152532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28" name="组合3"/>
          <p:cNvGrpSpPr/>
          <p:nvPr/>
        </p:nvGrpSpPr>
        <p:grpSpPr>
          <a:xfrm>
            <a:off x="280377" y="199263"/>
            <a:ext cx="8088936" cy="581628"/>
            <a:chOff x="0" y="0"/>
            <a:chExt cx="8088936" cy="581628"/>
          </a:xfrm>
        </p:grpSpPr>
        <p:sp>
          <p:nvSpPr>
            <p:cNvPr id="29" name="形状18"/>
            <p:cNvSpPr txBox="1"/>
            <p:nvPr/>
          </p:nvSpPr>
          <p:spPr>
            <a:xfrm rot="2700000">
              <a:off x="0" y="50691"/>
              <a:ext cx="527685" cy="527685"/>
            </a:xfrm>
            <a:prstGeom prst="roundRect">
              <a:avLst/>
            </a:prstGeom>
            <a:solidFill>
              <a:srgbClr val="1D979E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0" name="形状19"/>
            <p:cNvSpPr txBox="1"/>
            <p:nvPr/>
          </p:nvSpPr>
          <p:spPr>
            <a:xfrm rot="2700000">
              <a:off x="364546" y="103549"/>
              <a:ext cx="422610" cy="422610"/>
            </a:xfrm>
            <a:prstGeom prst="roundRect">
              <a:avLst/>
            </a:prstGeom>
            <a:solidFill>
              <a:srgbClr val="EC6841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1" name="文本8"/>
            <p:cNvSpPr txBox="1"/>
            <p:nvPr/>
          </p:nvSpPr>
          <p:spPr>
            <a:xfrm>
              <a:off x="943281" y="0"/>
              <a:ext cx="7145655" cy="58162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700" b="1" i="0" dirty="0">
                  <a:solidFill>
                    <a:srgbClr val="EC684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任务二：算法设计，实现光控灯</a:t>
              </a:r>
              <a:endParaRPr lang="zh-CN" altLang="en-US" sz="2700" b="1" i="0" dirty="0">
                <a:solidFill>
                  <a:srgbClr val="EC684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97946" y="1024347"/>
            <a:ext cx="12094369" cy="69896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7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编一编：根据流程图编写程序，实现晚上灯亮，白天灯灭的效果。</a:t>
            </a:r>
            <a:endParaRPr lang="zh-CN" altLang="en-US" sz="27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1"/>
          <p:cNvGrpSpPr/>
          <p:nvPr/>
        </p:nvGrpSpPr>
        <p:grpSpPr>
          <a:xfrm>
            <a:off x="280377" y="199263"/>
            <a:ext cx="8088936" cy="581628"/>
            <a:chOff x="0" y="0"/>
            <a:chExt cx="8088936" cy="581628"/>
          </a:xfrm>
        </p:grpSpPr>
        <p:sp>
          <p:nvSpPr>
            <p:cNvPr id="4" name="形状1"/>
            <p:cNvSpPr txBox="1"/>
            <p:nvPr/>
          </p:nvSpPr>
          <p:spPr>
            <a:xfrm rot="2700000">
              <a:off x="0" y="50691"/>
              <a:ext cx="527685" cy="527685"/>
            </a:xfrm>
            <a:prstGeom prst="roundRect">
              <a:avLst/>
            </a:prstGeom>
            <a:solidFill>
              <a:srgbClr val="1D979E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5" name="形状2"/>
            <p:cNvSpPr txBox="1"/>
            <p:nvPr/>
          </p:nvSpPr>
          <p:spPr>
            <a:xfrm rot="2700000">
              <a:off x="364546" y="103549"/>
              <a:ext cx="422610" cy="422610"/>
            </a:xfrm>
            <a:prstGeom prst="roundRect">
              <a:avLst/>
            </a:prstGeom>
            <a:solidFill>
              <a:srgbClr val="EC6841"/>
            </a:solidFill>
            <a:ln w="9525">
              <a:solidFill>
                <a:srgbClr val="FFFFFF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6" name="文本2"/>
            <p:cNvSpPr txBox="1"/>
            <p:nvPr/>
          </p:nvSpPr>
          <p:spPr>
            <a:xfrm>
              <a:off x="943281" y="0"/>
              <a:ext cx="7145655" cy="58162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700" b="1" i="0" dirty="0">
                  <a:solidFill>
                    <a:srgbClr val="EC684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任务二：算法设计，实现光控灯</a:t>
              </a:r>
              <a:endParaRPr lang="zh-CN" altLang="en-US" sz="2700" b="1" i="0" dirty="0">
                <a:solidFill>
                  <a:srgbClr val="EC684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1781" y="2123665"/>
            <a:ext cx="5996597" cy="3768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WPS 演示</Application>
  <PresentationFormat>宽屏</PresentationFormat>
  <Paragraphs>172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方正粗黑宋简体</vt:lpstr>
      <vt:lpstr>楷体</vt:lpstr>
      <vt:lpstr>微软雅黑</vt:lpstr>
      <vt:lpstr>华文楷体</vt:lpstr>
      <vt:lpstr>Wingdings</vt:lpstr>
      <vt:lpstr>等线</vt:lpstr>
      <vt:lpstr>Times New Roman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《小型光控系统》 周闪闪</dc:title>
  <dc:creator>Jennie</dc:creator>
  <cp:lastModifiedBy>Z.</cp:lastModifiedBy>
  <cp:revision>4</cp:revision>
  <dcterms:created xsi:type="dcterms:W3CDTF">2024-12-28T12:00:00Z</dcterms:created>
  <dcterms:modified xsi:type="dcterms:W3CDTF">2024-12-29T01:05:14Z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EasiNote5</vt:lpwstr>
  </property>
  <property fmtid="{D5CDD505-2E9C-101B-9397-08002B2CF9AE}" pid="3" name="ApplicationVersion">
    <vt:lpwstr>5.2.4.6953</vt:lpwstr>
  </property>
  <property fmtid="{D5CDD505-2E9C-101B-9397-08002B2CF9AE}" pid="4" name="EasiNoteCoursewareInfo">
    <vt:lpwstr>30f2d6e8-273c-4550-82f0-9dcf5101fc8e:132</vt:lpwstr>
  </property>
  <property fmtid="{D5CDD505-2E9C-101B-9397-08002B2CF9AE}" pid="5" name="EasiNoteDocumentName">
    <vt:lpwstr>《小型光控系统》 周闪闪</vt:lpwstr>
  </property>
  <property fmtid="{D5CDD505-2E9C-101B-9397-08002B2CF9AE}" pid="6" name="EasiNoteAuthor">
    <vt:lpwstr>rspzwyiujzrxirlilnhpqns8y5515411</vt:lpwstr>
  </property>
  <property fmtid="{D5CDD505-2E9C-101B-9397-08002B2CF9AE}" pid="7" name="EasiNoteUpstreamCoursewareInfo_0">
    <vt:lpwstr>d85105d7-a7d2-4da7-ac95-c13d95ea9ae7</vt:lpwstr>
  </property>
  <property fmtid="{D5CDD505-2E9C-101B-9397-08002B2CF9AE}" pid="8" name="EasiNoteUpstreamCoursewareInfo_1">
    <vt:lpwstr>30f2d6e8-273c-4550-82f0-9dcf5101fc8e</vt:lpwstr>
  </property>
  <property fmtid="{D5CDD505-2E9C-101B-9397-08002B2CF9AE}" pid="9" name="ICV">
    <vt:lpwstr>DF26614A0FDC46D4895F5A3FAD81EBF4_12</vt:lpwstr>
  </property>
  <property fmtid="{D5CDD505-2E9C-101B-9397-08002B2CF9AE}" pid="10" name="KSOProductBuildVer">
    <vt:lpwstr>2052-12.1.0.19302</vt:lpwstr>
  </property>
</Properties>
</file>