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sldIdLst>
    <p:sldId id="265" r:id="rId5"/>
    <p:sldId id="387" r:id="rId6"/>
    <p:sldId id="264" r:id="rId7"/>
    <p:sldId id="260" r:id="rId8"/>
    <p:sldId id="328" r:id="rId9"/>
    <p:sldId id="261" r:id="rId10"/>
    <p:sldId id="274" r:id="rId11"/>
    <p:sldId id="262" r:id="rId12"/>
    <p:sldId id="362" r:id="rId13"/>
    <p:sldId id="419" r:id="rId14"/>
    <p:sldId id="263" r:id="rId15"/>
    <p:sldId id="266" r:id="rId16"/>
    <p:sldId id="259" r:id="rId17"/>
    <p:sldId id="258" r:id="rId18"/>
    <p:sldId id="280" r:id="rId19"/>
    <p:sldId id="281" r:id="rId20"/>
    <p:sldId id="330" r:id="rId21"/>
    <p:sldId id="329" r:id="rId22"/>
    <p:sldId id="331" r:id="rId23"/>
    <p:sldId id="276" r:id="rId24"/>
    <p:sldId id="277" r:id="rId25"/>
    <p:sldId id="290" r:id="rId26"/>
    <p:sldId id="295" r:id="rId27"/>
    <p:sldId id="294" r:id="rId28"/>
    <p:sldId id="279" r:id="rId29"/>
    <p:sldId id="293" r:id="rId30"/>
    <p:sldId id="303" r:id="rId31"/>
    <p:sldId id="355" r:id="rId32"/>
    <p:sldId id="304" r:id="rId33"/>
    <p:sldId id="278" r:id="rId34"/>
    <p:sldId id="282" r:id="rId35"/>
    <p:sldId id="325" r:id="rId36"/>
    <p:sldId id="283" r:id="rId37"/>
    <p:sldId id="284" r:id="rId38"/>
  </p:sldIdLst>
  <p:sldSz cx="9144000" cy="6858000" type="screen4x3"/>
  <p:notesSz cx="6858000" cy="9144000"/>
  <p:custDataLst>
    <p:tags r:id="rId42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4725"/>
    <a:srgbClr val="F9680D"/>
    <a:srgbClr val="72C56B"/>
    <a:srgbClr val="D54BC0"/>
    <a:srgbClr val="E1BEDE"/>
    <a:srgbClr val="BF8382"/>
    <a:srgbClr val="DDC2D9"/>
    <a:srgbClr val="7CA48C"/>
    <a:srgbClr val="47DD44"/>
    <a:srgbClr val="35E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0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2" Type="http://schemas.openxmlformats.org/officeDocument/2006/relationships/tags" Target="tags/tag12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017905" y="2669540"/>
            <a:ext cx="8119110" cy="4241165"/>
            <a:chOff x="-57" y="2859"/>
            <a:chExt cx="14446" cy="8024"/>
          </a:xfrm>
        </p:grpSpPr>
        <p:pic>
          <p:nvPicPr>
            <p:cNvPr id="8" name="图片 7" descr="M2_LFOU@1F(7N48GC_1QJ(7"/>
            <p:cNvPicPr/>
            <p:nvPr/>
          </p:nvPicPr>
          <p:blipFill>
            <a:blip r:embed="rId2"/>
            <a:srcRect t="18845"/>
            <a:stretch>
              <a:fillRect/>
            </a:stretch>
          </p:blipFill>
          <p:spPr>
            <a:xfrm>
              <a:off x="4251" y="2859"/>
              <a:ext cx="10139" cy="7941"/>
            </a:xfrm>
            <a:prstGeom prst="rect">
              <a:avLst/>
            </a:prstGeom>
            <a:effectLst/>
          </p:spPr>
        </p:pic>
        <p:pic>
          <p:nvPicPr>
            <p:cNvPr id="9" name="图片 8" descr="M2_LFOU@1F(7N48GC_1QJ(7"/>
            <p:cNvPicPr/>
            <p:nvPr/>
          </p:nvPicPr>
          <p:blipFill>
            <a:blip r:embed="rId2"/>
            <a:srcRect t="58235" r="61831"/>
            <a:stretch>
              <a:fillRect/>
            </a:stretch>
          </p:blipFill>
          <p:spPr>
            <a:xfrm>
              <a:off x="-57" y="8243"/>
              <a:ext cx="4525" cy="2641"/>
            </a:xfrm>
            <a:prstGeom prst="rect">
              <a:avLst/>
            </a:prstGeom>
            <a:effectLst>
              <a:softEdge rad="63500"/>
            </a:effec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6300" y="608400"/>
            <a:ext cx="82269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8" Type="http://schemas.openxmlformats.org/officeDocument/2006/relationships/theme" Target="../theme/theme3.xml"/><Relationship Id="rId17" Type="http://schemas.openxmlformats.org/officeDocument/2006/relationships/tags" Target="../tags/tag119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 userDrawn="1"/>
        </p:nvGrpSpPr>
        <p:grpSpPr>
          <a:xfrm>
            <a:off x="-36195" y="1815465"/>
            <a:ext cx="9173210" cy="5095240"/>
            <a:chOff x="-57" y="2859"/>
            <a:chExt cx="14446" cy="8024"/>
          </a:xfrm>
        </p:grpSpPr>
        <p:pic>
          <p:nvPicPr>
            <p:cNvPr id="2" name="图片 1" descr="M2_LFOU@1F(7N48GC_1QJ(7"/>
            <p:cNvPicPr/>
            <p:nvPr/>
          </p:nvPicPr>
          <p:blipFill>
            <a:blip r:embed="rId13"/>
            <a:srcRect t="18845"/>
            <a:stretch>
              <a:fillRect/>
            </a:stretch>
          </p:blipFill>
          <p:spPr>
            <a:xfrm>
              <a:off x="4251" y="2859"/>
              <a:ext cx="10139" cy="7941"/>
            </a:xfrm>
            <a:prstGeom prst="rect">
              <a:avLst/>
            </a:prstGeom>
            <a:effectLst/>
          </p:spPr>
        </p:pic>
        <p:pic>
          <p:nvPicPr>
            <p:cNvPr id="3" name="图片 2" descr="M2_LFOU@1F(7N48GC_1QJ(7"/>
            <p:cNvPicPr/>
            <p:nvPr/>
          </p:nvPicPr>
          <p:blipFill>
            <a:blip r:embed="rId13"/>
            <a:srcRect t="58235" r="61831"/>
            <a:stretch>
              <a:fillRect/>
            </a:stretch>
          </p:blipFill>
          <p:spPr>
            <a:xfrm>
              <a:off x="-57" y="8243"/>
              <a:ext cx="4525" cy="2641"/>
            </a:xfrm>
            <a:prstGeom prst="rect">
              <a:avLst/>
            </a:prstGeom>
            <a:effectLst>
              <a:softEdge rad="63500"/>
            </a:effec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5715" y="3484880"/>
            <a:ext cx="9137650" cy="3355975"/>
            <a:chOff x="-57" y="2859"/>
            <a:chExt cx="14446" cy="8024"/>
          </a:xfrm>
        </p:grpSpPr>
        <p:pic>
          <p:nvPicPr>
            <p:cNvPr id="8" name="图片 7" descr="M2_LFOU@1F(7N48GC_1QJ(7"/>
            <p:cNvPicPr/>
            <p:nvPr/>
          </p:nvPicPr>
          <p:blipFill>
            <a:blip r:embed="rId12"/>
            <a:srcRect t="18845"/>
            <a:stretch>
              <a:fillRect/>
            </a:stretch>
          </p:blipFill>
          <p:spPr>
            <a:xfrm>
              <a:off x="4251" y="2859"/>
              <a:ext cx="10139" cy="7941"/>
            </a:xfrm>
            <a:prstGeom prst="rect">
              <a:avLst/>
            </a:prstGeom>
            <a:effectLst/>
          </p:spPr>
        </p:pic>
        <p:pic>
          <p:nvPicPr>
            <p:cNvPr id="9" name="图片 8" descr="M2_LFOU@1F(7N48GC_1QJ(7"/>
            <p:cNvPicPr/>
            <p:nvPr/>
          </p:nvPicPr>
          <p:blipFill>
            <a:blip r:embed="rId12"/>
            <a:srcRect t="58235" r="61831"/>
            <a:stretch>
              <a:fillRect/>
            </a:stretch>
          </p:blipFill>
          <p:spPr>
            <a:xfrm>
              <a:off x="-57" y="8243"/>
              <a:ext cx="4525" cy="2641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1.xml"/><Relationship Id="rId3" Type="http://schemas.openxmlformats.org/officeDocument/2006/relationships/slide" Target="slide30.xml"/><Relationship Id="rId2" Type="http://schemas.openxmlformats.org/officeDocument/2006/relationships/slide" Target="slide25.xml"/><Relationship Id="rId1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tags" Target="../tags/tag121.xml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" Target="slide20.xml"/><Relationship Id="rId1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png"/><Relationship Id="rId3" Type="http://schemas.openxmlformats.org/officeDocument/2006/relationships/tags" Target="../tags/tag122.xml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" Target="slide20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slide" Target="slide20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0" name="内容占位符 99"/>
          <p:cNvPicPr>
            <a:picLocks noChangeAspect="1"/>
          </p:cNvPicPr>
          <p:nvPr>
            <p:ph type="subTitle" idx="1"/>
          </p:nvPr>
        </p:nvPicPr>
        <p:blipFill>
          <a:blip r:embed="rId1"/>
          <a:srcRect l="2248" t="45231" r="5944" b="14301"/>
          <a:stretch>
            <a:fillRect/>
          </a:stretch>
        </p:blipFill>
        <p:spPr>
          <a:xfrm>
            <a:off x="539750" y="314325"/>
            <a:ext cx="4018915" cy="2531745"/>
          </a:xfrm>
          <a:prstGeom prst="roundRect">
            <a:avLst/>
          </a:prstGeom>
        </p:spPr>
      </p:pic>
      <p:grpSp>
        <p:nvGrpSpPr>
          <p:cNvPr id="2050" name="组合 6"/>
          <p:cNvGrpSpPr/>
          <p:nvPr/>
        </p:nvGrpSpPr>
        <p:grpSpPr>
          <a:xfrm>
            <a:off x="5073650" y="117475"/>
            <a:ext cx="3844925" cy="3968750"/>
            <a:chOff x="8448" y="2792"/>
            <a:chExt cx="6056" cy="7882"/>
          </a:xfrm>
        </p:grpSpPr>
        <p:pic>
          <p:nvPicPr>
            <p:cNvPr id="101" name="图片 10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448" y="2792"/>
              <a:ext cx="6056" cy="7883"/>
            </a:xfrm>
            <a:prstGeom prst="roundRect">
              <a:avLst/>
            </a:prstGeom>
            <a:noFill/>
            <a:ln w="9525"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8452" y="5909"/>
              <a:ext cx="6008" cy="105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102" name="图片 101"/>
          <p:cNvPicPr/>
          <p:nvPr/>
        </p:nvPicPr>
        <p:blipFill>
          <a:blip r:embed="rId3"/>
          <a:srcRect l="56577" t="8171" r="3330" b="6500"/>
          <a:stretch>
            <a:fillRect/>
          </a:stretch>
        </p:blipFill>
        <p:spPr>
          <a:xfrm>
            <a:off x="539750" y="2840990"/>
            <a:ext cx="4105275" cy="372554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rcRect l="4881" t="31806" r="9637"/>
          <a:stretch>
            <a:fillRect/>
          </a:stretch>
        </p:blipFill>
        <p:spPr>
          <a:xfrm>
            <a:off x="5125085" y="3759835"/>
            <a:ext cx="3742690" cy="301117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560" y="0"/>
            <a:ext cx="5678805" cy="2995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12180"/>
          <a:stretch>
            <a:fillRect/>
          </a:stretch>
        </p:blipFill>
        <p:spPr>
          <a:xfrm>
            <a:off x="35560" y="3068955"/>
            <a:ext cx="5687695" cy="3456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460" y="5733415"/>
            <a:ext cx="5322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</a:rPr>
              <a:t>广袤</a:t>
            </a:r>
            <a:r>
              <a:rPr lang="en-US" altLang="zh-CN" sz="2000" b="1">
                <a:solidFill>
                  <a:srgbClr val="C00000"/>
                </a:solidFill>
              </a:rPr>
              <a:t>     </a:t>
            </a:r>
            <a:r>
              <a:rPr lang="zh-CN" altLang="en-US" sz="2000" b="1">
                <a:solidFill>
                  <a:srgbClr val="C00000"/>
                </a:solidFill>
              </a:rPr>
              <a:t>无边无际</a:t>
            </a:r>
            <a:r>
              <a:rPr lang="en-US" altLang="zh-CN" sz="2000" b="1">
                <a:solidFill>
                  <a:srgbClr val="C00000"/>
                </a:solidFill>
              </a:rPr>
              <a:t>    </a:t>
            </a:r>
            <a:r>
              <a:rPr lang="zh-CN" altLang="en-US" sz="2000" b="1">
                <a:solidFill>
                  <a:srgbClr val="C00000"/>
                </a:solidFill>
              </a:rPr>
              <a:t>一望无际</a:t>
            </a:r>
            <a:r>
              <a:rPr lang="en-US" altLang="zh-CN" sz="2000" b="1">
                <a:solidFill>
                  <a:srgbClr val="C00000"/>
                </a:solidFill>
              </a:rPr>
              <a:t>     </a:t>
            </a:r>
            <a:endParaRPr lang="en-US" altLang="zh-CN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一望无垠</a:t>
            </a:r>
            <a:r>
              <a:rPr lang="en-US" altLang="zh-CN" sz="2000" b="1">
                <a:solidFill>
                  <a:srgbClr val="C00000"/>
                </a:solidFill>
              </a:rPr>
              <a:t>      </a:t>
            </a:r>
            <a:r>
              <a:rPr lang="zh-CN" altLang="en-US" sz="2000" b="1">
                <a:solidFill>
                  <a:srgbClr val="C00000"/>
                </a:solidFill>
              </a:rPr>
              <a:t>一望无边</a:t>
            </a:r>
            <a:r>
              <a:rPr lang="en-US" altLang="zh-CN" sz="2000" b="1">
                <a:solidFill>
                  <a:srgbClr val="C00000"/>
                </a:solidFill>
              </a:rPr>
              <a:t>     </a:t>
            </a:r>
            <a:r>
              <a:rPr lang="zh-CN" altLang="en-US" sz="2000" b="1">
                <a:solidFill>
                  <a:srgbClr val="C00000"/>
                </a:solidFill>
              </a:rPr>
              <a:t>广阔无垠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095" y="404495"/>
            <a:ext cx="8229600" cy="5565140"/>
          </a:xfrm>
        </p:spPr>
        <p:txBody>
          <a:bodyPr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浮云飞鸟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虾蟹游鱼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走兽昆虫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花草树木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705" y="549910"/>
            <a:ext cx="9571990" cy="4526280"/>
          </a:xfrm>
        </p:spPr>
        <p:txBody>
          <a:bodyPr/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空中的浮云飞鸟</a:t>
            </a:r>
            <a:endParaRPr lang="zh-CN" altLang="en-US" sz="4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algn="l" rotWithShape="0">
                  <a:srgbClr val="00B050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水里的虾蟹游鱼</a:t>
            </a:r>
            <a:endParaRPr lang="zh-CN" altLang="en-US" sz="4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algn="l" rotWithShape="0">
                  <a:srgbClr val="00B050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地上的走兽昆虫、花草树木</a:t>
            </a:r>
            <a:r>
              <a:rPr lang="en-US" altLang="zh-CN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sz="4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algn="l" rotWithShape="0">
                  <a:srgbClr val="00B050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srgbClr val="00B050">
                      <a:alpha val="4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……</a:t>
            </a:r>
            <a:endParaRPr lang="en-US" altLang="zh-CN" sz="4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algn="l" rotWithShape="0">
                  <a:srgbClr val="00B050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4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algn="l" rotWithShape="0">
                  <a:srgbClr val="00B050">
                    <a:alpha val="4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800" y="1412875"/>
            <a:ext cx="2049145" cy="645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世界万物</a:t>
            </a:r>
            <a:endParaRPr lang="zh-CN" altLang="en-US" sz="36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750" y="332740"/>
            <a:ext cx="8229600" cy="4525963"/>
          </a:xfrm>
        </p:spPr>
        <p:txBody>
          <a:bodyPr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/>
              <a:t> </a:t>
            </a:r>
            <a:r>
              <a:rPr lang="en-US" altLang="zh-CN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rPr>
              <a:t>①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我五六岁时，就喜欢到大自然中去寻找好玩的东西。高远的天空，广阔的大地，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空中的浮云飞鸟，水里的虾蟹游鱼，地上的走兽昆虫、花草树木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世界万物，不仅好玩，还让人沉思和遐想。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63395" y="3500755"/>
            <a:ext cx="2160270" cy="647700"/>
          </a:xfrm>
          <a:prstGeom prst="roundRect">
            <a:avLst/>
          </a:prstGeom>
          <a:noFill/>
          <a:ln w="28575" cmpd="dbl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15465"/>
            <a:ext cx="5110480" cy="1169670"/>
          </a:xfrm>
        </p:spPr>
        <p:txBody>
          <a:bodyPr/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en-US" altLang="zh-CN" sz="36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沉：程度深</a:t>
            </a: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800"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en-US" altLang="zh-CN" sz="4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7495" y="2853055"/>
            <a:ext cx="4572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遐：远</a:t>
            </a:r>
            <a:endParaRPr lang="zh-CN" altLang="en-US" sz="400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1595" y="980440"/>
            <a:ext cx="3831590" cy="768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字典里的解释：</a:t>
            </a:r>
            <a:endParaRPr lang="zh-CN" altLang="en-US" sz="4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995" y="620395"/>
            <a:ext cx="8229600" cy="4525963"/>
          </a:xfrm>
        </p:spPr>
        <p:txBody>
          <a:bodyPr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/>
              <a:t> </a:t>
            </a:r>
            <a:r>
              <a:rPr lang="en-US" altLang="zh-CN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rPr>
              <a:t>①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我五六岁时，就喜欢到大自然中去寻找好玩的东西。高远的天空，广阔的大地，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空中的浮云飞鸟，水里的虾蟹游鱼，地上的走兽昆虫、花草树木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世界万物，不仅好玩，还让人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沉思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遐想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07950" y="1052830"/>
            <a:ext cx="41440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空中的浮云飞鸟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水里的虾蟹游鱼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地上的走兽昆虫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98010" y="1305560"/>
            <a:ext cx="3933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地上的花草树木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215" y="1196975"/>
            <a:ext cx="3816350" cy="2376170"/>
          </a:xfrm>
          <a:prstGeom prst="rect">
            <a:avLst/>
          </a:prstGeom>
          <a:noFill/>
          <a:ln w="28575" cmpd="sng">
            <a:solidFill>
              <a:srgbClr val="D9472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55465" y="1196975"/>
            <a:ext cx="3528695" cy="720090"/>
          </a:xfrm>
          <a:prstGeom prst="rect">
            <a:avLst/>
          </a:prstGeom>
          <a:noFill/>
          <a:ln w="28575" cmpd="sng">
            <a:solidFill>
              <a:srgbClr val="72C56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95605" y="764540"/>
            <a:ext cx="2304415" cy="648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内容占位符 1"/>
          <p:cNvSpPr/>
          <p:nvPr>
            <p:ph idx="1"/>
          </p:nvPr>
        </p:nvSpPr>
        <p:spPr>
          <a:xfrm>
            <a:off x="323215" y="188595"/>
            <a:ext cx="6477635" cy="4526280"/>
          </a:xfrm>
        </p:spPr>
        <p:txBody>
          <a:bodyPr/>
          <a:p>
            <a:pPr marL="0" indent="0" algn="just">
              <a:buNone/>
            </a:pP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>
              <a:buNone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学习活动二：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1.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读一读：默读课文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2-5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自然段。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2.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画一画：用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“——”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画出动物，用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“~~”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画出植物。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7633A6AEEF2250E7D815805E4AD37021"/>
          <p:cNvPicPr>
            <a:picLocks noChangeAspect="1"/>
          </p:cNvPicPr>
          <p:nvPr/>
        </p:nvPicPr>
        <p:blipFill>
          <a:blip r:embed="rId1"/>
          <a:srcRect l="7705" t="4063" r="4237" b="9337"/>
          <a:stretch>
            <a:fillRect/>
          </a:stretch>
        </p:blipFill>
        <p:spPr>
          <a:xfrm>
            <a:off x="-69850" y="-635"/>
            <a:ext cx="4533265" cy="682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6845" y="1311910"/>
            <a:ext cx="4198620" cy="1117600"/>
          </a:xfrm>
          <a:prstGeom prst="rect">
            <a:avLst/>
          </a:prstGeom>
          <a:solidFill>
            <a:schemeClr val="accent4">
              <a:lumMod val="50000"/>
              <a:alpha val="33000"/>
            </a:scheme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pic>
        <p:nvPicPr>
          <p:cNvPr id="7" name="图片 6" descr="4F6DE44CE285938589D10EB7ECF5D952"/>
          <p:cNvPicPr>
            <a:picLocks noChangeAspect="1"/>
          </p:cNvPicPr>
          <p:nvPr/>
        </p:nvPicPr>
        <p:blipFill>
          <a:blip r:embed="rId2"/>
          <a:srcRect l="3946"/>
          <a:stretch>
            <a:fillRect/>
          </a:stretch>
        </p:blipFill>
        <p:spPr>
          <a:xfrm>
            <a:off x="4476750" y="0"/>
            <a:ext cx="4683125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95825" y="3227705"/>
            <a:ext cx="4006215" cy="628650"/>
          </a:xfrm>
          <a:prstGeom prst="rect">
            <a:avLst/>
          </a:prstGeom>
          <a:solidFill>
            <a:schemeClr val="accent4">
              <a:lumMod val="50000"/>
              <a:alpha val="36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7480" y="2429510"/>
            <a:ext cx="4196715" cy="1282065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6210" y="3716655"/>
            <a:ext cx="4199255" cy="2671445"/>
          </a:xfrm>
          <a:prstGeom prst="rect">
            <a:avLst/>
          </a:prstGeom>
          <a:solidFill>
            <a:schemeClr val="accent2">
              <a:lumMod val="75000"/>
              <a:alpha val="35000"/>
            </a:schemeClr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95825" y="2096135"/>
            <a:ext cx="3999230" cy="1142365"/>
          </a:xfrm>
          <a:prstGeom prst="rect">
            <a:avLst/>
          </a:prstGeom>
          <a:solidFill>
            <a:schemeClr val="accent2">
              <a:lumMod val="75000"/>
              <a:alpha val="3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19250" y="2564765"/>
            <a:ext cx="1551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动物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250" y="4220845"/>
            <a:ext cx="1551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植物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83935" y="2375535"/>
            <a:ext cx="1551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植物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4780" y="2637155"/>
            <a:ext cx="859790" cy="2740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总分总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7480" y="486791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705" y="580517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3755" y="31483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6210" y="127063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</a:rPr>
              <a:t>①</a:t>
            </a:r>
            <a:endParaRPr lang="zh-CN" altLang="en-US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9705" y="242951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</a:rPr>
              <a:t>②</a:t>
            </a:r>
            <a:endParaRPr lang="zh-CN" altLang="en-US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9705" y="364490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</a:rPr>
              <a:t>③</a:t>
            </a:r>
            <a:endParaRPr lang="zh-CN" altLang="en-US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23215" y="404495"/>
            <a:ext cx="2376805" cy="648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内容占位符 1"/>
          <p:cNvSpPr/>
          <p:nvPr>
            <p:ph idx="1"/>
          </p:nvPr>
        </p:nvSpPr>
        <p:spPr>
          <a:xfrm>
            <a:off x="323215" y="475615"/>
            <a:ext cx="7536180" cy="4526280"/>
          </a:xfrm>
        </p:spPr>
        <p:txBody>
          <a:bodyPr/>
          <a:p>
            <a:pPr marL="0" indent="0" algn="just">
              <a:buNone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学习活动三：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大声朗读第二自然段。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选择你最喜欢的一种动物，把那句话读给同桌听一听，说一说你喜欢的理由。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IMG_80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705" y="188595"/>
            <a:ext cx="4114800" cy="3207385"/>
          </a:xfrm>
          <a:prstGeom prst="roundRect">
            <a:avLst/>
          </a:prstGeom>
        </p:spPr>
      </p:pic>
      <p:pic>
        <p:nvPicPr>
          <p:cNvPr id="27" name="图片 26" descr="IMG_87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075" y="2573020"/>
            <a:ext cx="2371725" cy="1778635"/>
          </a:xfrm>
          <a:prstGeom prst="rect">
            <a:avLst/>
          </a:prstGeom>
        </p:spPr>
      </p:pic>
      <p:pic>
        <p:nvPicPr>
          <p:cNvPr id="5" name="图片 4" descr="IMG_87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55" y="188595"/>
            <a:ext cx="4442460" cy="3214370"/>
          </a:xfrm>
          <a:prstGeom prst="roundRect">
            <a:avLst/>
          </a:prstGeom>
        </p:spPr>
      </p:pic>
      <p:pic>
        <p:nvPicPr>
          <p:cNvPr id="24" name="图片 23" descr="IMG_87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780" y="3495040"/>
            <a:ext cx="4646295" cy="3236595"/>
          </a:xfrm>
          <a:prstGeom prst="round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" y="3484880"/>
            <a:ext cx="4328795" cy="3246755"/>
          </a:xfrm>
          <a:prstGeom prst="round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995" y="764540"/>
            <a:ext cx="8229600" cy="4525963"/>
          </a:xfrm>
        </p:spPr>
        <p:txBody>
          <a:bodyPr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>
                <a:latin typeface="Calibri" panose="020F0502020204030204" charset="0"/>
              </a:rPr>
              <a:t>  </a:t>
            </a:r>
            <a:r>
              <a:rPr lang="zh-CN" altLang="en-US">
                <a:latin typeface="Calibri" panose="020F0502020204030204" charset="0"/>
              </a:rPr>
              <a:t>②</a:t>
            </a:r>
            <a:r>
              <a:rPr lang="en-US" altLang="zh-CN">
                <a:latin typeface="Calibri" panose="020F0502020204030204" charset="0"/>
              </a:rPr>
              <a:t> </a:t>
            </a:r>
            <a:r>
              <a:rPr lang="en-US" altLang="zh-CN">
                <a:latin typeface="Calibri" panose="020F0502020204030204" charset="0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009999"/>
                      <wpsdc:folHlinkClr xmlns:wpsdc="http://www.wps.cn/officeDocument/2017/drawingmlCustomData" val="99CC00"/>
                      <wpsdc:hlinkUnderline xmlns:wpsdc="http://www.wps.cn/officeDocument/2017/drawingmlCustomData" val="1"/>
                    </a:ext>
                  </a:extLst>
                </a:hlinkClick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009999"/>
                      <wpsdc:folHlinkClr xmlns:wpsdc="http://www.wps.cn/officeDocument/2017/drawingmlCustomData" val="99CC00"/>
                      <wpsdc:hlinkUnderline xmlns:wpsdc="http://www.wps.cn/officeDocument/2017/drawingmlCustomData" val="1"/>
                    </a:ext>
                  </a:extLst>
                </a:hlinkClick>
              </a:rPr>
              <a:t>小麻雀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叽叽喳喳、蹦蹦跳跳的，叫人愉悦。</a:t>
            </a:r>
            <a:r>
              <a:rPr lang="zh-CN" altLang="en-US">
                <a:solidFill>
                  <a:srgbClr val="92D050"/>
                </a:solidFill>
                <a:latin typeface="楷体" panose="02010609060101010101" charset="-122"/>
                <a:ea typeface="楷体" panose="02010609060101010101" charset="-122"/>
                <a:hlinkClick r:id="rId2" action="ppaction://hlinksldjump"/>
              </a:rPr>
              <a:t>老鹰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在高空盘旋，展翅滑翔，突然猛扑而下，给人以雄健勇猛的感觉。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hlinkClick r:id="rId3" action="ppaction://hlinksldjump"/>
              </a:rPr>
              <a:t>蚂蚁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搬家，井然有序，当两军对垒时，那勇敢忠贞的精神，真叫人敬佩。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7740650" y="5949315"/>
            <a:ext cx="360045" cy="360045"/>
          </a:xfrm>
          <a:prstGeom prst="right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4672330"/>
            <a:ext cx="1670050" cy="192659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655" y="4725035"/>
            <a:ext cx="2747010" cy="188087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90" y="4725035"/>
            <a:ext cx="3352165" cy="1935480"/>
          </a:xfrm>
          <a:prstGeom prst="round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5216-fynfvfi1874289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547495" y="476885"/>
            <a:ext cx="5580380" cy="3497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1505" y="3573145"/>
            <a:ext cx="4414520" cy="156845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spAutoFit/>
          </a:bodyPr>
          <a:p>
            <a:pPr indent="720090" algn="just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小麻雀叽叽喳喳、蹦蹦跳跳的，叫人愉悦。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5216-fynfvfi1874289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619250" y="404495"/>
            <a:ext cx="5580380" cy="3497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3573145"/>
            <a:ext cx="4414520" cy="156845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spAutoFit/>
          </a:bodyPr>
          <a:p>
            <a:pPr indent="720090" algn="just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小麻雀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叽叽喳喳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蹦蹦跳跳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的，叫人愉悦。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左箭头 5">
            <a:hlinkClick r:id="rId1" action="ppaction://hlinksldjump"/>
          </p:cNvPr>
          <p:cNvSpPr/>
          <p:nvPr/>
        </p:nvSpPr>
        <p:spPr>
          <a:xfrm>
            <a:off x="8316595" y="6093460"/>
            <a:ext cx="367030" cy="336550"/>
          </a:xfrm>
          <a:prstGeom prst="left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小麻雀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767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5216-fynfvfi1874289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619250" y="404495"/>
            <a:ext cx="5580380" cy="3497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3573145"/>
            <a:ext cx="4414520" cy="156845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spAutoFit/>
          </a:bodyPr>
          <a:p>
            <a:pPr indent="720090" algn="just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小麻雀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叽叽喳喳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蹦蹦跳跳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的，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叫人愉悦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左箭头 5">
            <a:hlinkClick r:id="rId2" action="ppaction://hlinksldjump"/>
          </p:cNvPr>
          <p:cNvSpPr/>
          <p:nvPr/>
        </p:nvSpPr>
        <p:spPr>
          <a:xfrm>
            <a:off x="8316595" y="6093460"/>
            <a:ext cx="367030" cy="336550"/>
          </a:xfrm>
          <a:prstGeom prst="left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内容占位符 11" descr="QQ图片20221206143802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395605" y="476885"/>
            <a:ext cx="5301615" cy="35629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55875" y="3429000"/>
            <a:ext cx="4682490" cy="214376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noAutofit/>
          </a:bodyPr>
          <a:p>
            <a:pPr indent="457200" algn="l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老鹰在高空盘旋，展翅滑翔，突然猛扑而下，给人以雄健勇猛的感觉。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内容占位符 11" descr="QQ图片20221206143802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395605" y="476885"/>
            <a:ext cx="5301615" cy="35629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63845" y="908685"/>
            <a:ext cx="3006725" cy="262509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noAutofit/>
          </a:bodyPr>
          <a:p>
            <a:pPr indent="457200" algn="l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高空盘旋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展翅滑翔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猛扑而下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DAB5B0BF-EE2D-4470-B7F0-709FF41F8EB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9144000" cy="685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内容占位符 11" descr="QQ图片20221206143802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395605" y="476885"/>
            <a:ext cx="5301615" cy="35629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63845" y="908685"/>
            <a:ext cx="3006725" cy="262509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noAutofit/>
          </a:bodyPr>
          <a:p>
            <a:pPr indent="457200" algn="l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高空盘旋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展翅滑翔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猛扑而下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内容占位符 11" descr="QQ图片20221206143802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395605" y="476885"/>
            <a:ext cx="5301615" cy="35629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55875" y="3429000"/>
            <a:ext cx="4682490" cy="2143760"/>
          </a:xfrm>
          <a:prstGeom prst="rect">
            <a:avLst/>
          </a:prstGeom>
          <a:solidFill>
            <a:srgbClr val="92D050">
              <a:alpha val="91000"/>
            </a:srgbClr>
          </a:solidFill>
        </p:spPr>
        <p:txBody>
          <a:bodyPr wrap="square" rtlCol="0">
            <a:noAutofit/>
          </a:bodyPr>
          <a:p>
            <a:pPr indent="457200" algn="l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老鹰在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高空盘旋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展翅滑翔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，突然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猛扑而下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，给人以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雄健勇猛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的感觉。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左箭头 14">
            <a:hlinkClick r:id="rId2" action="ppaction://hlinksldjump"/>
          </p:cNvPr>
          <p:cNvSpPr/>
          <p:nvPr/>
        </p:nvSpPr>
        <p:spPr>
          <a:xfrm>
            <a:off x="8316595" y="6165215"/>
            <a:ext cx="367030" cy="336550"/>
          </a:xfrm>
          <a:prstGeom prst="left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23215" y="692785"/>
            <a:ext cx="237680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内容占位符 1"/>
          <p:cNvSpPr/>
          <p:nvPr>
            <p:ph idx="1"/>
          </p:nvPr>
        </p:nvSpPr>
        <p:spPr>
          <a:xfrm>
            <a:off x="323215" y="188595"/>
            <a:ext cx="6990080" cy="4526280"/>
          </a:xfrm>
        </p:spPr>
        <p:txBody>
          <a:bodyPr/>
          <a:p>
            <a:pPr marL="0" indent="0" algn="just">
              <a:buNone/>
            </a:pP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>
              <a:buNone/>
            </a:pPr>
            <a:r>
              <a:rPr lang="zh-CN" altLang="en-US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学习活动一：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1.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读一读：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自由朗读课文，读准字音，读通句子。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2.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画一画：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这本读不完的大书是什么？用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“——”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画出相关的句子。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 descr="9860481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5003800" y="248920"/>
            <a:ext cx="3081020" cy="3459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0110" y="3124200"/>
            <a:ext cx="4988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67360" y="3644900"/>
            <a:ext cx="4674870" cy="20300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蚂蚁搬家，井然有序，当两军对垒时，那勇敢忠贞的精神，真叫人敬佩。</a:t>
            </a:r>
            <a:endParaRPr lang="zh-CN" altLang="en-US" sz="2800"/>
          </a:p>
        </p:txBody>
      </p:sp>
      <p:pic>
        <p:nvPicPr>
          <p:cNvPr id="8" name="图片 7" descr="u=491831115,14712597&amp;fm=173&amp;app=49&amp;f=JPEG"/>
          <p:cNvPicPr>
            <a:picLocks noChangeAspect="1"/>
          </p:cNvPicPr>
          <p:nvPr/>
        </p:nvPicPr>
        <p:blipFill>
          <a:blip r:embed="rId2"/>
          <a:srcRect b="9336"/>
          <a:stretch>
            <a:fillRect/>
          </a:stretch>
        </p:blipFill>
        <p:spPr>
          <a:xfrm>
            <a:off x="1547495" y="249555"/>
            <a:ext cx="3086100" cy="34588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5605" y="2780665"/>
            <a:ext cx="1469390" cy="460375"/>
          </a:xfrm>
          <a:prstGeom prst="rect">
            <a:avLst/>
          </a:prstGeom>
          <a:gradFill>
            <a:gsLst>
              <a:gs pos="50000">
                <a:srgbClr val="ED8D72"/>
              </a:gs>
              <a:gs pos="0">
                <a:srgbClr val="F3B3A1"/>
              </a:gs>
              <a:gs pos="100000">
                <a:srgbClr val="E66643"/>
              </a:gs>
            </a:gsLst>
            <a:lin scaled="1"/>
          </a:gradFill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蚂蚁搬家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95870" y="476885"/>
            <a:ext cx="1469390" cy="460375"/>
          </a:xfrm>
          <a:prstGeom prst="rect">
            <a:avLst/>
          </a:prstGeom>
          <a:gradFill>
            <a:gsLst>
              <a:gs pos="50000">
                <a:srgbClr val="ED8D72"/>
              </a:gs>
              <a:gs pos="0">
                <a:srgbClr val="F3B3A1"/>
              </a:gs>
              <a:gs pos="100000">
                <a:srgbClr val="E66643"/>
              </a:gs>
            </a:gsLst>
            <a:lin scaled="1"/>
          </a:gradFill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两军对垒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左箭头 11">
            <a:hlinkClick r:id="rId3" action="ppaction://hlinksldjump"/>
          </p:cNvPr>
          <p:cNvSpPr/>
          <p:nvPr/>
        </p:nvSpPr>
        <p:spPr>
          <a:xfrm>
            <a:off x="8319770" y="6093460"/>
            <a:ext cx="367030" cy="336550"/>
          </a:xfrm>
          <a:prstGeom prst="left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@xm@ - 董冬冬 - 大战 紧张 战斗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5695" y="58769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5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095" y="476885"/>
            <a:ext cx="8229600" cy="4525963"/>
          </a:xfrm>
        </p:spPr>
        <p:txBody>
          <a:bodyPr/>
          <a:p>
            <a:pPr marL="0" indent="72009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小麻雀叽叽喳喳、蹦蹦跳跳的，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叫人愉悦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72009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老鹰在高空盘旋，展翅滑翔，突然猛扑而下，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给人以雄健勇猛的感觉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72009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蚂蚁搬家，井然有序，当两军对垒时，那勇敢忠贞的精神，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真叫人敬佩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095" y="476885"/>
            <a:ext cx="8229600" cy="4525963"/>
          </a:xfrm>
        </p:spPr>
        <p:txBody>
          <a:bodyPr/>
          <a:p>
            <a:pPr marL="0" indent="72009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小麻雀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叽叽喳喳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蹦蹦跳跳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叫人愉悦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72009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老鹰在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高空盘旋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展翅滑翔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，突然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猛扑而下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给人以雄健勇猛的感觉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72009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蚂蚁搬家，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井然有序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，当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两军对垒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时，那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勇敢忠贞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的精神，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真叫人敬佩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5450" y="476885"/>
            <a:ext cx="8226425" cy="705485"/>
          </a:xfrm>
        </p:spPr>
        <p:txBody>
          <a:bodyPr>
            <a:normAutofit fontScale="90000"/>
          </a:bodyPr>
          <a:p>
            <a:pPr indent="720090" algn="l"/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仿照作者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所见</a:t>
            </a:r>
            <a:r>
              <a:rPr lang="en-US" altLang="zh-CN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所感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的写作手法，用一句生动的话写一种小动物。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8535035" cy="4759325"/>
          </a:xfrm>
          <a:noFill/>
          <a:ln>
            <a:noFill/>
          </a:ln>
        </p:spPr>
        <p:txBody>
          <a:bodyPr/>
          <a:p>
            <a:pPr marL="0" indent="72009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小麻雀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叽叽喳喳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蹦蹦跳跳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叫人愉悦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marL="0" indent="72009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老鹰在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高空盘旋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展翅滑翔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，突然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猛扑而下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给人以雄健勇猛的感觉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marL="0" indent="72009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蚂蚁搬家，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井然有序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，当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两军对垒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时，那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勇敢忠贞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的精神，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真叫人敬佩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r>
              <a:rPr lang="zh-CN" altLang="en-US" sz="2800" u="sng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u="sng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/>
              <a:t>      </a:t>
            </a:r>
            <a:r>
              <a:rPr lang="en-US" altLang="zh-CN" sz="2800" u="sng">
                <a:solidFill>
                  <a:schemeClr val="tx1"/>
                </a:solidFill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</a:rPr>
              <a:t>，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叫人（给人）</a:t>
            </a:r>
            <a:r>
              <a:rPr lang="en-US" altLang="zh-CN" sz="2800" u="sng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zh-CN" altLang="en-US" sz="2800">
                <a:noFill/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              </a:t>
            </a:r>
            <a:r>
              <a:rPr lang="en-US" altLang="zh-CN" sz="2800"/>
              <a:t>                                                                                                  </a:t>
            </a:r>
            <a:endParaRPr lang="en-US" altLang="zh-CN" sz="2800"/>
          </a:p>
        </p:txBody>
      </p:sp>
      <p:pic>
        <p:nvPicPr>
          <p:cNvPr id="5" name="图片 4" descr="t01768aaf60be4d55e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9340" y="4725035"/>
            <a:ext cx="2082165" cy="1394460"/>
          </a:xfrm>
          <a:prstGeom prst="rect">
            <a:avLst/>
          </a:prstGeom>
        </p:spPr>
      </p:pic>
      <p:pic>
        <p:nvPicPr>
          <p:cNvPr id="8" name="图片 7" descr="t013e8ddfd6db3ffb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25" y="4725035"/>
            <a:ext cx="1776095" cy="1960245"/>
          </a:xfrm>
          <a:prstGeom prst="rect">
            <a:avLst/>
          </a:prstGeom>
        </p:spPr>
      </p:pic>
      <p:pic>
        <p:nvPicPr>
          <p:cNvPr id="6" name="图片 5" descr="IMG_8853(20221212-220430)"/>
          <p:cNvPicPr/>
          <p:nvPr/>
        </p:nvPicPr>
        <p:blipFill>
          <a:blip r:embed="rId3"/>
          <a:stretch>
            <a:fillRect/>
          </a:stretch>
        </p:blipFill>
        <p:spPr>
          <a:xfrm>
            <a:off x="36830" y="5085080"/>
            <a:ext cx="2232025" cy="1506855"/>
          </a:xfrm>
          <a:prstGeom prst="rect">
            <a:avLst/>
          </a:prstGeom>
        </p:spPr>
      </p:pic>
      <p:pic>
        <p:nvPicPr>
          <p:cNvPr id="9" name="图片 8" descr="IMG_8858(20221212-221247)"/>
          <p:cNvPicPr/>
          <p:nvPr/>
        </p:nvPicPr>
        <p:blipFill>
          <a:blip r:embed="rId4"/>
          <a:stretch>
            <a:fillRect/>
          </a:stretch>
        </p:blipFill>
        <p:spPr>
          <a:xfrm>
            <a:off x="4491990" y="5127625"/>
            <a:ext cx="2185035" cy="14217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605" y="476885"/>
            <a:ext cx="8229600" cy="4525963"/>
          </a:xfrm>
        </p:spPr>
        <p:txBody>
          <a:bodyPr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课后作业：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必做：摘抄课文中的好词好句，并背一背。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选做：四人小组合作，把写好的句子连成一段通顺的话。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360" y="980440"/>
            <a:ext cx="6558280" cy="3552825"/>
          </a:xfrm>
        </p:spPr>
        <p:txBody>
          <a:bodyPr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⑥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大自然是一本看不完的大画册，是一部永远读不完的大书，里面有无穷的奥秘，有无尽的乐趣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360" y="980440"/>
            <a:ext cx="6558280" cy="3552825"/>
          </a:xfrm>
        </p:spPr>
        <p:txBody>
          <a:bodyPr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⑥</a:t>
            </a:r>
            <a:r>
              <a:rPr lang="en-US" altLang="zh-CN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大自然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是一本看不完的大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画册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，是一部永远读不完的大书，里面有无穷的奥秘，有无尽的乐趣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260" y="692785"/>
            <a:ext cx="1786255" cy="1574165"/>
          </a:xfrm>
        </p:spPr>
        <p:txBody>
          <a:bodyPr/>
          <a:p>
            <a:pPr algn="l"/>
            <a:r>
              <a:rPr lang="zh-CN" altLang="en-US" sz="9600">
                <a:latin typeface="楷体" panose="02010609060101010101" charset="-122"/>
                <a:ea typeface="楷体" panose="02010609060101010101" charset="-122"/>
              </a:rPr>
              <a:t>册</a:t>
            </a:r>
            <a:endParaRPr lang="zh-CN" altLang="en-US" sz="9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L3818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4898" r="7564"/>
          <a:stretch>
            <a:fillRect/>
          </a:stretch>
        </p:blipFill>
        <p:spPr>
          <a:xfrm>
            <a:off x="2627630" y="692785"/>
            <a:ext cx="1800225" cy="1610995"/>
          </a:xfrm>
          <a:prstGeom prst="rect">
            <a:avLst/>
          </a:prstGeom>
        </p:spPr>
      </p:pic>
      <p:pic>
        <p:nvPicPr>
          <p:cNvPr id="3" name="图片 2" descr="QQ图片20221206154527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190" y="620395"/>
            <a:ext cx="2977515" cy="2098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r="3966" b="3301"/>
          <a:stretch>
            <a:fillRect/>
          </a:stretch>
        </p:blipFill>
        <p:spPr>
          <a:xfrm>
            <a:off x="827405" y="2493010"/>
            <a:ext cx="3791585" cy="361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2625" y="836930"/>
            <a:ext cx="5930265" cy="4526280"/>
          </a:xfrm>
        </p:spPr>
        <p:txBody>
          <a:bodyPr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⑥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大自然是一本看不完的大画册，是一部永远读不完的大书，里面有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无穷的奥秘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，有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无尽的乐趣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360" y="1268730"/>
            <a:ext cx="6555105" cy="4526280"/>
          </a:xfrm>
        </p:spPr>
        <p:txBody>
          <a:bodyPr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000">
                <a:latin typeface="Calibri" panose="020F0502020204030204" charset="0"/>
                <a:ea typeface="楷体" panose="02010609060101010101" charset="-122"/>
              </a:rPr>
              <a:t>①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我五六岁时，就喜欢到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大自然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中去寻找好玩的东西。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750" y="332740"/>
            <a:ext cx="8229600" cy="4525963"/>
          </a:xfrm>
        </p:spPr>
        <p:txBody>
          <a:bodyPr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/>
              <a:t> </a:t>
            </a:r>
            <a:r>
              <a:rPr lang="en-US" altLang="zh-CN">
                <a:latin typeface="Calibri" panose="020F0502020204030204" charset="0"/>
                <a:ea typeface="楷体" panose="02010609060101010101" charset="-122"/>
                <a:cs typeface="楷体" panose="02010609060101010101" charset="-122"/>
              </a:rPr>
              <a:t>①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我五六岁时，就喜欢到大自然中去寻找好玩的东西。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高远的天空，广阔的大地，空中的浮云飞鸟，水里的虾蟹游鱼，地上的走兽昆虫、花草树木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世界万物，不仅好玩，还让人沉思和遐想。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750" y="4444365"/>
            <a:ext cx="7835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大自然这本读不完的大书里有</a:t>
            </a:r>
            <a:r>
              <a:rPr lang="en-US" altLang="zh-CN" sz="2400" b="1">
                <a:solidFill>
                  <a:srgbClr val="C00000"/>
                </a:solidFill>
              </a:rPr>
              <a:t>___________________</a:t>
            </a:r>
            <a:r>
              <a:rPr lang="zh-CN" altLang="en-US" sz="2400" b="1">
                <a:solidFill>
                  <a:srgbClr val="C00000"/>
                </a:solidFill>
              </a:rPr>
              <a:t>。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PLACING_PICTURE_USER_VIEWPORT" val="{&quot;height&quot;:2537,&quot;width&quot;:2835}"/>
</p:tagLst>
</file>

<file path=ppt/tags/tag1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88*4817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3.xml><?xml version="1.0" encoding="utf-8"?>
<p:tagLst xmlns:p="http://schemas.openxmlformats.org/presentationml/2006/main">
  <p:tag name="COMMONDATA" val="eyJoZGlkIjoiMjJmZmU1NDI2YmY3OTY5Y2JiNmY4ZTMxY2NhNDZjNzMifQ=="/>
  <p:tag name="KSO_WPP_MARK_KEY" val="e0d140eb-cfb9-4be4-996a-83aa5e71fe3d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1587</Words>
  <Application>WPS 演示</Application>
  <PresentationFormat/>
  <Paragraphs>127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45" baseType="lpstr">
      <vt:lpstr>Arial</vt:lpstr>
      <vt:lpstr>宋体</vt:lpstr>
      <vt:lpstr>Wingdings</vt:lpstr>
      <vt:lpstr>Wingdings</vt:lpstr>
      <vt:lpstr>楷体</vt:lpstr>
      <vt:lpstr>Calibri</vt:lpstr>
      <vt:lpstr>微软雅黑</vt:lpstr>
      <vt:lpstr>Arial Unicode MS</vt:lpstr>
      <vt:lpstr>默认设计模板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仿照作者“所见+所感”的写作手法，用一句生动的话写一种小动物。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smart</cp:lastModifiedBy>
  <cp:revision>60</cp:revision>
  <dcterms:created xsi:type="dcterms:W3CDTF">2022-12-05T02:22:00Z</dcterms:created>
  <dcterms:modified xsi:type="dcterms:W3CDTF">2024-12-23T03:46:09Z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2052-11.8.2.10154</vt:lpwstr>
  </property>
  <property fmtid="{D5CDD505-2E9C-101B-9397-08002B2CF9AE}" pid="3" name="ICV">
    <vt:lpwstr>F2654FE247504DA7BE5CEB76A834E066</vt:lpwstr>
  </property>
</Properties>
</file>