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tags/tag6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7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7" r:id="rId1"/>
    <p:sldMasterId id="2147483678" r:id="rId2"/>
  </p:sldMasterIdLst>
  <p:notesMasterIdLst>
    <p:notesMasterId r:id="rId12"/>
  </p:notesMasterIdLst>
  <p:sldIdLst>
    <p:sldId id="766" r:id="rId3"/>
    <p:sldId id="769" r:id="rId4"/>
    <p:sldId id="454" r:id="rId5"/>
    <p:sldId id="755" r:id="rId6"/>
    <p:sldId id="768" r:id="rId7"/>
    <p:sldId id="767" r:id="rId8"/>
    <p:sldId id="770" r:id="rId9"/>
    <p:sldId id="772" r:id="rId10"/>
    <p:sldId id="771" r:id="rId11"/>
  </p:sldIdLst>
  <p:sldSz cx="12192000" cy="6858000"/>
  <p:notesSz cx="7104063" cy="10234613"/>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C079ADCB-D52B-4BF8-BBAA-80A76ED22C37}">
          <p14:sldIdLst>
            <p14:sldId id="766"/>
            <p14:sldId id="769"/>
            <p14:sldId id="454"/>
            <p14:sldId id="755"/>
            <p14:sldId id="768"/>
            <p14:sldId id="767"/>
            <p14:sldId id="770"/>
            <p14:sldId id="772"/>
            <p14:sldId id="77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1206988966@qq.com" initials="1" lastIdx="0" clrIdx="2"/>
  <p:cmAuthor id="0" name="Administrator" initials="A" lastIdx="0" clrIdx="0"/>
  <p:cmAuthor id="1" name="Mcdul" initials="M" lastIdx="1" clrIdx="0"/>
  <p:cmAuthor id="8" name="姜伟光" initials="姜" lastIdx="0" clrIdx="0"/>
  <p:cmAuthor id="2" name="作者" initials="作" lastIdx="0" clrIdx="1"/>
  <p:cmAuthor id="9" name="ming qiu" initials="m" lastIdx="0" clrIdx="1"/>
  <p:cmAuthor id="3" name="Windows 用户" initials="W" lastIdx="8" clrIdx="0"/>
  <p:cmAuthor id="10" name="86136" initials="8" lastIdx="1" clrIdx="9"/>
  <p:cmAuthor id="4" name="微软用户" initials="微" lastIdx="1" clrIdx="0"/>
  <p:cmAuthor id="11" name="xiaoxuan Zeng" initials="x" lastIdx="0" clrIdx="0"/>
  <p:cmAuthor id="5" name="新课标第一网" initials="新" lastIdx="2" clrIdx="0"/>
  <p:cmAuthor id="6" name="iwenping" initials="i"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72317"/>
    <a:srgbClr val="FE47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52" d="100"/>
          <a:sy n="52" d="100"/>
        </p:scale>
        <p:origin x="55" y="144"/>
      </p:cViewPr>
      <p:guideLst/>
    </p:cSldViewPr>
  </p:slideViewPr>
  <p:notesTextViewPr>
    <p:cViewPr>
      <p:scale>
        <a:sx n="1" d="1"/>
        <a:sy n="1" d="1"/>
      </p:scale>
      <p:origin x="0" y="-51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46CA352B-725C-4394-80EF-2F9217B67C90}" type="datetimeFigureOut">
              <a:rPr lang="zh-CN" altLang="en-US" smtClean="0"/>
              <a:t>2024/3/6</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28D004FD-2E22-4A58-A6D8-6C1C8794DBA6}"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C723F-68C1-AF15-9946-E6AB229C68A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5E8F733-FF44-CF8D-3503-5080A33C5654}"/>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80FF65A8-6B32-9C18-0581-6BEEE6349752}"/>
              </a:ext>
            </a:extLst>
          </p:cNvPr>
          <p:cNvSpPr>
            <a:spLocks noGrp="1"/>
          </p:cNvSpPr>
          <p:nvPr>
            <p:ph type="body" idx="1"/>
          </p:nvPr>
        </p:nvSpPr>
        <p:spPr/>
        <p:txBody>
          <a:bodyPr/>
          <a:lstStyle/>
          <a:p>
            <a:r>
              <a:rPr lang="zh-CN" altLang="en-US" dirty="0"/>
              <a:t>激发学生的学习兴趣、培养探究能力、落实适应国际国内迅速变化形势的核心素养培育是当下中学历史教学的重要课题。直指落实历史核心素养的跨学科、项目化学习成为国际国内公认的创新的教育模式。</a:t>
            </a:r>
            <a:r>
              <a:rPr lang="en-US" altLang="zh-CN" dirty="0"/>
              <a:t>2022</a:t>
            </a:r>
            <a:r>
              <a:rPr lang="zh-CN" altLang="en-US" dirty="0"/>
              <a:t>年</a:t>
            </a:r>
            <a:r>
              <a:rPr lang="en-US" altLang="zh-CN" dirty="0"/>
              <a:t>4</a:t>
            </a:r>
            <a:r>
              <a:rPr lang="zh-CN" altLang="en-US" dirty="0"/>
              <a:t>月</a:t>
            </a:r>
            <a:r>
              <a:rPr lang="en-US" altLang="zh-CN" dirty="0"/>
              <a:t>《</a:t>
            </a:r>
            <a:r>
              <a:rPr lang="zh-CN" altLang="en-US" dirty="0"/>
              <a:t>义务教育课程方案（</a:t>
            </a:r>
            <a:r>
              <a:rPr lang="en-US" altLang="zh-CN" dirty="0"/>
              <a:t>2022</a:t>
            </a:r>
            <a:r>
              <a:rPr lang="zh-CN" altLang="en-US" dirty="0"/>
              <a:t>年版）</a:t>
            </a:r>
            <a:r>
              <a:rPr lang="en-US" altLang="zh-CN" dirty="0"/>
              <a:t>》</a:t>
            </a:r>
            <a:r>
              <a:rPr lang="zh-CN" altLang="en-US" dirty="0"/>
              <a:t>提出了义务教育课程方案的五大基本原则之一是“变革育人方式，突出实践”，同时明确规定：“设立跨学科主题学习活动，加强学科间相互关联，带动课程综合化实施，强化实践性要求”。同时公布的</a:t>
            </a:r>
            <a:r>
              <a:rPr lang="en-US" altLang="zh-CN" dirty="0"/>
              <a:t>《</a:t>
            </a:r>
            <a:r>
              <a:rPr lang="zh-CN" altLang="en-US" dirty="0"/>
              <a:t>义务教育课程标准（</a:t>
            </a:r>
            <a:r>
              <a:rPr lang="en-US" altLang="zh-CN" dirty="0"/>
              <a:t>2022</a:t>
            </a:r>
            <a:r>
              <a:rPr lang="zh-CN" altLang="en-US" dirty="0"/>
              <a:t>年版）</a:t>
            </a:r>
            <a:r>
              <a:rPr lang="en-US" altLang="zh-CN" dirty="0"/>
              <a:t>》</a:t>
            </a:r>
            <a:r>
              <a:rPr lang="zh-CN" altLang="en-US" dirty="0"/>
              <a:t>明确要求我们开展跨学科学习，“新课标”规定用不少于</a:t>
            </a:r>
            <a:r>
              <a:rPr lang="en-US" altLang="zh-CN" dirty="0"/>
              <a:t>10%</a:t>
            </a:r>
            <a:r>
              <a:rPr lang="zh-CN" altLang="en-US" dirty="0"/>
              <a:t>的课时尝试开展跨学科主题学习。鉴于要做好初高中教学衔接，可知在</a:t>
            </a:r>
            <a:r>
              <a:rPr lang="en-US" altLang="zh-CN" dirty="0"/>
              <a:t>《</a:t>
            </a:r>
            <a:r>
              <a:rPr lang="zh-CN" altLang="en-US" dirty="0"/>
              <a:t>普通高中历史课程标准（</a:t>
            </a:r>
            <a:r>
              <a:rPr lang="en-US" altLang="zh-CN" dirty="0"/>
              <a:t>2017</a:t>
            </a:r>
            <a:r>
              <a:rPr lang="zh-CN" altLang="en-US" dirty="0"/>
              <a:t>年版</a:t>
            </a:r>
            <a:r>
              <a:rPr lang="en-US" altLang="zh-CN" dirty="0"/>
              <a:t>2020</a:t>
            </a:r>
            <a:r>
              <a:rPr lang="zh-CN" altLang="en-US" dirty="0"/>
              <a:t>年修订）</a:t>
            </a:r>
            <a:r>
              <a:rPr lang="en-US" altLang="zh-CN" dirty="0"/>
              <a:t>》</a:t>
            </a:r>
            <a:r>
              <a:rPr lang="zh-CN" altLang="en-US" dirty="0"/>
              <a:t>中强调：“高中历史教学多是采用专题教学的方式，而专题教学可以采用多种基于网络的学习方式，如深度学习、项目学习、微课学习、翻转课堂，以及课下自主学习等。”因而该课题研究是切实依据课标要求，并指向落实多学科核心素养和立德树人目标要求的。</a:t>
            </a:r>
            <a:r>
              <a:rPr lang="zh-CN" altLang="en-US" sz="1200" kern="100" dirty="0">
                <a:effectLst/>
                <a:latin typeface="Times New Roman" panose="02020603050405020304" pitchFamily="18" charset="0"/>
                <a:ea typeface="宋体" panose="02010600030101010101" pitchFamily="2" charset="-122"/>
                <a:cs typeface="Times New Roman" panose="02020603050405020304" pitchFamily="18" charset="0"/>
              </a:rPr>
              <a:t>但在探索过程中，也面临着多种亟待解决的问题并引发思考。一线教师面对着更加注重培育学生的综合素养以及教师专业水平的跨学科项目化学习方式存在着“无心无力、有心无力、有力无法、有法低效”的多方面实践的困惑，需要进一步加强理论引领和实践强化的迫切要求。</a:t>
            </a:r>
            <a:endParaRPr lang="zh-CN" altLang="en-US" dirty="0"/>
          </a:p>
        </p:txBody>
      </p:sp>
      <p:sp>
        <p:nvSpPr>
          <p:cNvPr id="4" name="灯片编号占位符 3">
            <a:extLst>
              <a:ext uri="{FF2B5EF4-FFF2-40B4-BE49-F238E27FC236}">
                <a16:creationId xmlns:a16="http://schemas.microsoft.com/office/drawing/2014/main" id="{0A6EEE85-50EB-819F-4D6A-B6825A16E2D4}"/>
              </a:ext>
            </a:extLst>
          </p:cNvPr>
          <p:cNvSpPr>
            <a:spLocks noGrp="1"/>
          </p:cNvSpPr>
          <p:nvPr>
            <p:ph type="sldNum" sz="quarter" idx="5"/>
          </p:nvPr>
        </p:nvSpPr>
        <p:spPr/>
        <p:txBody>
          <a:bodyPr/>
          <a:lstStyle/>
          <a:p>
            <a:fld id="{28D004FD-2E22-4A58-A6D8-6C1C8794DBA6}" type="slidenum">
              <a:rPr lang="zh-CN" altLang="en-US" smtClean="0"/>
              <a:t>2</a:t>
            </a:fld>
            <a:endParaRPr lang="zh-CN" altLang="en-US"/>
          </a:p>
        </p:txBody>
      </p:sp>
    </p:spTree>
    <p:extLst>
      <p:ext uri="{BB962C8B-B14F-4D97-AF65-F5344CB8AC3E}">
        <p14:creationId xmlns:p14="http://schemas.microsoft.com/office/powerpoint/2010/main" val="2846711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00" dirty="0">
                <a:effectLst/>
                <a:ea typeface="宋体" panose="02010600030101010101" pitchFamily="2" charset="-122"/>
                <a:cs typeface="Times New Roman" panose="02020603050405020304" pitchFamily="18" charset="0"/>
              </a:rPr>
              <a:t>本课题中的运河资源指常州运河天宁段两岸的园林文化资源、遗址文化资源、红色文化资源、名人文化资源和工业遗存资源。</a:t>
            </a:r>
            <a:r>
              <a:rPr lang="zh-CN" altLang="en-US" dirty="0"/>
              <a:t>在本课题中，以历史教学为主体，借助大运河（常州天宁段）的丰富文化资源，寻求历史、道德与法治、地理等多学科的交汇点，以跨学科项目化学习的方式，立德树人，促使学生在学习和探究历史中充盈人文情怀并关注现实问题，提升跨学科素养。</a:t>
            </a:r>
          </a:p>
        </p:txBody>
      </p:sp>
      <p:sp>
        <p:nvSpPr>
          <p:cNvPr id="4" name="灯片编号占位符 3"/>
          <p:cNvSpPr>
            <a:spLocks noGrp="1"/>
          </p:cNvSpPr>
          <p:nvPr>
            <p:ph type="sldNum" sz="quarter" idx="5"/>
          </p:nvPr>
        </p:nvSpPr>
        <p:spPr/>
        <p:txBody>
          <a:bodyPr/>
          <a:lstStyle/>
          <a:p>
            <a:fld id="{28D004FD-2E22-4A58-A6D8-6C1C8794DBA6}" type="slidenum">
              <a:rPr lang="zh-CN" altLang="en-US" smtClean="0"/>
              <a:t>3</a:t>
            </a:fld>
            <a:endParaRPr lang="zh-CN" altLang="en-US"/>
          </a:p>
        </p:txBody>
      </p:sp>
    </p:spTree>
    <p:extLst>
      <p:ext uri="{BB962C8B-B14F-4D97-AF65-F5344CB8AC3E}">
        <p14:creationId xmlns:p14="http://schemas.microsoft.com/office/powerpoint/2010/main" val="2011414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德国教育学家赫尔巴特最早提出学科融合教育理念，开创了学科融合教育的先河，</a:t>
            </a:r>
            <a:r>
              <a:rPr lang="en-US" altLang="zh-CN" dirty="0"/>
              <a:t>19 </a:t>
            </a:r>
            <a:r>
              <a:rPr lang="zh-CN" altLang="en-US" dirty="0"/>
              <a:t>世纪后期，跨学科研究呈现出多层次、多形式的全面研究， </a:t>
            </a:r>
            <a:r>
              <a:rPr lang="en-US" altLang="zh-CN" dirty="0"/>
              <a:t>20</a:t>
            </a:r>
            <a:r>
              <a:rPr lang="zh-CN" altLang="en-US" dirty="0"/>
              <a:t>世纪二三十年代，历史学和教育学的新潮流，共同促成了中学历史教育的跨学科实践</a:t>
            </a:r>
          </a:p>
          <a:p>
            <a:r>
              <a:rPr lang="zh-CN" altLang="en-US" dirty="0"/>
              <a:t>跨学科国内：浙江大学教科院教授廖申展较早提出我国的基础教育阶段教育体系要从多学科模式向跨学科模式的转变。孟璨提出跨学科主题学习是打破学科边界、强化课程协同育人的必要手段刘加凤以研学的方式将跨学科学习实践落地。夏雪梅博士深刻阐释了跨学科项目化学习的内涵</a:t>
            </a:r>
            <a:r>
              <a:rPr lang="en-US" altLang="zh-CN" dirty="0"/>
              <a:t>《</a:t>
            </a:r>
            <a:r>
              <a:rPr lang="zh-CN" altLang="en-US" dirty="0"/>
              <a:t>跨 学 科 项 目 化 学 习 ：内 涵 、 设 计 逻 辑 与 实 践 原 型</a:t>
            </a:r>
            <a:r>
              <a:rPr lang="en-US" altLang="zh-CN" dirty="0"/>
              <a:t>》</a:t>
            </a:r>
            <a:r>
              <a:rPr lang="zh-CN" altLang="en-US" dirty="0"/>
              <a:t>、设计逻辑并介绍了“组合、递进、冲突”三种实践原型。项目化国外：</a:t>
            </a:r>
            <a:r>
              <a:rPr lang="en-US" altLang="zh-CN" dirty="0"/>
              <a:t>Muhamad Al Rasyid</a:t>
            </a:r>
            <a:r>
              <a:rPr lang="zh-CN" altLang="en-US" dirty="0"/>
              <a:t>，</a:t>
            </a:r>
            <a:r>
              <a:rPr lang="en-US" altLang="zh-CN" dirty="0" err="1"/>
              <a:t>Fitriah</a:t>
            </a:r>
            <a:r>
              <a:rPr lang="en-US" altLang="zh-CN" dirty="0"/>
              <a:t> </a:t>
            </a:r>
            <a:r>
              <a:rPr lang="en-US" altLang="zh-CN" dirty="0" err="1"/>
              <a:t>Khoirunnisa</a:t>
            </a:r>
            <a:r>
              <a:rPr lang="zh-CN" altLang="en-US" dirty="0"/>
              <a:t>所发表的“</a:t>
            </a:r>
            <a:r>
              <a:rPr lang="en-US" altLang="zh-CN" dirty="0"/>
              <a:t>The Effect Of Project-Based Learning On Collaboration Skills Of High School Students”</a:t>
            </a:r>
            <a:r>
              <a:rPr lang="zh-CN" altLang="en-US" dirty="0"/>
              <a:t>（基于项目化学习的中学生合作技巧的影响）</a:t>
            </a:r>
            <a:r>
              <a:rPr lang="en-US" altLang="zh-CN" dirty="0"/>
              <a:t> </a:t>
            </a:r>
            <a:r>
              <a:rPr lang="zh-CN" altLang="en-US" dirty="0"/>
              <a:t>设置实验组和对照组，实验结果得出基于项目的学习模式对积极参与小组作业，发表意见，展示小组取得的结果，积极参与问题并始终接受小组其他成员意见的学生具有积极影响。基于项目的学习对学生磨练他们做项目的技能，以此得到解决方案主题，创建思维导图等方面产生积极影响。理论介绍研究：刘景福、钟志贤较完整地阐述了项目学习的概念定义、特点以及该学习模式的组成要素和具体的执行环节。夏雪梅对于项目化学习在我国是领军人物，她的</a:t>
            </a:r>
            <a:r>
              <a:rPr lang="en-US" altLang="zh-CN" dirty="0"/>
              <a:t>《</a:t>
            </a:r>
            <a:r>
              <a:rPr lang="zh-CN" altLang="en-US" dirty="0"/>
              <a:t>项目化学习设计：学习素养视角下的国际与本土实践</a:t>
            </a:r>
            <a:r>
              <a:rPr lang="en-US" altLang="zh-CN" dirty="0"/>
              <a:t>》</a:t>
            </a:r>
            <a:r>
              <a:rPr lang="zh-CN" altLang="en-US" dirty="0"/>
              <a:t>北京：教育科学出版社，</a:t>
            </a:r>
            <a:r>
              <a:rPr lang="en-US" altLang="zh-CN" dirty="0"/>
              <a:t>2018</a:t>
            </a:r>
            <a:r>
              <a:rPr lang="zh-CN" altLang="en-US" dirty="0"/>
              <a:t>年。张悦颖、夏雪梅：</a:t>
            </a:r>
            <a:r>
              <a:rPr lang="en-US" altLang="zh-CN" dirty="0"/>
              <a:t>《</a:t>
            </a:r>
            <a:r>
              <a:rPr lang="zh-CN" altLang="en-US" dirty="0"/>
              <a:t>跨学科的项目化学习：“</a:t>
            </a:r>
            <a:r>
              <a:rPr lang="en-US" altLang="zh-CN" dirty="0"/>
              <a:t>4+1”</a:t>
            </a:r>
            <a:r>
              <a:rPr lang="zh-CN" altLang="en-US" dirty="0"/>
              <a:t>课程实践手册</a:t>
            </a:r>
            <a:r>
              <a:rPr lang="en-US" altLang="zh-CN" dirty="0"/>
              <a:t>》</a:t>
            </a:r>
            <a:r>
              <a:rPr lang="zh-CN" altLang="en-US" dirty="0"/>
              <a:t>，北京：教育科学出版社，</a:t>
            </a:r>
            <a:r>
              <a:rPr lang="en-US" altLang="zh-CN" dirty="0"/>
              <a:t>2021</a:t>
            </a:r>
            <a:r>
              <a:rPr lang="zh-CN" altLang="en-US" dirty="0"/>
              <a:t>年等，都对项目化学习进行详实的介绍。在历史教学实践层面，许先锋以具体的项目主题“唐宋经济制度的比较研究”开展了为期半年的学习实验，依托多元智力理论进行分组实践，总结了项目学习的特点和优势。 田红彩以“北洋金融街上第一家银行</a:t>
            </a:r>
            <a:r>
              <a:rPr lang="en-US" altLang="zh-CN" dirty="0"/>
              <a:t>——</a:t>
            </a:r>
            <a:r>
              <a:rPr lang="zh-CN" altLang="en-US" dirty="0"/>
              <a:t>汇丰银行的出现”为例，引导学生置身于工业革命后中国被迫卷入资本主义世界市场，面临经济转型的大时空背景之下，进行可供选择的项目活动，如调查访谈、参观中国金融博物馆、观看影视作品等方式开展合作探究学习活动，最终推动学生学科素养的落实。</a:t>
            </a:r>
          </a:p>
        </p:txBody>
      </p:sp>
      <p:sp>
        <p:nvSpPr>
          <p:cNvPr id="4" name="灯片编号占位符 3"/>
          <p:cNvSpPr>
            <a:spLocks noGrp="1"/>
          </p:cNvSpPr>
          <p:nvPr>
            <p:ph type="sldNum" sz="quarter" idx="5"/>
          </p:nvPr>
        </p:nvSpPr>
        <p:spPr/>
        <p:txBody>
          <a:bodyPr/>
          <a:lstStyle/>
          <a:p>
            <a:fld id="{28D004FD-2E22-4A58-A6D8-6C1C8794DBA6}" type="slidenum">
              <a:rPr lang="zh-CN" altLang="en-US" smtClean="0"/>
              <a:t>4</a:t>
            </a:fld>
            <a:endParaRPr lang="zh-CN" altLang="en-US"/>
          </a:p>
        </p:txBody>
      </p:sp>
    </p:spTree>
    <p:extLst>
      <p:ext uri="{BB962C8B-B14F-4D97-AF65-F5344CB8AC3E}">
        <p14:creationId xmlns:p14="http://schemas.microsoft.com/office/powerpoint/2010/main" val="3680168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a:t>
            </a:r>
            <a:r>
              <a:rPr lang="zh-CN" altLang="en-US" dirty="0"/>
              <a:t>研究目标</a:t>
            </a:r>
          </a:p>
          <a:p>
            <a:r>
              <a:rPr lang="zh-CN" altLang="en-US" dirty="0"/>
              <a:t>（</a:t>
            </a:r>
            <a:r>
              <a:rPr lang="en-US" altLang="zh-CN" dirty="0"/>
              <a:t>1</a:t>
            </a:r>
            <a:r>
              <a:rPr lang="zh-CN" altLang="en-US" dirty="0"/>
              <a:t>）通过研读新课标，整理相关文献，理清跨学科项目化学习的相关概念、可行性以及实施要求。</a:t>
            </a:r>
          </a:p>
          <a:p>
            <a:r>
              <a:rPr lang="zh-CN" altLang="en-US" dirty="0"/>
              <a:t>（</a:t>
            </a:r>
            <a:r>
              <a:rPr lang="en-US" altLang="zh-CN" dirty="0"/>
              <a:t>2</a:t>
            </a:r>
            <a:r>
              <a:rPr lang="zh-CN" altLang="en-US" dirty="0"/>
              <a:t>）针对当下跨学科教学开展的困境和问题，构建出历史学科的跨学科项目化学习的基本要素、一般流程和教学实施策略。</a:t>
            </a:r>
          </a:p>
          <a:p>
            <a:r>
              <a:rPr lang="zh-CN" altLang="en-US" dirty="0"/>
              <a:t>（</a:t>
            </a:r>
            <a:r>
              <a:rPr lang="en-US" altLang="zh-CN" dirty="0"/>
              <a:t>3</a:t>
            </a:r>
            <a:r>
              <a:rPr lang="zh-CN" altLang="en-US" dirty="0"/>
              <a:t>）通过开展多学科协同育人的跨学科项目化学习的课例实践和探究，促使学生全面发展，落实立德树人的核心素养要求，提升教师的专业水平。</a:t>
            </a:r>
            <a:endParaRPr lang="en-US" altLang="zh-CN" dirty="0"/>
          </a:p>
          <a:p>
            <a:r>
              <a:rPr lang="en-US" altLang="zh-CN" dirty="0"/>
              <a:t>2.</a:t>
            </a:r>
            <a:r>
              <a:rPr lang="zh-CN" altLang="en-US" dirty="0"/>
              <a:t>研究内容</a:t>
            </a:r>
          </a:p>
          <a:p>
            <a:r>
              <a:rPr lang="zh-CN" altLang="en-US" dirty="0"/>
              <a:t>（</a:t>
            </a:r>
            <a:r>
              <a:rPr lang="en-US" altLang="zh-CN" dirty="0"/>
              <a:t>1</a:t>
            </a:r>
            <a:r>
              <a:rPr lang="zh-CN" altLang="en-US" dirty="0"/>
              <a:t>）“跨学科、项目化学习”的文献研究。</a:t>
            </a:r>
          </a:p>
          <a:p>
            <a:r>
              <a:rPr lang="zh-CN" altLang="en-US" dirty="0"/>
              <a:t>借助相关论文、著作以及理论等文献资料的分析和梳理，寻求并借鉴其他地区已经实践的案例，准确把握该课题的关键概念、基本内涵和可行性条件。</a:t>
            </a:r>
          </a:p>
          <a:p>
            <a:r>
              <a:rPr lang="zh-CN" altLang="en-US" dirty="0"/>
              <a:t>（</a:t>
            </a:r>
            <a:r>
              <a:rPr lang="en-US" altLang="zh-CN" dirty="0"/>
              <a:t>2</a:t>
            </a:r>
            <a:r>
              <a:rPr lang="zh-CN" altLang="en-US" dirty="0"/>
              <a:t>）现阶段初中历史跨学科项目化学习的现状调查。</a:t>
            </a:r>
          </a:p>
          <a:p>
            <a:r>
              <a:rPr lang="zh-CN" altLang="en-US" dirty="0"/>
              <a:t>通过问卷、访谈等形式调查初中历史现有的教学模式，以及跨学科教学的落实情况，总结当下学生和教师在跨学科教学过程中存在的困惑和问题。</a:t>
            </a:r>
          </a:p>
          <a:p>
            <a:r>
              <a:rPr lang="zh-CN" altLang="en-US" dirty="0"/>
              <a:t>（</a:t>
            </a:r>
            <a:r>
              <a:rPr lang="en-US" altLang="zh-CN" dirty="0"/>
              <a:t>3</a:t>
            </a:r>
            <a:r>
              <a:rPr lang="zh-CN" altLang="en-US" dirty="0"/>
              <a:t>）基于运河资源的初中历史跨学科项目化教学实践研究。</a:t>
            </a:r>
          </a:p>
          <a:p>
            <a:r>
              <a:rPr lang="zh-CN" altLang="en-US" dirty="0"/>
              <a:t>通过进一步开发运河资源（常州段）作为课程资源的价值，寻求道德与法治、地理、历史等多学科交融点，设计真实的驱动性问题，建构出跨学科项目化学习的基本流程，归纳具体的教学策略。</a:t>
            </a:r>
          </a:p>
          <a:p>
            <a:r>
              <a:rPr lang="zh-CN" altLang="en-US" dirty="0"/>
              <a:t>本课题研究的重点是形成初中历史跨学科项目化学习的教学案例，形成可供操作和落实的跨学科项目化学习的概念、基本环节和教学策略。</a:t>
            </a:r>
          </a:p>
          <a:p>
            <a:endParaRPr lang="zh-CN" altLang="en-US" dirty="0"/>
          </a:p>
        </p:txBody>
      </p:sp>
      <p:sp>
        <p:nvSpPr>
          <p:cNvPr id="4" name="灯片编号占位符 3"/>
          <p:cNvSpPr>
            <a:spLocks noGrp="1"/>
          </p:cNvSpPr>
          <p:nvPr>
            <p:ph type="sldNum" sz="quarter" idx="5"/>
          </p:nvPr>
        </p:nvSpPr>
        <p:spPr/>
        <p:txBody>
          <a:bodyPr/>
          <a:lstStyle/>
          <a:p>
            <a:fld id="{28D004FD-2E22-4A58-A6D8-6C1C8794DBA6}" type="slidenum">
              <a:rPr lang="zh-CN" altLang="en-US" smtClean="0"/>
              <a:t>5</a:t>
            </a:fld>
            <a:endParaRPr lang="zh-CN" altLang="en-US"/>
          </a:p>
        </p:txBody>
      </p:sp>
    </p:spTree>
    <p:extLst>
      <p:ext uri="{BB962C8B-B14F-4D97-AF65-F5344CB8AC3E}">
        <p14:creationId xmlns:p14="http://schemas.microsoft.com/office/powerpoint/2010/main" val="2457517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首先，通过对相关文献的整理和归纳，明确核心概念，其次以问卷调查了解学生对大运河（常州天宁段）文化资源的熟悉度，历史与实践联系和问题解决能力等方面的现状。最后梳理跨学科和项目化学习的相关内涵，并整理出跨学科项目化学习的模式，即“确立主题</a:t>
            </a:r>
            <a:r>
              <a:rPr lang="en-US" altLang="zh-CN" dirty="0"/>
              <a:t>——</a:t>
            </a:r>
            <a:r>
              <a:rPr lang="zh-CN" altLang="en-US" dirty="0"/>
              <a:t>设计驱动型问题</a:t>
            </a:r>
            <a:r>
              <a:rPr lang="en-US" altLang="zh-CN" dirty="0"/>
              <a:t>——</a:t>
            </a:r>
            <a:r>
              <a:rPr lang="zh-CN" altLang="en-US" dirty="0"/>
              <a:t>合作探究组织</a:t>
            </a:r>
            <a:r>
              <a:rPr lang="en-US" altLang="zh-CN" dirty="0"/>
              <a:t>——</a:t>
            </a:r>
            <a:r>
              <a:rPr lang="zh-CN" altLang="en-US" dirty="0"/>
              <a:t>成果展示</a:t>
            </a:r>
            <a:r>
              <a:rPr lang="en-US" altLang="zh-CN" dirty="0"/>
              <a:t>——</a:t>
            </a:r>
            <a:r>
              <a:rPr lang="zh-CN" altLang="en-US" dirty="0"/>
              <a:t>综合评价”。</a:t>
            </a:r>
          </a:p>
        </p:txBody>
      </p:sp>
      <p:sp>
        <p:nvSpPr>
          <p:cNvPr id="4" name="灯片编号占位符 3"/>
          <p:cNvSpPr>
            <a:spLocks noGrp="1"/>
          </p:cNvSpPr>
          <p:nvPr>
            <p:ph type="sldNum" sz="quarter" idx="5"/>
          </p:nvPr>
        </p:nvSpPr>
        <p:spPr/>
        <p:txBody>
          <a:bodyPr/>
          <a:lstStyle/>
          <a:p>
            <a:fld id="{28D004FD-2E22-4A58-A6D8-6C1C8794DBA6}" type="slidenum">
              <a:rPr lang="zh-CN" altLang="en-US" smtClean="0"/>
              <a:t>6</a:t>
            </a:fld>
            <a:endParaRPr lang="zh-CN" altLang="en-US"/>
          </a:p>
        </p:txBody>
      </p:sp>
    </p:spTree>
    <p:extLst>
      <p:ext uri="{BB962C8B-B14F-4D97-AF65-F5344CB8AC3E}">
        <p14:creationId xmlns:p14="http://schemas.microsoft.com/office/powerpoint/2010/main" val="1648633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A347E-9033-10C3-7DE2-85CD29F2534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6F5B481-7675-9C8C-08C9-1D5D012CBE88}"/>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5604E30E-275B-03F3-741D-223D96086197}"/>
              </a:ext>
            </a:extLst>
          </p:cNvPr>
          <p:cNvSpPr>
            <a:spLocks noGrp="1"/>
          </p:cNvSpPr>
          <p:nvPr>
            <p:ph type="body" idx="1"/>
          </p:nvPr>
        </p:nvSpPr>
        <p:spPr/>
        <p:txBody>
          <a:bodyPr/>
          <a:lstStyle/>
          <a:p>
            <a:r>
              <a:rPr lang="zh-CN" altLang="en-US" dirty="0"/>
              <a:t>传统教学是“先教后用”，跨学科项目化学习是“边学边用”，以真实性的驱动问题激发学生的探究热情，从教的范式向学的范式转型，学生在做中学，逆向教学思维，是顺应美国格兰特</a:t>
            </a:r>
            <a:r>
              <a:rPr lang="en-US" altLang="zh-CN" dirty="0"/>
              <a:t>·</a:t>
            </a:r>
            <a:r>
              <a:rPr lang="zh-CN" altLang="en-US" dirty="0"/>
              <a:t>威金斯和杰伊</a:t>
            </a:r>
            <a:r>
              <a:rPr lang="en-US" altLang="zh-CN" dirty="0"/>
              <a:t>·</a:t>
            </a:r>
            <a:r>
              <a:rPr lang="zh-CN" altLang="en-US" dirty="0"/>
              <a:t>麦克泰格所著的</a:t>
            </a:r>
            <a:r>
              <a:rPr lang="en-US" altLang="zh-CN" dirty="0"/>
              <a:t>《</a:t>
            </a:r>
            <a:r>
              <a:rPr lang="zh-CN" altLang="en-US" dirty="0"/>
              <a:t>追求理解的教学设计</a:t>
            </a:r>
            <a:r>
              <a:rPr lang="en-US" altLang="zh-CN" dirty="0"/>
              <a:t>》</a:t>
            </a:r>
            <a:r>
              <a:rPr lang="zh-CN" altLang="en-US" dirty="0"/>
              <a:t>当中的逆向设计，包括美国泰勒教育家在</a:t>
            </a:r>
            <a:r>
              <a:rPr lang="en-US" altLang="zh-CN" dirty="0"/>
              <a:t>1949</a:t>
            </a:r>
            <a:r>
              <a:rPr lang="zh-CN" altLang="en-US" dirty="0"/>
              <a:t>年就描述了逆向设计的逻辑，从而达到教学的目标不是教，而是学生的学。先考虑学生的需求以及学生会达成什么样的成果，并进行怎样的小组分工，为了达成这样的成果，需设计怎样的情境和驱动型问题，最后实现教学设计，是逆向的，但在开展中是顺向的。以综合和关联的方式在真实的境脉中展开实践以提高问题解决能力和批判思维能力，落实核心素养培育。</a:t>
            </a:r>
          </a:p>
          <a:p>
            <a:endParaRPr lang="zh-CN" altLang="en-US" dirty="0"/>
          </a:p>
        </p:txBody>
      </p:sp>
      <p:sp>
        <p:nvSpPr>
          <p:cNvPr id="4" name="灯片编号占位符 3">
            <a:extLst>
              <a:ext uri="{FF2B5EF4-FFF2-40B4-BE49-F238E27FC236}">
                <a16:creationId xmlns:a16="http://schemas.microsoft.com/office/drawing/2014/main" id="{A9BCE06E-3430-0BA6-C30D-DED55F5E74B4}"/>
              </a:ext>
            </a:extLst>
          </p:cNvPr>
          <p:cNvSpPr>
            <a:spLocks noGrp="1"/>
          </p:cNvSpPr>
          <p:nvPr>
            <p:ph type="sldNum" sz="quarter" idx="5"/>
          </p:nvPr>
        </p:nvSpPr>
        <p:spPr/>
        <p:txBody>
          <a:bodyPr/>
          <a:lstStyle/>
          <a:p>
            <a:fld id="{28D004FD-2E22-4A58-A6D8-6C1C8794DBA6}" type="slidenum">
              <a:rPr lang="zh-CN" altLang="en-US" smtClean="0"/>
              <a:t>7</a:t>
            </a:fld>
            <a:endParaRPr lang="zh-CN" altLang="en-US"/>
          </a:p>
        </p:txBody>
      </p:sp>
    </p:spTree>
    <p:extLst>
      <p:ext uri="{BB962C8B-B14F-4D97-AF65-F5344CB8AC3E}">
        <p14:creationId xmlns:p14="http://schemas.microsoft.com/office/powerpoint/2010/main" val="362335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66C7B1-F777-8178-B8BD-7DA12816052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E13B3AB-7877-CA64-8AE4-B81331B651C6}"/>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782473B9-45E9-4371-4BD0-91A3E985F955}"/>
              </a:ext>
            </a:extLst>
          </p:cNvPr>
          <p:cNvSpPr>
            <a:spLocks noGrp="1"/>
          </p:cNvSpPr>
          <p:nvPr>
            <p:ph type="body" idx="1"/>
          </p:nvPr>
        </p:nvSpPr>
        <p:spPr/>
        <p:txBody>
          <a:bodyPr/>
          <a:lstStyle/>
          <a:p>
            <a:r>
              <a:rPr lang="zh-CN" altLang="en-US" dirty="0"/>
              <a:t>本课题研究团队由</a:t>
            </a:r>
            <a:r>
              <a:rPr lang="en-US" altLang="zh-CN" dirty="0"/>
              <a:t>6</a:t>
            </a:r>
            <a:r>
              <a:rPr lang="zh-CN" altLang="en-US" dirty="0"/>
              <a:t>名来自教学一线的年轻教师构成，其中有研究生学历的</a:t>
            </a:r>
            <a:r>
              <a:rPr lang="en-US" altLang="zh-CN" dirty="0"/>
              <a:t>1</a:t>
            </a:r>
            <a:r>
              <a:rPr lang="zh-CN" altLang="en-US" dirty="0"/>
              <a:t>人，在职研究生</a:t>
            </a:r>
            <a:r>
              <a:rPr lang="en-US" altLang="zh-CN" dirty="0"/>
              <a:t>1</a:t>
            </a:r>
            <a:r>
              <a:rPr lang="zh-CN" altLang="en-US" dirty="0"/>
              <a:t>人，利于更有效的利用高校资源。本校申报成功并实践进行着常州市前瞻性教学改革实验项目</a:t>
            </a:r>
            <a:r>
              <a:rPr lang="en-US" altLang="zh-CN" dirty="0"/>
              <a:t>《</a:t>
            </a:r>
            <a:r>
              <a:rPr lang="zh-CN" altLang="en-US" dirty="0"/>
              <a:t>大运河文化带视域下“衡运”课程群的构建与实践</a:t>
            </a:r>
            <a:r>
              <a:rPr lang="en-US" altLang="zh-CN" dirty="0"/>
              <a:t>》</a:t>
            </a:r>
            <a:r>
              <a:rPr lang="zh-CN" altLang="en-US" dirty="0"/>
              <a:t>，团队教师耿继东、蒋恒和何其康老师已经完成跨学科的课程实践，具有一定的教学经验，为本课题的开展积累了实践经验。本人在硕士论文主要关注的是项目化，都为本课题的开展奠定基础，相信在各位专家的带领和指导下以及学校的支持下，本课题研究团队一定会大胆尝试并能有所收获，恳请各位专家批评指正，谢谢！</a:t>
            </a:r>
          </a:p>
          <a:p>
            <a:endParaRPr lang="zh-CN" altLang="en-US" dirty="0"/>
          </a:p>
        </p:txBody>
      </p:sp>
      <p:sp>
        <p:nvSpPr>
          <p:cNvPr id="4" name="灯片编号占位符 3">
            <a:extLst>
              <a:ext uri="{FF2B5EF4-FFF2-40B4-BE49-F238E27FC236}">
                <a16:creationId xmlns:a16="http://schemas.microsoft.com/office/drawing/2014/main" id="{B8FE661F-C402-58F3-45FC-109A23A8FCD6}"/>
              </a:ext>
            </a:extLst>
          </p:cNvPr>
          <p:cNvSpPr>
            <a:spLocks noGrp="1"/>
          </p:cNvSpPr>
          <p:nvPr>
            <p:ph type="sldNum" sz="quarter" idx="5"/>
          </p:nvPr>
        </p:nvSpPr>
        <p:spPr/>
        <p:txBody>
          <a:bodyPr/>
          <a:lstStyle/>
          <a:p>
            <a:fld id="{28D004FD-2E22-4A58-A6D8-6C1C8794DBA6}" type="slidenum">
              <a:rPr lang="zh-CN" altLang="en-US" smtClean="0"/>
              <a:t>8</a:t>
            </a:fld>
            <a:endParaRPr lang="zh-CN" altLang="en-US"/>
          </a:p>
        </p:txBody>
      </p:sp>
    </p:spTree>
    <p:extLst>
      <p:ext uri="{BB962C8B-B14F-4D97-AF65-F5344CB8AC3E}">
        <p14:creationId xmlns:p14="http://schemas.microsoft.com/office/powerpoint/2010/main" val="674598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本课题研究团队由</a:t>
            </a:r>
            <a:r>
              <a:rPr lang="en-US" altLang="zh-CN" dirty="0"/>
              <a:t>6</a:t>
            </a:r>
            <a:r>
              <a:rPr lang="zh-CN" altLang="en-US" dirty="0"/>
              <a:t>名来自教学一线的年轻教师构成，其中有研究生学历的</a:t>
            </a:r>
            <a:r>
              <a:rPr lang="en-US" altLang="zh-CN" dirty="0"/>
              <a:t>1</a:t>
            </a:r>
            <a:r>
              <a:rPr lang="zh-CN" altLang="en-US" dirty="0"/>
              <a:t>人，在职研究生</a:t>
            </a:r>
            <a:r>
              <a:rPr lang="en-US" altLang="zh-CN" dirty="0"/>
              <a:t>1</a:t>
            </a:r>
            <a:r>
              <a:rPr lang="zh-CN" altLang="en-US" dirty="0"/>
              <a:t>人，利于更有效的利用高校资源。本校申报成功并实践进行着常州市前瞻性教学改革实验项目</a:t>
            </a:r>
            <a:r>
              <a:rPr lang="en-US" altLang="zh-CN" dirty="0"/>
              <a:t>《</a:t>
            </a:r>
            <a:r>
              <a:rPr lang="zh-CN" altLang="en-US" dirty="0"/>
              <a:t>大运河文化带视域下“衡运”课程群的构建与实践</a:t>
            </a:r>
            <a:r>
              <a:rPr lang="en-US" altLang="zh-CN" dirty="0"/>
              <a:t>》</a:t>
            </a:r>
            <a:r>
              <a:rPr lang="zh-CN" altLang="en-US" dirty="0"/>
              <a:t>，团队教师耿继东、蒋恒和何其康老师已经完成跨学科的课程实践，具有一定的教学经验，为本课题的开展积累了实践经验。本人在硕士论文主要关注的是项目化，都为本课题的开展奠定基础，相信在各位专家的带领和指导下以及学校的支持下，本课题研究团队一定会大胆尝试并能有所收获，恳请各位专家批评指正，谢谢！</a:t>
            </a:r>
          </a:p>
        </p:txBody>
      </p:sp>
      <p:sp>
        <p:nvSpPr>
          <p:cNvPr id="4" name="灯片编号占位符 3"/>
          <p:cNvSpPr>
            <a:spLocks noGrp="1"/>
          </p:cNvSpPr>
          <p:nvPr>
            <p:ph type="sldNum" sz="quarter" idx="5"/>
          </p:nvPr>
        </p:nvSpPr>
        <p:spPr/>
        <p:txBody>
          <a:bodyPr/>
          <a:lstStyle/>
          <a:p>
            <a:fld id="{28D004FD-2E22-4A58-A6D8-6C1C8794DBA6}" type="slidenum">
              <a:rPr lang="zh-CN" altLang="en-US" smtClean="0"/>
              <a:t>9</a:t>
            </a:fld>
            <a:endParaRPr lang="zh-CN" altLang="en-US"/>
          </a:p>
        </p:txBody>
      </p:sp>
    </p:spTree>
    <p:extLst>
      <p:ext uri="{BB962C8B-B14F-4D97-AF65-F5344CB8AC3E}">
        <p14:creationId xmlns:p14="http://schemas.microsoft.com/office/powerpoint/2010/main" val="2536612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2.xml"/><Relationship Id="rId5" Type="http://schemas.openxmlformats.org/officeDocument/2006/relationships/tags" Target="../tags/tag12.xml"/><Relationship Id="rId4" Type="http://schemas.openxmlformats.org/officeDocument/2006/relationships/tags" Target="../tags/tag1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2.xml"/><Relationship Id="rId5" Type="http://schemas.openxmlformats.org/officeDocument/2006/relationships/tags" Target="../tags/tag17.xml"/><Relationship Id="rId4" Type="http://schemas.openxmlformats.org/officeDocument/2006/relationships/tags" Target="../tags/tag16.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2.xml"/><Relationship Id="rId5" Type="http://schemas.openxmlformats.org/officeDocument/2006/relationships/tags" Target="../tags/tag22.xml"/><Relationship Id="rId4" Type="http://schemas.openxmlformats.org/officeDocument/2006/relationships/tags" Target="../tags/tag2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2.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2.xml"/><Relationship Id="rId4" Type="http://schemas.openxmlformats.org/officeDocument/2006/relationships/tags" Target="../tags/tag40.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2.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2.xml"/><Relationship Id="rId5" Type="http://schemas.openxmlformats.org/officeDocument/2006/relationships/tags" Target="../tags/tag54.xml"/><Relationship Id="rId4" Type="http://schemas.openxmlformats.org/officeDocument/2006/relationships/tags" Target="../tags/tag5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2.xml"/><Relationship Id="rId4" Type="http://schemas.openxmlformats.org/officeDocument/2006/relationships/tags" Target="../tags/tag58.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2.xml"/><Relationship Id="rId5" Type="http://schemas.openxmlformats.org/officeDocument/2006/relationships/tags" Target="../tags/tag63.xml"/><Relationship Id="rId4" Type="http://schemas.openxmlformats.org/officeDocument/2006/relationships/tags" Target="../tags/tag6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1113379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196080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2024/3/6</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extLst>
      <p:ext uri="{BB962C8B-B14F-4D97-AF65-F5344CB8AC3E}">
        <p14:creationId xmlns:p14="http://schemas.microsoft.com/office/powerpoint/2010/main" val="3857752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1167820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597562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2024/3/6</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792257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2024/3/6</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16077041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2024/3/6</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3918869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2024/3/6</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5426751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2024/3/6</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extLst>
      <p:ext uri="{BB962C8B-B14F-4D97-AF65-F5344CB8AC3E}">
        <p14:creationId xmlns:p14="http://schemas.microsoft.com/office/powerpoint/2010/main" val="2792613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2024/3/6</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extLst>
      <p:ext uri="{BB962C8B-B14F-4D97-AF65-F5344CB8AC3E}">
        <p14:creationId xmlns:p14="http://schemas.microsoft.com/office/powerpoint/2010/main" val="2887633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40631976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766297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2024/3/6</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extLst>
      <p:ext uri="{BB962C8B-B14F-4D97-AF65-F5344CB8AC3E}">
        <p14:creationId xmlns:p14="http://schemas.microsoft.com/office/powerpoint/2010/main" val="1916046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10641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813890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空白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222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45462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1_">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en-US" altLang="en-US" strike="noStrike" noProof="1" dirty="0">
                <a:latin typeface="Calibri" panose="020F0502020204030204" charset="0"/>
                <a:ea typeface="宋体" panose="02010600030101010101" pitchFamily="2" charset="-122"/>
                <a:cs typeface="+mn-cs"/>
              </a:rPr>
              <a:t>‹#›</a:t>
            </a:fld>
            <a:endParaRPr lang="en-US" altLang="en-US" strike="noStrike" noProof="1">
              <a:ea typeface="宋体" panose="02010600030101010101" pitchFamily="2" charset="-122"/>
            </a:endParaRPr>
          </a:p>
        </p:txBody>
      </p:sp>
    </p:spTree>
    <p:extLst>
      <p:ext uri="{BB962C8B-B14F-4D97-AF65-F5344CB8AC3E}">
        <p14:creationId xmlns:p14="http://schemas.microsoft.com/office/powerpoint/2010/main" val="22206295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1_1_">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en-US" altLang="en-US" strike="noStrike" noProof="1" dirty="0">
                <a:latin typeface="Calibri" panose="020F0502020204030204" charset="0"/>
                <a:ea typeface="宋体" panose="02010600030101010101" pitchFamily="2" charset="-122"/>
                <a:cs typeface="+mn-cs"/>
              </a:rPr>
              <a:t>‹#›</a:t>
            </a:fld>
            <a:endParaRPr lang="en-US" altLang="en-US" strike="noStrike" noProof="1">
              <a:ea typeface="宋体" panose="02010600030101010101" pitchFamily="2" charset="-122"/>
            </a:endParaRPr>
          </a:p>
        </p:txBody>
      </p:sp>
    </p:spTree>
    <p:extLst>
      <p:ext uri="{BB962C8B-B14F-4D97-AF65-F5344CB8AC3E}">
        <p14:creationId xmlns:p14="http://schemas.microsoft.com/office/powerpoint/2010/main" val="14594950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2_1_">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en-US" altLang="en-US" strike="noStrike" noProof="1" dirty="0">
                <a:latin typeface="Calibri" panose="020F0502020204030204" charset="0"/>
                <a:ea typeface="宋体" panose="02010600030101010101" pitchFamily="2" charset="-122"/>
                <a:cs typeface="+mn-cs"/>
              </a:rPr>
              <a:t>‹#›</a:t>
            </a:fld>
            <a:endParaRPr lang="en-US" altLang="en-US" strike="noStrike" noProof="1">
              <a:ea typeface="宋体" panose="02010600030101010101" pitchFamily="2" charset="-122"/>
            </a:endParaRPr>
          </a:p>
        </p:txBody>
      </p:sp>
    </p:spTree>
    <p:extLst>
      <p:ext uri="{BB962C8B-B14F-4D97-AF65-F5344CB8AC3E}">
        <p14:creationId xmlns:p14="http://schemas.microsoft.com/office/powerpoint/2010/main" val="4729583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481142"/>
      </p:ext>
    </p:extLst>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13441141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3_1_">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en-US" altLang="en-US" strike="noStrike" noProof="1" dirty="0">
                <a:latin typeface="Calibri" panose="020F0502020204030204" charset="0"/>
                <a:ea typeface="宋体" panose="02010600030101010101" pitchFamily="2" charset="-122"/>
                <a:cs typeface="+mn-cs"/>
              </a:rPr>
              <a:t>‹#›</a:t>
            </a:fld>
            <a:endParaRPr lang="en-US" altLang="en-US" strike="noStrike" noProof="1">
              <a:ea typeface="宋体" panose="02010600030101010101" pitchFamily="2" charset="-122"/>
            </a:endParaRPr>
          </a:p>
        </p:txBody>
      </p:sp>
    </p:spTree>
    <p:extLst>
      <p:ext uri="{BB962C8B-B14F-4D97-AF65-F5344CB8AC3E}">
        <p14:creationId xmlns:p14="http://schemas.microsoft.com/office/powerpoint/2010/main" val="1717847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316104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4048688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296317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361288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14284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2024/3/6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3555526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tags" Target="../tags/tag6.xml"/><Relationship Id="rId3" Type="http://schemas.openxmlformats.org/officeDocument/2006/relationships/slideLayout" Target="../slideLayouts/slideLayout13.xml"/><Relationship Id="rId21" Type="http://schemas.openxmlformats.org/officeDocument/2006/relationships/theme" Target="../theme/theme2.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tags" Target="../tags/tag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tags" Target="../tags/tag4.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tags" Target="../tags/tag3.xml"/><Relationship Id="rId28" Type="http://schemas.openxmlformats.org/officeDocument/2006/relationships/image" Target="../media/image1.png"/><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tags" Target="../tags/tag2.xml"/><Relationship Id="rId27" Type="http://schemas.openxmlformats.org/officeDocument/2006/relationships/tags" Target="../tags/tag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2024/3/6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176469761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28"/>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2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2024/3/6</a:t>
            </a:fld>
            <a:endParaRPr lang="zh-CN" altLang="en-US"/>
          </a:p>
        </p:txBody>
      </p:sp>
      <p:sp>
        <p:nvSpPr>
          <p:cNvPr id="5" name="页脚占位符 4"/>
          <p:cNvSpPr>
            <a:spLocks noGrp="1"/>
          </p:cNvSpPr>
          <p:nvPr>
            <p:ph type="ftr" sz="quarter" idx="3"/>
            <p:custDataLst>
              <p:tags r:id="rId2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22"/>
    </p:custDataLst>
    <p:extLst>
      <p:ext uri="{BB962C8B-B14F-4D97-AF65-F5344CB8AC3E}">
        <p14:creationId xmlns:p14="http://schemas.microsoft.com/office/powerpoint/2010/main" val="9100401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6" r:id="rId16"/>
    <p:sldLayoutId id="2147483697" r:id="rId17"/>
    <p:sldLayoutId id="2147483698" r:id="rId18"/>
    <p:sldLayoutId id="2147483699" r:id="rId19"/>
    <p:sldLayoutId id="2147483700" r:id="rId20"/>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4.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7.xml"/><Relationship Id="rId1" Type="http://schemas.openxmlformats.org/officeDocument/2006/relationships/tags" Target="../tags/tag6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67.xml"/><Relationship Id="rId7" Type="http://schemas.openxmlformats.org/officeDocument/2006/relationships/slideLayout" Target="../slideLayouts/slideLayout1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tags" Target="../tags/tag6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microsoft.com/office/2007/relationships/hdphoto" Target="../media/hdphoto3.wdp"/><Relationship Id="rId5" Type="http://schemas.openxmlformats.org/officeDocument/2006/relationships/image" Target="../media/image7.pn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7.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简介大气的课件背景边框素材下载 PPT背景(编号:3168)-ppt课件边框背景-PPT背景大全 - PPT123模板网">
            <a:extLst>
              <a:ext uri="{FF2B5EF4-FFF2-40B4-BE49-F238E27FC236}">
                <a16:creationId xmlns:a16="http://schemas.microsoft.com/office/drawing/2014/main" id="{9CCDCA2F-C87A-D0A1-19E7-6234C2843F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extLst>
            <a:ext uri="{909E8E84-426E-40DD-AFC4-6F175D3DCCD1}">
              <a14:hiddenFill xmlns:a14="http://schemas.microsoft.com/office/drawing/2010/main">
                <a:solidFill>
                  <a:srgbClr val="FFFFFF"/>
                </a:solidFill>
              </a14:hiddenFill>
            </a:ext>
          </a:extLst>
        </p:spPr>
      </p:pic>
      <p:pic>
        <p:nvPicPr>
          <p:cNvPr id="4" name="图片 3">
            <a:extLst>
              <a:ext uri="{FF2B5EF4-FFF2-40B4-BE49-F238E27FC236}">
                <a16:creationId xmlns:a16="http://schemas.microsoft.com/office/drawing/2014/main" id="{099961D9-075C-384B-5FA5-A7D0A9776DC9}"/>
              </a:ext>
            </a:extLst>
          </p:cNvPr>
          <p:cNvPicPr>
            <a:picLocks noChangeAspect="1"/>
          </p:cNvPicPr>
          <p:nvPr/>
        </p:nvPicPr>
        <p:blipFill>
          <a:blip r:embed="rId3" cstate="email">
            <a:lum bright="70000" contrast="-70000"/>
            <a:extLst>
              <a:ext uri="{BEBA8EAE-BF5A-486C-A8C5-ECC9F3942E4B}">
                <a14:imgProps xmlns:a14="http://schemas.microsoft.com/office/drawing/2010/main">
                  <a14:imgLayer r:embed="rId4">
                    <a14:imgEffect>
                      <a14:artisticChalkSketch/>
                    </a14:imgEffect>
                  </a14:imgLayer>
                </a14:imgProps>
              </a:ext>
            </a:extLst>
          </a:blip>
          <a:stretch>
            <a:fillRect/>
          </a:stretch>
        </p:blipFill>
        <p:spPr>
          <a:xfrm>
            <a:off x="-444910" y="1640035"/>
            <a:ext cx="12801600" cy="3277773"/>
          </a:xfrm>
          <a:prstGeom prst="rect">
            <a:avLst/>
          </a:prstGeom>
          <a:noFill/>
          <a:ln>
            <a:noFill/>
          </a:ln>
          <a:effectLst>
            <a:softEdge rad="317500"/>
          </a:effectLst>
        </p:spPr>
      </p:pic>
      <p:sp>
        <p:nvSpPr>
          <p:cNvPr id="2" name="文本框 1">
            <a:extLst>
              <a:ext uri="{FF2B5EF4-FFF2-40B4-BE49-F238E27FC236}">
                <a16:creationId xmlns:a16="http://schemas.microsoft.com/office/drawing/2014/main" id="{F42F4308-71FA-F537-7B85-E27E37E70655}"/>
              </a:ext>
            </a:extLst>
          </p:cNvPr>
          <p:cNvSpPr txBox="1"/>
          <p:nvPr/>
        </p:nvSpPr>
        <p:spPr>
          <a:xfrm>
            <a:off x="354562" y="2401758"/>
            <a:ext cx="11364687" cy="21236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6600" b="0" i="0" u="none" strike="noStrike" kern="1200" cap="none" spc="0" normalizeH="0" baseline="0" noProof="0" dirty="0">
                <a:ln>
                  <a:noFill/>
                </a:ln>
                <a:solidFill>
                  <a:prstClr val="black"/>
                </a:solidFill>
                <a:effectLst/>
                <a:uLnTx/>
                <a:uFillTx/>
                <a:latin typeface="华光标题宋_CNKI" panose="02000500000000000000" pitchFamily="2" charset="-122"/>
                <a:ea typeface="华光标题宋_CNKI" panose="02000500000000000000" pitchFamily="2" charset="-122"/>
              </a:rPr>
              <a:t>基于运河资源的初中历史</a:t>
            </a:r>
            <a:endParaRPr kumimoji="0" lang="en-US" altLang="zh-CN" sz="6600" b="0" i="0" u="none" strike="noStrike" kern="1200" cap="none" spc="0" normalizeH="0" baseline="0" noProof="0" dirty="0">
              <a:ln>
                <a:noFill/>
              </a:ln>
              <a:solidFill>
                <a:prstClr val="black"/>
              </a:solidFill>
              <a:effectLst/>
              <a:uLnTx/>
              <a:uFillTx/>
              <a:latin typeface="华光标题宋_CNKI" panose="02000500000000000000" pitchFamily="2" charset="-122"/>
              <a:ea typeface="华光标题宋_CNKI" panose="02000500000000000000" pitchFamily="2"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6600" b="0" i="0" u="none" strike="noStrike" kern="1200" cap="none" spc="0" normalizeH="0" baseline="0" noProof="0" dirty="0">
                <a:ln>
                  <a:noFill/>
                </a:ln>
                <a:solidFill>
                  <a:prstClr val="black"/>
                </a:solidFill>
                <a:effectLst/>
                <a:uLnTx/>
                <a:uFillTx/>
                <a:latin typeface="华光标题宋_CNKI" panose="02000500000000000000" pitchFamily="2" charset="-122"/>
                <a:ea typeface="华光标题宋_CNKI" panose="02000500000000000000" pitchFamily="2" charset="-122"/>
              </a:rPr>
              <a:t>跨学科项目化教学研究</a:t>
            </a:r>
            <a:endParaRPr kumimoji="0" lang="zh-CN" altLang="en-US" sz="6600" b="0" i="0" u="none" strike="noStrike" kern="1200" cap="none" spc="0" normalizeH="0" baseline="0" noProof="0" dirty="0">
              <a:ln>
                <a:noFill/>
              </a:ln>
              <a:solidFill>
                <a:srgbClr val="C00000"/>
              </a:solidFill>
              <a:effectLst/>
              <a:uLnTx/>
              <a:uFillTx/>
              <a:latin typeface="华光标题宋_CNKI" panose="02000500000000000000" pitchFamily="2" charset="-122"/>
              <a:ea typeface="华光标题宋_CNKI" panose="02000500000000000000" pitchFamily="2" charset="-122"/>
            </a:endParaRPr>
          </a:p>
        </p:txBody>
      </p:sp>
      <p:sp>
        <p:nvSpPr>
          <p:cNvPr id="5" name="文本框 4">
            <a:extLst>
              <a:ext uri="{FF2B5EF4-FFF2-40B4-BE49-F238E27FC236}">
                <a16:creationId xmlns:a16="http://schemas.microsoft.com/office/drawing/2014/main" id="{0E7AA65F-7EBB-40D4-6A74-46BC873E9B57}"/>
              </a:ext>
            </a:extLst>
          </p:cNvPr>
          <p:cNvSpPr txBox="1"/>
          <p:nvPr/>
        </p:nvSpPr>
        <p:spPr>
          <a:xfrm>
            <a:off x="8689910" y="5977812"/>
            <a:ext cx="3427445" cy="646331"/>
          </a:xfrm>
          <a:prstGeom prst="rect">
            <a:avLst/>
          </a:prstGeom>
          <a:noFill/>
        </p:spPr>
        <p:txBody>
          <a:bodyPr wrap="square" rtlCol="0">
            <a:spAutoFit/>
          </a:bodyPr>
          <a:lstStyle/>
          <a:p>
            <a:r>
              <a:rPr lang="zh-CN" altLang="en-US" sz="3600" dirty="0">
                <a:latin typeface="华文楷体" panose="02010600040101010101" pitchFamily="2" charset="-122"/>
                <a:ea typeface="华文楷体" panose="02010600040101010101" pitchFamily="2" charset="-122"/>
              </a:rPr>
              <a:t>汇报人：宁晶娜</a:t>
            </a:r>
          </a:p>
        </p:txBody>
      </p:sp>
      <p:pic>
        <p:nvPicPr>
          <p:cNvPr id="6" name="图片 5">
            <a:extLst>
              <a:ext uri="{FF2B5EF4-FFF2-40B4-BE49-F238E27FC236}">
                <a16:creationId xmlns:a16="http://schemas.microsoft.com/office/drawing/2014/main" id="{3ED785E2-BF41-7F86-1335-2AD5F555FF0D}"/>
              </a:ext>
            </a:extLst>
          </p:cNvPr>
          <p:cNvPicPr>
            <a:picLocks noChangeAspect="1"/>
          </p:cNvPicPr>
          <p:nvPr/>
        </p:nvPicPr>
        <p:blipFill>
          <a:blip r:embed="rId5">
            <a:duotone>
              <a:srgbClr val="EC5F74">
                <a:shade val="45000"/>
                <a:satMod val="135000"/>
              </a:srgbClr>
              <a:prstClr val="white"/>
            </a:duotone>
            <a:extLst>
              <a:ext uri="{28A0092B-C50C-407E-A947-70E740481C1C}">
                <a14:useLocalDpi xmlns:a14="http://schemas.microsoft.com/office/drawing/2010/main" val="0"/>
              </a:ext>
            </a:extLst>
          </a:blip>
          <a:stretch>
            <a:fillRect/>
          </a:stretch>
        </p:blipFill>
        <p:spPr>
          <a:xfrm>
            <a:off x="9036274" y="12522"/>
            <a:ext cx="3155726" cy="555408"/>
          </a:xfrm>
          <a:prstGeom prst="rect">
            <a:avLst/>
          </a:prstGeom>
        </p:spPr>
      </p:pic>
    </p:spTree>
    <p:extLst>
      <p:ext uri="{BB962C8B-B14F-4D97-AF65-F5344CB8AC3E}">
        <p14:creationId xmlns:p14="http://schemas.microsoft.com/office/powerpoint/2010/main" val="350079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1C975-0AFD-56A7-6649-67747D633B72}"/>
            </a:ext>
          </a:extLst>
        </p:cNvPr>
        <p:cNvGrpSpPr/>
        <p:nvPr/>
      </p:nvGrpSpPr>
      <p:grpSpPr>
        <a:xfrm>
          <a:off x="0" y="0"/>
          <a:ext cx="0" cy="0"/>
          <a:chOff x="0" y="0"/>
          <a:chExt cx="0" cy="0"/>
        </a:xfrm>
      </p:grpSpPr>
      <p:sp>
        <p:nvSpPr>
          <p:cNvPr id="5" name="文本框 4">
            <a:extLst>
              <a:ext uri="{FF2B5EF4-FFF2-40B4-BE49-F238E27FC236}">
                <a16:creationId xmlns:a16="http://schemas.microsoft.com/office/drawing/2014/main" id="{AEAA43C5-7458-0DC3-20E2-10479C3ABDFE}"/>
              </a:ext>
            </a:extLst>
          </p:cNvPr>
          <p:cNvSpPr txBox="1"/>
          <p:nvPr/>
        </p:nvSpPr>
        <p:spPr>
          <a:xfrm>
            <a:off x="97155" y="474980"/>
            <a:ext cx="3579826" cy="769441"/>
          </a:xfrm>
          <a:prstGeom prst="rect">
            <a:avLst/>
          </a:prstGeom>
          <a:noFill/>
        </p:spPr>
        <p:txBody>
          <a:bodyPr wrap="non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4400" b="1"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一、研究背景</a:t>
            </a:r>
            <a:endParaRPr kumimoji="0" lang="zh-CN" altLang="en-US" sz="44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8" name="文本框 7">
            <a:extLst>
              <a:ext uri="{FF2B5EF4-FFF2-40B4-BE49-F238E27FC236}">
                <a16:creationId xmlns:a16="http://schemas.microsoft.com/office/drawing/2014/main" id="{5984D97D-6377-A374-D371-134B1780F9AE}"/>
              </a:ext>
            </a:extLst>
          </p:cNvPr>
          <p:cNvSpPr txBox="1"/>
          <p:nvPr/>
        </p:nvSpPr>
        <p:spPr>
          <a:xfrm>
            <a:off x="1209171" y="2033654"/>
            <a:ext cx="10004259" cy="1938992"/>
          </a:xfrm>
          <a:prstGeom prst="rect">
            <a:avLst/>
          </a:prstGeom>
          <a:noFill/>
        </p:spPr>
        <p:txBody>
          <a:bodyPr wrap="square" rtlCol="0">
            <a:spAutoFit/>
          </a:bodyPr>
          <a:lstStyle/>
          <a:p>
            <a:pPr marL="0" marR="0" lvl="0" indent="720000" algn="l" defTabSz="761365" rtl="0" eaLnBrk="1" fontAlgn="auto" latinLnBrk="0" hangingPunct="1">
              <a:lnSpc>
                <a:spcPct val="100000"/>
              </a:lnSpc>
              <a:spcBef>
                <a:spcPts val="0"/>
              </a:spcBef>
              <a:spcAft>
                <a:spcPts val="0"/>
              </a:spcAft>
              <a:buClr>
                <a:srgbClr val="E84E2D"/>
              </a:buClr>
              <a:buSzTx/>
              <a:buFontTx/>
              <a:buNone/>
              <a:tabLst/>
              <a:defRPr/>
            </a:pP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“设立跨学科主题学习活动，加强学科间相互关联，带动课程综合化实施，强化实践性要求”“开展跨学科主题教学，强化课程协同育人功能”新增跨学科主题学习板块，并规定</a:t>
            </a:r>
            <a:r>
              <a:rPr lang="zh-CN" altLang="en-US" sz="2400" b="1" dirty="0">
                <a:solidFill>
                  <a:prstClr val="black"/>
                </a:solidFill>
                <a:latin typeface="楷体" panose="02010609060101010101" pitchFamily="49" charset="-122"/>
                <a:ea typeface="楷体" panose="02010609060101010101" pitchFamily="49" charset="-122"/>
                <a:cs typeface="楷体" panose="02010609060101010101" pitchFamily="49" charset="-122"/>
                <a:sym typeface="+mn-ea"/>
              </a:rPr>
              <a:t>在</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总课时中专辟</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10%</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的课时；还设置</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10</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个跨学科主题学习的示例，供教师选用。</a:t>
            </a:r>
            <a:endPar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endParaRPr>
          </a:p>
          <a:p>
            <a:pPr marL="0" marR="0" lvl="0" indent="720000" algn="l" defTabSz="761365" rtl="0" eaLnBrk="1" fontAlgn="auto" latinLnBrk="0" hangingPunct="1">
              <a:lnSpc>
                <a:spcPct val="100000"/>
              </a:lnSpc>
              <a:spcBef>
                <a:spcPts val="0"/>
              </a:spcBef>
              <a:spcAft>
                <a:spcPts val="0"/>
              </a:spcAft>
              <a:buClr>
                <a:srgbClr val="E84E2D"/>
              </a:buClr>
              <a:buSzTx/>
              <a:buFontTx/>
              <a:buNone/>
              <a:tabLst/>
              <a:defRPr/>
            </a:pP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中华人民共和国教育版：</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义务教育历史课程标准（</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2022</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年版）</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p>
        </p:txBody>
      </p:sp>
      <p:sp>
        <p:nvSpPr>
          <p:cNvPr id="9" name="文本框 8">
            <a:extLst>
              <a:ext uri="{FF2B5EF4-FFF2-40B4-BE49-F238E27FC236}">
                <a16:creationId xmlns:a16="http://schemas.microsoft.com/office/drawing/2014/main" id="{F43D48E5-8212-F156-1026-739CD71BDA2B}"/>
              </a:ext>
            </a:extLst>
          </p:cNvPr>
          <p:cNvSpPr txBox="1"/>
          <p:nvPr/>
        </p:nvSpPr>
        <p:spPr>
          <a:xfrm>
            <a:off x="1028700" y="1551054"/>
            <a:ext cx="1878260" cy="461665"/>
          </a:xfrm>
          <a:prstGeom prst="rect">
            <a:avLst/>
          </a:prstGeom>
          <a:noFill/>
        </p:spPr>
        <p:txBody>
          <a:bodyPr wrap="square" rtlCol="0">
            <a:spAutoFit/>
          </a:bodyPr>
          <a:lstStyle/>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kumimoji="0" lang="en-US" altLang="zh-CN"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1.</a:t>
            </a:r>
            <a:r>
              <a:rPr lang="zh-CN" altLang="en-US" sz="2400" b="1" dirty="0">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课标要求</a:t>
            </a:r>
            <a:r>
              <a:rPr kumimoji="0" lang="zh-CN" altLang="en-US"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p>
        </p:txBody>
      </p:sp>
      <p:sp>
        <p:nvSpPr>
          <p:cNvPr id="3" name="文本框 2">
            <a:extLst>
              <a:ext uri="{FF2B5EF4-FFF2-40B4-BE49-F238E27FC236}">
                <a16:creationId xmlns:a16="http://schemas.microsoft.com/office/drawing/2014/main" id="{F012CAC9-A92C-5A68-79C4-D3E4BD4B9260}"/>
              </a:ext>
            </a:extLst>
          </p:cNvPr>
          <p:cNvSpPr txBox="1"/>
          <p:nvPr/>
        </p:nvSpPr>
        <p:spPr>
          <a:xfrm>
            <a:off x="1079500" y="4091054"/>
            <a:ext cx="1878260" cy="461665"/>
          </a:xfrm>
          <a:prstGeom prst="rect">
            <a:avLst/>
          </a:prstGeom>
          <a:noFill/>
        </p:spPr>
        <p:txBody>
          <a:bodyPr wrap="square" rtlCol="0">
            <a:spAutoFit/>
          </a:bodyPr>
          <a:lstStyle/>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lang="en-US" altLang="zh-CN" sz="2400" b="1" dirty="0">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2</a:t>
            </a:r>
            <a:r>
              <a:rPr kumimoji="0" lang="en-US" altLang="zh-CN"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r>
              <a:rPr kumimoji="0" lang="zh-CN" altLang="en-US"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现有问题：</a:t>
            </a:r>
          </a:p>
        </p:txBody>
      </p:sp>
      <p:sp>
        <p:nvSpPr>
          <p:cNvPr id="4" name="文本框 3">
            <a:extLst>
              <a:ext uri="{FF2B5EF4-FFF2-40B4-BE49-F238E27FC236}">
                <a16:creationId xmlns:a16="http://schemas.microsoft.com/office/drawing/2014/main" id="{308CF700-9F05-B9A4-8BD7-4865F617FCCC}"/>
              </a:ext>
            </a:extLst>
          </p:cNvPr>
          <p:cNvSpPr txBox="1"/>
          <p:nvPr/>
        </p:nvSpPr>
        <p:spPr>
          <a:xfrm>
            <a:off x="1291721" y="4632796"/>
            <a:ext cx="10004259" cy="1200329"/>
          </a:xfrm>
          <a:prstGeom prst="rect">
            <a:avLst/>
          </a:prstGeom>
          <a:noFill/>
        </p:spPr>
        <p:txBody>
          <a:bodyPr wrap="square" rtlCol="0">
            <a:spAutoFit/>
          </a:bodyPr>
          <a:lstStyle/>
          <a:p>
            <a:pPr marL="0" marR="0" lvl="0" indent="720000" algn="l" defTabSz="761365" rtl="0" eaLnBrk="1" fontAlgn="auto" latinLnBrk="0" hangingPunct="1">
              <a:lnSpc>
                <a:spcPct val="100000"/>
              </a:lnSpc>
              <a:spcBef>
                <a:spcPts val="0"/>
              </a:spcBef>
              <a:spcAft>
                <a:spcPts val="0"/>
              </a:spcAft>
              <a:buClr>
                <a:srgbClr val="E84E2D"/>
              </a:buClr>
              <a:buSzTx/>
              <a:buFontTx/>
              <a:buNone/>
              <a:tabLst/>
              <a:defRPr/>
            </a:pP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跨学科主题学习的意义性界定、多学科交融点的方法寻求、跨学科主题学习的</a:t>
            </a:r>
            <a:r>
              <a:rPr kumimoji="0" lang="zh-CN" altLang="en-US" sz="2400" b="1" i="0" u="none" strike="noStrike" kern="120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环节设计</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、对跨学科学习成果的综合性评价方法等问题还亟待解决</a:t>
            </a:r>
            <a:endPar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endParaRPr>
          </a:p>
        </p:txBody>
      </p:sp>
    </p:spTree>
    <p:extLst>
      <p:ext uri="{BB962C8B-B14F-4D97-AF65-F5344CB8AC3E}">
        <p14:creationId xmlns:p14="http://schemas.microsoft.com/office/powerpoint/2010/main" val="3056369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H_Text_1"/>
          <p:cNvSpPr txBox="1">
            <a:spLocks noChangeArrowheads="1"/>
          </p:cNvSpPr>
          <p:nvPr>
            <p:custDataLst>
              <p:tags r:id="rId1"/>
            </p:custDataLst>
          </p:nvPr>
        </p:nvSpPr>
        <p:spPr bwMode="auto">
          <a:xfrm>
            <a:off x="1028700" y="3875963"/>
            <a:ext cx="5619750" cy="46166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35809" tIns="67902" rIns="135809" bIns="67902">
            <a:noAutofit/>
          </a:bodyPr>
          <a:lstStyle>
            <a:defPPr>
              <a:defRPr lang="en-US"/>
            </a:defPPr>
            <a:lvl1pPr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charset="0"/>
                <a:ea typeface="+mn-ea"/>
                <a:cs typeface="Arial" panose="020B0604020202020204" pitchFamily="34" charset="0"/>
              </a:defRPr>
            </a:lvl9pPr>
          </a:lstStyle>
          <a:p>
            <a:pPr lvl="0" defTabSz="761365">
              <a:buClr>
                <a:srgbClr val="E84E2D"/>
              </a:buClr>
              <a:defRPr/>
            </a:pPr>
            <a:r>
              <a:rPr kumimoji="0" lang="en-US" altLang="zh-CN"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2.</a:t>
            </a:r>
            <a:r>
              <a:rPr lang="zh-CN" altLang="en-US" sz="2400" b="1" dirty="0">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跨学科项目化学习（</a:t>
            </a:r>
            <a:r>
              <a:rPr lang="zh-CN" altLang="en-US" sz="3600" b="1" dirty="0">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具体方式</a:t>
            </a:r>
            <a:r>
              <a:rPr lang="zh-CN" altLang="en-US" sz="2400" b="1" dirty="0">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endParaRPr lang="en-US" altLang="zh-CN" sz="2400" b="1" dirty="0">
              <a:solidFill>
                <a:srgbClr val="C00000"/>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5" name="文本框 4"/>
          <p:cNvSpPr txBox="1"/>
          <p:nvPr/>
        </p:nvSpPr>
        <p:spPr>
          <a:xfrm>
            <a:off x="97155" y="474980"/>
            <a:ext cx="3581430" cy="769441"/>
          </a:xfrm>
          <a:prstGeom prst="rect">
            <a:avLst/>
          </a:prstGeom>
          <a:noFill/>
        </p:spPr>
        <p:txBody>
          <a:bodyPr wrap="non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4400" b="1" dirty="0">
                <a:solidFill>
                  <a:srgbClr val="C00000"/>
                </a:solidFill>
                <a:latin typeface="宋体" panose="02010600030101010101" pitchFamily="2" charset="-122"/>
                <a:ea typeface="宋体" panose="02010600030101010101" pitchFamily="2" charset="-122"/>
                <a:cs typeface="宋体" panose="02010600030101010101" pitchFamily="2" charset="-122"/>
                <a:sym typeface="+mn-ea"/>
              </a:rPr>
              <a:t>二、核心概念</a:t>
            </a:r>
            <a:endParaRPr kumimoji="0" lang="zh-CN" altLang="en-US" sz="44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8" name="文本框 7">
            <a:extLst>
              <a:ext uri="{FF2B5EF4-FFF2-40B4-BE49-F238E27FC236}">
                <a16:creationId xmlns:a16="http://schemas.microsoft.com/office/drawing/2014/main" id="{8CD0200A-7701-5A65-0783-9C8FA15612A0}"/>
              </a:ext>
            </a:extLst>
          </p:cNvPr>
          <p:cNvSpPr txBox="1"/>
          <p:nvPr/>
        </p:nvSpPr>
        <p:spPr>
          <a:xfrm>
            <a:off x="1209169" y="2197207"/>
            <a:ext cx="10004259" cy="1569660"/>
          </a:xfrm>
          <a:prstGeom prst="rect">
            <a:avLst/>
          </a:prstGeom>
          <a:noFill/>
        </p:spPr>
        <p:txBody>
          <a:bodyPr wrap="square" rtlCol="0">
            <a:spAutoFit/>
          </a:bodyPr>
          <a:lstStyle/>
          <a:p>
            <a:pPr marL="0" marR="0" lvl="0" indent="720000" algn="l" defTabSz="761365" rtl="0" eaLnBrk="1" fontAlgn="auto" latinLnBrk="0" hangingPunct="1">
              <a:lnSpc>
                <a:spcPct val="100000"/>
              </a:lnSpc>
              <a:spcBef>
                <a:spcPts val="0"/>
              </a:spcBef>
              <a:spcAft>
                <a:spcPts val="0"/>
              </a:spcAft>
              <a:buClr>
                <a:srgbClr val="E84E2D"/>
              </a:buClr>
              <a:buSzTx/>
              <a:buFontTx/>
              <a:buNone/>
              <a:tabLst/>
              <a:defRPr/>
            </a:pP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大运河（常州段）西至武进与丹阳交界的荷园，东至武进和无锡交界的直湖港，全长</a:t>
            </a:r>
            <a:r>
              <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45.8</a:t>
            </a: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千米，是京杭大运河的重要组成部分，最早开凿于春秋时期。该段运河资源包含运河工程遗产、运河聚落遗产、运河非物质文化遗产和运河衍生文化等，具有丰富性和综合性。</a:t>
            </a:r>
            <a:endParaRPr kumimoji="0" lang="en-US" altLang="zh-CN"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9" name="文本框 8">
            <a:extLst>
              <a:ext uri="{FF2B5EF4-FFF2-40B4-BE49-F238E27FC236}">
                <a16:creationId xmlns:a16="http://schemas.microsoft.com/office/drawing/2014/main" id="{020CFE6A-CB0A-F5D5-CEAA-D2A0E4B896F0}"/>
              </a:ext>
            </a:extLst>
          </p:cNvPr>
          <p:cNvSpPr txBox="1"/>
          <p:nvPr/>
        </p:nvSpPr>
        <p:spPr>
          <a:xfrm>
            <a:off x="1028700" y="1551054"/>
            <a:ext cx="4362450" cy="707886"/>
          </a:xfrm>
          <a:prstGeom prst="rect">
            <a:avLst/>
          </a:prstGeom>
          <a:noFill/>
        </p:spPr>
        <p:txBody>
          <a:bodyPr wrap="square" rtlCol="0">
            <a:spAutoFit/>
          </a:bodyPr>
          <a:lstStyle/>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kumimoji="0" lang="en-US" altLang="zh-CN"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1.</a:t>
            </a:r>
            <a:r>
              <a:rPr kumimoji="0" lang="zh-CN" altLang="en-US"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运河资源（</a:t>
            </a:r>
            <a:r>
              <a:rPr kumimoji="0" lang="zh-CN" altLang="en-US" sz="40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资源内容</a:t>
            </a:r>
            <a:r>
              <a:rPr kumimoji="0" lang="zh-CN" altLang="en-US"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p>
        </p:txBody>
      </p:sp>
      <p:sp>
        <p:nvSpPr>
          <p:cNvPr id="18" name="文本框 17">
            <a:extLst>
              <a:ext uri="{FF2B5EF4-FFF2-40B4-BE49-F238E27FC236}">
                <a16:creationId xmlns:a16="http://schemas.microsoft.com/office/drawing/2014/main" id="{04E53F39-7954-A39A-1DD2-42EC617AAB15}"/>
              </a:ext>
            </a:extLst>
          </p:cNvPr>
          <p:cNvSpPr txBox="1"/>
          <p:nvPr/>
        </p:nvSpPr>
        <p:spPr>
          <a:xfrm>
            <a:off x="1209170" y="4645038"/>
            <a:ext cx="10004259" cy="1200329"/>
          </a:xfrm>
          <a:prstGeom prst="rect">
            <a:avLst/>
          </a:prstGeom>
          <a:noFill/>
        </p:spPr>
        <p:txBody>
          <a:bodyPr wrap="square" rtlCol="0">
            <a:spAutoFit/>
          </a:bodyPr>
          <a:lstStyle/>
          <a:p>
            <a:pPr marL="0" marR="0" lvl="0" indent="720000" algn="l" defTabSz="761365" rtl="0" eaLnBrk="1" fontAlgn="auto" latinLnBrk="0" hangingPunct="1">
              <a:lnSpc>
                <a:spcPct val="100000"/>
              </a:lnSpc>
              <a:spcBef>
                <a:spcPts val="0"/>
              </a:spcBef>
              <a:spcAft>
                <a:spcPts val="0"/>
              </a:spcAft>
              <a:buClr>
                <a:srgbClr val="E84E2D"/>
              </a:buClr>
              <a:buSzTx/>
              <a:buFontTx/>
              <a:buNone/>
              <a:tabLst/>
              <a:defRPr/>
            </a:pPr>
            <a:r>
              <a:rPr kumimoji="0" lang="zh-CN"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跨学科项目化学习是跨学科和项目化的合集，结合了两者关键的特征。实质是为了解决一个真实而复杂的问题，学生学习并创造性地整合不同学科的核心知识和能力，以形成整合性的项目成果和新理解。</a:t>
            </a:r>
            <a:endParaRPr kumimoji="0" lang="en-US" altLang="en-US" sz="24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Freeform 8"/>
          <p:cNvSpPr>
            <a:spLocks noEditPoints="1"/>
          </p:cNvSpPr>
          <p:nvPr/>
        </p:nvSpPr>
        <p:spPr bwMode="auto">
          <a:xfrm rot="5400000">
            <a:off x="3125590" y="3544341"/>
            <a:ext cx="358495" cy="422610"/>
          </a:xfrm>
          <a:custGeom>
            <a:avLst/>
            <a:gdLst>
              <a:gd name="T0" fmla="*/ 478 w 1914"/>
              <a:gd name="T1" fmla="*/ 1221 h 1221"/>
              <a:gd name="T2" fmla="*/ 478 w 1914"/>
              <a:gd name="T3" fmla="*/ 611 h 1221"/>
              <a:gd name="T4" fmla="*/ 0 w 1914"/>
              <a:gd name="T5" fmla="*/ 611 h 1221"/>
              <a:gd name="T6" fmla="*/ 957 w 1914"/>
              <a:gd name="T7" fmla="*/ 0 h 1221"/>
              <a:gd name="T8" fmla="*/ 1914 w 1914"/>
              <a:gd name="T9" fmla="*/ 611 h 1221"/>
              <a:gd name="T10" fmla="*/ 1435 w 1914"/>
              <a:gd name="T11" fmla="*/ 611 h 1221"/>
              <a:gd name="T12" fmla="*/ 1435 w 1914"/>
              <a:gd name="T13" fmla="*/ 1221 h 1221"/>
              <a:gd name="T14" fmla="*/ 478 w 1914"/>
              <a:gd name="T15" fmla="*/ 1221 h 1221"/>
              <a:gd name="T16" fmla="*/ 957 w 1914"/>
              <a:gd name="T17" fmla="*/ 1221 h 1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4" h="1221">
                <a:moveTo>
                  <a:pt x="478" y="1221"/>
                </a:moveTo>
                <a:lnTo>
                  <a:pt x="478" y="611"/>
                </a:lnTo>
                <a:lnTo>
                  <a:pt x="0" y="611"/>
                </a:lnTo>
                <a:lnTo>
                  <a:pt x="957" y="0"/>
                </a:lnTo>
                <a:lnTo>
                  <a:pt x="1914" y="611"/>
                </a:lnTo>
                <a:lnTo>
                  <a:pt x="1435" y="611"/>
                </a:lnTo>
                <a:lnTo>
                  <a:pt x="1435" y="1221"/>
                </a:lnTo>
                <a:lnTo>
                  <a:pt x="478" y="1221"/>
                </a:lnTo>
                <a:close/>
                <a:moveTo>
                  <a:pt x="957" y="1221"/>
                </a:moveTo>
              </a:path>
            </a:pathLst>
          </a:custGeom>
          <a:solidFill>
            <a:schemeClr val="accent1"/>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70" name="Freeform 8"/>
          <p:cNvSpPr>
            <a:spLocks noEditPoints="1"/>
          </p:cNvSpPr>
          <p:nvPr/>
        </p:nvSpPr>
        <p:spPr bwMode="auto">
          <a:xfrm rot="7601499">
            <a:off x="3134784" y="4378082"/>
            <a:ext cx="358495" cy="422610"/>
          </a:xfrm>
          <a:custGeom>
            <a:avLst/>
            <a:gdLst>
              <a:gd name="T0" fmla="*/ 478 w 1914"/>
              <a:gd name="T1" fmla="*/ 1221 h 1221"/>
              <a:gd name="T2" fmla="*/ 478 w 1914"/>
              <a:gd name="T3" fmla="*/ 611 h 1221"/>
              <a:gd name="T4" fmla="*/ 0 w 1914"/>
              <a:gd name="T5" fmla="*/ 611 h 1221"/>
              <a:gd name="T6" fmla="*/ 957 w 1914"/>
              <a:gd name="T7" fmla="*/ 0 h 1221"/>
              <a:gd name="T8" fmla="*/ 1914 w 1914"/>
              <a:gd name="T9" fmla="*/ 611 h 1221"/>
              <a:gd name="T10" fmla="*/ 1435 w 1914"/>
              <a:gd name="T11" fmla="*/ 611 h 1221"/>
              <a:gd name="T12" fmla="*/ 1435 w 1914"/>
              <a:gd name="T13" fmla="*/ 1221 h 1221"/>
              <a:gd name="T14" fmla="*/ 478 w 1914"/>
              <a:gd name="T15" fmla="*/ 1221 h 1221"/>
              <a:gd name="T16" fmla="*/ 957 w 1914"/>
              <a:gd name="T17" fmla="*/ 1221 h 1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4" h="1221">
                <a:moveTo>
                  <a:pt x="478" y="1221"/>
                </a:moveTo>
                <a:lnTo>
                  <a:pt x="478" y="611"/>
                </a:lnTo>
                <a:lnTo>
                  <a:pt x="0" y="611"/>
                </a:lnTo>
                <a:lnTo>
                  <a:pt x="957" y="0"/>
                </a:lnTo>
                <a:lnTo>
                  <a:pt x="1914" y="611"/>
                </a:lnTo>
                <a:lnTo>
                  <a:pt x="1435" y="611"/>
                </a:lnTo>
                <a:lnTo>
                  <a:pt x="1435" y="1221"/>
                </a:lnTo>
                <a:lnTo>
                  <a:pt x="478" y="1221"/>
                </a:lnTo>
                <a:close/>
                <a:moveTo>
                  <a:pt x="957" y="1221"/>
                </a:moveTo>
              </a:path>
            </a:pathLst>
          </a:custGeom>
          <a:solidFill>
            <a:schemeClr val="accent1"/>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4" name="Oval 9"/>
          <p:cNvSpPr>
            <a:spLocks noChangeArrowheads="1"/>
          </p:cNvSpPr>
          <p:nvPr/>
        </p:nvSpPr>
        <p:spPr bwMode="auto">
          <a:xfrm>
            <a:off x="9881787" y="3100631"/>
            <a:ext cx="1707527" cy="1707527"/>
          </a:xfrm>
          <a:prstGeom prst="ellipse">
            <a:avLst/>
          </a:prstGeom>
          <a:solidFill>
            <a:schemeClr val="bg2"/>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8" name="Freeform 6"/>
          <p:cNvSpPr/>
          <p:nvPr/>
        </p:nvSpPr>
        <p:spPr bwMode="auto">
          <a:xfrm>
            <a:off x="4530069" y="274486"/>
            <a:ext cx="6735445" cy="1876922"/>
          </a:xfrm>
          <a:custGeom>
            <a:avLst/>
            <a:gdLst>
              <a:gd name="T0" fmla="*/ 122 w 5762"/>
              <a:gd name="T1" fmla="*/ 0 h 1018"/>
              <a:gd name="T2" fmla="*/ 5640 w 5762"/>
              <a:gd name="T3" fmla="*/ 0 h 1018"/>
              <a:gd name="T4" fmla="*/ 5762 w 5762"/>
              <a:gd name="T5" fmla="*/ 122 h 1018"/>
              <a:gd name="T6" fmla="*/ 5762 w 5762"/>
              <a:gd name="T7" fmla="*/ 895 h 1018"/>
              <a:gd name="T8" fmla="*/ 5640 w 5762"/>
              <a:gd name="T9" fmla="*/ 1018 h 1018"/>
              <a:gd name="T10" fmla="*/ 122 w 5762"/>
              <a:gd name="T11" fmla="*/ 1018 h 1018"/>
              <a:gd name="T12" fmla="*/ 0 w 5762"/>
              <a:gd name="T13" fmla="*/ 895 h 1018"/>
              <a:gd name="T14" fmla="*/ 0 w 5762"/>
              <a:gd name="T15" fmla="*/ 122 h 1018"/>
              <a:gd name="T16" fmla="*/ 122 w 5762"/>
              <a:gd name="T17" fmla="*/ 0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2" h="1018">
                <a:moveTo>
                  <a:pt x="122" y="0"/>
                </a:moveTo>
                <a:lnTo>
                  <a:pt x="5640" y="0"/>
                </a:lnTo>
                <a:cubicBezTo>
                  <a:pt x="5707" y="0"/>
                  <a:pt x="5762" y="55"/>
                  <a:pt x="5762" y="122"/>
                </a:cubicBezTo>
                <a:lnTo>
                  <a:pt x="5762" y="895"/>
                </a:lnTo>
                <a:cubicBezTo>
                  <a:pt x="5762" y="963"/>
                  <a:pt x="5707" y="1018"/>
                  <a:pt x="5640" y="1018"/>
                </a:cubicBezTo>
                <a:lnTo>
                  <a:pt x="122" y="1018"/>
                </a:lnTo>
                <a:cubicBezTo>
                  <a:pt x="55" y="1018"/>
                  <a:pt x="0" y="963"/>
                  <a:pt x="0" y="895"/>
                </a:cubicBezTo>
                <a:lnTo>
                  <a:pt x="0" y="122"/>
                </a:lnTo>
                <a:cubicBezTo>
                  <a:pt x="0" y="55"/>
                  <a:pt x="55" y="0"/>
                  <a:pt x="122" y="0"/>
                </a:cubicBezTo>
                <a:close/>
              </a:path>
            </a:pathLst>
          </a:custGeom>
          <a:noFill/>
          <a:ln w="12700" cap="flat">
            <a:solidFill>
              <a:schemeClr val="accent1"/>
            </a:solidFill>
            <a:prstDash val="dash"/>
            <a:miter lim="800000"/>
          </a:ln>
          <a:extLst>
            <a:ext uri="{909E8E84-426E-40DD-AFC4-6F175D3DCCD1}">
              <a14:hiddenFill xmlns:a14="http://schemas.microsoft.com/office/drawing/2010/main">
                <a:solidFill>
                  <a:schemeClr val="accent2"/>
                </a:solidFill>
              </a14:hiddenFill>
            </a:ext>
          </a:extLst>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noFill/>
              <a:effectLst/>
              <a:uLnTx/>
              <a:uFillTx/>
              <a:latin typeface="Arial"/>
              <a:ea typeface="微软雅黑"/>
              <a:cs typeface="+mn-cs"/>
            </a:endParaRPr>
          </a:p>
        </p:txBody>
      </p:sp>
      <p:sp>
        <p:nvSpPr>
          <p:cNvPr id="11" name="圆角矩形 10"/>
          <p:cNvSpPr/>
          <p:nvPr/>
        </p:nvSpPr>
        <p:spPr bwMode="auto">
          <a:xfrm>
            <a:off x="1022641" y="1154978"/>
            <a:ext cx="1903628" cy="1587673"/>
          </a:xfrm>
          <a:prstGeom prst="roundRect">
            <a:avLst>
              <a:gd name="adj" fmla="val 7672"/>
            </a:avLst>
          </a:prstGeom>
          <a:solidFill>
            <a:srgbClr val="C00000"/>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srgbClr val="FFC000"/>
              </a:solidFill>
              <a:effectLst/>
              <a:uLnTx/>
              <a:uFillTx/>
              <a:latin typeface="Arial"/>
              <a:ea typeface="微软雅黑"/>
              <a:cs typeface="+mn-cs"/>
            </a:endParaRPr>
          </a:p>
        </p:txBody>
      </p:sp>
      <p:sp>
        <p:nvSpPr>
          <p:cNvPr id="65" name="圆角矩形 64"/>
          <p:cNvSpPr/>
          <p:nvPr/>
        </p:nvSpPr>
        <p:spPr bwMode="auto">
          <a:xfrm>
            <a:off x="998070" y="3557009"/>
            <a:ext cx="1976843" cy="1133081"/>
          </a:xfrm>
          <a:prstGeom prst="roundRect">
            <a:avLst>
              <a:gd name="adj" fmla="val 7672"/>
            </a:avLst>
          </a:prstGeom>
          <a:solidFill>
            <a:srgbClr val="C00000"/>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dirty="0">
              <a:ln>
                <a:noFill/>
              </a:ln>
              <a:solidFill>
                <a:srgbClr val="A1302B"/>
              </a:solidFill>
              <a:effectLst/>
              <a:uLnTx/>
              <a:uFillTx/>
              <a:latin typeface="Arial"/>
              <a:ea typeface="微软雅黑"/>
              <a:cs typeface="+mn-cs"/>
            </a:endParaRPr>
          </a:p>
        </p:txBody>
      </p:sp>
      <p:sp>
        <p:nvSpPr>
          <p:cNvPr id="24" name="文本框 23"/>
          <p:cNvSpPr txBox="1">
            <a:spLocks noChangeArrowheads="1"/>
          </p:cNvSpPr>
          <p:nvPr/>
        </p:nvSpPr>
        <p:spPr bwMode="auto">
          <a:xfrm>
            <a:off x="722842" y="1554145"/>
            <a:ext cx="2527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4800" b="1" dirty="0">
                <a:solidFill>
                  <a:prstClr val="white"/>
                </a:solidFill>
                <a:latin typeface="楷体" panose="02010609060101010101" pitchFamily="49" charset="-122"/>
                <a:ea typeface="楷体" panose="02010609060101010101" pitchFamily="49" charset="-122"/>
              </a:rPr>
              <a:t>跨学科</a:t>
            </a:r>
            <a:endParaRPr kumimoji="0" lang="zh-CN" altLang="en-US" sz="4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26" name="文本框 25"/>
          <p:cNvSpPr txBox="1">
            <a:spLocks noChangeArrowheads="1"/>
          </p:cNvSpPr>
          <p:nvPr/>
        </p:nvSpPr>
        <p:spPr bwMode="auto">
          <a:xfrm>
            <a:off x="731244" y="3744552"/>
            <a:ext cx="24733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4800" b="1" dirty="0">
                <a:solidFill>
                  <a:prstClr val="white"/>
                </a:solidFill>
                <a:latin typeface="楷体" panose="02010609060101010101" pitchFamily="49" charset="-122"/>
                <a:ea typeface="楷体" panose="02010609060101010101" pitchFamily="49" charset="-122"/>
              </a:rPr>
              <a:t>项目化</a:t>
            </a:r>
            <a:endParaRPr kumimoji="0" lang="zh-CN" altLang="en-US" sz="4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endParaRPr>
          </a:p>
        </p:txBody>
      </p:sp>
      <p:sp>
        <p:nvSpPr>
          <p:cNvPr id="16" name="TextBox 49"/>
          <p:cNvSpPr txBox="1"/>
          <p:nvPr/>
        </p:nvSpPr>
        <p:spPr>
          <a:xfrm>
            <a:off x="3071558" y="144634"/>
            <a:ext cx="213233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国外</a:t>
            </a:r>
          </a:p>
        </p:txBody>
      </p:sp>
      <p:sp>
        <p:nvSpPr>
          <p:cNvPr id="17" name="Freeform 6"/>
          <p:cNvSpPr/>
          <p:nvPr/>
        </p:nvSpPr>
        <p:spPr bwMode="auto">
          <a:xfrm>
            <a:off x="4530069" y="2327289"/>
            <a:ext cx="5768393" cy="759275"/>
          </a:xfrm>
          <a:custGeom>
            <a:avLst/>
            <a:gdLst>
              <a:gd name="T0" fmla="*/ 122 w 5762"/>
              <a:gd name="T1" fmla="*/ 0 h 1018"/>
              <a:gd name="T2" fmla="*/ 5640 w 5762"/>
              <a:gd name="T3" fmla="*/ 0 h 1018"/>
              <a:gd name="T4" fmla="*/ 5762 w 5762"/>
              <a:gd name="T5" fmla="*/ 122 h 1018"/>
              <a:gd name="T6" fmla="*/ 5762 w 5762"/>
              <a:gd name="T7" fmla="*/ 895 h 1018"/>
              <a:gd name="T8" fmla="*/ 5640 w 5762"/>
              <a:gd name="T9" fmla="*/ 1018 h 1018"/>
              <a:gd name="T10" fmla="*/ 122 w 5762"/>
              <a:gd name="T11" fmla="*/ 1018 h 1018"/>
              <a:gd name="T12" fmla="*/ 0 w 5762"/>
              <a:gd name="T13" fmla="*/ 895 h 1018"/>
              <a:gd name="T14" fmla="*/ 0 w 5762"/>
              <a:gd name="T15" fmla="*/ 122 h 1018"/>
              <a:gd name="T16" fmla="*/ 122 w 5762"/>
              <a:gd name="T17" fmla="*/ 0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2" h="1018">
                <a:moveTo>
                  <a:pt x="122" y="0"/>
                </a:moveTo>
                <a:lnTo>
                  <a:pt x="5640" y="0"/>
                </a:lnTo>
                <a:cubicBezTo>
                  <a:pt x="5707" y="0"/>
                  <a:pt x="5762" y="55"/>
                  <a:pt x="5762" y="122"/>
                </a:cubicBezTo>
                <a:lnTo>
                  <a:pt x="5762" y="895"/>
                </a:lnTo>
                <a:cubicBezTo>
                  <a:pt x="5762" y="963"/>
                  <a:pt x="5707" y="1018"/>
                  <a:pt x="5640" y="1018"/>
                </a:cubicBezTo>
                <a:lnTo>
                  <a:pt x="122" y="1018"/>
                </a:lnTo>
                <a:cubicBezTo>
                  <a:pt x="55" y="1018"/>
                  <a:pt x="0" y="963"/>
                  <a:pt x="0" y="895"/>
                </a:cubicBezTo>
                <a:lnTo>
                  <a:pt x="0" y="122"/>
                </a:lnTo>
                <a:cubicBezTo>
                  <a:pt x="0" y="55"/>
                  <a:pt x="55" y="0"/>
                  <a:pt x="122" y="0"/>
                </a:cubicBezTo>
                <a:close/>
              </a:path>
            </a:pathLst>
          </a:custGeom>
          <a:noFill/>
          <a:ln w="12700" cap="flat">
            <a:solidFill>
              <a:schemeClr val="accent1"/>
            </a:solidFill>
            <a:prstDash val="dash"/>
            <a:miter lim="800000"/>
          </a:ln>
          <a:extLst>
            <a:ext uri="{909E8E84-426E-40DD-AFC4-6F175D3DCCD1}">
              <a14:hiddenFill xmlns:a14="http://schemas.microsoft.com/office/drawing/2010/main">
                <a:solidFill>
                  <a:schemeClr val="accent2"/>
                </a:solidFill>
              </a14:hiddenFill>
            </a:ext>
          </a:extLst>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noFill/>
              <a:effectLst/>
              <a:uLnTx/>
              <a:uFillTx/>
              <a:latin typeface="Arial"/>
              <a:ea typeface="微软雅黑"/>
              <a:cs typeface="+mn-cs"/>
            </a:endParaRPr>
          </a:p>
        </p:txBody>
      </p:sp>
      <p:sp>
        <p:nvSpPr>
          <p:cNvPr id="3" name="TextBox 5"/>
          <p:cNvSpPr txBox="1"/>
          <p:nvPr/>
        </p:nvSpPr>
        <p:spPr>
          <a:xfrm>
            <a:off x="128270" y="377825"/>
            <a:ext cx="3618147" cy="7067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宋体" panose="02010600030101010101" pitchFamily="2" charset="-122"/>
              </a:rPr>
              <a:t>三、研究现状</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sp>
        <p:nvSpPr>
          <p:cNvPr id="6" name="TextBox 49">
            <a:extLst>
              <a:ext uri="{FF2B5EF4-FFF2-40B4-BE49-F238E27FC236}">
                <a16:creationId xmlns:a16="http://schemas.microsoft.com/office/drawing/2014/main" id="{941635B4-6B8D-2A5C-1759-1C91F2FABC1D}"/>
              </a:ext>
            </a:extLst>
          </p:cNvPr>
          <p:cNvSpPr txBox="1"/>
          <p:nvPr/>
        </p:nvSpPr>
        <p:spPr>
          <a:xfrm>
            <a:off x="3511675" y="1854277"/>
            <a:ext cx="1173682"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国内</a:t>
            </a:r>
          </a:p>
        </p:txBody>
      </p:sp>
      <p:sp>
        <p:nvSpPr>
          <p:cNvPr id="19" name="文本框 18">
            <a:extLst>
              <a:ext uri="{FF2B5EF4-FFF2-40B4-BE49-F238E27FC236}">
                <a16:creationId xmlns:a16="http://schemas.microsoft.com/office/drawing/2014/main" id="{05EA2E82-168E-4A3D-F9DB-68D8E588EAF0}"/>
              </a:ext>
            </a:extLst>
          </p:cNvPr>
          <p:cNvSpPr txBox="1"/>
          <p:nvPr/>
        </p:nvSpPr>
        <p:spPr>
          <a:xfrm>
            <a:off x="4553099" y="268973"/>
            <a:ext cx="6622706" cy="1938992"/>
          </a:xfrm>
          <a:prstGeom prst="rect">
            <a:avLst/>
          </a:prstGeom>
          <a:noFill/>
        </p:spPr>
        <p:txBody>
          <a:bodyPr wrap="square">
            <a:spAutoFit/>
          </a:bodyPr>
          <a:lstStyle/>
          <a:p>
            <a:r>
              <a:rPr lang="zh-CN" altLang="zh-CN" sz="2400" b="1" dirty="0">
                <a:solidFill>
                  <a:prstClr val="black"/>
                </a:solidFill>
                <a:latin typeface="楷体" panose="02010609060101010101" pitchFamily="49" charset="-122"/>
                <a:ea typeface="楷体" panose="02010609060101010101" pitchFamily="49" charset="-122"/>
              </a:rPr>
              <a:t>德国教育学家赫尔巴特最早提出学科融合教育理念，开创了学科融合教育的先河，</a:t>
            </a:r>
            <a:r>
              <a:rPr lang="en-US" altLang="zh-CN" sz="2400" b="1" dirty="0">
                <a:solidFill>
                  <a:prstClr val="black"/>
                </a:solidFill>
                <a:latin typeface="楷体" panose="02010609060101010101" pitchFamily="49" charset="-122"/>
                <a:ea typeface="楷体" panose="02010609060101010101" pitchFamily="49" charset="-122"/>
              </a:rPr>
              <a:t>19 </a:t>
            </a:r>
            <a:r>
              <a:rPr lang="zh-CN" altLang="zh-CN" sz="2400" b="1" dirty="0">
                <a:solidFill>
                  <a:prstClr val="black"/>
                </a:solidFill>
                <a:latin typeface="楷体" panose="02010609060101010101" pitchFamily="49" charset="-122"/>
                <a:ea typeface="楷体" panose="02010609060101010101" pitchFamily="49" charset="-122"/>
              </a:rPr>
              <a:t>世纪后期，跨学科研究呈现出多层次、多形式的全面研究，</a:t>
            </a:r>
            <a:r>
              <a:rPr lang="en-US" altLang="zh-CN" sz="2400" b="1" dirty="0">
                <a:solidFill>
                  <a:prstClr val="black"/>
                </a:solidFill>
                <a:latin typeface="楷体" panose="02010609060101010101" pitchFamily="49" charset="-122"/>
                <a:ea typeface="楷体" panose="02010609060101010101" pitchFamily="49" charset="-122"/>
              </a:rPr>
              <a:t> 20</a:t>
            </a:r>
            <a:r>
              <a:rPr lang="zh-CN" altLang="zh-CN" sz="2400" b="1" dirty="0">
                <a:solidFill>
                  <a:prstClr val="black"/>
                </a:solidFill>
                <a:latin typeface="楷体" panose="02010609060101010101" pitchFamily="49" charset="-122"/>
                <a:ea typeface="楷体" panose="02010609060101010101" pitchFamily="49" charset="-122"/>
              </a:rPr>
              <a:t>世纪二三十年代，历史学和教育学的新潮流，共同促成了中学历史教育的跨学科实践</a:t>
            </a:r>
            <a:endParaRPr lang="zh-CN" altLang="en-US" sz="2400" b="1" dirty="0">
              <a:solidFill>
                <a:prstClr val="black"/>
              </a:solidFill>
              <a:latin typeface="楷体" panose="02010609060101010101" pitchFamily="49" charset="-122"/>
              <a:ea typeface="楷体" panose="02010609060101010101" pitchFamily="49" charset="-122"/>
            </a:endParaRPr>
          </a:p>
        </p:txBody>
      </p:sp>
      <p:sp>
        <p:nvSpPr>
          <p:cNvPr id="23" name="文本框 22">
            <a:extLst>
              <a:ext uri="{FF2B5EF4-FFF2-40B4-BE49-F238E27FC236}">
                <a16:creationId xmlns:a16="http://schemas.microsoft.com/office/drawing/2014/main" id="{57533943-2D74-F6A9-6DDB-BA1AC48CFF04}"/>
              </a:ext>
            </a:extLst>
          </p:cNvPr>
          <p:cNvSpPr txBox="1"/>
          <p:nvPr/>
        </p:nvSpPr>
        <p:spPr>
          <a:xfrm>
            <a:off x="4553099" y="2272535"/>
            <a:ext cx="6140450" cy="461665"/>
          </a:xfrm>
          <a:prstGeom prst="rect">
            <a:avLst/>
          </a:prstGeom>
          <a:noFill/>
        </p:spPr>
        <p:txBody>
          <a:bodyPr wrap="square">
            <a:spAutoFit/>
          </a:bodyPr>
          <a:lstStyle/>
          <a:p>
            <a:r>
              <a:rPr lang="zh-CN" altLang="zh-CN" sz="2400" b="1" dirty="0">
                <a:solidFill>
                  <a:prstClr val="black"/>
                </a:solidFill>
                <a:latin typeface="楷体" panose="02010609060101010101" pitchFamily="49" charset="-122"/>
                <a:ea typeface="楷体" panose="02010609060101010101" pitchFamily="49" charset="-122"/>
              </a:rPr>
              <a:t>一是多位学者肯定了跨学科的价值和意义</a:t>
            </a:r>
            <a:endParaRPr lang="zh-CN" altLang="en-US" sz="2400" b="1" dirty="0">
              <a:solidFill>
                <a:prstClr val="black"/>
              </a:solidFill>
              <a:latin typeface="楷体" panose="02010609060101010101" pitchFamily="49" charset="-122"/>
              <a:ea typeface="楷体" panose="02010609060101010101" pitchFamily="49" charset="-122"/>
            </a:endParaRPr>
          </a:p>
        </p:txBody>
      </p:sp>
      <p:sp>
        <p:nvSpPr>
          <p:cNvPr id="27" name="文本框 26">
            <a:extLst>
              <a:ext uri="{FF2B5EF4-FFF2-40B4-BE49-F238E27FC236}">
                <a16:creationId xmlns:a16="http://schemas.microsoft.com/office/drawing/2014/main" id="{49559453-7A75-3DFD-CA45-37BFC76BA95A}"/>
              </a:ext>
            </a:extLst>
          </p:cNvPr>
          <p:cNvSpPr txBox="1"/>
          <p:nvPr/>
        </p:nvSpPr>
        <p:spPr>
          <a:xfrm>
            <a:off x="4530069" y="2712042"/>
            <a:ext cx="5714602" cy="461665"/>
          </a:xfrm>
          <a:prstGeom prst="rect">
            <a:avLst/>
          </a:prstGeom>
          <a:noFill/>
        </p:spPr>
        <p:txBody>
          <a:bodyPr wrap="square">
            <a:spAutoFit/>
          </a:bodyPr>
          <a:lstStyle/>
          <a:p>
            <a:r>
              <a:rPr lang="zh-CN" altLang="zh-CN" sz="2400" b="1" dirty="0">
                <a:solidFill>
                  <a:prstClr val="black"/>
                </a:solidFill>
                <a:latin typeface="楷体" panose="02010609060101010101" pitchFamily="49" charset="-122"/>
                <a:ea typeface="楷体" panose="02010609060101010101" pitchFamily="49" charset="-122"/>
              </a:rPr>
              <a:t>二是全国多地区已经进行跨学科教学实践</a:t>
            </a:r>
            <a:endParaRPr lang="zh-CN" altLang="en-US" sz="2400" b="1" dirty="0">
              <a:solidFill>
                <a:prstClr val="black"/>
              </a:solidFill>
              <a:latin typeface="楷体" panose="02010609060101010101" pitchFamily="49" charset="-122"/>
              <a:ea typeface="楷体" panose="02010609060101010101" pitchFamily="49" charset="-122"/>
            </a:endParaRPr>
          </a:p>
        </p:txBody>
      </p:sp>
      <p:sp>
        <p:nvSpPr>
          <p:cNvPr id="30" name="TextBox 49">
            <a:extLst>
              <a:ext uri="{FF2B5EF4-FFF2-40B4-BE49-F238E27FC236}">
                <a16:creationId xmlns:a16="http://schemas.microsoft.com/office/drawing/2014/main" id="{439B1C1C-A7C3-940E-2534-BB7122139B68}"/>
              </a:ext>
            </a:extLst>
          </p:cNvPr>
          <p:cNvSpPr txBox="1"/>
          <p:nvPr/>
        </p:nvSpPr>
        <p:spPr>
          <a:xfrm>
            <a:off x="3374752" y="4698635"/>
            <a:ext cx="967052"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国内</a:t>
            </a:r>
          </a:p>
        </p:txBody>
      </p:sp>
      <p:sp>
        <p:nvSpPr>
          <p:cNvPr id="31" name="文本框 30">
            <a:extLst>
              <a:ext uri="{FF2B5EF4-FFF2-40B4-BE49-F238E27FC236}">
                <a16:creationId xmlns:a16="http://schemas.microsoft.com/office/drawing/2014/main" id="{264D70C5-EF0C-F075-56C2-30C9879B26CD}"/>
              </a:ext>
            </a:extLst>
          </p:cNvPr>
          <p:cNvSpPr txBox="1"/>
          <p:nvPr/>
        </p:nvSpPr>
        <p:spPr>
          <a:xfrm>
            <a:off x="4302672" y="5077028"/>
            <a:ext cx="7532976" cy="830997"/>
          </a:xfrm>
          <a:prstGeom prst="rect">
            <a:avLst/>
          </a:prstGeom>
          <a:solidFill>
            <a:schemeClr val="accent1">
              <a:lumMod val="20000"/>
              <a:lumOff val="80000"/>
            </a:schemeClr>
          </a:solidFill>
        </p:spPr>
        <p:txBody>
          <a:bodyPr wrap="square">
            <a:spAutoFit/>
          </a:bodyPr>
          <a:lstStyle/>
          <a:p>
            <a:r>
              <a:rPr lang="zh-CN" altLang="en-US" sz="2400" b="1" dirty="0">
                <a:solidFill>
                  <a:prstClr val="black"/>
                </a:solidFill>
                <a:latin typeface="楷体" panose="02010609060101010101" pitchFamily="49" charset="-122"/>
                <a:ea typeface="楷体" panose="02010609060101010101" pitchFamily="49" charset="-122"/>
              </a:rPr>
              <a:t>理论介绍研究；教学实践层面研究；夏雪梅博士专著；微信公众号“预见学习”</a:t>
            </a:r>
          </a:p>
        </p:txBody>
      </p:sp>
      <p:sp>
        <p:nvSpPr>
          <p:cNvPr id="32" name="TextBox 49">
            <a:extLst>
              <a:ext uri="{FF2B5EF4-FFF2-40B4-BE49-F238E27FC236}">
                <a16:creationId xmlns:a16="http://schemas.microsoft.com/office/drawing/2014/main" id="{C9460AA2-DC5C-84C6-37B8-B2E71AEF63B3}"/>
              </a:ext>
            </a:extLst>
          </p:cNvPr>
          <p:cNvSpPr txBox="1"/>
          <p:nvPr/>
        </p:nvSpPr>
        <p:spPr>
          <a:xfrm>
            <a:off x="3372812" y="3506129"/>
            <a:ext cx="1018393" cy="52322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2800" b="1" i="0" u="none" strike="noStrike" kern="1200" cap="none" spc="0" normalizeH="0" baseline="0" noProof="0" dirty="0">
                <a:ln>
                  <a:noFill/>
                </a:ln>
                <a:solidFill>
                  <a:prstClr val="black"/>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国外</a:t>
            </a:r>
          </a:p>
        </p:txBody>
      </p:sp>
      <p:sp>
        <p:nvSpPr>
          <p:cNvPr id="33" name="文本框 32">
            <a:extLst>
              <a:ext uri="{FF2B5EF4-FFF2-40B4-BE49-F238E27FC236}">
                <a16:creationId xmlns:a16="http://schemas.microsoft.com/office/drawing/2014/main" id="{5F86ADA5-FBEF-0F42-1633-52D7DB4BD651}"/>
              </a:ext>
            </a:extLst>
          </p:cNvPr>
          <p:cNvSpPr txBox="1"/>
          <p:nvPr/>
        </p:nvSpPr>
        <p:spPr>
          <a:xfrm>
            <a:off x="4302672" y="3333640"/>
            <a:ext cx="7532976" cy="1569660"/>
          </a:xfrm>
          <a:prstGeom prst="rect">
            <a:avLst/>
          </a:prstGeom>
          <a:solidFill>
            <a:schemeClr val="accent1">
              <a:lumMod val="20000"/>
              <a:lumOff val="80000"/>
            </a:schemeClr>
          </a:solidFill>
        </p:spPr>
        <p:txBody>
          <a:bodyPr wrap="square">
            <a:spAutoFit/>
          </a:bodyPr>
          <a:lstStyle/>
          <a:p>
            <a:r>
              <a:rPr lang="zh-CN" altLang="en-US" sz="2400" b="1" dirty="0">
                <a:solidFill>
                  <a:prstClr val="black"/>
                </a:solidFill>
                <a:latin typeface="楷体" panose="02010609060101010101" pitchFamily="49" charset="-122"/>
                <a:ea typeface="楷体" panose="02010609060101010101" pitchFamily="49" charset="-122"/>
              </a:rPr>
              <a:t>它起源于</a:t>
            </a:r>
            <a:r>
              <a:rPr lang="en-US" altLang="zh-CN" sz="2400" b="1" dirty="0">
                <a:solidFill>
                  <a:prstClr val="black"/>
                </a:solidFill>
                <a:latin typeface="楷体" panose="02010609060101010101" pitchFamily="49" charset="-122"/>
                <a:ea typeface="楷体" panose="02010609060101010101" pitchFamily="49" charset="-122"/>
              </a:rPr>
              <a:t>1958</a:t>
            </a:r>
            <a:r>
              <a:rPr lang="zh-CN" altLang="en-US" sz="2400" b="1" dirty="0">
                <a:solidFill>
                  <a:prstClr val="black"/>
                </a:solidFill>
                <a:latin typeface="楷体" panose="02010609060101010101" pitchFamily="49" charset="-122"/>
                <a:ea typeface="楷体" panose="02010609060101010101" pitchFamily="49" charset="-122"/>
              </a:rPr>
              <a:t>年医学院的一种治疗方法。从教育学领域来看，源自杜威的“在做中学习”和其弟子克伯屈的设计教学法；具体操作过程聚焦在操作性较强的学科，始于美国；并强调该学习方式的重要性。</a:t>
            </a:r>
          </a:p>
        </p:txBody>
      </p:sp>
      <p:sp>
        <p:nvSpPr>
          <p:cNvPr id="34" name="Freeform 8">
            <a:extLst>
              <a:ext uri="{FF2B5EF4-FFF2-40B4-BE49-F238E27FC236}">
                <a16:creationId xmlns:a16="http://schemas.microsoft.com/office/drawing/2014/main" id="{952479F2-A2FF-73BD-91DB-021D79DE0DA0}"/>
              </a:ext>
            </a:extLst>
          </p:cNvPr>
          <p:cNvSpPr>
            <a:spLocks noEditPoints="1"/>
          </p:cNvSpPr>
          <p:nvPr/>
        </p:nvSpPr>
        <p:spPr bwMode="auto">
          <a:xfrm rot="3293474">
            <a:off x="3117624" y="1118055"/>
            <a:ext cx="358495" cy="422610"/>
          </a:xfrm>
          <a:custGeom>
            <a:avLst/>
            <a:gdLst>
              <a:gd name="T0" fmla="*/ 478 w 1914"/>
              <a:gd name="T1" fmla="*/ 1221 h 1221"/>
              <a:gd name="T2" fmla="*/ 478 w 1914"/>
              <a:gd name="T3" fmla="*/ 611 h 1221"/>
              <a:gd name="T4" fmla="*/ 0 w 1914"/>
              <a:gd name="T5" fmla="*/ 611 h 1221"/>
              <a:gd name="T6" fmla="*/ 957 w 1914"/>
              <a:gd name="T7" fmla="*/ 0 h 1221"/>
              <a:gd name="T8" fmla="*/ 1914 w 1914"/>
              <a:gd name="T9" fmla="*/ 611 h 1221"/>
              <a:gd name="T10" fmla="*/ 1435 w 1914"/>
              <a:gd name="T11" fmla="*/ 611 h 1221"/>
              <a:gd name="T12" fmla="*/ 1435 w 1914"/>
              <a:gd name="T13" fmla="*/ 1221 h 1221"/>
              <a:gd name="T14" fmla="*/ 478 w 1914"/>
              <a:gd name="T15" fmla="*/ 1221 h 1221"/>
              <a:gd name="T16" fmla="*/ 957 w 1914"/>
              <a:gd name="T17" fmla="*/ 1221 h 1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4" h="1221">
                <a:moveTo>
                  <a:pt x="478" y="1221"/>
                </a:moveTo>
                <a:lnTo>
                  <a:pt x="478" y="611"/>
                </a:lnTo>
                <a:lnTo>
                  <a:pt x="0" y="611"/>
                </a:lnTo>
                <a:lnTo>
                  <a:pt x="957" y="0"/>
                </a:lnTo>
                <a:lnTo>
                  <a:pt x="1914" y="611"/>
                </a:lnTo>
                <a:lnTo>
                  <a:pt x="1435" y="611"/>
                </a:lnTo>
                <a:lnTo>
                  <a:pt x="1435" y="1221"/>
                </a:lnTo>
                <a:lnTo>
                  <a:pt x="478" y="1221"/>
                </a:lnTo>
                <a:close/>
                <a:moveTo>
                  <a:pt x="957" y="1221"/>
                </a:moveTo>
              </a:path>
            </a:pathLst>
          </a:custGeom>
          <a:solidFill>
            <a:schemeClr val="accent1"/>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35" name="Freeform 8">
            <a:extLst>
              <a:ext uri="{FF2B5EF4-FFF2-40B4-BE49-F238E27FC236}">
                <a16:creationId xmlns:a16="http://schemas.microsoft.com/office/drawing/2014/main" id="{53F8B140-F93E-0A1A-4BFA-0A200D4A3621}"/>
              </a:ext>
            </a:extLst>
          </p:cNvPr>
          <p:cNvSpPr>
            <a:spLocks noEditPoints="1"/>
          </p:cNvSpPr>
          <p:nvPr/>
        </p:nvSpPr>
        <p:spPr bwMode="auto">
          <a:xfrm rot="5400000">
            <a:off x="3155254" y="1942694"/>
            <a:ext cx="358495" cy="422610"/>
          </a:xfrm>
          <a:custGeom>
            <a:avLst/>
            <a:gdLst>
              <a:gd name="T0" fmla="*/ 478 w 1914"/>
              <a:gd name="T1" fmla="*/ 1221 h 1221"/>
              <a:gd name="T2" fmla="*/ 478 w 1914"/>
              <a:gd name="T3" fmla="*/ 611 h 1221"/>
              <a:gd name="T4" fmla="*/ 0 w 1914"/>
              <a:gd name="T5" fmla="*/ 611 h 1221"/>
              <a:gd name="T6" fmla="*/ 957 w 1914"/>
              <a:gd name="T7" fmla="*/ 0 h 1221"/>
              <a:gd name="T8" fmla="*/ 1914 w 1914"/>
              <a:gd name="T9" fmla="*/ 611 h 1221"/>
              <a:gd name="T10" fmla="*/ 1435 w 1914"/>
              <a:gd name="T11" fmla="*/ 611 h 1221"/>
              <a:gd name="T12" fmla="*/ 1435 w 1914"/>
              <a:gd name="T13" fmla="*/ 1221 h 1221"/>
              <a:gd name="T14" fmla="*/ 478 w 1914"/>
              <a:gd name="T15" fmla="*/ 1221 h 1221"/>
              <a:gd name="T16" fmla="*/ 957 w 1914"/>
              <a:gd name="T17" fmla="*/ 1221 h 1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4" h="1221">
                <a:moveTo>
                  <a:pt x="478" y="1221"/>
                </a:moveTo>
                <a:lnTo>
                  <a:pt x="478" y="611"/>
                </a:lnTo>
                <a:lnTo>
                  <a:pt x="0" y="611"/>
                </a:lnTo>
                <a:lnTo>
                  <a:pt x="957" y="0"/>
                </a:lnTo>
                <a:lnTo>
                  <a:pt x="1914" y="611"/>
                </a:lnTo>
                <a:lnTo>
                  <a:pt x="1435" y="611"/>
                </a:lnTo>
                <a:lnTo>
                  <a:pt x="1435" y="1221"/>
                </a:lnTo>
                <a:lnTo>
                  <a:pt x="478" y="1221"/>
                </a:lnTo>
                <a:close/>
                <a:moveTo>
                  <a:pt x="957" y="1221"/>
                </a:moveTo>
              </a:path>
            </a:pathLst>
          </a:custGeom>
          <a:solidFill>
            <a:schemeClr val="accent1"/>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37" name="文本框 36">
            <a:extLst>
              <a:ext uri="{FF2B5EF4-FFF2-40B4-BE49-F238E27FC236}">
                <a16:creationId xmlns:a16="http://schemas.microsoft.com/office/drawing/2014/main" id="{D80D708C-7FA7-4645-1900-16E71D71D7A9}"/>
              </a:ext>
            </a:extLst>
          </p:cNvPr>
          <p:cNvSpPr txBox="1"/>
          <p:nvPr/>
        </p:nvSpPr>
        <p:spPr>
          <a:xfrm>
            <a:off x="0" y="6033182"/>
            <a:ext cx="10494648" cy="830997"/>
          </a:xfrm>
          <a:prstGeom prst="rect">
            <a:avLst/>
          </a:prstGeom>
          <a:solidFill>
            <a:schemeClr val="accent2">
              <a:lumMod val="60000"/>
              <a:lumOff val="40000"/>
            </a:schemeClr>
          </a:solid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Muhamad Al Rasyid</a:t>
            </a:r>
            <a:r>
              <a:rPr lang="zh-CN" altLang="en-US" sz="2400" dirty="0">
                <a:latin typeface="Times New Roman" panose="02020603050405020304" pitchFamily="18" charset="0"/>
                <a:cs typeface="Times New Roman" panose="02020603050405020304" pitchFamily="18" charset="0"/>
              </a:rPr>
              <a:t>，</a:t>
            </a:r>
            <a:r>
              <a:rPr lang="en-US" altLang="zh-CN" sz="2400" dirty="0" err="1">
                <a:latin typeface="Times New Roman" panose="02020603050405020304" pitchFamily="18" charset="0"/>
                <a:cs typeface="Times New Roman" panose="02020603050405020304" pitchFamily="18" charset="0"/>
              </a:rPr>
              <a:t>Fitriah</a:t>
            </a:r>
            <a:r>
              <a:rPr lang="en-US" altLang="zh-CN" sz="2400" dirty="0">
                <a:latin typeface="Times New Roman" panose="02020603050405020304" pitchFamily="18" charset="0"/>
                <a:cs typeface="Times New Roman" panose="02020603050405020304" pitchFamily="18" charset="0"/>
              </a:rPr>
              <a:t> </a:t>
            </a:r>
            <a:r>
              <a:rPr lang="en-US" altLang="zh-CN" sz="2400" dirty="0" err="1">
                <a:latin typeface="Times New Roman" panose="02020603050405020304" pitchFamily="18" charset="0"/>
                <a:cs typeface="Times New Roman" panose="02020603050405020304" pitchFamily="18" charset="0"/>
              </a:rPr>
              <a:t>Khoirunnisa</a:t>
            </a:r>
            <a:r>
              <a:rPr lang="zh-CN" altLang="en-US" sz="2400" dirty="0">
                <a:latin typeface="Times New Roman" panose="02020603050405020304" pitchFamily="18" charset="0"/>
                <a:cs typeface="Times New Roman" panose="02020603050405020304" pitchFamily="18" charset="0"/>
              </a:rPr>
              <a:t>所发表的“</a:t>
            </a:r>
            <a:r>
              <a:rPr lang="en-US" altLang="zh-CN" sz="2400" dirty="0">
                <a:latin typeface="Times New Roman" panose="02020603050405020304" pitchFamily="18" charset="0"/>
                <a:cs typeface="Times New Roman" panose="02020603050405020304" pitchFamily="18" charset="0"/>
              </a:rPr>
              <a:t>The Effect Of Project-Based Learning On Collaboration Skills Of High School Students” </a:t>
            </a:r>
            <a:endParaRPr lang="zh-CN" altLang="en-US" sz="2400" dirty="0">
              <a:latin typeface="Times New Roman" panose="02020603050405020304" pitchFamily="18" charset="0"/>
              <a:cs typeface="Times New Roman" panose="02020603050405020304" pitchFamily="18" charset="0"/>
            </a:endParaRPr>
          </a:p>
        </p:txBody>
      </p:sp>
      <p:sp>
        <p:nvSpPr>
          <p:cNvPr id="38" name="左大括号 37">
            <a:extLst>
              <a:ext uri="{FF2B5EF4-FFF2-40B4-BE49-F238E27FC236}">
                <a16:creationId xmlns:a16="http://schemas.microsoft.com/office/drawing/2014/main" id="{5E2C0B42-1FE8-A602-38F0-C72A0C8FC5D5}"/>
              </a:ext>
            </a:extLst>
          </p:cNvPr>
          <p:cNvSpPr/>
          <p:nvPr/>
        </p:nvSpPr>
        <p:spPr>
          <a:xfrm>
            <a:off x="658511" y="2017093"/>
            <a:ext cx="277292" cy="181077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9" name="文本框 38">
            <a:extLst>
              <a:ext uri="{FF2B5EF4-FFF2-40B4-BE49-F238E27FC236}">
                <a16:creationId xmlns:a16="http://schemas.microsoft.com/office/drawing/2014/main" id="{E7CDA1B3-A516-1CC4-15DF-5CF4E03DF98A}"/>
              </a:ext>
            </a:extLst>
          </p:cNvPr>
          <p:cNvSpPr txBox="1"/>
          <p:nvPr/>
        </p:nvSpPr>
        <p:spPr>
          <a:xfrm>
            <a:off x="125425" y="2252932"/>
            <a:ext cx="553998" cy="1695397"/>
          </a:xfrm>
          <a:prstGeom prst="rect">
            <a:avLst/>
          </a:prstGeom>
          <a:noFill/>
        </p:spPr>
        <p:txBody>
          <a:bodyPr vert="eaVert" wrap="square" rtlCol="0">
            <a:spAutoFit/>
          </a:bodyPr>
          <a:lstStyle/>
          <a:p>
            <a:r>
              <a:rPr lang="zh-CN" altLang="en-US" sz="2400" b="1" dirty="0">
                <a:solidFill>
                  <a:srgbClr val="C00000"/>
                </a:solidFill>
                <a:latin typeface="楷体" panose="02010609060101010101" pitchFamily="49" charset="-122"/>
                <a:ea typeface="楷体" panose="02010609060101010101" pitchFamily="49" charset="-122"/>
              </a:rPr>
              <a:t>研究综述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31" grpId="0" animBg="1"/>
      <p:bldP spid="33"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C0243-CBB1-E796-C3DF-C47529746B44}"/>
            </a:ext>
          </a:extLst>
        </p:cNvPr>
        <p:cNvGrpSpPr/>
        <p:nvPr/>
      </p:nvGrpSpPr>
      <p:grpSpPr>
        <a:xfrm>
          <a:off x="0" y="0"/>
          <a:ext cx="0" cy="0"/>
          <a:chOff x="0" y="0"/>
          <a:chExt cx="0" cy="0"/>
        </a:xfrm>
      </p:grpSpPr>
      <p:grpSp>
        <p:nvGrpSpPr>
          <p:cNvPr id="7" name="组合 6">
            <a:extLst>
              <a:ext uri="{FF2B5EF4-FFF2-40B4-BE49-F238E27FC236}">
                <a16:creationId xmlns:a16="http://schemas.microsoft.com/office/drawing/2014/main" id="{8AD47D2A-B32E-93B8-B5D3-C6EA2E8073AD}"/>
              </a:ext>
            </a:extLst>
          </p:cNvPr>
          <p:cNvGrpSpPr/>
          <p:nvPr/>
        </p:nvGrpSpPr>
        <p:grpSpPr>
          <a:xfrm>
            <a:off x="332142" y="1867380"/>
            <a:ext cx="11337688" cy="453896"/>
            <a:chOff x="366264" y="2693948"/>
            <a:chExt cx="8503266" cy="340422"/>
          </a:xfrm>
          <a:solidFill>
            <a:schemeClr val="bg1">
              <a:lumMod val="85000"/>
            </a:schemeClr>
          </a:solidFill>
        </p:grpSpPr>
        <p:sp>
          <p:nvSpPr>
            <p:cNvPr id="3" name="矩形 2">
              <a:extLst>
                <a:ext uri="{FF2B5EF4-FFF2-40B4-BE49-F238E27FC236}">
                  <a16:creationId xmlns:a16="http://schemas.microsoft.com/office/drawing/2014/main" id="{3D48A59A-BB30-CCC3-E984-60DA7A6CDD76}"/>
                </a:ext>
              </a:extLst>
            </p:cNvPr>
            <p:cNvSpPr/>
            <p:nvPr/>
          </p:nvSpPr>
          <p:spPr>
            <a:xfrm>
              <a:off x="8536311" y="2798477"/>
              <a:ext cx="39157" cy="131361"/>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grpSp>
          <p:nvGrpSpPr>
            <p:cNvPr id="10" name="组合 9">
              <a:extLst>
                <a:ext uri="{FF2B5EF4-FFF2-40B4-BE49-F238E27FC236}">
                  <a16:creationId xmlns:a16="http://schemas.microsoft.com/office/drawing/2014/main" id="{D0FEA76F-D7A4-4124-8A07-F6F2412EFFB5}"/>
                </a:ext>
              </a:extLst>
            </p:cNvPr>
            <p:cNvGrpSpPr/>
            <p:nvPr/>
          </p:nvGrpSpPr>
          <p:grpSpPr>
            <a:xfrm>
              <a:off x="366264" y="2693948"/>
              <a:ext cx="8503266" cy="340422"/>
              <a:chOff x="623889" y="3209929"/>
              <a:chExt cx="10944224" cy="438144"/>
            </a:xfrm>
            <a:grpFill/>
          </p:grpSpPr>
          <p:sp>
            <p:nvSpPr>
              <p:cNvPr id="11" name="矩形 10">
                <a:extLst>
                  <a:ext uri="{FF2B5EF4-FFF2-40B4-BE49-F238E27FC236}">
                    <a16:creationId xmlns:a16="http://schemas.microsoft.com/office/drawing/2014/main" id="{EB9DA1A4-A1A4-81F2-65D8-FEA201A960A8}"/>
                  </a:ext>
                </a:extLst>
              </p:cNvPr>
              <p:cNvSpPr/>
              <p:nvPr/>
            </p:nvSpPr>
            <p:spPr>
              <a:xfrm>
                <a:off x="623889" y="3344465"/>
                <a:ext cx="50397" cy="169069"/>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sp>
            <p:nvSpPr>
              <p:cNvPr id="12" name="矩形 11">
                <a:extLst>
                  <a:ext uri="{FF2B5EF4-FFF2-40B4-BE49-F238E27FC236}">
                    <a16:creationId xmlns:a16="http://schemas.microsoft.com/office/drawing/2014/main" id="{84ABE844-A933-C456-2219-BF02BB1D9DD1}"/>
                  </a:ext>
                </a:extLst>
              </p:cNvPr>
              <p:cNvSpPr/>
              <p:nvPr/>
            </p:nvSpPr>
            <p:spPr>
              <a:xfrm>
                <a:off x="717047" y="3344465"/>
                <a:ext cx="107093" cy="169069"/>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sp>
            <p:nvSpPr>
              <p:cNvPr id="29" name="矩形 28">
                <a:extLst>
                  <a:ext uri="{FF2B5EF4-FFF2-40B4-BE49-F238E27FC236}">
                    <a16:creationId xmlns:a16="http://schemas.microsoft.com/office/drawing/2014/main" id="{CCA03386-E578-CE18-2AB5-5D6FD8C5BACA}"/>
                  </a:ext>
                </a:extLst>
              </p:cNvPr>
              <p:cNvSpPr/>
              <p:nvPr/>
            </p:nvSpPr>
            <p:spPr>
              <a:xfrm>
                <a:off x="866901" y="3344465"/>
                <a:ext cx="198437" cy="169069"/>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sp>
            <p:nvSpPr>
              <p:cNvPr id="13" name="矩形 12">
                <a:extLst>
                  <a:ext uri="{FF2B5EF4-FFF2-40B4-BE49-F238E27FC236}">
                    <a16:creationId xmlns:a16="http://schemas.microsoft.com/office/drawing/2014/main" id="{D4AAF0AA-4B9A-88CA-1ED9-9825BF47A877}"/>
                  </a:ext>
                </a:extLst>
              </p:cNvPr>
              <p:cNvSpPr/>
              <p:nvPr/>
            </p:nvSpPr>
            <p:spPr>
              <a:xfrm>
                <a:off x="1108099" y="3344465"/>
                <a:ext cx="9613876" cy="169069"/>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50800" dir="8100000" algn="tr" rotWithShape="0">
                  <a:prstClr val="black">
                    <a:alpha val="40000"/>
                  </a:prst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sp>
            <p:nvSpPr>
              <p:cNvPr id="14" name="矩形 13">
                <a:extLst>
                  <a:ext uri="{FF2B5EF4-FFF2-40B4-BE49-F238E27FC236}">
                    <a16:creationId xmlns:a16="http://schemas.microsoft.com/office/drawing/2014/main" id="{E4008EBA-996B-F02E-35E5-A31CA220C761}"/>
                  </a:ext>
                </a:extLst>
              </p:cNvPr>
              <p:cNvSpPr/>
              <p:nvPr/>
            </p:nvSpPr>
            <p:spPr>
              <a:xfrm>
                <a:off x="10994902" y="3344465"/>
                <a:ext cx="107093" cy="169069"/>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sp>
            <p:nvSpPr>
              <p:cNvPr id="15" name="矩形 14">
                <a:extLst>
                  <a:ext uri="{FF2B5EF4-FFF2-40B4-BE49-F238E27FC236}">
                    <a16:creationId xmlns:a16="http://schemas.microsoft.com/office/drawing/2014/main" id="{1C22C1F0-5528-4B9B-9DDC-C5E3DCDE935D}"/>
                  </a:ext>
                </a:extLst>
              </p:cNvPr>
              <p:cNvSpPr/>
              <p:nvPr/>
            </p:nvSpPr>
            <p:spPr>
              <a:xfrm>
                <a:off x="10759220" y="3344465"/>
                <a:ext cx="198437" cy="169069"/>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sp>
            <p:nvSpPr>
              <p:cNvPr id="16" name="等腰三角形 15">
                <a:extLst>
                  <a:ext uri="{FF2B5EF4-FFF2-40B4-BE49-F238E27FC236}">
                    <a16:creationId xmlns:a16="http://schemas.microsoft.com/office/drawing/2014/main" id="{91F1BF16-0368-F5A6-8D21-288A4FA54F9E}"/>
                  </a:ext>
                </a:extLst>
              </p:cNvPr>
              <p:cNvSpPr/>
              <p:nvPr/>
            </p:nvSpPr>
            <p:spPr>
              <a:xfrm rot="5400000">
                <a:off x="11159803" y="3239763"/>
                <a:ext cx="438144" cy="378476"/>
              </a:xfrm>
              <a:prstGeom prst="triangle">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tabLst/>
                  <a:defRPr/>
                </a:pPr>
                <a:endParaRPr kumimoji="0" lang="zh-CN" altLang="en-US" sz="100" b="1" i="0" u="none" strike="noStrike" kern="0" cap="none" spc="0" normalizeH="0" baseline="0" noProof="0">
                  <a:ln>
                    <a:noFill/>
                  </a:ln>
                  <a:solidFill>
                    <a:prstClr val="black">
                      <a:lumMod val="50000"/>
                      <a:lumOff val="50000"/>
                    </a:prstClr>
                  </a:solidFill>
                  <a:effectLst/>
                  <a:uLnTx/>
                  <a:uFillTx/>
                  <a:latin typeface="Arial"/>
                  <a:ea typeface="微软雅黑"/>
                  <a:cs typeface="+mn-ea"/>
                </a:endParaRPr>
              </a:p>
            </p:txBody>
          </p:sp>
        </p:grpSp>
      </p:grpSp>
      <p:grpSp>
        <p:nvGrpSpPr>
          <p:cNvPr id="21" name="组合 20">
            <a:extLst>
              <a:ext uri="{FF2B5EF4-FFF2-40B4-BE49-F238E27FC236}">
                <a16:creationId xmlns:a16="http://schemas.microsoft.com/office/drawing/2014/main" id="{99FC4767-6800-9602-0ED1-39AD4D0F12A5}"/>
              </a:ext>
            </a:extLst>
          </p:cNvPr>
          <p:cNvGrpSpPr/>
          <p:nvPr/>
        </p:nvGrpSpPr>
        <p:grpSpPr>
          <a:xfrm>
            <a:off x="2637524" y="1279411"/>
            <a:ext cx="1680000" cy="1680000"/>
            <a:chOff x="1403649" y="1535626"/>
            <a:chExt cx="1260000" cy="1260000"/>
          </a:xfrm>
        </p:grpSpPr>
        <p:sp>
          <p:nvSpPr>
            <p:cNvPr id="35" name="MH_Other_8">
              <a:extLst>
                <a:ext uri="{FF2B5EF4-FFF2-40B4-BE49-F238E27FC236}">
                  <a16:creationId xmlns:a16="http://schemas.microsoft.com/office/drawing/2014/main" id="{F5B5E59E-D0DE-075D-292D-C03E9FE1A32D}"/>
                </a:ext>
              </a:extLst>
            </p:cNvPr>
            <p:cNvSpPr/>
            <p:nvPr>
              <p:custDataLst>
                <p:tags r:id="rId5"/>
              </p:custDataLst>
            </p:nvPr>
          </p:nvSpPr>
          <p:spPr>
            <a:xfrm>
              <a:off x="1403649" y="1535626"/>
              <a:ext cx="1260000" cy="1260000"/>
            </a:xfrm>
            <a:prstGeom prst="ellipse">
              <a:avLst/>
            </a:prstGeom>
            <a:gradFill flip="none" rotWithShape="1">
              <a:gsLst>
                <a:gs pos="100000">
                  <a:schemeClr val="bg1"/>
                </a:gs>
                <a:gs pos="0">
                  <a:srgbClr val="E0E0E0"/>
                </a:gs>
              </a:gsLst>
              <a:lin ang="8100000" scaled="0"/>
              <a:tileRect/>
            </a:gradFill>
            <a:ln w="34925">
              <a:gradFill>
                <a:gsLst>
                  <a:gs pos="100000">
                    <a:schemeClr val="bg1">
                      <a:lumMod val="85000"/>
                    </a:schemeClr>
                  </a:gs>
                  <a:gs pos="0">
                    <a:schemeClr val="bg1"/>
                  </a:gs>
                </a:gsLst>
                <a:lin ang="8100000" scaled="0"/>
              </a:gra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white"/>
                </a:solidFill>
                <a:effectLst/>
                <a:uLnTx/>
                <a:uFillTx/>
                <a:latin typeface="Arial"/>
                <a:ea typeface="微软雅黑"/>
                <a:cs typeface="+mn-cs"/>
              </a:endParaRPr>
            </a:p>
          </p:txBody>
        </p:sp>
        <p:sp>
          <p:nvSpPr>
            <p:cNvPr id="17" name="MH_Other_9">
              <a:extLst>
                <a:ext uri="{FF2B5EF4-FFF2-40B4-BE49-F238E27FC236}">
                  <a16:creationId xmlns:a16="http://schemas.microsoft.com/office/drawing/2014/main" id="{3AA90761-93D2-D1B8-80D3-FF13F91A2DB8}"/>
                </a:ext>
              </a:extLst>
            </p:cNvPr>
            <p:cNvSpPr/>
            <p:nvPr>
              <p:custDataLst>
                <p:tags r:id="rId6"/>
              </p:custDataLst>
            </p:nvPr>
          </p:nvSpPr>
          <p:spPr>
            <a:xfrm>
              <a:off x="1589817" y="1711246"/>
              <a:ext cx="907200" cy="908758"/>
            </a:xfrm>
            <a:prstGeom prst="ellipse">
              <a:avLst/>
            </a:prstGeom>
            <a:solidFill>
              <a:schemeClr val="accent1"/>
            </a:solidFill>
            <a:ln>
              <a:noFill/>
            </a:ln>
            <a:effectLst>
              <a:innerShdw blurRad="63500" dist="50800" dir="189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3600" b="0" i="0" u="none" strike="noStrike" kern="1200" cap="none" spc="0" normalizeH="0" baseline="0" noProof="0">
                <a:ln>
                  <a:noFill/>
                </a:ln>
                <a:solidFill>
                  <a:prstClr val="white"/>
                </a:solidFill>
                <a:effectLst/>
                <a:uLnTx/>
                <a:uFillTx/>
                <a:latin typeface="Calibri" panose="020F0502020204030204" charset="0"/>
                <a:ea typeface="微软雅黑" panose="020B0503020204020204" charset="-122"/>
                <a:cs typeface="+mn-cs"/>
              </a:endParaRPr>
            </a:p>
          </p:txBody>
        </p:sp>
        <p:sp>
          <p:nvSpPr>
            <p:cNvPr id="4" name="TextBox 19">
              <a:extLst>
                <a:ext uri="{FF2B5EF4-FFF2-40B4-BE49-F238E27FC236}">
                  <a16:creationId xmlns:a16="http://schemas.microsoft.com/office/drawing/2014/main" id="{DE8267C2-35F8-C78F-C0E8-27C92BDCD3FB}"/>
                </a:ext>
              </a:extLst>
            </p:cNvPr>
            <p:cNvSpPr txBox="1"/>
            <p:nvPr/>
          </p:nvSpPr>
          <p:spPr>
            <a:xfrm>
              <a:off x="1650346" y="1833282"/>
              <a:ext cx="766286" cy="7155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b="1" dirty="0">
                  <a:solidFill>
                    <a:prstClr val="white"/>
                  </a:solidFill>
                  <a:latin typeface="宋体" panose="02010600030101010101" pitchFamily="2" charset="-122"/>
                  <a:ea typeface="宋体" panose="02010600030101010101" pitchFamily="2" charset="-122"/>
                </a:rPr>
                <a:t>研究目标</a:t>
              </a:r>
              <a:endParaRPr kumimoji="0" lang="zh-CN" altLang="en-US" sz="2800" b="1" i="0" u="none" strike="noStrike" kern="1200" cap="none" spc="0" normalizeH="0" baseline="0" noProof="0" dirty="0">
                <a:ln>
                  <a:noFill/>
                </a:ln>
                <a:solidFill>
                  <a:prstClr val="white"/>
                </a:solidFill>
                <a:effectLst/>
                <a:uLnTx/>
                <a:uFillTx/>
                <a:latin typeface="宋体" panose="02010600030101010101" pitchFamily="2" charset="-122"/>
                <a:ea typeface="宋体" panose="02010600030101010101" pitchFamily="2" charset="-122"/>
                <a:cs typeface="+mn-cs"/>
              </a:endParaRPr>
            </a:p>
          </p:txBody>
        </p:sp>
      </p:grpSp>
      <p:grpSp>
        <p:nvGrpSpPr>
          <p:cNvPr id="76" name="组合 75">
            <a:extLst>
              <a:ext uri="{FF2B5EF4-FFF2-40B4-BE49-F238E27FC236}">
                <a16:creationId xmlns:a16="http://schemas.microsoft.com/office/drawing/2014/main" id="{A443CEF6-18DF-E847-7E3B-77E0EA35F2A8}"/>
              </a:ext>
            </a:extLst>
          </p:cNvPr>
          <p:cNvGrpSpPr/>
          <p:nvPr/>
        </p:nvGrpSpPr>
        <p:grpSpPr>
          <a:xfrm>
            <a:off x="7432040" y="1313339"/>
            <a:ext cx="1680000" cy="1680000"/>
            <a:chOff x="3804700" y="1535626"/>
            <a:chExt cx="1260000" cy="1260000"/>
          </a:xfrm>
        </p:grpSpPr>
        <p:sp>
          <p:nvSpPr>
            <p:cNvPr id="39" name="MH_Other_4">
              <a:extLst>
                <a:ext uri="{FF2B5EF4-FFF2-40B4-BE49-F238E27FC236}">
                  <a16:creationId xmlns:a16="http://schemas.microsoft.com/office/drawing/2014/main" id="{C9320C31-792E-9C37-355B-40A9C49619F2}"/>
                </a:ext>
              </a:extLst>
            </p:cNvPr>
            <p:cNvSpPr/>
            <p:nvPr>
              <p:custDataLst>
                <p:tags r:id="rId3"/>
              </p:custDataLst>
            </p:nvPr>
          </p:nvSpPr>
          <p:spPr>
            <a:xfrm>
              <a:off x="3804700" y="1535626"/>
              <a:ext cx="1260000" cy="1260000"/>
            </a:xfrm>
            <a:prstGeom prst="ellipse">
              <a:avLst/>
            </a:prstGeom>
            <a:gradFill flip="none" rotWithShape="1">
              <a:gsLst>
                <a:gs pos="100000">
                  <a:schemeClr val="bg1"/>
                </a:gs>
                <a:gs pos="0">
                  <a:srgbClr val="E0E0E0"/>
                </a:gs>
              </a:gsLst>
              <a:lin ang="8100000" scaled="0"/>
              <a:tileRect/>
            </a:gradFill>
            <a:ln w="34925">
              <a:gradFill>
                <a:gsLst>
                  <a:gs pos="100000">
                    <a:schemeClr val="bg1">
                      <a:lumMod val="85000"/>
                    </a:schemeClr>
                  </a:gs>
                  <a:gs pos="0">
                    <a:schemeClr val="bg1"/>
                  </a:gs>
                </a:gsLst>
                <a:lin ang="8100000" scaled="0"/>
              </a:grad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white"/>
                </a:solidFill>
                <a:effectLst/>
                <a:uLnTx/>
                <a:uFillTx/>
                <a:latin typeface="Arial"/>
                <a:ea typeface="微软雅黑"/>
                <a:cs typeface="+mn-cs"/>
              </a:endParaRPr>
            </a:p>
          </p:txBody>
        </p:sp>
        <p:sp>
          <p:nvSpPr>
            <p:cNvPr id="40" name="MH_Other_5">
              <a:extLst>
                <a:ext uri="{FF2B5EF4-FFF2-40B4-BE49-F238E27FC236}">
                  <a16:creationId xmlns:a16="http://schemas.microsoft.com/office/drawing/2014/main" id="{07BFE763-81F4-7DB7-6921-8636200E4259}"/>
                </a:ext>
              </a:extLst>
            </p:cNvPr>
            <p:cNvSpPr/>
            <p:nvPr>
              <p:custDataLst>
                <p:tags r:id="rId4"/>
              </p:custDataLst>
            </p:nvPr>
          </p:nvSpPr>
          <p:spPr>
            <a:xfrm>
              <a:off x="3991867" y="1711246"/>
              <a:ext cx="907200" cy="908758"/>
            </a:xfrm>
            <a:prstGeom prst="ellipse">
              <a:avLst/>
            </a:prstGeom>
            <a:solidFill>
              <a:schemeClr val="accent2"/>
            </a:solidFill>
            <a:ln>
              <a:noFill/>
            </a:ln>
            <a:effectLst>
              <a:innerShdw blurRad="63500" dist="50800" dir="189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3600" b="0" i="0" u="none" strike="noStrike" kern="1200" cap="none" spc="0" normalizeH="0" baseline="0" noProof="0">
                <a:ln>
                  <a:noFill/>
                </a:ln>
                <a:solidFill>
                  <a:prstClr val="white"/>
                </a:solidFill>
                <a:effectLst/>
                <a:uLnTx/>
                <a:uFillTx/>
                <a:latin typeface="Calibri" panose="020F0502020204030204" charset="0"/>
                <a:ea typeface="微软雅黑" panose="020B0503020204020204" charset="-122"/>
                <a:cs typeface="+mn-cs"/>
              </a:endParaRPr>
            </a:p>
          </p:txBody>
        </p:sp>
        <p:sp>
          <p:nvSpPr>
            <p:cNvPr id="74" name="TextBox 73">
              <a:extLst>
                <a:ext uri="{FF2B5EF4-FFF2-40B4-BE49-F238E27FC236}">
                  <a16:creationId xmlns:a16="http://schemas.microsoft.com/office/drawing/2014/main" id="{A24F836F-7965-A946-3593-921F349AD605}"/>
                </a:ext>
              </a:extLst>
            </p:cNvPr>
            <p:cNvSpPr txBox="1"/>
            <p:nvPr/>
          </p:nvSpPr>
          <p:spPr>
            <a:xfrm>
              <a:off x="4077115" y="1823757"/>
              <a:ext cx="715328" cy="7155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2800" b="1" dirty="0">
                  <a:solidFill>
                    <a:prstClr val="white"/>
                  </a:solidFill>
                  <a:latin typeface="宋体" panose="02010600030101010101" pitchFamily="2" charset="-122"/>
                  <a:ea typeface="宋体" panose="02010600030101010101" pitchFamily="2" charset="-122"/>
                </a:rPr>
                <a:t>研究内容</a:t>
              </a:r>
              <a:endParaRPr kumimoji="0" lang="zh-CN" altLang="en-US" sz="2800" b="1" i="0" u="none" strike="noStrike" kern="1200" cap="none" spc="0" normalizeH="0" baseline="0" noProof="0" dirty="0">
                <a:ln>
                  <a:noFill/>
                </a:ln>
                <a:solidFill>
                  <a:prstClr val="white"/>
                </a:solidFill>
                <a:effectLst/>
                <a:uLnTx/>
                <a:uFillTx/>
                <a:latin typeface="宋体" panose="02010600030101010101" pitchFamily="2" charset="-122"/>
                <a:ea typeface="宋体" panose="02010600030101010101" pitchFamily="2" charset="-122"/>
                <a:cs typeface="+mn-cs"/>
              </a:endParaRPr>
            </a:p>
          </p:txBody>
        </p:sp>
      </p:grpSp>
      <p:sp>
        <p:nvSpPr>
          <p:cNvPr id="50" name="MH_Text_1">
            <a:extLst>
              <a:ext uri="{FF2B5EF4-FFF2-40B4-BE49-F238E27FC236}">
                <a16:creationId xmlns:a16="http://schemas.microsoft.com/office/drawing/2014/main" id="{553180F7-A13B-9FF9-F4A8-22B18D764F4A}"/>
              </a:ext>
            </a:extLst>
          </p:cNvPr>
          <p:cNvSpPr txBox="1">
            <a:spLocks noChangeArrowheads="1"/>
          </p:cNvSpPr>
          <p:nvPr>
            <p:custDataLst>
              <p:tags r:id="rId1"/>
            </p:custDataLst>
          </p:nvPr>
        </p:nvSpPr>
        <p:spPr bwMode="auto">
          <a:xfrm>
            <a:off x="6674746" y="3442279"/>
            <a:ext cx="3350895" cy="1492641"/>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35809" tIns="67902" rIns="135809" bIns="67902">
            <a:noAutofit/>
          </a:bodyPr>
          <a:lstStyle>
            <a:defPPr>
              <a:defRPr lang="en-US"/>
            </a:defPPr>
            <a:lvl1pPr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charset="0"/>
                <a:ea typeface="+mn-ea"/>
                <a:cs typeface="Arial" panose="020B060402020202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   1.</a:t>
            </a:r>
            <a:r>
              <a:rPr lang="zh-CN" altLang="en-US"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文献研究</a:t>
            </a:r>
            <a:endPar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   2.</a:t>
            </a:r>
            <a:r>
              <a:rPr lang="zh-CN" altLang="en-US"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现状调查</a:t>
            </a:r>
            <a:endPar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   3.</a:t>
            </a:r>
            <a:r>
              <a:rPr lang="zh-CN" altLang="en-US"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实践研究</a:t>
            </a:r>
          </a:p>
        </p:txBody>
      </p:sp>
      <p:sp>
        <p:nvSpPr>
          <p:cNvPr id="52" name="MH_Text_1">
            <a:extLst>
              <a:ext uri="{FF2B5EF4-FFF2-40B4-BE49-F238E27FC236}">
                <a16:creationId xmlns:a16="http://schemas.microsoft.com/office/drawing/2014/main" id="{E627C42A-F8A2-A09C-F107-67B06C8D4B07}"/>
              </a:ext>
            </a:extLst>
          </p:cNvPr>
          <p:cNvSpPr txBox="1">
            <a:spLocks noChangeArrowheads="1"/>
          </p:cNvSpPr>
          <p:nvPr>
            <p:custDataLst>
              <p:tags r:id="rId2"/>
            </p:custDataLst>
          </p:nvPr>
        </p:nvSpPr>
        <p:spPr bwMode="auto">
          <a:xfrm>
            <a:off x="1371387" y="3415721"/>
            <a:ext cx="4817230" cy="284439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35809" tIns="67902" rIns="135809" bIns="67902">
            <a:noAutofit/>
          </a:bodyPr>
          <a:lstStyle>
            <a:defPPr>
              <a:defRPr lang="en-US"/>
            </a:defPPr>
            <a:lvl1pPr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charset="0"/>
                <a:ea typeface="+mn-ea"/>
                <a:cs typeface="Arial" panose="020B0604020202020204" pitchFamily="34" charset="0"/>
              </a:defRPr>
            </a:lvl9pPr>
          </a:lstStyle>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rPr>
              <a:t>1.</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rPr>
              <a:t>研读课标，理清概念</a:t>
            </a:r>
            <a:endPar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结合问题，构建策略</a:t>
            </a:r>
            <a:endParaRPr lang="en-US" altLang="zh-CN" sz="3200" b="1" dirty="0">
              <a:solidFill>
                <a:prstClr val="black"/>
              </a:solidFill>
              <a:latin typeface="宋体" panose="02010600030101010101" pitchFamily="2" charset="-122"/>
              <a:ea typeface="宋体" panose="02010600030101010101" pitchFamily="2" charset="-122"/>
              <a:cs typeface="宋体" panose="02010600030101010101" pitchFamily="2" charset="-122"/>
              <a:sym typeface="+mn-ea"/>
            </a:endParaRPr>
          </a:p>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kumimoji="0" lang="en-US" altLang="zh-CN"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rPr>
              <a:t>3.</a:t>
            </a:r>
            <a:r>
              <a:rPr kumimoji="0" lang="zh-CN" altLang="en-US" sz="32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rPr>
              <a:t>课例实践，落实素养</a:t>
            </a:r>
          </a:p>
        </p:txBody>
      </p:sp>
      <p:sp>
        <p:nvSpPr>
          <p:cNvPr id="5" name="文本框 4">
            <a:extLst>
              <a:ext uri="{FF2B5EF4-FFF2-40B4-BE49-F238E27FC236}">
                <a16:creationId xmlns:a16="http://schemas.microsoft.com/office/drawing/2014/main" id="{1E8EED71-21C3-EAEF-8E6C-671310351153}"/>
              </a:ext>
            </a:extLst>
          </p:cNvPr>
          <p:cNvSpPr txBox="1"/>
          <p:nvPr/>
        </p:nvSpPr>
        <p:spPr>
          <a:xfrm>
            <a:off x="97155" y="474980"/>
            <a:ext cx="5279009" cy="769441"/>
          </a:xfrm>
          <a:prstGeom prst="rect">
            <a:avLst/>
          </a:prstGeom>
          <a:noFill/>
        </p:spPr>
        <p:txBody>
          <a:bodyPr wrap="non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宋体" panose="02010600030101010101" pitchFamily="2" charset="-122"/>
                <a:sym typeface="+mn-ea"/>
              </a:rPr>
              <a:t>四、研究目标与内容</a:t>
            </a:r>
            <a:endParaRPr kumimoji="0" lang="zh-CN" altLang="en-US" sz="44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Freeform 6">
            <a:extLst>
              <a:ext uri="{FF2B5EF4-FFF2-40B4-BE49-F238E27FC236}">
                <a16:creationId xmlns:a16="http://schemas.microsoft.com/office/drawing/2014/main" id="{7E8CBC82-425E-2A57-17E4-4C7A635ED8C3}"/>
              </a:ext>
            </a:extLst>
          </p:cNvPr>
          <p:cNvSpPr/>
          <p:nvPr/>
        </p:nvSpPr>
        <p:spPr bwMode="auto">
          <a:xfrm>
            <a:off x="6350660" y="3442279"/>
            <a:ext cx="4320546" cy="1796926"/>
          </a:xfrm>
          <a:custGeom>
            <a:avLst/>
            <a:gdLst>
              <a:gd name="T0" fmla="*/ 122 w 5762"/>
              <a:gd name="T1" fmla="*/ 0 h 1018"/>
              <a:gd name="T2" fmla="*/ 5640 w 5762"/>
              <a:gd name="T3" fmla="*/ 0 h 1018"/>
              <a:gd name="T4" fmla="*/ 5762 w 5762"/>
              <a:gd name="T5" fmla="*/ 122 h 1018"/>
              <a:gd name="T6" fmla="*/ 5762 w 5762"/>
              <a:gd name="T7" fmla="*/ 895 h 1018"/>
              <a:gd name="T8" fmla="*/ 5640 w 5762"/>
              <a:gd name="T9" fmla="*/ 1018 h 1018"/>
              <a:gd name="T10" fmla="*/ 122 w 5762"/>
              <a:gd name="T11" fmla="*/ 1018 h 1018"/>
              <a:gd name="T12" fmla="*/ 0 w 5762"/>
              <a:gd name="T13" fmla="*/ 895 h 1018"/>
              <a:gd name="T14" fmla="*/ 0 w 5762"/>
              <a:gd name="T15" fmla="*/ 122 h 1018"/>
              <a:gd name="T16" fmla="*/ 122 w 5762"/>
              <a:gd name="T17" fmla="*/ 0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2" h="1018">
                <a:moveTo>
                  <a:pt x="122" y="0"/>
                </a:moveTo>
                <a:lnTo>
                  <a:pt x="5640" y="0"/>
                </a:lnTo>
                <a:cubicBezTo>
                  <a:pt x="5707" y="0"/>
                  <a:pt x="5762" y="55"/>
                  <a:pt x="5762" y="122"/>
                </a:cubicBezTo>
                <a:lnTo>
                  <a:pt x="5762" y="895"/>
                </a:lnTo>
                <a:cubicBezTo>
                  <a:pt x="5762" y="963"/>
                  <a:pt x="5707" y="1018"/>
                  <a:pt x="5640" y="1018"/>
                </a:cubicBezTo>
                <a:lnTo>
                  <a:pt x="122" y="1018"/>
                </a:lnTo>
                <a:cubicBezTo>
                  <a:pt x="55" y="1018"/>
                  <a:pt x="0" y="963"/>
                  <a:pt x="0" y="895"/>
                </a:cubicBezTo>
                <a:lnTo>
                  <a:pt x="0" y="122"/>
                </a:lnTo>
                <a:cubicBezTo>
                  <a:pt x="0" y="55"/>
                  <a:pt x="55" y="0"/>
                  <a:pt x="122" y="0"/>
                </a:cubicBezTo>
                <a:close/>
              </a:path>
            </a:pathLst>
          </a:custGeom>
          <a:noFill/>
          <a:ln w="12700" cap="flat">
            <a:solidFill>
              <a:schemeClr val="accent1"/>
            </a:solidFill>
            <a:prstDash val="dash"/>
            <a:miter lim="800000"/>
          </a:ln>
          <a:extLst>
            <a:ext uri="{909E8E84-426E-40DD-AFC4-6F175D3DCCD1}">
              <a14:hiddenFill xmlns:a14="http://schemas.microsoft.com/office/drawing/2010/main">
                <a:solidFill>
                  <a:schemeClr val="accent2"/>
                </a:solidFill>
              </a14:hiddenFill>
            </a:ext>
          </a:extLst>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noFill/>
              <a:effectLst/>
              <a:uLnTx/>
              <a:uFillTx/>
              <a:latin typeface="Arial"/>
              <a:ea typeface="微软雅黑"/>
              <a:cs typeface="+mn-cs"/>
            </a:endParaRPr>
          </a:p>
        </p:txBody>
      </p:sp>
      <p:sp>
        <p:nvSpPr>
          <p:cNvPr id="8" name="Freeform 6">
            <a:extLst>
              <a:ext uri="{FF2B5EF4-FFF2-40B4-BE49-F238E27FC236}">
                <a16:creationId xmlns:a16="http://schemas.microsoft.com/office/drawing/2014/main" id="{35AC18FC-3078-46AA-7D36-BEE130B52083}"/>
              </a:ext>
            </a:extLst>
          </p:cNvPr>
          <p:cNvSpPr/>
          <p:nvPr/>
        </p:nvSpPr>
        <p:spPr bwMode="auto">
          <a:xfrm>
            <a:off x="1083485" y="3429000"/>
            <a:ext cx="5012515" cy="1796926"/>
          </a:xfrm>
          <a:custGeom>
            <a:avLst/>
            <a:gdLst>
              <a:gd name="T0" fmla="*/ 122 w 5762"/>
              <a:gd name="T1" fmla="*/ 0 h 1018"/>
              <a:gd name="T2" fmla="*/ 5640 w 5762"/>
              <a:gd name="T3" fmla="*/ 0 h 1018"/>
              <a:gd name="T4" fmla="*/ 5762 w 5762"/>
              <a:gd name="T5" fmla="*/ 122 h 1018"/>
              <a:gd name="T6" fmla="*/ 5762 w 5762"/>
              <a:gd name="T7" fmla="*/ 895 h 1018"/>
              <a:gd name="T8" fmla="*/ 5640 w 5762"/>
              <a:gd name="T9" fmla="*/ 1018 h 1018"/>
              <a:gd name="T10" fmla="*/ 122 w 5762"/>
              <a:gd name="T11" fmla="*/ 1018 h 1018"/>
              <a:gd name="T12" fmla="*/ 0 w 5762"/>
              <a:gd name="T13" fmla="*/ 895 h 1018"/>
              <a:gd name="T14" fmla="*/ 0 w 5762"/>
              <a:gd name="T15" fmla="*/ 122 h 1018"/>
              <a:gd name="T16" fmla="*/ 122 w 5762"/>
              <a:gd name="T17" fmla="*/ 0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2" h="1018">
                <a:moveTo>
                  <a:pt x="122" y="0"/>
                </a:moveTo>
                <a:lnTo>
                  <a:pt x="5640" y="0"/>
                </a:lnTo>
                <a:cubicBezTo>
                  <a:pt x="5707" y="0"/>
                  <a:pt x="5762" y="55"/>
                  <a:pt x="5762" y="122"/>
                </a:cubicBezTo>
                <a:lnTo>
                  <a:pt x="5762" y="895"/>
                </a:lnTo>
                <a:cubicBezTo>
                  <a:pt x="5762" y="963"/>
                  <a:pt x="5707" y="1018"/>
                  <a:pt x="5640" y="1018"/>
                </a:cubicBezTo>
                <a:lnTo>
                  <a:pt x="122" y="1018"/>
                </a:lnTo>
                <a:cubicBezTo>
                  <a:pt x="55" y="1018"/>
                  <a:pt x="0" y="963"/>
                  <a:pt x="0" y="895"/>
                </a:cubicBezTo>
                <a:lnTo>
                  <a:pt x="0" y="122"/>
                </a:lnTo>
                <a:cubicBezTo>
                  <a:pt x="0" y="55"/>
                  <a:pt x="55" y="0"/>
                  <a:pt x="122" y="0"/>
                </a:cubicBezTo>
                <a:close/>
              </a:path>
            </a:pathLst>
          </a:custGeom>
          <a:noFill/>
          <a:ln w="12700" cap="flat">
            <a:solidFill>
              <a:schemeClr val="accent1"/>
            </a:solidFill>
            <a:prstDash val="dash"/>
            <a:miter lim="800000"/>
          </a:ln>
          <a:extLst>
            <a:ext uri="{909E8E84-426E-40DD-AFC4-6F175D3DCCD1}">
              <a14:hiddenFill xmlns:a14="http://schemas.microsoft.com/office/drawing/2010/main">
                <a:solidFill>
                  <a:schemeClr val="accent2"/>
                </a:solidFill>
              </a14:hiddenFill>
            </a:ext>
          </a:extLst>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noFill/>
              <a:effectLst/>
              <a:uLnTx/>
              <a:uFillTx/>
              <a:latin typeface="Arial"/>
              <a:ea typeface="微软雅黑"/>
              <a:cs typeface="+mn-cs"/>
            </a:endParaRPr>
          </a:p>
        </p:txBody>
      </p:sp>
      <p:sp>
        <p:nvSpPr>
          <p:cNvPr id="9" name="文本框 8">
            <a:extLst>
              <a:ext uri="{FF2B5EF4-FFF2-40B4-BE49-F238E27FC236}">
                <a16:creationId xmlns:a16="http://schemas.microsoft.com/office/drawing/2014/main" id="{1A4401BD-E8B2-E9ED-DFED-8E184EA843A7}"/>
              </a:ext>
            </a:extLst>
          </p:cNvPr>
          <p:cNvSpPr txBox="1"/>
          <p:nvPr/>
        </p:nvSpPr>
        <p:spPr>
          <a:xfrm>
            <a:off x="1081343" y="5541108"/>
            <a:ext cx="9711929" cy="830997"/>
          </a:xfrm>
          <a:prstGeom prst="rect">
            <a:avLst/>
          </a:prstGeom>
          <a:noFill/>
        </p:spPr>
        <p:txBody>
          <a:bodyPr wrap="square" rtlCol="0">
            <a:spAutoFit/>
          </a:bodyPr>
          <a:lstStyle/>
          <a:p>
            <a:r>
              <a:rPr lang="zh-CN" altLang="en-US" sz="2400" dirty="0"/>
              <a:t>研究重点：形成初中历史跨学科项目化学习的教学案例，形成可供操作和落实的</a:t>
            </a:r>
            <a:r>
              <a:rPr lang="zh-CN" altLang="en-US" sz="2400" b="1" dirty="0"/>
              <a:t>跨学科项目化学习的概念、基本环节和教学策略</a:t>
            </a:r>
            <a:r>
              <a:rPr lang="zh-CN" altLang="en-US" sz="2400" dirty="0"/>
              <a:t>。</a:t>
            </a:r>
          </a:p>
        </p:txBody>
      </p:sp>
    </p:spTree>
    <p:extLst>
      <p:ext uri="{BB962C8B-B14F-4D97-AF65-F5344CB8AC3E}">
        <p14:creationId xmlns:p14="http://schemas.microsoft.com/office/powerpoint/2010/main" val="141768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P spid="52" grpId="0"/>
      <p:bldP spid="6" grpId="0" animBg="1"/>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4E7C6-1EEA-5EA1-9DC2-A187CFF9B632}"/>
            </a:ext>
          </a:extLst>
        </p:cNvPr>
        <p:cNvGrpSpPr/>
        <p:nvPr/>
      </p:nvGrpSpPr>
      <p:grpSpPr>
        <a:xfrm>
          <a:off x="0" y="0"/>
          <a:ext cx="0" cy="0"/>
          <a:chOff x="0" y="0"/>
          <a:chExt cx="0" cy="0"/>
        </a:xfrm>
      </p:grpSpPr>
      <p:sp>
        <p:nvSpPr>
          <p:cNvPr id="4" name="Oval 9">
            <a:extLst>
              <a:ext uri="{FF2B5EF4-FFF2-40B4-BE49-F238E27FC236}">
                <a16:creationId xmlns:a16="http://schemas.microsoft.com/office/drawing/2014/main" id="{0E91B6DF-A04F-7CE9-C56B-999AC1E4B8F4}"/>
              </a:ext>
            </a:extLst>
          </p:cNvPr>
          <p:cNvSpPr>
            <a:spLocks noChangeArrowheads="1"/>
          </p:cNvSpPr>
          <p:nvPr/>
        </p:nvSpPr>
        <p:spPr bwMode="auto">
          <a:xfrm>
            <a:off x="9881787" y="3100631"/>
            <a:ext cx="1707527" cy="1707527"/>
          </a:xfrm>
          <a:prstGeom prst="ellipse">
            <a:avLst/>
          </a:prstGeom>
          <a:solidFill>
            <a:schemeClr val="bg2"/>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63" name="TextBox 62">
            <a:extLst>
              <a:ext uri="{FF2B5EF4-FFF2-40B4-BE49-F238E27FC236}">
                <a16:creationId xmlns:a16="http://schemas.microsoft.com/office/drawing/2014/main" id="{E47513FF-9E6F-C3C6-A4BC-32BEFC5BB622}"/>
              </a:ext>
            </a:extLst>
          </p:cNvPr>
          <p:cNvSpPr txBox="1"/>
          <p:nvPr/>
        </p:nvSpPr>
        <p:spPr>
          <a:xfrm>
            <a:off x="988695" y="2907030"/>
            <a:ext cx="202311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rPr>
              <a:t>教师主导</a:t>
            </a:r>
          </a:p>
        </p:txBody>
      </p:sp>
      <p:sp>
        <p:nvSpPr>
          <p:cNvPr id="60" name="TextBox 59">
            <a:extLst>
              <a:ext uri="{FF2B5EF4-FFF2-40B4-BE49-F238E27FC236}">
                <a16:creationId xmlns:a16="http://schemas.microsoft.com/office/drawing/2014/main" id="{975A6D87-3F52-C5A3-5ECB-4CF1344DB5F7}"/>
              </a:ext>
            </a:extLst>
          </p:cNvPr>
          <p:cNvSpPr txBox="1"/>
          <p:nvPr/>
        </p:nvSpPr>
        <p:spPr>
          <a:xfrm>
            <a:off x="1080770" y="5598795"/>
            <a:ext cx="190373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rPr>
              <a:t>学生主体</a:t>
            </a:r>
            <a:endParaRPr kumimoji="0" lang="zh-CN" altLang="en-US" sz="2400" b="1" i="0" u="none" strike="noStrike" kern="1200" cap="none" spc="0" normalizeH="0" baseline="0" noProof="0" dirty="0">
              <a:ln>
                <a:noFill/>
              </a:ln>
              <a:solidFill>
                <a:srgbClr val="58B6E5"/>
              </a:solidFill>
              <a:effectLst/>
              <a:uLnTx/>
              <a:uFillTx/>
              <a:latin typeface="楷体" panose="02010609060101010101" pitchFamily="49" charset="-122"/>
              <a:ea typeface="楷体" panose="02010609060101010101" pitchFamily="49" charset="-122"/>
              <a:cs typeface="+mn-cs"/>
            </a:endParaRPr>
          </a:p>
        </p:txBody>
      </p:sp>
      <p:sp>
        <p:nvSpPr>
          <p:cNvPr id="24" name="文本框 23">
            <a:extLst>
              <a:ext uri="{FF2B5EF4-FFF2-40B4-BE49-F238E27FC236}">
                <a16:creationId xmlns:a16="http://schemas.microsoft.com/office/drawing/2014/main" id="{B5915A9C-28FD-C7F9-2F01-C7C213B8D51E}"/>
              </a:ext>
            </a:extLst>
          </p:cNvPr>
          <p:cNvSpPr txBox="1">
            <a:spLocks noChangeArrowheads="1"/>
          </p:cNvSpPr>
          <p:nvPr/>
        </p:nvSpPr>
        <p:spPr bwMode="auto">
          <a:xfrm>
            <a:off x="736600" y="1818005"/>
            <a:ext cx="2527300"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rPr>
              <a:t>教法</a:t>
            </a:r>
          </a:p>
        </p:txBody>
      </p:sp>
      <p:sp>
        <p:nvSpPr>
          <p:cNvPr id="26" name="文本框 25">
            <a:extLst>
              <a:ext uri="{FF2B5EF4-FFF2-40B4-BE49-F238E27FC236}">
                <a16:creationId xmlns:a16="http://schemas.microsoft.com/office/drawing/2014/main" id="{49140A17-E88D-FAC9-CF59-569B1FA3F4F1}"/>
              </a:ext>
            </a:extLst>
          </p:cNvPr>
          <p:cNvSpPr txBox="1">
            <a:spLocks noChangeArrowheads="1"/>
          </p:cNvSpPr>
          <p:nvPr/>
        </p:nvSpPr>
        <p:spPr bwMode="auto">
          <a:xfrm>
            <a:off x="790575" y="4652010"/>
            <a:ext cx="2473325"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rPr>
              <a:t>学法</a:t>
            </a:r>
          </a:p>
        </p:txBody>
      </p:sp>
      <p:sp>
        <p:nvSpPr>
          <p:cNvPr id="3" name="TextBox 5">
            <a:extLst>
              <a:ext uri="{FF2B5EF4-FFF2-40B4-BE49-F238E27FC236}">
                <a16:creationId xmlns:a16="http://schemas.microsoft.com/office/drawing/2014/main" id="{511FC67C-1F14-ED71-89BE-D1433EA60612}"/>
              </a:ext>
            </a:extLst>
          </p:cNvPr>
          <p:cNvSpPr txBox="1"/>
          <p:nvPr/>
        </p:nvSpPr>
        <p:spPr>
          <a:xfrm>
            <a:off x="128270" y="377825"/>
            <a:ext cx="7607300" cy="7067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宋体" panose="02010600030101010101" pitchFamily="2" charset="-122"/>
              </a:rPr>
              <a:t>五、</a:t>
            </a:r>
            <a:r>
              <a:rPr lang="zh-CN" altLang="en-US" sz="4000" b="1" dirty="0">
                <a:solidFill>
                  <a:srgbClr val="C00000"/>
                </a:solidFill>
                <a:latin typeface="宋体" panose="02010600030101010101" pitchFamily="2" charset="-122"/>
                <a:ea typeface="宋体" panose="02010600030101010101" pitchFamily="2" charset="-122"/>
                <a:cs typeface="宋体" panose="02010600030101010101" pitchFamily="2" charset="-122"/>
              </a:rPr>
              <a:t>研究思路</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pic>
        <p:nvPicPr>
          <p:cNvPr id="6" name="图片 5">
            <a:extLst>
              <a:ext uri="{FF2B5EF4-FFF2-40B4-BE49-F238E27FC236}">
                <a16:creationId xmlns:a16="http://schemas.microsoft.com/office/drawing/2014/main" id="{38CC87FA-1DB8-69BD-A7F2-228F1A0E2734}"/>
              </a:ext>
            </a:extLst>
          </p:cNvPr>
          <p:cNvPicPr>
            <a:picLocks noChangeAspect="1"/>
          </p:cNvPicPr>
          <p:nvPr/>
        </p:nvPicPr>
        <p:blipFill rotWithShape="1">
          <a:blip r:embed="rId3"/>
          <a:srcRect t="3039"/>
          <a:stretch/>
        </p:blipFill>
        <p:spPr>
          <a:xfrm>
            <a:off x="2635303" y="1084580"/>
            <a:ext cx="7113806" cy="5184580"/>
          </a:xfrm>
          <a:prstGeom prst="rect">
            <a:avLst/>
          </a:prstGeom>
        </p:spPr>
      </p:pic>
      <p:sp>
        <p:nvSpPr>
          <p:cNvPr id="9" name="文本框 8">
            <a:extLst>
              <a:ext uri="{FF2B5EF4-FFF2-40B4-BE49-F238E27FC236}">
                <a16:creationId xmlns:a16="http://schemas.microsoft.com/office/drawing/2014/main" id="{28EA1B87-AB7C-DC32-1D52-E91F798B9EEF}"/>
              </a:ext>
            </a:extLst>
          </p:cNvPr>
          <p:cNvSpPr txBox="1"/>
          <p:nvPr/>
        </p:nvSpPr>
        <p:spPr>
          <a:xfrm>
            <a:off x="5491533" y="6084494"/>
            <a:ext cx="6138984" cy="369332"/>
          </a:xfrm>
          <a:prstGeom prst="rect">
            <a:avLst/>
          </a:prstGeom>
          <a:noFill/>
        </p:spPr>
        <p:txBody>
          <a:bodyPr wrap="square">
            <a:spAutoFit/>
          </a:bodyPr>
          <a:lstStyle/>
          <a:p>
            <a:r>
              <a:rPr lang="zh-CN" altLang="en-US" dirty="0"/>
              <a:t>研究路线图</a:t>
            </a:r>
          </a:p>
        </p:txBody>
      </p:sp>
    </p:spTree>
    <p:extLst>
      <p:ext uri="{BB962C8B-B14F-4D97-AF65-F5344CB8AC3E}">
        <p14:creationId xmlns:p14="http://schemas.microsoft.com/office/powerpoint/2010/main" val="423339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BA9AF-A558-4F1D-78C7-2829B3642C54}"/>
            </a:ext>
          </a:extLst>
        </p:cNvPr>
        <p:cNvGrpSpPr/>
        <p:nvPr/>
      </p:nvGrpSpPr>
      <p:grpSpPr>
        <a:xfrm>
          <a:off x="0" y="0"/>
          <a:ext cx="0" cy="0"/>
          <a:chOff x="0" y="0"/>
          <a:chExt cx="0" cy="0"/>
        </a:xfrm>
      </p:grpSpPr>
      <p:sp>
        <p:nvSpPr>
          <p:cNvPr id="4" name="Oval 9">
            <a:extLst>
              <a:ext uri="{FF2B5EF4-FFF2-40B4-BE49-F238E27FC236}">
                <a16:creationId xmlns:a16="http://schemas.microsoft.com/office/drawing/2014/main" id="{02EF6F6E-C5AD-FD55-194D-20C06BA65812}"/>
              </a:ext>
            </a:extLst>
          </p:cNvPr>
          <p:cNvSpPr>
            <a:spLocks noChangeArrowheads="1"/>
          </p:cNvSpPr>
          <p:nvPr/>
        </p:nvSpPr>
        <p:spPr bwMode="auto">
          <a:xfrm>
            <a:off x="9881787" y="3100631"/>
            <a:ext cx="1707527" cy="1707527"/>
          </a:xfrm>
          <a:prstGeom prst="ellipse">
            <a:avLst/>
          </a:prstGeom>
          <a:solidFill>
            <a:schemeClr val="bg2"/>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63" name="TextBox 62">
            <a:extLst>
              <a:ext uri="{FF2B5EF4-FFF2-40B4-BE49-F238E27FC236}">
                <a16:creationId xmlns:a16="http://schemas.microsoft.com/office/drawing/2014/main" id="{7C8CABB2-3DB0-5110-F8E9-CC5E9F518D9B}"/>
              </a:ext>
            </a:extLst>
          </p:cNvPr>
          <p:cNvSpPr txBox="1"/>
          <p:nvPr/>
        </p:nvSpPr>
        <p:spPr>
          <a:xfrm>
            <a:off x="988695" y="2907030"/>
            <a:ext cx="202311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rPr>
              <a:t>教师主导</a:t>
            </a:r>
          </a:p>
        </p:txBody>
      </p:sp>
      <p:sp>
        <p:nvSpPr>
          <p:cNvPr id="60" name="TextBox 59">
            <a:extLst>
              <a:ext uri="{FF2B5EF4-FFF2-40B4-BE49-F238E27FC236}">
                <a16:creationId xmlns:a16="http://schemas.microsoft.com/office/drawing/2014/main" id="{2A236BDF-1A7A-227E-0735-E4707A1E4A41}"/>
              </a:ext>
            </a:extLst>
          </p:cNvPr>
          <p:cNvSpPr txBox="1"/>
          <p:nvPr/>
        </p:nvSpPr>
        <p:spPr>
          <a:xfrm>
            <a:off x="1080770" y="5598795"/>
            <a:ext cx="190373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rPr>
              <a:t>学生主体</a:t>
            </a:r>
            <a:endParaRPr kumimoji="0" lang="zh-CN" altLang="en-US" sz="2400" b="1" i="0" u="none" strike="noStrike" kern="1200" cap="none" spc="0" normalizeH="0" baseline="0" noProof="0" dirty="0">
              <a:ln>
                <a:noFill/>
              </a:ln>
              <a:solidFill>
                <a:srgbClr val="58B6E5"/>
              </a:solidFill>
              <a:effectLst/>
              <a:uLnTx/>
              <a:uFillTx/>
              <a:latin typeface="楷体" panose="02010609060101010101" pitchFamily="49" charset="-122"/>
              <a:ea typeface="楷体" panose="02010609060101010101" pitchFamily="49" charset="-122"/>
              <a:cs typeface="+mn-cs"/>
            </a:endParaRPr>
          </a:p>
        </p:txBody>
      </p:sp>
      <p:sp>
        <p:nvSpPr>
          <p:cNvPr id="24" name="文本框 23">
            <a:extLst>
              <a:ext uri="{FF2B5EF4-FFF2-40B4-BE49-F238E27FC236}">
                <a16:creationId xmlns:a16="http://schemas.microsoft.com/office/drawing/2014/main" id="{05061F0A-6D24-0A5F-B483-A941861DFB8F}"/>
              </a:ext>
            </a:extLst>
          </p:cNvPr>
          <p:cNvSpPr txBox="1">
            <a:spLocks noChangeArrowheads="1"/>
          </p:cNvSpPr>
          <p:nvPr/>
        </p:nvSpPr>
        <p:spPr bwMode="auto">
          <a:xfrm>
            <a:off x="736600" y="1818005"/>
            <a:ext cx="2527300"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rPr>
              <a:t>教法</a:t>
            </a:r>
          </a:p>
        </p:txBody>
      </p:sp>
      <p:sp>
        <p:nvSpPr>
          <p:cNvPr id="26" name="文本框 25">
            <a:extLst>
              <a:ext uri="{FF2B5EF4-FFF2-40B4-BE49-F238E27FC236}">
                <a16:creationId xmlns:a16="http://schemas.microsoft.com/office/drawing/2014/main" id="{7B6AD2E8-5B1B-81B3-A219-99D18C01A410}"/>
              </a:ext>
            </a:extLst>
          </p:cNvPr>
          <p:cNvSpPr txBox="1">
            <a:spLocks noChangeArrowheads="1"/>
          </p:cNvSpPr>
          <p:nvPr/>
        </p:nvSpPr>
        <p:spPr bwMode="auto">
          <a:xfrm>
            <a:off x="790575" y="4652010"/>
            <a:ext cx="2473325"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rPr>
              <a:t>学法</a:t>
            </a:r>
          </a:p>
        </p:txBody>
      </p:sp>
      <p:sp>
        <p:nvSpPr>
          <p:cNvPr id="3" name="TextBox 5">
            <a:extLst>
              <a:ext uri="{FF2B5EF4-FFF2-40B4-BE49-F238E27FC236}">
                <a16:creationId xmlns:a16="http://schemas.microsoft.com/office/drawing/2014/main" id="{54B46AE5-130B-ECA7-67AE-BECB9C224E3C}"/>
              </a:ext>
            </a:extLst>
          </p:cNvPr>
          <p:cNvSpPr txBox="1"/>
          <p:nvPr/>
        </p:nvSpPr>
        <p:spPr>
          <a:xfrm>
            <a:off x="128270" y="377825"/>
            <a:ext cx="7607300" cy="7067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4000" b="1" dirty="0">
                <a:solidFill>
                  <a:srgbClr val="C00000"/>
                </a:solidFill>
                <a:latin typeface="宋体" panose="02010600030101010101" pitchFamily="2" charset="-122"/>
                <a:ea typeface="宋体" panose="02010600030101010101" pitchFamily="2" charset="-122"/>
                <a:cs typeface="宋体" panose="02010600030101010101" pitchFamily="2" charset="-122"/>
              </a:rPr>
              <a:t>六</a:t>
            </a:r>
            <a:r>
              <a:rPr kumimoji="0" lang="zh-CN" altLang="en-US" sz="4000" b="1" i="0" u="none" strike="noStrike" kern="1200" cap="none" spc="0" normalizeH="0" baseline="0" noProof="0" dirty="0">
                <a:ln>
                  <a:noFill/>
                </a:ln>
                <a:solidFill>
                  <a:srgbClr val="C00000"/>
                </a:solidFill>
                <a:effectLst/>
                <a:uLnTx/>
                <a:uFillTx/>
                <a:latin typeface="宋体" panose="02010600030101010101" pitchFamily="2" charset="-122"/>
                <a:ea typeface="宋体" panose="02010600030101010101" pitchFamily="2" charset="-122"/>
                <a:cs typeface="宋体" panose="02010600030101010101" pitchFamily="2" charset="-122"/>
              </a:rPr>
              <a:t>、可能的创新之处</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pic>
        <p:nvPicPr>
          <p:cNvPr id="2" name="图片 1">
            <a:extLst>
              <a:ext uri="{FF2B5EF4-FFF2-40B4-BE49-F238E27FC236}">
                <a16:creationId xmlns:a16="http://schemas.microsoft.com/office/drawing/2014/main" id="{62160CAE-15A4-155B-6975-DBA0136528C1}"/>
              </a:ext>
            </a:extLst>
          </p:cNvPr>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627818" y="1376045"/>
            <a:ext cx="1930157" cy="1698350"/>
          </a:xfrm>
          <a:prstGeom prst="rect">
            <a:avLst/>
          </a:prstGeom>
        </p:spPr>
      </p:pic>
      <p:sp>
        <p:nvSpPr>
          <p:cNvPr id="5" name="矩形 4">
            <a:extLst>
              <a:ext uri="{FF2B5EF4-FFF2-40B4-BE49-F238E27FC236}">
                <a16:creationId xmlns:a16="http://schemas.microsoft.com/office/drawing/2014/main" id="{1E02B9B5-8D2D-DABA-603B-AC43052F0355}"/>
              </a:ext>
            </a:extLst>
          </p:cNvPr>
          <p:cNvSpPr/>
          <p:nvPr/>
        </p:nvSpPr>
        <p:spPr>
          <a:xfrm>
            <a:off x="1177168" y="1553026"/>
            <a:ext cx="868680" cy="9220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5400" b="1"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rial"/>
                <a:ea typeface="微软雅黑"/>
                <a:cs typeface="+mn-cs"/>
              </a:rPr>
              <a:t>壹</a:t>
            </a:r>
          </a:p>
        </p:txBody>
      </p:sp>
      <p:pic>
        <p:nvPicPr>
          <p:cNvPr id="7" name="图片 6">
            <a:extLst>
              <a:ext uri="{FF2B5EF4-FFF2-40B4-BE49-F238E27FC236}">
                <a16:creationId xmlns:a16="http://schemas.microsoft.com/office/drawing/2014/main" id="{6078301A-774F-AFA7-F234-AC509A70871E}"/>
              </a:ext>
            </a:extLst>
          </p:cNvPr>
          <p:cNvPicPr>
            <a:picLocks noChangeAspect="1"/>
          </p:cNvPicPr>
          <p:nvPr/>
        </p:nvPicPr>
        <p:blipFill>
          <a:blip r:embed="rId5">
            <a:extLst>
              <a:ext uri="{BEBA8EAE-BF5A-486C-A8C5-ECC9F3942E4B}">
                <a14:imgProps xmlns:a14="http://schemas.microsoft.com/office/drawing/2010/main">
                  <a14:imgLayer r:embed="rId6">
                    <a14:imgEffect>
                      <a14:artisticGlowDiffused/>
                    </a14:imgEffect>
                  </a14:imgLayer>
                </a14:imgProps>
              </a:ext>
              <a:ext uri="{28A0092B-C50C-407E-A947-70E740481C1C}">
                <a14:useLocalDpi xmlns:a14="http://schemas.microsoft.com/office/drawing/2010/main" val="0"/>
              </a:ext>
            </a:extLst>
          </a:blip>
          <a:stretch>
            <a:fillRect/>
          </a:stretch>
        </p:blipFill>
        <p:spPr>
          <a:xfrm>
            <a:off x="790575" y="4092944"/>
            <a:ext cx="1930157" cy="1766836"/>
          </a:xfrm>
          <a:prstGeom prst="rect">
            <a:avLst/>
          </a:prstGeom>
        </p:spPr>
      </p:pic>
      <p:sp>
        <p:nvSpPr>
          <p:cNvPr id="8" name="矩形 7">
            <a:extLst>
              <a:ext uri="{FF2B5EF4-FFF2-40B4-BE49-F238E27FC236}">
                <a16:creationId xmlns:a16="http://schemas.microsoft.com/office/drawing/2014/main" id="{DEE42C5E-3644-1185-6E50-69F8B365D4B9}"/>
              </a:ext>
            </a:extLst>
          </p:cNvPr>
          <p:cNvSpPr/>
          <p:nvPr/>
        </p:nvSpPr>
        <p:spPr>
          <a:xfrm>
            <a:off x="1321313" y="4229418"/>
            <a:ext cx="868680" cy="92202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5400" b="1"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rial"/>
                <a:ea typeface="微软雅黑"/>
                <a:cs typeface="+mn-cs"/>
              </a:rPr>
              <a:t>贰</a:t>
            </a:r>
          </a:p>
        </p:txBody>
      </p:sp>
      <p:sp>
        <p:nvSpPr>
          <p:cNvPr id="11" name="文本框 10">
            <a:extLst>
              <a:ext uri="{FF2B5EF4-FFF2-40B4-BE49-F238E27FC236}">
                <a16:creationId xmlns:a16="http://schemas.microsoft.com/office/drawing/2014/main" id="{B9810CAC-CDD5-EACF-B0EE-4BED592924CF}"/>
              </a:ext>
            </a:extLst>
          </p:cNvPr>
          <p:cNvSpPr txBox="1"/>
          <p:nvPr/>
        </p:nvSpPr>
        <p:spPr>
          <a:xfrm>
            <a:off x="3153239" y="2021324"/>
            <a:ext cx="3419499" cy="584775"/>
          </a:xfrm>
          <a:prstGeom prst="rect">
            <a:avLst/>
          </a:prstGeom>
          <a:noFill/>
        </p:spPr>
        <p:txBody>
          <a:bodyPr wrap="square">
            <a:spAutoFit/>
          </a:bodyPr>
          <a:lstStyle/>
          <a:p>
            <a:pPr defTabSz="761365" fontAlgn="base">
              <a:spcBef>
                <a:spcPct val="0"/>
              </a:spcBef>
              <a:spcAft>
                <a:spcPct val="0"/>
              </a:spcAft>
              <a:buClr>
                <a:srgbClr val="E84E2D"/>
              </a:buClr>
              <a:defRPr/>
            </a:pPr>
            <a:r>
              <a:rPr lang="zh-CN" altLang="zh-CN" sz="3200" b="1" dirty="0">
                <a:solidFill>
                  <a:prstClr val="black"/>
                </a:solidFill>
                <a:latin typeface="宋体" panose="02010600030101010101" pitchFamily="2" charset="-122"/>
                <a:ea typeface="宋体" panose="02010600030101010101" pitchFamily="2" charset="-122"/>
              </a:rPr>
              <a:t>教学实践的创新</a:t>
            </a:r>
            <a:endParaRPr lang="zh-CN" altLang="en-US" sz="3200" b="1" dirty="0">
              <a:solidFill>
                <a:prstClr val="black"/>
              </a:solidFill>
              <a:latin typeface="宋体" panose="02010600030101010101" pitchFamily="2" charset="-122"/>
              <a:ea typeface="宋体" panose="02010600030101010101" pitchFamily="2" charset="-122"/>
            </a:endParaRPr>
          </a:p>
        </p:txBody>
      </p:sp>
      <p:sp>
        <p:nvSpPr>
          <p:cNvPr id="12" name="文本框 11">
            <a:extLst>
              <a:ext uri="{FF2B5EF4-FFF2-40B4-BE49-F238E27FC236}">
                <a16:creationId xmlns:a16="http://schemas.microsoft.com/office/drawing/2014/main" id="{D3497430-F2CC-0F33-290E-D97E4C01AB8C}"/>
              </a:ext>
            </a:extLst>
          </p:cNvPr>
          <p:cNvSpPr txBox="1"/>
          <p:nvPr/>
        </p:nvSpPr>
        <p:spPr>
          <a:xfrm>
            <a:off x="3153239" y="4690428"/>
            <a:ext cx="3299069" cy="584775"/>
          </a:xfrm>
          <a:prstGeom prst="rect">
            <a:avLst/>
          </a:prstGeom>
          <a:noFill/>
        </p:spPr>
        <p:txBody>
          <a:bodyPr wrap="square">
            <a:spAutoFit/>
          </a:bodyPr>
          <a:lstStyle/>
          <a:p>
            <a:pPr defTabSz="761365" fontAlgn="base">
              <a:spcBef>
                <a:spcPct val="0"/>
              </a:spcBef>
              <a:spcAft>
                <a:spcPct val="0"/>
              </a:spcAft>
              <a:buClr>
                <a:srgbClr val="E84E2D"/>
              </a:buClr>
              <a:defRPr/>
            </a:pPr>
            <a:r>
              <a:rPr lang="zh-CN" altLang="zh-CN" sz="3200" b="1" dirty="0">
                <a:solidFill>
                  <a:prstClr val="black"/>
                </a:solidFill>
                <a:latin typeface="宋体" panose="02010600030101010101" pitchFamily="2" charset="-122"/>
                <a:ea typeface="宋体" panose="02010600030101010101" pitchFamily="2" charset="-122"/>
              </a:rPr>
              <a:t>教学方式的创新</a:t>
            </a:r>
            <a:endParaRPr lang="zh-CN" altLang="en-US" sz="3200" b="1" dirty="0">
              <a:solidFill>
                <a:prstClr val="black"/>
              </a:solidFill>
              <a:latin typeface="宋体" panose="02010600030101010101" pitchFamily="2" charset="-122"/>
              <a:ea typeface="宋体" panose="02010600030101010101" pitchFamily="2" charset="-122"/>
            </a:endParaRPr>
          </a:p>
        </p:txBody>
      </p:sp>
      <p:sp>
        <p:nvSpPr>
          <p:cNvPr id="14" name="文本框 13">
            <a:extLst>
              <a:ext uri="{FF2B5EF4-FFF2-40B4-BE49-F238E27FC236}">
                <a16:creationId xmlns:a16="http://schemas.microsoft.com/office/drawing/2014/main" id="{D8A436F5-DB4B-718E-946A-0D2D3DB6112F}"/>
              </a:ext>
            </a:extLst>
          </p:cNvPr>
          <p:cNvSpPr txBox="1"/>
          <p:nvPr/>
        </p:nvSpPr>
        <p:spPr>
          <a:xfrm>
            <a:off x="3291072" y="2685132"/>
            <a:ext cx="7271385" cy="830997"/>
          </a:xfrm>
          <a:prstGeom prst="rect">
            <a:avLst/>
          </a:prstGeom>
          <a:noFill/>
        </p:spPr>
        <p:txBody>
          <a:bodyPr wrap="square">
            <a:spAutoFit/>
          </a:bodyPr>
          <a:lstStyle/>
          <a:p>
            <a:r>
              <a:rPr lang="zh-CN" altLang="en-US" sz="2400" b="1" dirty="0">
                <a:solidFill>
                  <a:prstClr val="black"/>
                </a:solidFill>
                <a:latin typeface="宋体" panose="02010600030101010101" pitchFamily="2" charset="-122"/>
                <a:ea typeface="宋体" panose="02010600030101010101" pitchFamily="2" charset="-122"/>
              </a:rPr>
              <a:t>以项目化学习模式进行建构，形成跨学科学习的一般流程和实践策略，明确跨学科学习要达成的核心素养。</a:t>
            </a:r>
          </a:p>
        </p:txBody>
      </p:sp>
      <p:sp>
        <p:nvSpPr>
          <p:cNvPr id="16" name="文本框 15">
            <a:extLst>
              <a:ext uri="{FF2B5EF4-FFF2-40B4-BE49-F238E27FC236}">
                <a16:creationId xmlns:a16="http://schemas.microsoft.com/office/drawing/2014/main" id="{AF2B4C41-908B-E456-292F-8001D1C6C49D}"/>
              </a:ext>
            </a:extLst>
          </p:cNvPr>
          <p:cNvSpPr txBox="1"/>
          <p:nvPr/>
        </p:nvSpPr>
        <p:spPr>
          <a:xfrm>
            <a:off x="3066562" y="5242011"/>
            <a:ext cx="8922654" cy="1200329"/>
          </a:xfrm>
          <a:prstGeom prst="rect">
            <a:avLst/>
          </a:prstGeom>
          <a:noFill/>
        </p:spPr>
        <p:txBody>
          <a:bodyPr wrap="square">
            <a:spAutoFit/>
          </a:bodyPr>
          <a:lstStyle/>
          <a:p>
            <a:r>
              <a:rPr lang="zh-CN" altLang="en-US" sz="2400" b="1" dirty="0">
                <a:solidFill>
                  <a:prstClr val="black"/>
                </a:solidFill>
                <a:latin typeface="宋体" panose="02010600030101010101" pitchFamily="2" charset="-122"/>
                <a:ea typeface="宋体" panose="02010600030101010101" pitchFamily="2" charset="-122"/>
              </a:rPr>
              <a:t>学生项目成果       素材收集         小组分工</a:t>
            </a:r>
            <a:endParaRPr lang="en-US" altLang="zh-CN" sz="2400" b="1" dirty="0">
              <a:solidFill>
                <a:prstClr val="black"/>
              </a:solidFill>
              <a:latin typeface="宋体" panose="02010600030101010101" pitchFamily="2" charset="-122"/>
              <a:ea typeface="宋体" panose="02010600030101010101" pitchFamily="2" charset="-122"/>
            </a:endParaRPr>
          </a:p>
          <a:p>
            <a:r>
              <a:rPr lang="zh-CN" altLang="en-US" sz="2400" b="1" dirty="0">
                <a:solidFill>
                  <a:prstClr val="black"/>
                </a:solidFill>
                <a:latin typeface="宋体" panose="02010600030101010101" pitchFamily="2" charset="-122"/>
                <a:ea typeface="宋体" panose="02010600030101010101" pitchFamily="2" charset="-122"/>
              </a:rPr>
              <a:t>  </a:t>
            </a:r>
            <a:endParaRPr lang="en-US" altLang="zh-CN" sz="2400" b="1" dirty="0">
              <a:solidFill>
                <a:prstClr val="black"/>
              </a:solidFill>
              <a:latin typeface="宋体" panose="02010600030101010101" pitchFamily="2" charset="-122"/>
              <a:ea typeface="宋体" panose="02010600030101010101" pitchFamily="2" charset="-122"/>
            </a:endParaRPr>
          </a:p>
          <a:p>
            <a:r>
              <a:rPr lang="zh-CN" altLang="en-US" sz="2400" b="1" dirty="0">
                <a:solidFill>
                  <a:prstClr val="black"/>
                </a:solidFill>
                <a:latin typeface="宋体" panose="02010600030101010101" pitchFamily="2" charset="-122"/>
                <a:ea typeface="宋体" panose="02010600030101010101" pitchFamily="2" charset="-122"/>
              </a:rPr>
              <a:t>跨学科项目化学习设计   驱动型问题     教师指导</a:t>
            </a:r>
          </a:p>
        </p:txBody>
      </p:sp>
      <p:sp>
        <p:nvSpPr>
          <p:cNvPr id="20" name="箭头: 右 19">
            <a:extLst>
              <a:ext uri="{FF2B5EF4-FFF2-40B4-BE49-F238E27FC236}">
                <a16:creationId xmlns:a16="http://schemas.microsoft.com/office/drawing/2014/main" id="{450FDEFF-1FBD-F3F3-A436-D3FD9781BF3B}"/>
              </a:ext>
            </a:extLst>
          </p:cNvPr>
          <p:cNvSpPr/>
          <p:nvPr/>
        </p:nvSpPr>
        <p:spPr>
          <a:xfrm>
            <a:off x="5163307" y="5370471"/>
            <a:ext cx="429846" cy="2208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箭头: 右 20">
            <a:extLst>
              <a:ext uri="{FF2B5EF4-FFF2-40B4-BE49-F238E27FC236}">
                <a16:creationId xmlns:a16="http://schemas.microsoft.com/office/drawing/2014/main" id="{5ABBC797-CDD7-AEEE-8E1D-69AC2210DDFC}"/>
              </a:ext>
            </a:extLst>
          </p:cNvPr>
          <p:cNvSpPr/>
          <p:nvPr/>
        </p:nvSpPr>
        <p:spPr>
          <a:xfrm>
            <a:off x="7881813" y="5370470"/>
            <a:ext cx="429846" cy="2208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箭头: 下 21">
            <a:extLst>
              <a:ext uri="{FF2B5EF4-FFF2-40B4-BE49-F238E27FC236}">
                <a16:creationId xmlns:a16="http://schemas.microsoft.com/office/drawing/2014/main" id="{3299D50D-5135-A404-AA81-C40992622E1C}"/>
              </a:ext>
            </a:extLst>
          </p:cNvPr>
          <p:cNvSpPr/>
          <p:nvPr/>
        </p:nvSpPr>
        <p:spPr>
          <a:xfrm>
            <a:off x="9229969" y="5668302"/>
            <a:ext cx="218831" cy="38295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箭头: 右 22">
            <a:extLst>
              <a:ext uri="{FF2B5EF4-FFF2-40B4-BE49-F238E27FC236}">
                <a16:creationId xmlns:a16="http://schemas.microsoft.com/office/drawing/2014/main" id="{B344692D-8F20-45B0-D080-CD308196AA47}"/>
              </a:ext>
            </a:extLst>
          </p:cNvPr>
          <p:cNvSpPr/>
          <p:nvPr/>
        </p:nvSpPr>
        <p:spPr>
          <a:xfrm rot="10800000">
            <a:off x="8436277" y="6136936"/>
            <a:ext cx="429847" cy="22082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箭头: 右 24">
            <a:extLst>
              <a:ext uri="{FF2B5EF4-FFF2-40B4-BE49-F238E27FC236}">
                <a16:creationId xmlns:a16="http://schemas.microsoft.com/office/drawing/2014/main" id="{52264D92-6991-55CC-16B1-59A820D17E1D}"/>
              </a:ext>
            </a:extLst>
          </p:cNvPr>
          <p:cNvSpPr/>
          <p:nvPr/>
        </p:nvSpPr>
        <p:spPr>
          <a:xfrm rot="10800000">
            <a:off x="6237384" y="6136935"/>
            <a:ext cx="429847" cy="22082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箭头: 左弧形 27">
            <a:extLst>
              <a:ext uri="{FF2B5EF4-FFF2-40B4-BE49-F238E27FC236}">
                <a16:creationId xmlns:a16="http://schemas.microsoft.com/office/drawing/2014/main" id="{35CBE2A6-1BF4-130B-6067-B2755EC5A18C}"/>
              </a:ext>
            </a:extLst>
          </p:cNvPr>
          <p:cNvSpPr/>
          <p:nvPr/>
        </p:nvSpPr>
        <p:spPr>
          <a:xfrm rot="10605017">
            <a:off x="10535138" y="5418209"/>
            <a:ext cx="554892" cy="883139"/>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0" name="Freeform 6">
            <a:extLst>
              <a:ext uri="{FF2B5EF4-FFF2-40B4-BE49-F238E27FC236}">
                <a16:creationId xmlns:a16="http://schemas.microsoft.com/office/drawing/2014/main" id="{08BEE560-FE64-B6B0-AB2D-051BCCC9B2EE}"/>
              </a:ext>
            </a:extLst>
          </p:cNvPr>
          <p:cNvSpPr/>
          <p:nvPr/>
        </p:nvSpPr>
        <p:spPr bwMode="auto">
          <a:xfrm>
            <a:off x="3263900" y="2644517"/>
            <a:ext cx="7325731" cy="973475"/>
          </a:xfrm>
          <a:custGeom>
            <a:avLst/>
            <a:gdLst>
              <a:gd name="T0" fmla="*/ 122 w 5762"/>
              <a:gd name="T1" fmla="*/ 0 h 1018"/>
              <a:gd name="T2" fmla="*/ 5640 w 5762"/>
              <a:gd name="T3" fmla="*/ 0 h 1018"/>
              <a:gd name="T4" fmla="*/ 5762 w 5762"/>
              <a:gd name="T5" fmla="*/ 122 h 1018"/>
              <a:gd name="T6" fmla="*/ 5762 w 5762"/>
              <a:gd name="T7" fmla="*/ 895 h 1018"/>
              <a:gd name="T8" fmla="*/ 5640 w 5762"/>
              <a:gd name="T9" fmla="*/ 1018 h 1018"/>
              <a:gd name="T10" fmla="*/ 122 w 5762"/>
              <a:gd name="T11" fmla="*/ 1018 h 1018"/>
              <a:gd name="T12" fmla="*/ 0 w 5762"/>
              <a:gd name="T13" fmla="*/ 895 h 1018"/>
              <a:gd name="T14" fmla="*/ 0 w 5762"/>
              <a:gd name="T15" fmla="*/ 122 h 1018"/>
              <a:gd name="T16" fmla="*/ 122 w 5762"/>
              <a:gd name="T17" fmla="*/ 0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2" h="1018">
                <a:moveTo>
                  <a:pt x="122" y="0"/>
                </a:moveTo>
                <a:lnTo>
                  <a:pt x="5640" y="0"/>
                </a:lnTo>
                <a:cubicBezTo>
                  <a:pt x="5707" y="0"/>
                  <a:pt x="5762" y="55"/>
                  <a:pt x="5762" y="122"/>
                </a:cubicBezTo>
                <a:lnTo>
                  <a:pt x="5762" y="895"/>
                </a:lnTo>
                <a:cubicBezTo>
                  <a:pt x="5762" y="963"/>
                  <a:pt x="5707" y="1018"/>
                  <a:pt x="5640" y="1018"/>
                </a:cubicBezTo>
                <a:lnTo>
                  <a:pt x="122" y="1018"/>
                </a:lnTo>
                <a:cubicBezTo>
                  <a:pt x="55" y="1018"/>
                  <a:pt x="0" y="963"/>
                  <a:pt x="0" y="895"/>
                </a:cubicBezTo>
                <a:lnTo>
                  <a:pt x="0" y="122"/>
                </a:lnTo>
                <a:cubicBezTo>
                  <a:pt x="0" y="55"/>
                  <a:pt x="55" y="0"/>
                  <a:pt x="122" y="0"/>
                </a:cubicBezTo>
                <a:close/>
              </a:path>
            </a:pathLst>
          </a:custGeom>
          <a:noFill/>
          <a:ln w="12700" cap="flat">
            <a:solidFill>
              <a:schemeClr val="accent1"/>
            </a:solidFill>
            <a:prstDash val="dash"/>
            <a:miter lim="800000"/>
          </a:ln>
          <a:extLst>
            <a:ext uri="{909E8E84-426E-40DD-AFC4-6F175D3DCCD1}">
              <a14:hiddenFill xmlns:a14="http://schemas.microsoft.com/office/drawing/2010/main">
                <a:solidFill>
                  <a:schemeClr val="accent2"/>
                </a:solidFill>
              </a14:hiddenFill>
            </a:ext>
          </a:extLst>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noFill/>
              <a:effectLst/>
              <a:uLnTx/>
              <a:uFillTx/>
              <a:latin typeface="Arial"/>
              <a:ea typeface="微软雅黑"/>
              <a:cs typeface="+mn-cs"/>
            </a:endParaRPr>
          </a:p>
        </p:txBody>
      </p:sp>
      <p:sp>
        <p:nvSpPr>
          <p:cNvPr id="31" name="Freeform 6">
            <a:extLst>
              <a:ext uri="{FF2B5EF4-FFF2-40B4-BE49-F238E27FC236}">
                <a16:creationId xmlns:a16="http://schemas.microsoft.com/office/drawing/2014/main" id="{7CE096B5-2408-470E-1BA5-E2FEB6909745}"/>
              </a:ext>
            </a:extLst>
          </p:cNvPr>
          <p:cNvSpPr/>
          <p:nvPr/>
        </p:nvSpPr>
        <p:spPr bwMode="auto">
          <a:xfrm>
            <a:off x="3125118" y="5301381"/>
            <a:ext cx="8363575" cy="1158563"/>
          </a:xfrm>
          <a:custGeom>
            <a:avLst/>
            <a:gdLst>
              <a:gd name="T0" fmla="*/ 122 w 5762"/>
              <a:gd name="T1" fmla="*/ 0 h 1018"/>
              <a:gd name="T2" fmla="*/ 5640 w 5762"/>
              <a:gd name="T3" fmla="*/ 0 h 1018"/>
              <a:gd name="T4" fmla="*/ 5762 w 5762"/>
              <a:gd name="T5" fmla="*/ 122 h 1018"/>
              <a:gd name="T6" fmla="*/ 5762 w 5762"/>
              <a:gd name="T7" fmla="*/ 895 h 1018"/>
              <a:gd name="T8" fmla="*/ 5640 w 5762"/>
              <a:gd name="T9" fmla="*/ 1018 h 1018"/>
              <a:gd name="T10" fmla="*/ 122 w 5762"/>
              <a:gd name="T11" fmla="*/ 1018 h 1018"/>
              <a:gd name="T12" fmla="*/ 0 w 5762"/>
              <a:gd name="T13" fmla="*/ 895 h 1018"/>
              <a:gd name="T14" fmla="*/ 0 w 5762"/>
              <a:gd name="T15" fmla="*/ 122 h 1018"/>
              <a:gd name="T16" fmla="*/ 122 w 5762"/>
              <a:gd name="T17" fmla="*/ 0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62" h="1018">
                <a:moveTo>
                  <a:pt x="122" y="0"/>
                </a:moveTo>
                <a:lnTo>
                  <a:pt x="5640" y="0"/>
                </a:lnTo>
                <a:cubicBezTo>
                  <a:pt x="5707" y="0"/>
                  <a:pt x="5762" y="55"/>
                  <a:pt x="5762" y="122"/>
                </a:cubicBezTo>
                <a:lnTo>
                  <a:pt x="5762" y="895"/>
                </a:lnTo>
                <a:cubicBezTo>
                  <a:pt x="5762" y="963"/>
                  <a:pt x="5707" y="1018"/>
                  <a:pt x="5640" y="1018"/>
                </a:cubicBezTo>
                <a:lnTo>
                  <a:pt x="122" y="1018"/>
                </a:lnTo>
                <a:cubicBezTo>
                  <a:pt x="55" y="1018"/>
                  <a:pt x="0" y="963"/>
                  <a:pt x="0" y="895"/>
                </a:cubicBezTo>
                <a:lnTo>
                  <a:pt x="0" y="122"/>
                </a:lnTo>
                <a:cubicBezTo>
                  <a:pt x="0" y="55"/>
                  <a:pt x="55" y="0"/>
                  <a:pt x="122" y="0"/>
                </a:cubicBezTo>
                <a:close/>
              </a:path>
            </a:pathLst>
          </a:custGeom>
          <a:noFill/>
          <a:ln w="12700" cap="flat">
            <a:solidFill>
              <a:schemeClr val="accent1"/>
            </a:solidFill>
            <a:prstDash val="dash"/>
            <a:miter lim="800000"/>
          </a:ln>
          <a:extLst>
            <a:ext uri="{909E8E84-426E-40DD-AFC4-6F175D3DCCD1}">
              <a14:hiddenFill xmlns:a14="http://schemas.microsoft.com/office/drawing/2010/main">
                <a:solidFill>
                  <a:schemeClr val="accent2"/>
                </a:solidFill>
              </a14:hiddenFill>
            </a:ext>
          </a:extLst>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noFill/>
              <a:effectLst/>
              <a:uLnTx/>
              <a:uFillTx/>
              <a:latin typeface="Arial"/>
              <a:ea typeface="微软雅黑"/>
              <a:cs typeface="+mn-cs"/>
            </a:endParaRPr>
          </a:p>
        </p:txBody>
      </p:sp>
    </p:spTree>
    <p:extLst>
      <p:ext uri="{BB962C8B-B14F-4D97-AF65-F5344CB8AC3E}">
        <p14:creationId xmlns:p14="http://schemas.microsoft.com/office/powerpoint/2010/main" val="52958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12" grpId="0"/>
      <p:bldP spid="16" grpId="0"/>
      <p:bldP spid="20" grpId="0" animBg="1"/>
      <p:bldP spid="21" grpId="0" animBg="1"/>
      <p:bldP spid="22" grpId="0" animBg="1"/>
      <p:bldP spid="23" grpId="0" animBg="1"/>
      <p:bldP spid="25" grpId="0" animBg="1"/>
      <p:bldP spid="28" grpId="0" animBg="1"/>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C684A-80D4-5A71-8F09-CE664F27D719}"/>
            </a:ext>
          </a:extLst>
        </p:cNvPr>
        <p:cNvGrpSpPr/>
        <p:nvPr/>
      </p:nvGrpSpPr>
      <p:grpSpPr>
        <a:xfrm>
          <a:off x="0" y="0"/>
          <a:ext cx="0" cy="0"/>
          <a:chOff x="0" y="0"/>
          <a:chExt cx="0" cy="0"/>
        </a:xfrm>
      </p:grpSpPr>
      <p:sp>
        <p:nvSpPr>
          <p:cNvPr id="4" name="Oval 9">
            <a:extLst>
              <a:ext uri="{FF2B5EF4-FFF2-40B4-BE49-F238E27FC236}">
                <a16:creationId xmlns:a16="http://schemas.microsoft.com/office/drawing/2014/main" id="{4A3A8D5F-1656-B128-1FC0-55379506EC72}"/>
              </a:ext>
            </a:extLst>
          </p:cNvPr>
          <p:cNvSpPr>
            <a:spLocks noChangeArrowheads="1"/>
          </p:cNvSpPr>
          <p:nvPr/>
        </p:nvSpPr>
        <p:spPr bwMode="auto">
          <a:xfrm>
            <a:off x="9881787" y="3100631"/>
            <a:ext cx="1707527" cy="1707527"/>
          </a:xfrm>
          <a:prstGeom prst="ellipse">
            <a:avLst/>
          </a:prstGeom>
          <a:solidFill>
            <a:schemeClr val="bg2"/>
          </a:solidFill>
          <a:ln w="10" cap="flat">
            <a:noFill/>
            <a:prstDash val="solid"/>
            <a:miter lim="800000"/>
          </a:ln>
        </p:spPr>
        <p:txBody>
          <a:bodyPr vert="horz" wrap="square" lIns="91406" tIns="45703" rIns="91406" bIns="45703"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 b="0" i="0" u="none" strike="noStrike" kern="1200" cap="none" spc="0" normalizeH="0" baseline="0" noProof="0">
              <a:ln>
                <a:noFill/>
              </a:ln>
              <a:solidFill>
                <a:prstClr val="black"/>
              </a:solidFill>
              <a:effectLst/>
              <a:uLnTx/>
              <a:uFillTx/>
              <a:latin typeface="Arial"/>
              <a:ea typeface="微软雅黑"/>
              <a:cs typeface="+mn-cs"/>
            </a:endParaRPr>
          </a:p>
        </p:txBody>
      </p:sp>
      <p:sp>
        <p:nvSpPr>
          <p:cNvPr id="63" name="TextBox 62">
            <a:extLst>
              <a:ext uri="{FF2B5EF4-FFF2-40B4-BE49-F238E27FC236}">
                <a16:creationId xmlns:a16="http://schemas.microsoft.com/office/drawing/2014/main" id="{16DA22A9-202A-6CC7-57A3-222B3BABF8DC}"/>
              </a:ext>
            </a:extLst>
          </p:cNvPr>
          <p:cNvSpPr txBox="1"/>
          <p:nvPr/>
        </p:nvSpPr>
        <p:spPr>
          <a:xfrm>
            <a:off x="988695" y="2907030"/>
            <a:ext cx="202311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rPr>
              <a:t>教师主导</a:t>
            </a:r>
          </a:p>
        </p:txBody>
      </p:sp>
      <p:sp>
        <p:nvSpPr>
          <p:cNvPr id="60" name="TextBox 59">
            <a:extLst>
              <a:ext uri="{FF2B5EF4-FFF2-40B4-BE49-F238E27FC236}">
                <a16:creationId xmlns:a16="http://schemas.microsoft.com/office/drawing/2014/main" id="{61482A9E-40BF-A418-DB1B-261A95E3ADFE}"/>
              </a:ext>
            </a:extLst>
          </p:cNvPr>
          <p:cNvSpPr txBox="1"/>
          <p:nvPr/>
        </p:nvSpPr>
        <p:spPr>
          <a:xfrm>
            <a:off x="1080770" y="5598795"/>
            <a:ext cx="1903730" cy="521970"/>
          </a:xfrm>
          <a:prstGeom prst="rect">
            <a:avLst/>
          </a:prstGeom>
          <a:noFill/>
        </p:spPr>
        <p:txBody>
          <a:bodyPr wrap="square" rtlCol="0">
            <a:spAutoFit/>
          </a:bodyPr>
          <a:lstStyle>
            <a:defPPr>
              <a:defRPr lang="zh-CN"/>
            </a:defPPr>
            <a:lvl1pPr algn="ctr">
              <a:defRPr sz="2800">
                <a:solidFill>
                  <a:schemeClr val="accent2"/>
                </a:solidFill>
                <a:latin typeface="+mj-ea"/>
                <a:ea typeface="+mj-ea"/>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楷体" panose="02010609060101010101" pitchFamily="49" charset="-122"/>
                <a:ea typeface="楷体" panose="02010609060101010101" pitchFamily="49" charset="-122"/>
                <a:cs typeface="+mn-cs"/>
              </a:rPr>
              <a:t>学生主体</a:t>
            </a:r>
            <a:endParaRPr kumimoji="0" lang="zh-CN" altLang="en-US" sz="2400" b="1" i="0" u="none" strike="noStrike" kern="1200" cap="none" spc="0" normalizeH="0" baseline="0" noProof="0" dirty="0">
              <a:ln>
                <a:noFill/>
              </a:ln>
              <a:solidFill>
                <a:srgbClr val="58B6E5"/>
              </a:solidFill>
              <a:effectLst/>
              <a:uLnTx/>
              <a:uFillTx/>
              <a:latin typeface="楷体" panose="02010609060101010101" pitchFamily="49" charset="-122"/>
              <a:ea typeface="楷体" panose="02010609060101010101" pitchFamily="49" charset="-122"/>
              <a:cs typeface="+mn-cs"/>
            </a:endParaRPr>
          </a:p>
        </p:txBody>
      </p:sp>
      <p:sp>
        <p:nvSpPr>
          <p:cNvPr id="24" name="文本框 23">
            <a:extLst>
              <a:ext uri="{FF2B5EF4-FFF2-40B4-BE49-F238E27FC236}">
                <a16:creationId xmlns:a16="http://schemas.microsoft.com/office/drawing/2014/main" id="{2FE85AC0-0444-71F1-3538-FD81384199F8}"/>
              </a:ext>
            </a:extLst>
          </p:cNvPr>
          <p:cNvSpPr txBox="1">
            <a:spLocks noChangeArrowheads="1"/>
          </p:cNvSpPr>
          <p:nvPr/>
        </p:nvSpPr>
        <p:spPr bwMode="auto">
          <a:xfrm>
            <a:off x="736600" y="1818005"/>
            <a:ext cx="2527300"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rPr>
              <a:t>教法</a:t>
            </a:r>
          </a:p>
        </p:txBody>
      </p:sp>
      <p:sp>
        <p:nvSpPr>
          <p:cNvPr id="26" name="文本框 25">
            <a:extLst>
              <a:ext uri="{FF2B5EF4-FFF2-40B4-BE49-F238E27FC236}">
                <a16:creationId xmlns:a16="http://schemas.microsoft.com/office/drawing/2014/main" id="{D8DDFB1C-00D1-F94A-9007-4CCF063E704A}"/>
              </a:ext>
            </a:extLst>
          </p:cNvPr>
          <p:cNvSpPr txBox="1">
            <a:spLocks noChangeArrowheads="1"/>
          </p:cNvSpPr>
          <p:nvPr/>
        </p:nvSpPr>
        <p:spPr bwMode="auto">
          <a:xfrm>
            <a:off x="790575" y="4652010"/>
            <a:ext cx="2473325"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CN" altLang="en-US" sz="4800" b="1" i="0" u="none" strike="noStrike" kern="120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cs"/>
              </a:rPr>
              <a:t>学法</a:t>
            </a:r>
          </a:p>
        </p:txBody>
      </p:sp>
      <p:sp>
        <p:nvSpPr>
          <p:cNvPr id="3" name="TextBox 5">
            <a:extLst>
              <a:ext uri="{FF2B5EF4-FFF2-40B4-BE49-F238E27FC236}">
                <a16:creationId xmlns:a16="http://schemas.microsoft.com/office/drawing/2014/main" id="{905EA1E2-F588-047E-471A-DA003590F361}"/>
              </a:ext>
            </a:extLst>
          </p:cNvPr>
          <p:cNvSpPr txBox="1"/>
          <p:nvPr/>
        </p:nvSpPr>
        <p:spPr>
          <a:xfrm>
            <a:off x="128270" y="377825"/>
            <a:ext cx="7607300" cy="7067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4000" b="1" kern="100" dirty="0">
                <a:effectLst/>
                <a:latin typeface="宋体" panose="02010600030101010101" pitchFamily="2" charset="-122"/>
                <a:ea typeface="宋体" panose="02010600030101010101" pitchFamily="2" charset="-122"/>
                <a:cs typeface="Arial" panose="020B0604020202020204" pitchFamily="34" charset="0"/>
              </a:rPr>
              <a:t>七、</a:t>
            </a:r>
            <a:r>
              <a:rPr lang="zh-CN" altLang="zh-CN" sz="4000" kern="100" dirty="0">
                <a:solidFill>
                  <a:srgbClr val="000000"/>
                </a:solidFill>
                <a:effectLst/>
                <a:ea typeface="宋体" panose="02010600030101010101" pitchFamily="2" charset="-122"/>
                <a:cs typeface="Arial" panose="020B0604020202020204" pitchFamily="34" charset="0"/>
              </a:rPr>
              <a:t>课题组成员分工</a:t>
            </a:r>
            <a:endParaRPr kumimoji="0" lang="zh-CN" altLang="en-US" sz="4000" b="1"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pic>
        <p:nvPicPr>
          <p:cNvPr id="10" name="图片 9">
            <a:extLst>
              <a:ext uri="{FF2B5EF4-FFF2-40B4-BE49-F238E27FC236}">
                <a16:creationId xmlns:a16="http://schemas.microsoft.com/office/drawing/2014/main" id="{84BA79B3-D148-15EA-C7A0-2E27DC558792}"/>
              </a:ext>
            </a:extLst>
          </p:cNvPr>
          <p:cNvPicPr>
            <a:picLocks noChangeAspect="1"/>
          </p:cNvPicPr>
          <p:nvPr/>
        </p:nvPicPr>
        <p:blipFill rotWithShape="1">
          <a:blip r:embed="rId3"/>
          <a:srcRect l="7485" t="778" r="605" b="906"/>
          <a:stretch/>
        </p:blipFill>
        <p:spPr>
          <a:xfrm>
            <a:off x="1695449" y="1243330"/>
            <a:ext cx="8247933" cy="4954270"/>
          </a:xfrm>
          <a:prstGeom prst="rect">
            <a:avLst/>
          </a:prstGeom>
        </p:spPr>
      </p:pic>
    </p:spTree>
    <p:extLst>
      <p:ext uri="{BB962C8B-B14F-4D97-AF65-F5344CB8AC3E}">
        <p14:creationId xmlns:p14="http://schemas.microsoft.com/office/powerpoint/2010/main" val="285278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0CD12F-2EA5-06A3-01A0-3194DB1CC69B}"/>
            </a:ext>
          </a:extLst>
        </p:cNvPr>
        <p:cNvGrpSpPr/>
        <p:nvPr/>
      </p:nvGrpSpPr>
      <p:grpSpPr>
        <a:xfrm>
          <a:off x="0" y="0"/>
          <a:ext cx="0" cy="0"/>
          <a:chOff x="0" y="0"/>
          <a:chExt cx="0" cy="0"/>
        </a:xfrm>
      </p:grpSpPr>
      <p:sp>
        <p:nvSpPr>
          <p:cNvPr id="74" name="TextBox 73">
            <a:extLst>
              <a:ext uri="{FF2B5EF4-FFF2-40B4-BE49-F238E27FC236}">
                <a16:creationId xmlns:a16="http://schemas.microsoft.com/office/drawing/2014/main" id="{B681A39A-0AA1-3F19-7C4C-2B7ADB91145C}"/>
              </a:ext>
            </a:extLst>
          </p:cNvPr>
          <p:cNvSpPr txBox="1"/>
          <p:nvPr/>
        </p:nvSpPr>
        <p:spPr>
          <a:xfrm>
            <a:off x="5279943" y="1638502"/>
            <a:ext cx="953771" cy="95313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white"/>
                </a:solidFill>
                <a:effectLst/>
                <a:uLnTx/>
                <a:uFillTx/>
                <a:latin typeface="宋体" panose="02010600030101010101" pitchFamily="2" charset="-122"/>
                <a:ea typeface="宋体" panose="02010600030101010101" pitchFamily="2" charset="-122"/>
                <a:cs typeface="+mn-cs"/>
              </a:rPr>
              <a:t>学生基础</a:t>
            </a:r>
          </a:p>
        </p:txBody>
      </p:sp>
      <p:sp>
        <p:nvSpPr>
          <p:cNvPr id="52" name="MH_Text_1">
            <a:extLst>
              <a:ext uri="{FF2B5EF4-FFF2-40B4-BE49-F238E27FC236}">
                <a16:creationId xmlns:a16="http://schemas.microsoft.com/office/drawing/2014/main" id="{1E05D084-C44F-1738-FF78-D3CC18868F67}"/>
              </a:ext>
            </a:extLst>
          </p:cNvPr>
          <p:cNvSpPr txBox="1">
            <a:spLocks noChangeArrowheads="1"/>
          </p:cNvSpPr>
          <p:nvPr>
            <p:custDataLst>
              <p:tags r:id="rId1"/>
            </p:custDataLst>
          </p:nvPr>
        </p:nvSpPr>
        <p:spPr bwMode="auto">
          <a:xfrm>
            <a:off x="1488831" y="2677209"/>
            <a:ext cx="9214338" cy="125349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35809" tIns="67902" rIns="135809" bIns="67902">
            <a:noAutofit/>
          </a:bodyPr>
          <a:lstStyle>
            <a:defPPr>
              <a:defRPr lang="en-US"/>
            </a:defPPr>
            <a:lvl1pPr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charset="0"/>
                <a:ea typeface="+mn-ea"/>
                <a:cs typeface="Arial" panose="020B0604020202020204" pitchFamily="34" charset="0"/>
              </a:defRPr>
            </a:lvl9pPr>
          </a:lstStyle>
          <a:p>
            <a:pPr marL="0" marR="0" lvl="0" indent="0" algn="l" defTabSz="761365" rtl="0" eaLnBrk="1" fontAlgn="base" latinLnBrk="0" hangingPunct="1">
              <a:lnSpc>
                <a:spcPct val="100000"/>
              </a:lnSpc>
              <a:spcBef>
                <a:spcPct val="0"/>
              </a:spcBef>
              <a:spcAft>
                <a:spcPct val="0"/>
              </a:spcAft>
              <a:buClr>
                <a:srgbClr val="E84E2D"/>
              </a:buClr>
              <a:buSzTx/>
              <a:buFontTx/>
              <a:buNone/>
              <a:tabLst/>
              <a:defRPr/>
            </a:pPr>
            <a:r>
              <a:rPr kumimoji="0" lang="en-US" sz="2400" b="1" i="0" u="none" strike="noStrike" kern="1200" cap="none" spc="0" normalizeH="0" baseline="0" noProof="0" dirty="0">
                <a:ln>
                  <a:noFill/>
                </a:ln>
                <a:solidFill>
                  <a:srgbClr val="C0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  </a:t>
            </a:r>
            <a:r>
              <a:rPr kumimoji="0" lang="en-US" sz="2400" b="1" i="0" u="none" strike="noStrike" kern="1200" cap="none" spc="0" normalizeH="0" baseline="0" noProof="0" dirty="0">
                <a:ln>
                  <a:noFill/>
                </a:ln>
                <a:solidFill>
                  <a:srgbClr val="00206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6600" dirty="0">
                <a:solidFill>
                  <a:prstClr val="black"/>
                </a:solidFill>
                <a:latin typeface="华光标题宋_CNKI" panose="02000500000000000000" pitchFamily="2" charset="-122"/>
                <a:ea typeface="华光标题宋_CNKI" panose="02000500000000000000" pitchFamily="2" charset="-122"/>
                <a:cs typeface="+mn-cs"/>
                <a:sym typeface="+mn-ea"/>
              </a:rPr>
              <a:t>恳请各位专家批评指正</a:t>
            </a:r>
          </a:p>
        </p:txBody>
      </p:sp>
    </p:spTree>
    <p:extLst>
      <p:ext uri="{BB962C8B-B14F-4D97-AF65-F5344CB8AC3E}">
        <p14:creationId xmlns:p14="http://schemas.microsoft.com/office/powerpoint/2010/main" val="26996864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mVhYjIwYTFkMDUyN2RmOGI2OTNiMWRjYmY5MjBlYTU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MH" val="20160202082519"/>
  <p:tag name="MH_LIBRARY" val="GRAPHIC"/>
  <p:tag name="MH_TYPE" val="Text"/>
  <p:tag name="MH_ORDER" val="1"/>
</p:tagLst>
</file>

<file path=ppt/tags/tag65.xml><?xml version="1.0" encoding="utf-8"?>
<p:tagLst xmlns:a="http://schemas.openxmlformats.org/drawingml/2006/main" xmlns:r="http://schemas.openxmlformats.org/officeDocument/2006/relationships" xmlns:p="http://schemas.openxmlformats.org/presentationml/2006/main">
  <p:tag name="MH" val="20160202082519"/>
  <p:tag name="MH_LIBRARY" val="GRAPHIC"/>
  <p:tag name="MH_TYPE" val="Text"/>
  <p:tag name="MH_ORDER" val="1"/>
</p:tagLst>
</file>

<file path=ppt/tags/tag66.xml><?xml version="1.0" encoding="utf-8"?>
<p:tagLst xmlns:a="http://schemas.openxmlformats.org/drawingml/2006/main" xmlns:r="http://schemas.openxmlformats.org/officeDocument/2006/relationships" xmlns:p="http://schemas.openxmlformats.org/presentationml/2006/main">
  <p:tag name="MH" val="20160202082519"/>
  <p:tag name="MH_LIBRARY" val="GRAPHIC"/>
  <p:tag name="MH_TYPE" val="Text"/>
  <p:tag name="MH_ORDER" val="1"/>
</p:tagLst>
</file>

<file path=ppt/tags/tag67.xml><?xml version="1.0" encoding="utf-8"?>
<p:tagLst xmlns:a="http://schemas.openxmlformats.org/drawingml/2006/main" xmlns:r="http://schemas.openxmlformats.org/officeDocument/2006/relationships" xmlns:p="http://schemas.openxmlformats.org/presentationml/2006/main">
  <p:tag name="MH" val="20160202215101"/>
  <p:tag name="MH_LIBRARY" val="GRAPHIC"/>
  <p:tag name="MH_TYPE" val="Other"/>
  <p:tag name="MH_ORDER" val="4"/>
</p:tagLst>
</file>

<file path=ppt/tags/tag68.xml><?xml version="1.0" encoding="utf-8"?>
<p:tagLst xmlns:a="http://schemas.openxmlformats.org/drawingml/2006/main" xmlns:r="http://schemas.openxmlformats.org/officeDocument/2006/relationships" xmlns:p="http://schemas.openxmlformats.org/presentationml/2006/main">
  <p:tag name="MH" val="20160202215101"/>
  <p:tag name="MH_LIBRARY" val="GRAPHIC"/>
  <p:tag name="MH_TYPE" val="Other"/>
  <p:tag name="MH_ORDER" val="5"/>
</p:tagLst>
</file>

<file path=ppt/tags/tag69.xml><?xml version="1.0" encoding="utf-8"?>
<p:tagLst xmlns:a="http://schemas.openxmlformats.org/drawingml/2006/main" xmlns:r="http://schemas.openxmlformats.org/officeDocument/2006/relationships" xmlns:p="http://schemas.openxmlformats.org/presentationml/2006/main">
  <p:tag name="MH" val="20160202215101"/>
  <p:tag name="MH_LIBRARY" val="GRAPHIC"/>
  <p:tag name="MH_TYPE" val="Other"/>
  <p:tag name="MH_ORDER" val="8"/>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MH" val="20160202215101"/>
  <p:tag name="MH_LIBRARY" val="GRAPHIC"/>
  <p:tag name="MH_TYPE" val="Other"/>
  <p:tag name="MH_ORDER" val="9"/>
</p:tagLst>
</file>

<file path=ppt/tags/tag71.xml><?xml version="1.0" encoding="utf-8"?>
<p:tagLst xmlns:a="http://schemas.openxmlformats.org/drawingml/2006/main" xmlns:r="http://schemas.openxmlformats.org/officeDocument/2006/relationships" xmlns:p="http://schemas.openxmlformats.org/presentationml/2006/main">
  <p:tag name="MH" val="20160202082519"/>
  <p:tag name="MH_LIBRARY" val="GRAPHIC"/>
  <p:tag name="MH_TYPE" val="Text"/>
  <p:tag name="MH_ORDER" val="1"/>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3346</TotalTime>
  <Words>2497</Words>
  <Application>Microsoft Office PowerPoint</Application>
  <PresentationFormat>宽屏</PresentationFormat>
  <Paragraphs>92</Paragraphs>
  <Slides>9</Slides>
  <Notes>8</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9</vt:i4>
      </vt:variant>
    </vt:vector>
  </HeadingPairs>
  <TitlesOfParts>
    <vt:vector size="21" baseType="lpstr">
      <vt:lpstr>华光标题宋_CNKI</vt:lpstr>
      <vt:lpstr>华文楷体</vt:lpstr>
      <vt:lpstr>楷体</vt:lpstr>
      <vt:lpstr>宋体</vt:lpstr>
      <vt:lpstr>微软雅黑</vt:lpstr>
      <vt:lpstr>微软雅黑 Light</vt:lpstr>
      <vt:lpstr>Arial</vt:lpstr>
      <vt:lpstr>Calibri</vt:lpstr>
      <vt:lpstr>Times New Roman</vt:lpstr>
      <vt:lpstr>Wingdings</vt:lpstr>
      <vt:lpstr>1_Office 主题</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jingna ning</cp:lastModifiedBy>
  <cp:revision>69</cp:revision>
  <dcterms:created xsi:type="dcterms:W3CDTF">2017-06-29T07:45:00Z</dcterms:created>
  <dcterms:modified xsi:type="dcterms:W3CDTF">2024-03-06T15:15:24Z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E2C17546A5A54C8297F96AD1D56D7075</vt:lpwstr>
  </property>
</Properties>
</file>