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80" r:id="rId4"/>
    <p:sldId id="281" r:id="rId5"/>
    <p:sldId id="287" r:id="rId6"/>
    <p:sldId id="258" r:id="rId7"/>
    <p:sldId id="275" r:id="rId8"/>
    <p:sldId id="292" r:id="rId9"/>
    <p:sldId id="277" r:id="rId10"/>
    <p:sldId id="29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32"/>
        <p:guide pos="387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7.xml"/><Relationship Id="rId5" Type="http://schemas.openxmlformats.org/officeDocument/2006/relationships/hyperlink" Target="&#24320;&#31687;&#35270;&#39057;.mp4" TargetMode="Externa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image" Target="../media/image3.jpe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3.xml"/><Relationship Id="rId5" Type="http://schemas.openxmlformats.org/officeDocument/2006/relationships/hyperlink" Target="&#33655;&#21494;&#35270;&#39057;.mp4" TargetMode="Externa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_20241018_144913"/>
          <p:cNvPicPr>
            <a:picLocks noChangeAspect="1"/>
          </p:cNvPicPr>
          <p:nvPr/>
        </p:nvPicPr>
        <p:blipFill>
          <a:blip r:embed="rId1"/>
          <a:srcRect l="10397" t="3645" r="17416"/>
          <a:stretch>
            <a:fillRect/>
          </a:stretch>
        </p:blipFill>
        <p:spPr>
          <a:xfrm>
            <a:off x="-201930" y="635"/>
            <a:ext cx="12393930" cy="7037705"/>
          </a:xfrm>
          <a:prstGeom prst="rect">
            <a:avLst/>
          </a:prstGeom>
        </p:spPr>
      </p:pic>
      <p:grpSp>
        <p:nvGrpSpPr>
          <p:cNvPr id="2" name="组合 25"/>
          <p:cNvGrpSpPr/>
          <p:nvPr/>
        </p:nvGrpSpPr>
        <p:grpSpPr>
          <a:xfrm flipV="1">
            <a:off x="3446463" y="1144588"/>
            <a:ext cx="5299075" cy="5045075"/>
            <a:chOff x="2584576" y="501266"/>
            <a:chExt cx="3974849" cy="3783782"/>
          </a:xfrm>
        </p:grpSpPr>
        <p:sp>
          <p:nvSpPr>
            <p:cNvPr id="6157" name="任意多边形: 形状 23"/>
            <p:cNvSpPr/>
            <p:nvPr/>
          </p:nvSpPr>
          <p:spPr>
            <a:xfrm>
              <a:off x="4036066" y="501266"/>
              <a:ext cx="1071870" cy="924026"/>
            </a:xfrm>
            <a:custGeom>
              <a:avLst/>
              <a:gdLst>
                <a:gd name="txL" fmla="*/ 0 w 1071870"/>
                <a:gd name="txT" fmla="*/ 0 h 924026"/>
                <a:gd name="txR" fmla="*/ 1071870 w 1071870"/>
                <a:gd name="txB" fmla="*/ 924026 h 924026"/>
              </a:gdLst>
              <a:ahLst/>
              <a:cxnLst>
                <a:cxn ang="0">
                  <a:pos x="0" y="840820"/>
                </a:cxn>
                <a:cxn ang="0">
                  <a:pos x="535935" y="0"/>
                </a:cxn>
                <a:cxn ang="0">
                  <a:pos x="1071870" y="840820"/>
                </a:cxn>
              </a:cxnLst>
              <a:rect l="txL" t="txT" r="txR" b="txB"/>
              <a:pathLst>
                <a:path w="1071870" h="924026">
                  <a:moveTo>
                    <a:pt x="0" y="924026"/>
                  </a:moveTo>
                  <a:lnTo>
                    <a:pt x="535935" y="0"/>
                  </a:lnTo>
                  <a:lnTo>
                    <a:pt x="1071870" y="924026"/>
                  </a:lnTo>
                </a:path>
              </a:pathLst>
            </a:custGeom>
            <a:noFill/>
            <a:ln w="25400" cap="flat" cmpd="sng">
              <a:solidFill>
                <a:srgbClr val="DB4527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8" name="任意多边形: 形状 20"/>
            <p:cNvSpPr/>
            <p:nvPr/>
          </p:nvSpPr>
          <p:spPr>
            <a:xfrm>
              <a:off x="2584576" y="3361023"/>
              <a:ext cx="3974849" cy="924025"/>
            </a:xfrm>
            <a:custGeom>
              <a:avLst/>
              <a:gdLst>
                <a:gd name="txL" fmla="*/ 0 w 3974849"/>
                <a:gd name="txT" fmla="*/ 0 h 924025"/>
                <a:gd name="txR" fmla="*/ 3974849 w 3974849"/>
                <a:gd name="txB" fmla="*/ 924025 h 924025"/>
              </a:gdLst>
              <a:ahLst/>
              <a:cxnLst>
                <a:cxn ang="0">
                  <a:pos x="3438915" y="0"/>
                </a:cxn>
                <a:cxn ang="0">
                  <a:pos x="3974849" y="924025"/>
                </a:cxn>
                <a:cxn ang="0">
                  <a:pos x="0" y="924025"/>
                </a:cxn>
                <a:cxn ang="0">
                  <a:pos x="535935" y="0"/>
                </a:cxn>
              </a:cxnLst>
              <a:rect l="txL" t="txT" r="txR" b="txB"/>
              <a:pathLst>
                <a:path w="3974849" h="924025">
                  <a:moveTo>
                    <a:pt x="3438915" y="0"/>
                  </a:moveTo>
                  <a:lnTo>
                    <a:pt x="3974849" y="924025"/>
                  </a:lnTo>
                  <a:lnTo>
                    <a:pt x="0" y="924025"/>
                  </a:lnTo>
                  <a:lnTo>
                    <a:pt x="535935" y="0"/>
                  </a:lnTo>
                </a:path>
              </a:pathLst>
            </a:custGeom>
            <a:noFill/>
            <a:ln w="25400" cap="flat" cmpd="sng">
              <a:solidFill>
                <a:srgbClr val="DB4527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149" name="任意多边形: 形状 30"/>
          <p:cNvSpPr/>
          <p:nvPr/>
        </p:nvSpPr>
        <p:spPr>
          <a:xfrm>
            <a:off x="0" y="6350000"/>
            <a:ext cx="12192000" cy="508000"/>
          </a:xfrm>
          <a:custGeom>
            <a:avLst/>
            <a:gdLst>
              <a:gd name="txL" fmla="*/ 0 w 9144000"/>
              <a:gd name="txT" fmla="*/ 0 h 380999"/>
              <a:gd name="txR" fmla="*/ 9144000 w 9144000"/>
              <a:gd name="txB" fmla="*/ 380999 h 380999"/>
            </a:gdLst>
            <a:ahLst/>
            <a:cxnLst>
              <a:cxn ang="0">
                <a:pos x="8127999" y="0"/>
              </a:cxn>
              <a:cxn ang="0">
                <a:pos x="15957396" y="538777"/>
              </a:cxn>
              <a:cxn ang="0">
                <a:pos x="16255998" y="584763"/>
              </a:cxn>
              <a:cxn ang="0">
                <a:pos x="16255998" y="677334"/>
              </a:cxn>
              <a:cxn ang="0">
                <a:pos x="0" y="677334"/>
              </a:cxn>
              <a:cxn ang="0">
                <a:pos x="0" y="584763"/>
              </a:cxn>
              <a:cxn ang="0">
                <a:pos x="298587" y="538777"/>
              </a:cxn>
              <a:cxn ang="0">
                <a:pos x="8127999" y="0"/>
              </a:cxn>
            </a:cxnLst>
            <a:rect l="txL" t="txT" r="txR" b="txB"/>
            <a:pathLst>
              <a:path w="9144000" h="380999">
                <a:moveTo>
                  <a:pt x="4572001" y="0"/>
                </a:moveTo>
                <a:cubicBezTo>
                  <a:pt x="6105628" y="0"/>
                  <a:pt x="7584809" y="106103"/>
                  <a:pt x="8976046" y="303061"/>
                </a:cubicBezTo>
                <a:lnTo>
                  <a:pt x="9144000" y="328928"/>
                </a:lnTo>
                <a:lnTo>
                  <a:pt x="9144000" y="380999"/>
                </a:lnTo>
                <a:lnTo>
                  <a:pt x="0" y="380999"/>
                </a:lnTo>
                <a:lnTo>
                  <a:pt x="0" y="328928"/>
                </a:lnTo>
                <a:lnTo>
                  <a:pt x="167955" y="303061"/>
                </a:lnTo>
                <a:cubicBezTo>
                  <a:pt x="1559192" y="106103"/>
                  <a:pt x="3038373" y="0"/>
                  <a:pt x="4572001" y="0"/>
                </a:cubicBezTo>
                <a:close/>
              </a:path>
            </a:pathLst>
          </a:custGeom>
          <a:solidFill>
            <a:srgbClr val="DB4527">
              <a:alpha val="100000"/>
            </a:srgbClr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" name="组合 6"/>
          <p:cNvGrpSpPr/>
          <p:nvPr/>
        </p:nvGrpSpPr>
        <p:grpSpPr>
          <a:xfrm flipV="1">
            <a:off x="3449638" y="995363"/>
            <a:ext cx="5300662" cy="5021262"/>
            <a:chOff x="2584576" y="475456"/>
            <a:chExt cx="3974849" cy="3809592"/>
          </a:xfrm>
        </p:grpSpPr>
        <p:sp>
          <p:nvSpPr>
            <p:cNvPr id="6155" name="任意多边形: 形状 8"/>
            <p:cNvSpPr/>
            <p:nvPr/>
          </p:nvSpPr>
          <p:spPr>
            <a:xfrm>
              <a:off x="4036066" y="475456"/>
              <a:ext cx="1071870" cy="924026"/>
            </a:xfrm>
            <a:custGeom>
              <a:avLst/>
              <a:gdLst>
                <a:gd name="txL" fmla="*/ 0 w 1071870"/>
                <a:gd name="txT" fmla="*/ 0 h 924026"/>
                <a:gd name="txR" fmla="*/ 1071870 w 1071870"/>
                <a:gd name="txB" fmla="*/ 924026 h 924026"/>
              </a:gdLst>
              <a:ahLst/>
              <a:cxnLst>
                <a:cxn ang="0">
                  <a:pos x="0" y="840820"/>
                </a:cxn>
                <a:cxn ang="0">
                  <a:pos x="535935" y="0"/>
                </a:cxn>
                <a:cxn ang="0">
                  <a:pos x="1071870" y="840820"/>
                </a:cxn>
              </a:cxnLst>
              <a:rect l="txL" t="txT" r="txR" b="txB"/>
              <a:pathLst>
                <a:path w="1071870" h="924026">
                  <a:moveTo>
                    <a:pt x="0" y="924026"/>
                  </a:moveTo>
                  <a:lnTo>
                    <a:pt x="535935" y="0"/>
                  </a:lnTo>
                  <a:lnTo>
                    <a:pt x="1071870" y="924026"/>
                  </a:lnTo>
                </a:path>
              </a:pathLst>
            </a:custGeom>
            <a:noFill/>
            <a:ln w="25400" cap="flat" cmpd="sng">
              <a:solidFill>
                <a:srgbClr val="DB4527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56" name="任意多边形: 形状 9"/>
            <p:cNvSpPr/>
            <p:nvPr/>
          </p:nvSpPr>
          <p:spPr>
            <a:xfrm>
              <a:off x="2584576" y="3361023"/>
              <a:ext cx="3974849" cy="924025"/>
            </a:xfrm>
            <a:custGeom>
              <a:avLst/>
              <a:gdLst>
                <a:gd name="txL" fmla="*/ 0 w 3974849"/>
                <a:gd name="txT" fmla="*/ 0 h 924025"/>
                <a:gd name="txR" fmla="*/ 3974849 w 3974849"/>
                <a:gd name="txB" fmla="*/ 924025 h 924025"/>
              </a:gdLst>
              <a:ahLst/>
              <a:cxnLst>
                <a:cxn ang="0">
                  <a:pos x="3438915" y="0"/>
                </a:cxn>
                <a:cxn ang="0">
                  <a:pos x="3974849" y="924025"/>
                </a:cxn>
                <a:cxn ang="0">
                  <a:pos x="0" y="924025"/>
                </a:cxn>
                <a:cxn ang="0">
                  <a:pos x="535935" y="0"/>
                </a:cxn>
              </a:cxnLst>
              <a:rect l="txL" t="txT" r="txR" b="txB"/>
              <a:pathLst>
                <a:path w="3974849" h="924025">
                  <a:moveTo>
                    <a:pt x="3438915" y="0"/>
                  </a:moveTo>
                  <a:lnTo>
                    <a:pt x="3974849" y="924025"/>
                  </a:lnTo>
                  <a:lnTo>
                    <a:pt x="0" y="924025"/>
                  </a:lnTo>
                  <a:lnTo>
                    <a:pt x="535935" y="0"/>
                  </a:lnTo>
                </a:path>
              </a:pathLst>
            </a:custGeom>
            <a:noFill/>
            <a:ln w="25400" cap="flat" cmpd="sng">
              <a:solidFill>
                <a:srgbClr val="DB4527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413601" y="2360930"/>
            <a:ext cx="5608320" cy="9124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ct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5335">
                <a:solidFill>
                  <a:schemeClr val="bg1"/>
                </a:solidFill>
                <a:sym typeface="+mn-ea"/>
              </a:rPr>
              <a:t>钢铁侠的纳米战衣</a:t>
            </a:r>
            <a:endParaRPr lang="zh-CN" sz="5335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11375" y="3669983"/>
            <a:ext cx="79994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2400" dirty="0">
                <a:solidFill>
                  <a:schemeClr val="bg1"/>
                </a:solidFill>
                <a:latin typeface="幼圆"/>
                <a:ea typeface="微软雅黑" panose="020B0503020204020204" charset="-122"/>
              </a:rPr>
              <a:t>新北区罗溪中学</a:t>
            </a:r>
            <a:r>
              <a:rPr lang="en-US" altLang="zh-CN" sz="2400" dirty="0">
                <a:solidFill>
                  <a:schemeClr val="bg1"/>
                </a:solidFill>
                <a:latin typeface="幼圆"/>
                <a:ea typeface="微软雅黑" panose="020B0503020204020204" charset="-122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幼圆"/>
                <a:ea typeface="微软雅黑" panose="020B0503020204020204" charset="-122"/>
              </a:rPr>
              <a:t>王观涛</a:t>
            </a:r>
            <a:endParaRPr lang="zh-CN" altLang="en-US" sz="2400" dirty="0">
              <a:solidFill>
                <a:schemeClr val="bg1"/>
              </a:solidFill>
              <a:latin typeface="幼圆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-971601" y="3178175"/>
            <a:ext cx="13715999" cy="0"/>
          </a:xfrm>
          <a:prstGeom prst="line">
            <a:avLst/>
          </a:prstGeom>
          <a:noFill/>
          <a:ln w="3175" cap="flat" cmpd="sng" algn="ctr">
            <a:gradFill flip="none" rotWithShape="1">
              <a:gsLst>
                <a:gs pos="0">
                  <a:srgbClr val="F8F8F8">
                    <a:alpha val="50000"/>
                  </a:srgbClr>
                </a:gs>
                <a:gs pos="50000">
                  <a:srgbClr val="19191A">
                    <a:alpha val="80000"/>
                  </a:srgbClr>
                </a:gs>
                <a:gs pos="100000">
                  <a:srgbClr val="F8F8F8">
                    <a:alpha val="5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800000"/>
          </a:ln>
          <a:effectLst/>
        </p:spPr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mmexport1729233861531"/>
          <p:cNvPicPr>
            <a:picLocks noChangeAspect="1"/>
          </p:cNvPicPr>
          <p:nvPr/>
        </p:nvPicPr>
        <p:blipFill>
          <a:blip r:embed="rId1"/>
          <a:srcRect l="29284" t="12604" r="9073" b="13166"/>
          <a:stretch>
            <a:fillRect/>
          </a:stretch>
        </p:blipFill>
        <p:spPr>
          <a:xfrm>
            <a:off x="0" y="0"/>
            <a:ext cx="12268835" cy="6844665"/>
          </a:xfrm>
          <a:prstGeom prst="rect">
            <a:avLst/>
          </a:prstGeom>
        </p:spPr>
      </p:pic>
      <p:grpSp>
        <p:nvGrpSpPr>
          <p:cNvPr id="8195" name="组合 5"/>
          <p:cNvGrpSpPr/>
          <p:nvPr/>
        </p:nvGrpSpPr>
        <p:grpSpPr>
          <a:xfrm rot="0">
            <a:off x="122555" y="122668"/>
            <a:ext cx="6093783" cy="866027"/>
            <a:chOff x="5630" y="3741"/>
            <a:chExt cx="16095" cy="2482"/>
          </a:xfrm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1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198" name="直接连接符 16"/>
            <p:cNvCxnSpPr/>
            <p:nvPr>
              <p:custDataLst>
                <p:tags r:id="rId4"/>
              </p:custDataLst>
            </p:nvPr>
          </p:nvCxnSpPr>
          <p:spPr>
            <a:xfrm flipV="1">
              <a:off x="7532" y="5342"/>
              <a:ext cx="10878" cy="18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11" name="矩形 10"/>
            <p:cNvSpPr/>
            <p:nvPr/>
          </p:nvSpPr>
          <p:spPr>
            <a:xfrm>
              <a:off x="7602" y="3741"/>
              <a:ext cx="14123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</a:rPr>
                <a:t>创设情景，激发探索兴趣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44220" y="1278890"/>
            <a:ext cx="100469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引入：老师把劳技课上的超级黏土揉成了棱长为</a:t>
            </a:r>
            <a:r>
              <a:rPr lang="en-US" altLang="zh-CN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1dm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的正方体，能包裹住你自己吗？</a:t>
            </a:r>
            <a:endParaRPr lang="zh-CN" altLang="en-US" sz="2800" b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9315" y="4464050"/>
            <a:ext cx="879094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追问：钢铁侠胸口的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hlinkClick r:id="rId5" action="ppaction://hlinkfile"/>
              </a:rPr>
              <a:t>反应堆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是如何变成铺满全身的战衣？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mmexport1729233861531"/>
          <p:cNvPicPr>
            <a:picLocks noChangeAspect="1"/>
          </p:cNvPicPr>
          <p:nvPr/>
        </p:nvPicPr>
        <p:blipFill>
          <a:blip r:embed="rId1"/>
          <a:srcRect l="29284" t="12604" r="9073" b="13166"/>
          <a:stretch>
            <a:fillRect/>
          </a:stretch>
        </p:blipFill>
        <p:spPr>
          <a:xfrm>
            <a:off x="0" y="0"/>
            <a:ext cx="12268835" cy="6844665"/>
          </a:xfrm>
          <a:prstGeom prst="rect">
            <a:avLst/>
          </a:prstGeom>
        </p:spPr>
      </p:pic>
      <p:grpSp>
        <p:nvGrpSpPr>
          <p:cNvPr id="8195" name="组合 5"/>
          <p:cNvGrpSpPr/>
          <p:nvPr/>
        </p:nvGrpSpPr>
        <p:grpSpPr>
          <a:xfrm rot="0">
            <a:off x="135890" y="273163"/>
            <a:ext cx="6921432" cy="866027"/>
            <a:chOff x="5630" y="3741"/>
            <a:chExt cx="18281" cy="2482"/>
          </a:xfrm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2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198" name="直接连接符 16"/>
            <p:cNvCxnSpPr/>
            <p:nvPr>
              <p:custDataLst>
                <p:tags r:id="rId4"/>
              </p:custDataLst>
            </p:nvPr>
          </p:nvCxnSpPr>
          <p:spPr>
            <a:xfrm flipV="1">
              <a:off x="7553" y="5323"/>
              <a:ext cx="10881" cy="33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11" name="矩形 10"/>
            <p:cNvSpPr/>
            <p:nvPr/>
          </p:nvSpPr>
          <p:spPr>
            <a:xfrm>
              <a:off x="7602" y="3741"/>
              <a:ext cx="16309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  <a:sym typeface="+mn-ea"/>
                </a:rPr>
                <a:t>合作探究，培养分析能力</a:t>
              </a:r>
              <a:endParaRPr lang="zh-CN" altLang="en-US" sz="2800" b="1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0" y="1538605"/>
            <a:ext cx="973391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问题1：如何用一个棱长为1dm的正方体包裹住你自己？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5" y="3282315"/>
            <a:ext cx="1057465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问题2：如何将棱长1dm的正方体分割成棱长为0.5dm的正方体？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5715" y="5053965"/>
            <a:ext cx="111544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algn="just" defTabSz="266700">
              <a:buClrTx/>
              <a:buSzTx/>
              <a:buFontTx/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问题3：那要切割到棱长为多少的小正方体才有可能包裹着自己呢？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algn="just" defTabSz="266700">
              <a:buClrTx/>
              <a:buSzTx/>
              <a:buFontTx/>
            </a:pPr>
            <a:r>
              <a:rPr lang="en-US" altLang="zh-CN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               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请小组合作，完成下表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5" name="组合 5"/>
          <p:cNvGrpSpPr/>
          <p:nvPr/>
        </p:nvGrpSpPr>
        <p:grpSpPr>
          <a:xfrm rot="0">
            <a:off x="135890" y="273163"/>
            <a:ext cx="6921432" cy="866027"/>
            <a:chOff x="5630" y="3741"/>
            <a:chExt cx="18281" cy="2482"/>
          </a:xfrm>
        </p:grpSpPr>
        <p:sp>
          <p:nvSpPr>
            <p:cNvPr id="7" name="椭圆 6"/>
            <p:cNvSpPr/>
            <p:nvPr>
              <p:custDataLst>
                <p:tags r:id="rId1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2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2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198" name="直接连接符 16"/>
            <p:cNvCxnSpPr/>
            <p:nvPr>
              <p:custDataLst>
                <p:tags r:id="rId3"/>
              </p:custDataLst>
            </p:nvPr>
          </p:nvCxnSpPr>
          <p:spPr>
            <a:xfrm flipV="1">
              <a:off x="7553" y="5323"/>
              <a:ext cx="10881" cy="33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11" name="矩形 10"/>
            <p:cNvSpPr/>
            <p:nvPr/>
          </p:nvSpPr>
          <p:spPr>
            <a:xfrm>
              <a:off x="7602" y="3741"/>
              <a:ext cx="16309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  <a:sym typeface="+mn-ea"/>
                </a:rPr>
                <a:t>合作探究，培养分析能力</a:t>
              </a:r>
              <a:endParaRPr lang="zh-CN" altLang="en-US" sz="2800" b="1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pic>
        <p:nvPicPr>
          <p:cNvPr id="2" name="图片 1" descr="IMG_20241011_155849"/>
          <p:cNvPicPr>
            <a:picLocks noChangeAspect="1"/>
          </p:cNvPicPr>
          <p:nvPr/>
        </p:nvPicPr>
        <p:blipFill>
          <a:blip r:embed="rId4"/>
          <a:srcRect l="5660"/>
          <a:stretch>
            <a:fillRect/>
          </a:stretch>
        </p:blipFill>
        <p:spPr>
          <a:xfrm rot="16200000">
            <a:off x="3769360" y="-2543810"/>
            <a:ext cx="4657090" cy="12064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5945" y="5749290"/>
            <a:ext cx="109651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Calibri" panose="020F0502020204030204"/>
                <a:ea typeface="宋体" panose="02010600030101010101" pitchFamily="2" charset="-122"/>
              </a:rPr>
              <a:t>问题4：观察表格，当小正方体棱长减少，小正方体的体积、个数、表面积变化情况如何？</a:t>
            </a:r>
            <a:endParaRPr lang="zh-CN" altLang="en-US" sz="2800"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IMG_20241018_1529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619760"/>
            <a:ext cx="12191365" cy="7477760"/>
          </a:xfrm>
          <a:prstGeom prst="rect">
            <a:avLst/>
          </a:prstGeom>
        </p:spPr>
      </p:pic>
      <p:grpSp>
        <p:nvGrpSpPr>
          <p:cNvPr id="8195" name="组合 5"/>
          <p:cNvGrpSpPr/>
          <p:nvPr/>
        </p:nvGrpSpPr>
        <p:grpSpPr>
          <a:xfrm rot="0">
            <a:off x="135890" y="273163"/>
            <a:ext cx="5688288" cy="866027"/>
            <a:chOff x="5630" y="3741"/>
            <a:chExt cx="15024" cy="2482"/>
          </a:xfrm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3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198" name="直接连接符 16"/>
            <p:cNvCxnSpPr/>
            <p:nvPr>
              <p:custDataLst>
                <p:tags r:id="rId4"/>
              </p:custDataLst>
            </p:nvPr>
          </p:nvCxnSpPr>
          <p:spPr>
            <a:xfrm flipV="1">
              <a:off x="7678" y="5327"/>
              <a:ext cx="10553" cy="33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11" name="矩形 10"/>
            <p:cNvSpPr/>
            <p:nvPr/>
          </p:nvSpPr>
          <p:spPr>
            <a:xfrm>
              <a:off x="7602" y="3741"/>
              <a:ext cx="13052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</a:rPr>
                <a:t>学以致用，提高应用能力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45160" y="1143000"/>
            <a:ext cx="11546205" cy="37744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练习：钢铁侠战衣的表面积大约为2m²，切割棱长为1dm的正方体.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（1）要装备一套战衣，需要切割成棱长为多少的正方体？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（2）战斗过程中战衣难免有损耗，要提前制备</a:t>
            </a:r>
            <a:r>
              <a:rPr lang="en-US" altLang="zh-CN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10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套，又需要切割成棱长为多少的正方体？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（3）为了应对未来的太空威胁，更好地保护地球，要提前制备约</a:t>
            </a:r>
            <a:r>
              <a:rPr lang="en-US" altLang="zh-CN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50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万套战衣，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sym typeface="+mn-ea"/>
              </a:rPr>
              <a:t>又需要切割成棱长为多少的正方体？（单位换算成纳米）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6765" y="5208270"/>
            <a:ext cx="113087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如果材料处于纳米尺寸（1~100 nm）或者由它们作为基本单元构成的材料称为纳米材料.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mmexport1729233861531"/>
          <p:cNvPicPr>
            <a:picLocks noChangeAspect="1"/>
          </p:cNvPicPr>
          <p:nvPr/>
        </p:nvPicPr>
        <p:blipFill>
          <a:blip r:embed="rId1"/>
          <a:srcRect l="29284" t="12604" r="9073" b="13166"/>
          <a:stretch>
            <a:fillRect/>
          </a:stretch>
        </p:blipFill>
        <p:spPr>
          <a:xfrm>
            <a:off x="0" y="0"/>
            <a:ext cx="12268835" cy="6844665"/>
          </a:xfrm>
          <a:prstGeom prst="rect">
            <a:avLst/>
          </a:prstGeom>
        </p:spPr>
      </p:pic>
      <p:grpSp>
        <p:nvGrpSpPr>
          <p:cNvPr id="8195" name="组合 5"/>
          <p:cNvGrpSpPr/>
          <p:nvPr/>
        </p:nvGrpSpPr>
        <p:grpSpPr>
          <a:xfrm rot="0">
            <a:off x="135890" y="273163"/>
            <a:ext cx="4937497" cy="866027"/>
            <a:chOff x="5630" y="3741"/>
            <a:chExt cx="13041" cy="2482"/>
          </a:xfrm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4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198" name="直接连接符 16"/>
            <p:cNvCxnSpPr/>
            <p:nvPr>
              <p:custDataLst>
                <p:tags r:id="rId4"/>
              </p:custDataLst>
            </p:nvPr>
          </p:nvCxnSpPr>
          <p:spPr>
            <a:xfrm>
              <a:off x="7421" y="5400"/>
              <a:ext cx="11150" cy="9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11" name="矩形 10"/>
            <p:cNvSpPr/>
            <p:nvPr/>
          </p:nvSpPr>
          <p:spPr>
            <a:xfrm>
              <a:off x="7602" y="3741"/>
              <a:ext cx="11069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</a:rPr>
                <a:t>实际应用，发展创新能力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20065" y="5332095"/>
            <a:ext cx="993584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问题</a:t>
            </a:r>
            <a:r>
              <a:rPr lang="en-US" altLang="zh-CN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6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：“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hlinkClick r:id="rId5" action="ppaction://hlinkfile"/>
              </a:rPr>
              <a:t>出淤泥而不染</a:t>
            </a:r>
            <a:r>
              <a:rPr lang="zh-CN" altLang="en-US" sz="2800" b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，濯清涟而不妖”的原因是什么？</a:t>
            </a:r>
            <a:endParaRPr lang="zh-CN" altLang="en-US" sz="2800" b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065" y="1298575"/>
            <a:ext cx="1158113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问题</a:t>
            </a:r>
            <a:r>
              <a:rPr lang="en-US" altLang="zh-CN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5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sym typeface="+mn-ea"/>
              </a:rPr>
              <a:t>为了应对未来的太空威胁而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制作的战衣，正方体切割后的小正方体也属于纳米材料，你觉得切割后的小正方形是什么颜色？（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  <a:sym typeface="+mn-ea"/>
              </a:rPr>
              <a:t>可见光的波长在380~780 nm之间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）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065" y="3014980"/>
            <a:ext cx="110864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物理知识：眼睛能看见颜色是因为光的反射，而可见光的波长在380~780 nm之间，可见光会直接穿过小正方体，反射的光小于1%，所以眼睛看见的是黑色.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mmexport1729233861531"/>
          <p:cNvPicPr>
            <a:picLocks noChangeAspect="1"/>
          </p:cNvPicPr>
          <p:nvPr/>
        </p:nvPicPr>
        <p:blipFill>
          <a:blip r:embed="rId1"/>
          <a:srcRect l="29284" t="12604" r="9073" b="13166"/>
          <a:stretch>
            <a:fillRect/>
          </a:stretch>
        </p:blipFill>
        <p:spPr>
          <a:xfrm>
            <a:off x="0" y="0"/>
            <a:ext cx="12268835" cy="6844665"/>
          </a:xfrm>
          <a:prstGeom prst="rect">
            <a:avLst/>
          </a:prstGeom>
        </p:spPr>
      </p:pic>
      <p:grpSp>
        <p:nvGrpSpPr>
          <p:cNvPr id="8195" name="组合 5"/>
          <p:cNvGrpSpPr/>
          <p:nvPr/>
        </p:nvGrpSpPr>
        <p:grpSpPr>
          <a:xfrm rot="0">
            <a:off x="135890" y="273163"/>
            <a:ext cx="4937497" cy="866027"/>
            <a:chOff x="5630" y="3741"/>
            <a:chExt cx="13041" cy="2482"/>
          </a:xfrm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4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198" name="直接连接符 16"/>
            <p:cNvCxnSpPr/>
            <p:nvPr>
              <p:custDataLst>
                <p:tags r:id="rId4"/>
              </p:custDataLst>
            </p:nvPr>
          </p:nvCxnSpPr>
          <p:spPr>
            <a:xfrm>
              <a:off x="7421" y="5400"/>
              <a:ext cx="11150" cy="9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11" name="矩形 10"/>
            <p:cNvSpPr/>
            <p:nvPr/>
          </p:nvSpPr>
          <p:spPr>
            <a:xfrm>
              <a:off x="7602" y="3741"/>
              <a:ext cx="11069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</a:rPr>
                <a:t>实际应用，发展创新能力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1102360"/>
            <a:ext cx="94284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问题7：结合今天所学知识，请你们来分析纳米材料有这些特性的原因是什么？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2650" y="3695700"/>
            <a:ext cx="94748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问题8：畅想未来，纳米材料还可以为我们做哪些事情？</a:t>
            </a:r>
            <a:endParaRPr lang="zh-CN" altLang="en-US" sz="28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729812648434"/>
          <p:cNvPicPr>
            <a:picLocks noChangeAspect="1"/>
          </p:cNvPicPr>
          <p:nvPr/>
        </p:nvPicPr>
        <p:blipFill>
          <a:blip r:embed="rId1"/>
          <a:srcRect l="11265" t="34617" r="-321" b="15754"/>
          <a:stretch>
            <a:fillRect/>
          </a:stretch>
        </p:blipFill>
        <p:spPr>
          <a:xfrm>
            <a:off x="0" y="0"/>
            <a:ext cx="12287250" cy="6847840"/>
          </a:xfrm>
          <a:prstGeom prst="rect">
            <a:avLst/>
          </a:prstGeom>
        </p:spPr>
      </p:pic>
      <p:grpSp>
        <p:nvGrpSpPr>
          <p:cNvPr id="14" name="组合 5"/>
          <p:cNvGrpSpPr/>
          <p:nvPr/>
        </p:nvGrpSpPr>
        <p:grpSpPr>
          <a:xfrm rot="0">
            <a:off x="135890" y="285269"/>
            <a:ext cx="6656633" cy="853950"/>
            <a:chOff x="5630" y="3776"/>
            <a:chExt cx="17582" cy="2447"/>
          </a:xfrm>
        </p:grpSpPr>
        <p:sp>
          <p:nvSpPr>
            <p:cNvPr id="15" name="椭圆 14"/>
            <p:cNvSpPr/>
            <p:nvPr>
              <p:custDataLst>
                <p:tags r:id="rId2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3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5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>
              <p:custDataLst>
                <p:tags r:id="rId4"/>
              </p:custDataLst>
            </p:nvPr>
          </p:nvCxnSpPr>
          <p:spPr>
            <a:xfrm flipV="1">
              <a:off x="7511" y="5367"/>
              <a:ext cx="4247" cy="33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25" name="矩形 24"/>
            <p:cNvSpPr/>
            <p:nvPr>
              <p:custDataLst>
                <p:tags r:id="rId5"/>
              </p:custDataLst>
            </p:nvPr>
          </p:nvSpPr>
          <p:spPr>
            <a:xfrm>
              <a:off x="7535" y="3776"/>
              <a:ext cx="15677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</a:rPr>
                <a:t>课堂小结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54910" y="188595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通过今天这堂课，你有什么收获？</a:t>
            </a:r>
            <a:endParaRPr lang="zh-CN" altLang="en-US" sz="320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1729812648434"/>
          <p:cNvPicPr>
            <a:picLocks noChangeAspect="1"/>
          </p:cNvPicPr>
          <p:nvPr/>
        </p:nvPicPr>
        <p:blipFill>
          <a:blip r:embed="rId1"/>
          <a:srcRect l="11265" t="34617" r="-321" b="15754"/>
          <a:stretch>
            <a:fillRect/>
          </a:stretch>
        </p:blipFill>
        <p:spPr>
          <a:xfrm>
            <a:off x="0" y="0"/>
            <a:ext cx="12287250" cy="6847840"/>
          </a:xfrm>
          <a:prstGeom prst="rect">
            <a:avLst/>
          </a:prstGeom>
        </p:spPr>
      </p:pic>
      <p:grpSp>
        <p:nvGrpSpPr>
          <p:cNvPr id="8195" name="组合 5"/>
          <p:cNvGrpSpPr/>
          <p:nvPr/>
        </p:nvGrpSpPr>
        <p:grpSpPr>
          <a:xfrm rot="0">
            <a:off x="135890" y="254559"/>
            <a:ext cx="3542607" cy="884660"/>
            <a:chOff x="5630" y="3688"/>
            <a:chExt cx="9357" cy="2535"/>
          </a:xfrm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5630" y="4578"/>
              <a:ext cx="1642" cy="164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E38F90"/>
              </a:solidFill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endParaRPr lang="zh-CN" altLang="en-US" dirty="0">
                <a:solidFill>
                  <a:srgbClr val="000000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5770" y="4720"/>
              <a:ext cx="1362" cy="1360"/>
            </a:xfrm>
            <a:prstGeom prst="ellipse">
              <a:avLst/>
            </a:prstGeom>
            <a:solidFill>
              <a:srgbClr val="E38F90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p>
              <a:pPr algn="ctr">
                <a:buNone/>
              </a:pPr>
              <a:r>
                <a:rPr lang="en-US" altLang="zh-CN" sz="4400" dirty="0">
                  <a:solidFill>
                    <a:srgbClr val="FFFFFF"/>
                  </a:solidFill>
                  <a:latin typeface="Impact" panose="020B0806030902050204" pitchFamily="34" charset="0"/>
                  <a:ea typeface="黑体" panose="02010609060101010101" pitchFamily="49" charset="-122"/>
                </a:rPr>
                <a:t>6</a:t>
              </a:r>
              <a:endParaRPr lang="en-US" altLang="zh-CN" sz="4400" dirty="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198" name="直接连接符 16"/>
            <p:cNvCxnSpPr>
              <a:stCxn id="7" idx="6"/>
            </p:cNvCxnSpPr>
            <p:nvPr>
              <p:custDataLst>
                <p:tags r:id="rId4"/>
              </p:custDataLst>
            </p:nvPr>
          </p:nvCxnSpPr>
          <p:spPr>
            <a:xfrm>
              <a:off x="7271" y="5400"/>
              <a:ext cx="4678" cy="9"/>
            </a:xfrm>
            <a:prstGeom prst="line">
              <a:avLst/>
            </a:prstGeom>
            <a:ln w="28575" cap="flat" cmpd="sng">
              <a:solidFill>
                <a:srgbClr val="E38F90"/>
              </a:solidFill>
              <a:prstDash val="solid"/>
              <a:headEnd type="none" w="med" len="med"/>
              <a:tailEnd type="oval" w="lg" len="lg"/>
            </a:ln>
          </p:spPr>
        </p:cxnSp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7869" y="3688"/>
              <a:ext cx="7118" cy="1410"/>
            </a:xfrm>
            <a:prstGeom prst="rect">
              <a:avLst/>
            </a:prstGeom>
          </p:spPr>
          <p:txBody>
            <a:bodyPr>
              <a:noAutofit/>
              <a:scene3d>
                <a:camera prst="orthographicFront"/>
                <a:lightRig rig="threePt" dir="t"/>
              </a:scene3d>
              <a:sp3d contourW="12700"/>
            </a:bodyPr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黑体" panose="02010609060101010101" pitchFamily="49" charset="-122"/>
                </a:rPr>
                <a:t>结束语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74315" y="1895475"/>
            <a:ext cx="8299450" cy="26263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600">
                <a:solidFill>
                  <a:srgbClr val="FFFF00"/>
                </a:solidFill>
                <a:latin typeface="Calibri" panose="020F0502020204030204"/>
                <a:ea typeface="宋体" panose="02010600030101010101" pitchFamily="2" charset="-122"/>
                <a:sym typeface="+mn-ea"/>
              </a:rPr>
              <a:t>小中藏大，微小尺寸凝聚巨大能量；</a:t>
            </a:r>
            <a:endParaRPr lang="zh-CN" altLang="en-US" sz="3600">
              <a:solidFill>
                <a:srgbClr val="FFFF00"/>
              </a:solidFill>
              <a:latin typeface="Calibri" panose="020F0502020204030204"/>
              <a:ea typeface="宋体" panose="02010600030101010101" pitchFamily="2" charset="-122"/>
              <a:sym typeface="+mn-ea"/>
            </a:endParaRPr>
          </a:p>
          <a:p>
            <a:endParaRPr lang="zh-CN" altLang="en-US" sz="3600">
              <a:solidFill>
                <a:srgbClr val="FFFF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3600">
                <a:solidFill>
                  <a:srgbClr val="FFFF00"/>
                </a:solidFill>
                <a:latin typeface="Calibri" panose="020F0502020204030204"/>
                <a:ea typeface="宋体" panose="02010600030101010101" pitchFamily="2" charset="-122"/>
                <a:sym typeface="+mn-ea"/>
              </a:rPr>
              <a:t>大中蕴奇，广阔前景彰显非凡魅力；</a:t>
            </a:r>
            <a:endParaRPr lang="zh-CN" altLang="en-US" sz="3600">
              <a:solidFill>
                <a:srgbClr val="FFFF00"/>
              </a:solidFill>
              <a:latin typeface="Calibri" panose="020F0502020204030204"/>
              <a:ea typeface="宋体" panose="02010600030101010101" pitchFamily="2" charset="-122"/>
              <a:sym typeface="+mn-ea"/>
            </a:endParaRPr>
          </a:p>
          <a:p>
            <a:endParaRPr lang="zh-CN" altLang="en-US" sz="3600">
              <a:solidFill>
                <a:srgbClr val="FFFF0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3600">
                <a:solidFill>
                  <a:srgbClr val="FFFF00"/>
                </a:solidFill>
                <a:latin typeface="Calibri" panose="020F0502020204030204"/>
                <a:ea typeface="宋体" panose="02010600030101010101" pitchFamily="2" charset="-122"/>
                <a:sym typeface="+mn-ea"/>
              </a:rPr>
              <a:t>奇中显小，奇妙特性源自细微结构</a:t>
            </a:r>
            <a:r>
              <a:rPr lang="zh-CN" altLang="en-US" sz="2400">
                <a:solidFill>
                  <a:srgbClr val="FFFF00"/>
                </a:solidFill>
                <a:sym typeface="+mn-ea"/>
              </a:rPr>
              <a:t>。</a:t>
            </a:r>
            <a:endParaRPr lang="zh-CN" altLang="en-US" sz="2400">
              <a:solidFill>
                <a:srgbClr val="FFFF00"/>
              </a:solidFill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MH" val="20170627103305"/>
  <p:tag name="MH_LIBRARY" val="GRAPHIC"/>
  <p:tag name="MH_ORDER" val="Oval 14"/>
</p:tagLst>
</file>

<file path=ppt/tags/tag65.xml><?xml version="1.0" encoding="utf-8"?>
<p:tagLst xmlns:p="http://schemas.openxmlformats.org/presentationml/2006/main">
  <p:tag name="MH" val="20170627103305"/>
  <p:tag name="MH_LIBRARY" val="GRAPHIC"/>
  <p:tag name="MH_ORDER" val="Oval 15"/>
</p:tagLst>
</file>

<file path=ppt/tags/tag66.xml><?xml version="1.0" encoding="utf-8"?>
<p:tagLst xmlns:p="http://schemas.openxmlformats.org/presentationml/2006/main">
  <p:tag name="MH" val="20170627103305"/>
  <p:tag name="MH_LIBRARY" val="GRAPHIC"/>
  <p:tag name="MH_ORDER" val="直接连接符 1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MH" val="20170627103305"/>
  <p:tag name="MH_LIBRARY" val="GRAPHIC"/>
  <p:tag name="MH_ORDER" val="Oval 14"/>
</p:tagLst>
</file>

<file path=ppt/tags/tag69.xml><?xml version="1.0" encoding="utf-8"?>
<p:tagLst xmlns:p="http://schemas.openxmlformats.org/presentationml/2006/main">
  <p:tag name="MH" val="20170627103305"/>
  <p:tag name="MH_LIBRARY" val="GRAPHIC"/>
  <p:tag name="MH_ORDER" val="Oval 1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MH" val="20170627103305"/>
  <p:tag name="MH_LIBRARY" val="GRAPHIC"/>
  <p:tag name="MH_ORDER" val="直接连接符 1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MH" val="20170627103305"/>
  <p:tag name="MH_LIBRARY" val="GRAPHIC"/>
  <p:tag name="MH_ORDER" val="Oval 14"/>
</p:tagLst>
</file>

<file path=ppt/tags/tag73.xml><?xml version="1.0" encoding="utf-8"?>
<p:tagLst xmlns:p="http://schemas.openxmlformats.org/presentationml/2006/main">
  <p:tag name="MH" val="20170627103305"/>
  <p:tag name="MH_LIBRARY" val="GRAPHIC"/>
  <p:tag name="MH_ORDER" val="Oval 15"/>
</p:tagLst>
</file>

<file path=ppt/tags/tag74.xml><?xml version="1.0" encoding="utf-8"?>
<p:tagLst xmlns:p="http://schemas.openxmlformats.org/presentationml/2006/main">
  <p:tag name="MH" val="20170627103305"/>
  <p:tag name="MH_LIBRARY" val="GRAPHIC"/>
  <p:tag name="MH_ORDER" val="直接连接符 1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MH" val="20170627103305"/>
  <p:tag name="MH_LIBRARY" val="GRAPHIC"/>
  <p:tag name="MH_ORDER" val="Oval 14"/>
</p:tagLst>
</file>

<file path=ppt/tags/tag77.xml><?xml version="1.0" encoding="utf-8"?>
<p:tagLst xmlns:p="http://schemas.openxmlformats.org/presentationml/2006/main">
  <p:tag name="MH" val="20170627103305"/>
  <p:tag name="MH_LIBRARY" val="GRAPHIC"/>
  <p:tag name="MH_ORDER" val="Oval 15"/>
</p:tagLst>
</file>

<file path=ppt/tags/tag78.xml><?xml version="1.0" encoding="utf-8"?>
<p:tagLst xmlns:p="http://schemas.openxmlformats.org/presentationml/2006/main">
  <p:tag name="MH" val="20170627103305"/>
  <p:tag name="MH_LIBRARY" val="GRAPHIC"/>
  <p:tag name="MH_ORDER" val="直接连接符 1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MH" val="20170627103305"/>
  <p:tag name="MH_LIBRARY" val="GRAPHIC"/>
  <p:tag name="MH_ORDER" val="Oval 14"/>
</p:tagLst>
</file>

<file path=ppt/tags/tag81.xml><?xml version="1.0" encoding="utf-8"?>
<p:tagLst xmlns:p="http://schemas.openxmlformats.org/presentationml/2006/main">
  <p:tag name="MH" val="20170627103305"/>
  <p:tag name="MH_LIBRARY" val="GRAPHIC"/>
  <p:tag name="MH_ORDER" val="Oval 15"/>
</p:tagLst>
</file>

<file path=ppt/tags/tag82.xml><?xml version="1.0" encoding="utf-8"?>
<p:tagLst xmlns:p="http://schemas.openxmlformats.org/presentationml/2006/main">
  <p:tag name="MH" val="20170627103305"/>
  <p:tag name="MH_LIBRARY" val="GRAPHIC"/>
  <p:tag name="MH_ORDER" val="直接连接符 1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MH" val="20170627103305"/>
  <p:tag name="MH_LIBRARY" val="GRAPHIC"/>
  <p:tag name="MH_ORDER" val="Oval 14"/>
</p:tagLst>
</file>

<file path=ppt/tags/tag85.xml><?xml version="1.0" encoding="utf-8"?>
<p:tagLst xmlns:p="http://schemas.openxmlformats.org/presentationml/2006/main">
  <p:tag name="MH" val="20170627103305"/>
  <p:tag name="MH_LIBRARY" val="GRAPHIC"/>
  <p:tag name="MH_ORDER" val="Oval 15"/>
</p:tagLst>
</file>

<file path=ppt/tags/tag86.xml><?xml version="1.0" encoding="utf-8"?>
<p:tagLst xmlns:p="http://schemas.openxmlformats.org/presentationml/2006/main">
  <p:tag name="MH" val="20170627103305"/>
  <p:tag name="MH_LIBRARY" val="GRAPHIC"/>
  <p:tag name="MH_ORDER" val="直接连接符 1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MH" val="20170627103305"/>
  <p:tag name="MH_LIBRARY" val="GRAPHIC"/>
  <p:tag name="MH_ORDER" val="Oval 14"/>
  <p:tag name="KSO_WM_BEAUTIFY_FLAG" val=""/>
</p:tagLst>
</file>

<file path=ppt/tags/tag89.xml><?xml version="1.0" encoding="utf-8"?>
<p:tagLst xmlns:p="http://schemas.openxmlformats.org/presentationml/2006/main">
  <p:tag name="MH" val="20170627103305"/>
  <p:tag name="MH_LIBRARY" val="GRAPHIC"/>
  <p:tag name="MH_ORDER" val="Oval 15"/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MH" val="20170627103305"/>
  <p:tag name="MH_LIBRARY" val="GRAPHIC"/>
  <p:tag name="MH_ORDER" val="直接连接符 16"/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MH" val="20170627103305"/>
  <p:tag name="MH_LIBRARY" val="GRAPHIC"/>
  <p:tag name="MH_ORDER" val="Oval 14"/>
  <p:tag name="KSO_WM_BEAUTIFY_FLAG" val=""/>
</p:tagLst>
</file>

<file path=ppt/tags/tag94.xml><?xml version="1.0" encoding="utf-8"?>
<p:tagLst xmlns:p="http://schemas.openxmlformats.org/presentationml/2006/main">
  <p:tag name="MH" val="20170627103305"/>
  <p:tag name="MH_LIBRARY" val="GRAPHIC"/>
  <p:tag name="MH_ORDER" val="Oval 15"/>
  <p:tag name="KSO_WM_BEAUTIFY_FLAG" val=""/>
</p:tagLst>
</file>

<file path=ppt/tags/tag95.xml><?xml version="1.0" encoding="utf-8"?>
<p:tagLst xmlns:p="http://schemas.openxmlformats.org/presentationml/2006/main">
  <p:tag name="MH" val="20170627103305"/>
  <p:tag name="MH_LIBRARY" val="GRAPHIC"/>
  <p:tag name="MH_ORDER" val="直接连接符 16"/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commondata" val="eyJoZGlkIjoiYWU0MWU5NDMxODgwZTIxMzAyOTlhMjcxNWE5YWU3Yjg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WPS 演示</Application>
  <PresentationFormat>宽屏</PresentationFormat>
  <Paragraphs>79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幼圆</vt:lpstr>
      <vt:lpstr>微软雅黑</vt:lpstr>
      <vt:lpstr>Impact</vt:lpstr>
      <vt:lpstr>黑体</vt:lpstr>
      <vt:lpstr>Calibri</vt:lpstr>
      <vt:lpstr>Arial Unicode MS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涛</cp:lastModifiedBy>
  <cp:revision>198</cp:revision>
  <dcterms:created xsi:type="dcterms:W3CDTF">2019-06-19T02:08:00Z</dcterms:created>
  <dcterms:modified xsi:type="dcterms:W3CDTF">2024-10-25T00:21:41Z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85CA8DDEECFA407C8FEB573CAFAA9F3B_11</vt:lpwstr>
  </property>
</Properties>
</file>