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ink/ink1.xml" ContentType="application/inkml+xml"/>
  <Override PartName="/ppt/ink/ink2.xml" ContentType="application/inkml+xml"/>
  <Override PartName="/ppt/ink/ink3.xml" ContentType="application/inkml+xml"/>
  <Override PartName="/ppt/media/image100.svg" ContentType="image/svg+xml"/>
  <Override PartName="/ppt/media/image102.svg" ContentType="image/svg+xml"/>
  <Override PartName="/ppt/media/image104.svg" ContentType="image/svg+xml"/>
  <Override PartName="/ppt/media/image106.svg" ContentType="image/svg+xml"/>
  <Override PartName="/ppt/media/image108.svg" ContentType="image/svg+xml"/>
  <Override PartName="/ppt/media/image110.svg" ContentType="image/svg+xml"/>
  <Override PartName="/ppt/media/image112.svg" ContentType="image/svg+xml"/>
  <Override PartName="/ppt/media/image1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6.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0.svg" ContentType="image/svg+xml"/>
  <Override PartName="/ppt/media/image92.svg" ContentType="image/svg+xml"/>
  <Override PartName="/ppt/media/image94.svg" ContentType="image/svg+xml"/>
  <Override PartName="/ppt/media/image96.svg" ContentType="image/svg+xml"/>
  <Override PartName="/ppt/media/image9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78" r:id="rId7"/>
    <p:sldId id="279" r:id="rId8"/>
    <p:sldId id="28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p:notesSz cx="5143500" cy="9144000"/>
  <p:embeddedFontLst>
    <p:embeddedFont>
      <p:font typeface="SourceHanSerifCN-Heavy" panose="02020900000000000000" charset="-122"/>
      <p:bold r:id="rId33"/>
    </p:embeddedFont>
    <p:embeddedFont>
      <p:font typeface="SourceHanSansSC-Regular" panose="020B0500000000000000" charset="-122"/>
      <p:regular r:id="rId34"/>
    </p:embeddedFont>
    <p:embeddedFont>
      <p:font typeface="SourceHanSansSC-Heavy" panose="020B0A00000000000000" charset="-122"/>
      <p:bold r:id="rId35"/>
    </p:embeddedFont>
    <p:embeddedFont>
      <p:font typeface="SourceHanSansSC-Bold" panose="020B0800000000000000" charset="-122"/>
      <p:bold r:id="rId36"/>
    </p:embeddedFont>
    <p:embeddedFont>
      <p:font typeface="Calibri" panose="020F0502020204030204" charset="0"/>
      <p:regular r:id="rId37"/>
      <p:bold r:id="rId38"/>
      <p:italic r:id="rId39"/>
      <p:boldItalic r:id="rId40"/>
    </p:embeddedFont>
    <p:embeddedFont>
      <p:font typeface="等线" panose="02010600030101010101" charset="-122"/>
      <p:regular r:id="rId41"/>
    </p:embeddedFont>
    <p:embeddedFont>
      <p:font typeface="方正粗黑宋简体" panose="02000000000000000000" charset="-122"/>
      <p:regular r:id="rId42"/>
    </p:embeddedFont>
    <p:embeddedFont>
      <p:font typeface="黑体" panose="02010609060101010101" charset="-122"/>
      <p:regular r:id="rId43"/>
    </p:embeddedFont>
    <p:embeddedFont>
      <p:font typeface="等线 Light" panose="02010600030101010101" charset="-122"/>
      <p:regular r:id="rId44"/>
    </p:embeddedFont>
    <p:embeddedFont>
      <p:font typeface="Calibri Light" panose="020F0302020204030204" charset="0"/>
      <p:regular r:id="rId45"/>
      <p:italic r:id="rId46"/>
    </p:embeddedFont>
  </p:embeddedFontLst>
  <p:custDataLst>
    <p:tags r:id="rId4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53.xml"/><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28.34025" units="1/cm"/>
          <inkml:channelProperty channel="Y" name="resolution" value="28.33948" units="1/cm"/>
          <inkml:channelProperty channel="T" name="resolution" value="28.34646" units="1/dev"/>
        </inkml:channelProperties>
      </inkml:inkSource>
      <inkml:timestamp xml:id="ts0" timeString="2019-06-28T11:39:33"/>
    </inkml:context>
    <inkml:brush xml:id="br0">
      <inkml:brushProperty name="width" value="0.05292" units="cm"/>
      <inkml:brushProperty name="height" value="0.05292" units="cm"/>
      <inkml:brushProperty name="color" value="#ff0000"/>
    </inkml:brush>
  </inkml:definitions>
  <inkml:trace contextRef="#ctx0" brushRef="#br0">23193.000 2326.000 0</inkml:trace>
  <inkml:trace contextRef="#ctx0" brushRef="#br0">22872.000 2406.000 0</inkml:trace>
  <inkml:trace contextRef="#ctx0" brushRef="#br0">23554.000 2245.000 0</inkml:trace>
  <inkml:trace contextRef="#ctx0" brushRef="#br0">23554.000 2245.000 0</inkml:trace>
  <inkml:trace contextRef="#ctx0" brushRef="#br0">22912.000 2686.000 0</inkml:trace>
  <inkml:trace contextRef="#ctx0" brushRef="#br0">22912.000 2686.000 0</inkml:trace>
  <inkml:trace contextRef="#ctx0" brushRef="#br0">22912.000 2686.000 0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28.34025" units="1/cm"/>
          <inkml:channelProperty channel="Y" name="resolution" value="28.33948" units="1/cm"/>
          <inkml:channelProperty channel="T" name="resolution" value="28.34646" units="1/dev"/>
        </inkml:channelProperties>
      </inkml:inkSource>
      <inkml:timestamp xml:id="ts0" timeString="2019-06-28T11:39:33"/>
    </inkml:context>
    <inkml:brush xml:id="br0">
      <inkml:brushProperty name="width" value="0.05292" units="cm"/>
      <inkml:brushProperty name="height" value="0.05292" units="cm"/>
      <inkml:brushProperty name="color" value="#ff0000"/>
    </inkml:brush>
  </inkml:definitions>
  <inkml:trace contextRef="#ctx0" brushRef="#br0">23193.000 2326.000 0</inkml:trace>
  <inkml:trace contextRef="#ctx0" brushRef="#br0">22872.000 2406.000 0</inkml:trace>
  <inkml:trace contextRef="#ctx0" brushRef="#br0">23554.000 2245.000 0</inkml:trace>
  <inkml:trace contextRef="#ctx0" brushRef="#br0">23554.000 2245.000 0</inkml:trace>
  <inkml:trace contextRef="#ctx0" brushRef="#br0">22912.000 2686.000 0</inkml:trace>
  <inkml:trace contextRef="#ctx0" brushRef="#br0">22912.000 2686.000 0</inkml:trace>
  <inkml:trace contextRef="#ctx0" brushRef="#br0">22912.000 2686.000 0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28.34025" units="1/cm"/>
          <inkml:channelProperty channel="Y" name="resolution" value="28.33948" units="1/cm"/>
          <inkml:channelProperty channel="T" name="resolution" value="28.34646" units="1/dev"/>
        </inkml:channelProperties>
      </inkml:inkSource>
      <inkml:timestamp xml:id="ts0" timeString="2019-06-28T11:39:33"/>
    </inkml:context>
    <inkml:brush xml:id="br0">
      <inkml:brushProperty name="width" value="0.05292" units="cm"/>
      <inkml:brushProperty name="height" value="0.05292" units="cm"/>
      <inkml:brushProperty name="color" value="#ff0000"/>
    </inkml:brush>
  </inkml:definitions>
  <inkml:trace contextRef="#ctx0" brushRef="#br0">23193.000 2326.000 0</inkml:trace>
  <inkml:trace contextRef="#ctx0" brushRef="#br0">22872.000 2406.000 0</inkml:trace>
  <inkml:trace contextRef="#ctx0" brushRef="#br0">23554.000 2245.000 0</inkml:trace>
  <inkml:trace contextRef="#ctx0" brushRef="#br0">23554.000 2245.000 0</inkml:trace>
  <inkml:trace contextRef="#ctx0" brushRef="#br0">22912.000 2686.000 0</inkml:trace>
  <inkml:trace contextRef="#ctx0" brushRef="#br0">22912.000 2686.000 0</inkml:trace>
  <inkml:trace contextRef="#ctx0" brushRef="#br0">22912.000 2686.000 0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更加注重综合能力，希望利用暑假多读书，需要建议，与朱老师联系</a:t>
            </a:r>
            <a:endParaRPr lang="zh-CN" altLang="en-US" dirty="0"/>
          </a:p>
        </p:txBody>
      </p:sp>
      <p:sp>
        <p:nvSpPr>
          <p:cNvPr id="4" name="灯片编号占位符 3"/>
          <p:cNvSpPr>
            <a:spLocks noGrp="1"/>
          </p:cNvSpPr>
          <p:nvPr>
            <p:ph type="sldNum" sz="quarter" idx="10"/>
          </p:nvPr>
        </p:nvSpPr>
        <p:spPr/>
        <p:txBody>
          <a:bodyPr/>
          <a:lstStyle/>
          <a:p>
            <a:fld id="{5330FA34-A875-44B4-B889-20BCF8F0463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更加注重综合能力，希望利用暑假多读书，需要建议，与朱老师联系</a:t>
            </a:r>
            <a:endParaRPr lang="zh-CN" altLang="en-US" dirty="0"/>
          </a:p>
        </p:txBody>
      </p:sp>
      <p:sp>
        <p:nvSpPr>
          <p:cNvPr id="4" name="灯片编号占位符 3"/>
          <p:cNvSpPr>
            <a:spLocks noGrp="1"/>
          </p:cNvSpPr>
          <p:nvPr>
            <p:ph type="sldNum" sz="quarter" idx="10"/>
          </p:nvPr>
        </p:nvSpPr>
        <p:spPr/>
        <p:txBody>
          <a:bodyPr/>
          <a:lstStyle/>
          <a:p>
            <a:fld id="{5330FA34-A875-44B4-B889-20BCF8F046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更加注重综合能力，希望利用暑假多读书，需要建议，与朱老师联系</a:t>
            </a:r>
            <a:endParaRPr lang="zh-CN" altLang="en-US" dirty="0"/>
          </a:p>
        </p:txBody>
      </p:sp>
      <p:sp>
        <p:nvSpPr>
          <p:cNvPr id="4" name="灯片编号占位符 3"/>
          <p:cNvSpPr>
            <a:spLocks noGrp="1"/>
          </p:cNvSpPr>
          <p:nvPr>
            <p:ph type="sldNum" sz="quarter" idx="10"/>
          </p:nvPr>
        </p:nvSpPr>
        <p:spPr/>
        <p:txBody>
          <a:bodyPr/>
          <a:lstStyle/>
          <a:p>
            <a:fld id="{5330FA34-A875-44B4-B889-20BCF8F046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459000" y="4735800"/>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35800"/>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658200" y="4735800"/>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53.svg"/><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4.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2.svg"/><Relationship Id="rId7" Type="http://schemas.openxmlformats.org/officeDocument/2006/relationships/image" Target="../media/image71.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 Id="rId3" Type="http://schemas.openxmlformats.org/officeDocument/2006/relationships/image" Target="../media/image67.png"/><Relationship Id="rId2" Type="http://schemas.openxmlformats.org/officeDocument/2006/relationships/image" Target="../media/image66.svg"/><Relationship Id="rId10" Type="http://schemas.openxmlformats.org/officeDocument/2006/relationships/notesSlide" Target="../notesSlides/notesSlide19.xml"/><Relationship Id="rId1" Type="http://schemas.openxmlformats.org/officeDocument/2006/relationships/image" Target="../media/image65.png"/></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svg"/><Relationship Id="rId7" Type="http://schemas.openxmlformats.org/officeDocument/2006/relationships/image" Target="../media/image79.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 Id="rId3" Type="http://schemas.openxmlformats.org/officeDocument/2006/relationships/image" Target="../media/image75.png"/><Relationship Id="rId2" Type="http://schemas.openxmlformats.org/officeDocument/2006/relationships/image" Target="../media/image74.svg"/><Relationship Id="rId12" Type="http://schemas.openxmlformats.org/officeDocument/2006/relationships/notesSlide" Target="../notesSlides/notesSlide21.xml"/><Relationship Id="rId11" Type="http://schemas.openxmlformats.org/officeDocument/2006/relationships/slideLayout" Target="../slideLayouts/slideLayout1.xml"/><Relationship Id="rId10" Type="http://schemas.openxmlformats.org/officeDocument/2006/relationships/image" Target="../media/image82.svg"/><Relationship Id="rId1" Type="http://schemas.openxmlformats.org/officeDocument/2006/relationships/image" Target="../media/image73.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0.svg"/><Relationship Id="rId7" Type="http://schemas.openxmlformats.org/officeDocument/2006/relationships/image" Target="../media/image89.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 Id="rId3" Type="http://schemas.openxmlformats.org/officeDocument/2006/relationships/image" Target="../media/image85.png"/><Relationship Id="rId2" Type="http://schemas.openxmlformats.org/officeDocument/2006/relationships/image" Target="../media/image84.svg"/><Relationship Id="rId10" Type="http://schemas.openxmlformats.org/officeDocument/2006/relationships/notesSlide" Target="../notesSlides/notesSlide22.xml"/><Relationship Id="rId1" Type="http://schemas.openxmlformats.org/officeDocument/2006/relationships/image" Target="../media/image83.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8.svg"/><Relationship Id="rId7" Type="http://schemas.openxmlformats.org/officeDocument/2006/relationships/image" Target="../media/image97.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 Id="rId3" Type="http://schemas.openxmlformats.org/officeDocument/2006/relationships/image" Target="../media/image93.png"/><Relationship Id="rId2" Type="http://schemas.openxmlformats.org/officeDocument/2006/relationships/image" Target="../media/image92.svg"/><Relationship Id="rId10" Type="http://schemas.openxmlformats.org/officeDocument/2006/relationships/notesSlide" Target="../notesSlides/notesSlide23.xml"/><Relationship Id="rId1" Type="http://schemas.openxmlformats.org/officeDocument/2006/relationships/image" Target="../media/image91.png"/></Relationships>
</file>

<file path=ppt/slides/_rels/slide24.xml.rels><?xml version="1.0" encoding="UTF-8" standalone="yes"?>
<Relationships xmlns="http://schemas.openxmlformats.org/package/2006/relationships"><Relationship Id="rId9" Type="http://schemas.openxmlformats.org/officeDocument/2006/relationships/image" Target="../media/image107.png"/><Relationship Id="rId8" Type="http://schemas.openxmlformats.org/officeDocument/2006/relationships/image" Target="../media/image106.svg"/><Relationship Id="rId7" Type="http://schemas.openxmlformats.org/officeDocument/2006/relationships/image" Target="../media/image105.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3" Type="http://schemas.openxmlformats.org/officeDocument/2006/relationships/image" Target="../media/image101.png"/><Relationship Id="rId2" Type="http://schemas.openxmlformats.org/officeDocument/2006/relationships/image" Target="../media/image100.svg"/><Relationship Id="rId16" Type="http://schemas.openxmlformats.org/officeDocument/2006/relationships/notesSlide" Target="../notesSlides/notesSlide24.xml"/><Relationship Id="rId15" Type="http://schemas.openxmlformats.org/officeDocument/2006/relationships/slideLayout" Target="../slideLayouts/slideLayout1.xml"/><Relationship Id="rId14" Type="http://schemas.openxmlformats.org/officeDocument/2006/relationships/image" Target="../media/image112.svg"/><Relationship Id="rId13" Type="http://schemas.openxmlformats.org/officeDocument/2006/relationships/image" Target="../media/image111.png"/><Relationship Id="rId12" Type="http://schemas.openxmlformats.org/officeDocument/2006/relationships/image" Target="../media/image110.svg"/><Relationship Id="rId11" Type="http://schemas.openxmlformats.org/officeDocument/2006/relationships/image" Target="../media/image109.png"/><Relationship Id="rId10" Type="http://schemas.openxmlformats.org/officeDocument/2006/relationships/image" Target="../media/image108.svg"/><Relationship Id="rId1" Type="http://schemas.openxmlformats.org/officeDocument/2006/relationships/image" Target="../media/image99.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3.sv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3.xml"/><Relationship Id="rId3"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9" Type="http://schemas.openxmlformats.org/officeDocument/2006/relationships/image" Target="../media/image21.svg"/><Relationship Id="rId8" Type="http://schemas.openxmlformats.org/officeDocument/2006/relationships/image" Target="../media/image20.png"/><Relationship Id="rId7" Type="http://schemas.openxmlformats.org/officeDocument/2006/relationships/tags" Target="../tags/tag27.xml"/><Relationship Id="rId6" Type="http://schemas.openxmlformats.org/officeDocument/2006/relationships/image" Target="../media/image19.svg"/><Relationship Id="rId5" Type="http://schemas.openxmlformats.org/officeDocument/2006/relationships/image" Target="../media/image18.png"/><Relationship Id="rId46" Type="http://schemas.openxmlformats.org/officeDocument/2006/relationships/notesSlide" Target="../notesSlides/notesSlide8.xml"/><Relationship Id="rId45" Type="http://schemas.openxmlformats.org/officeDocument/2006/relationships/slideLayout" Target="../slideLayouts/slideLayout1.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26.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image" Target="../media/image31.svg"/><Relationship Id="rId33" Type="http://schemas.openxmlformats.org/officeDocument/2006/relationships/image" Target="../media/image30.png"/><Relationship Id="rId32" Type="http://schemas.openxmlformats.org/officeDocument/2006/relationships/tags" Target="../tags/tag42.xml"/><Relationship Id="rId31" Type="http://schemas.openxmlformats.org/officeDocument/2006/relationships/image" Target="../media/image29.svg"/><Relationship Id="rId30" Type="http://schemas.openxmlformats.org/officeDocument/2006/relationships/image" Target="../media/image28.png"/><Relationship Id="rId3" Type="http://schemas.openxmlformats.org/officeDocument/2006/relationships/image" Target="../media/image17.svg"/><Relationship Id="rId29" Type="http://schemas.openxmlformats.org/officeDocument/2006/relationships/tags" Target="../tags/tag41.xml"/><Relationship Id="rId28" Type="http://schemas.openxmlformats.org/officeDocument/2006/relationships/image" Target="../media/image27.svg"/><Relationship Id="rId27" Type="http://schemas.openxmlformats.org/officeDocument/2006/relationships/image" Target="../media/image26.png"/><Relationship Id="rId26" Type="http://schemas.openxmlformats.org/officeDocument/2006/relationships/tags" Target="../tags/tag40.xml"/><Relationship Id="rId25" Type="http://schemas.openxmlformats.org/officeDocument/2006/relationships/image" Target="../media/image25.svg"/><Relationship Id="rId24" Type="http://schemas.openxmlformats.org/officeDocument/2006/relationships/image" Target="../media/image24.png"/><Relationship Id="rId23" Type="http://schemas.openxmlformats.org/officeDocument/2006/relationships/tags" Target="../tags/tag39.xml"/><Relationship Id="rId22" Type="http://schemas.openxmlformats.org/officeDocument/2006/relationships/tags" Target="../tags/tag38.xml"/><Relationship Id="rId21" Type="http://schemas.openxmlformats.org/officeDocument/2006/relationships/tags" Target="../tags/tag37.xml"/><Relationship Id="rId20" Type="http://schemas.openxmlformats.org/officeDocument/2006/relationships/tags" Target="../tags/tag36.xml"/><Relationship Id="rId2" Type="http://schemas.openxmlformats.org/officeDocument/2006/relationships/image" Target="../media/image16.png"/><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image" Target="../media/image23.svg"/><Relationship Id="rId11" Type="http://schemas.openxmlformats.org/officeDocument/2006/relationships/image" Target="../media/image22.png"/><Relationship Id="rId10" Type="http://schemas.openxmlformats.org/officeDocument/2006/relationships/tags" Target="../tags/tag28.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3" Type="http://schemas.openxmlformats.org/officeDocument/2006/relationships/image" Target="../media/image34.png"/><Relationship Id="rId2" Type="http://schemas.openxmlformats.org/officeDocument/2006/relationships/image" Target="../media/image33.svg"/><Relationship Id="rId14" Type="http://schemas.openxmlformats.org/officeDocument/2006/relationships/notesSlide" Target="../notesSlides/notesSlide9.xml"/><Relationship Id="rId13" Type="http://schemas.openxmlformats.org/officeDocument/2006/relationships/slideLayout" Target="../slideLayouts/slideLayout1.xml"/><Relationship Id="rId12" Type="http://schemas.openxmlformats.org/officeDocument/2006/relationships/image" Target="../media/image43.svg"/><Relationship Id="rId11" Type="http://schemas.openxmlformats.org/officeDocument/2006/relationships/image" Target="../media/image42.png"/><Relationship Id="rId10" Type="http://schemas.openxmlformats.org/officeDocument/2006/relationships/image" Target="../media/image41.sv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0cd37938.png!/fwfh2/960x960"/>
          <p:cNvPicPr>
            <a:picLocks noChangeAspect="1"/>
          </p:cNvPicPr>
          <p:nvPr/>
        </p:nvPicPr>
        <p:blipFill>
          <a:blip r:embed="rId2"/>
          <a:stretch>
            <a:fillRect/>
          </a:stretch>
        </p:blipFill>
        <p:spPr>
          <a:xfrm>
            <a:off x="0" y="2442337"/>
            <a:ext cx="7868992" cy="2614800"/>
          </a:xfrm>
          <a:prstGeom prst="rect">
            <a:avLst/>
          </a:prstGeom>
        </p:spPr>
      </p:pic>
      <p:pic>
        <p:nvPicPr>
          <p:cNvPr id="4" name="Image 2" descr="//img.tukuppt.com/aippt_uploads/17620862/24/10/24/6719c0cd39075.png"/>
          <p:cNvPicPr>
            <a:picLocks noChangeAspect="1"/>
          </p:cNvPicPr>
          <p:nvPr/>
        </p:nvPicPr>
        <p:blipFill>
          <a:blip r:embed="rId3"/>
          <a:stretch>
            <a:fillRect/>
          </a:stretch>
        </p:blipFill>
        <p:spPr>
          <a:xfrm>
            <a:off x="5689712" y="1122517"/>
            <a:ext cx="3441409" cy="4013739"/>
          </a:xfrm>
          <a:prstGeom prst="rect">
            <a:avLst/>
          </a:prstGeom>
        </p:spPr>
      </p:pic>
      <p:sp>
        <p:nvSpPr>
          <p:cNvPr id="5" name="Text 0"/>
          <p:cNvSpPr txBox="1"/>
          <p:nvPr/>
        </p:nvSpPr>
        <p:spPr>
          <a:xfrm>
            <a:off x="153035" y="1779905"/>
            <a:ext cx="6644640" cy="842645"/>
          </a:xfrm>
          <a:prstGeom prst="rect">
            <a:avLst/>
          </a:prstGeom>
          <a:noFill/>
        </p:spPr>
        <p:txBody>
          <a:bodyPr wrap="square" lIns="0" tIns="0" rIns="0" bIns="0" rtlCol="0" anchor="ctr">
            <a:spAutoFit/>
          </a:bodyPr>
          <a:lstStyle/>
          <a:p>
            <a:pPr marL="0" indent="0" algn="l">
              <a:buNone/>
            </a:pPr>
            <a:r>
              <a:rPr lang="zh-CN" altLang="en-US" sz="5475" b="1" dirty="0">
                <a:solidFill>
                  <a:srgbClr val="FFEC85"/>
                </a:solidFill>
                <a:latin typeface="方正粗黑宋简体" panose="02000000000000000000" charset="-122"/>
                <a:ea typeface="方正粗黑宋简体" panose="02000000000000000000" charset="-122"/>
                <a:cs typeface="SourceHanSerifCN-Heavy" panose="02020900000000000000" charset="-122"/>
              </a:rPr>
              <a:t>月考总结及期末动员</a:t>
            </a:r>
            <a:endParaRPr lang="en-US" sz="5475" b="1" dirty="0">
              <a:latin typeface="方正粗黑宋简体" panose="02000000000000000000" charset="-122"/>
              <a:ea typeface="方正粗黑宋简体" panose="02000000000000000000" charset="-122"/>
            </a:endParaRPr>
          </a:p>
        </p:txBody>
      </p:sp>
      <p:sp>
        <p:nvSpPr>
          <p:cNvPr id="6" name="Text 1"/>
          <p:cNvSpPr txBox="1"/>
          <p:nvPr/>
        </p:nvSpPr>
        <p:spPr>
          <a:xfrm>
            <a:off x="1056082" y="4091356"/>
            <a:ext cx="1143205" cy="173355"/>
          </a:xfrm>
          <a:prstGeom prst="rect">
            <a:avLst/>
          </a:prstGeom>
          <a:noFill/>
        </p:spPr>
        <p:txBody>
          <a:bodyPr wrap="square" lIns="0" tIns="0" rIns="0" bIns="0" rtlCol="0" anchor="ctr">
            <a:spAutoFit/>
          </a:bodyPr>
          <a:lstStyle/>
          <a:p>
            <a:pPr marL="0" indent="0" algn="l">
              <a:buNone/>
            </a:pPr>
            <a:r>
              <a:rPr lang="zh-CN" altLang="en-US" sz="1125" dirty="0">
                <a:solidFill>
                  <a:srgbClr val="FFEC85"/>
                </a:solidFill>
                <a:latin typeface="SourceHanSerifCN-Heavy" panose="02020900000000000000" charset="-122"/>
                <a:ea typeface="SourceHanSerifCN-Heavy" panose="02020900000000000000" charset="-122"/>
                <a:cs typeface="SourceHanSerifCN-Heavy" panose="02020900000000000000" charset="-122"/>
              </a:rPr>
              <a:t>主讲：</a:t>
            </a:r>
            <a:endParaRPr lang="en-US" sz="1125" dirty="0"/>
          </a:p>
        </p:txBody>
      </p:sp>
      <p:sp>
        <p:nvSpPr>
          <p:cNvPr id="7" name="Text 2"/>
          <p:cNvSpPr txBox="1"/>
          <p:nvPr/>
        </p:nvSpPr>
        <p:spPr>
          <a:xfrm>
            <a:off x="2376308" y="4083640"/>
            <a:ext cx="1143205" cy="188786"/>
          </a:xfrm>
          <a:prstGeom prst="rect">
            <a:avLst/>
          </a:prstGeom>
          <a:noFill/>
        </p:spPr>
        <p:txBody>
          <a:bodyPr wrap="square" lIns="0" tIns="0" rIns="0" bIns="0" rtlCol="0" anchor="ctr">
            <a:spAutoFit/>
          </a:bodyPr>
          <a:lstStyle/>
          <a:p>
            <a:pPr marL="0" indent="0" algn="l">
              <a:buNone/>
            </a:pPr>
            <a:r>
              <a:rPr lang="zh-CN" altLang="en-US" sz="1125" dirty="0">
                <a:solidFill>
                  <a:srgbClr val="FFEC85"/>
                </a:solidFill>
                <a:latin typeface="SourceHanSerifCN-Heavy" panose="02020900000000000000" charset="-122"/>
                <a:ea typeface="SourceHanSerifCN-Heavy" panose="02020900000000000000" charset="-122"/>
                <a:cs typeface="SourceHanSerifCN-Heavy" panose="02020900000000000000" charset="-122"/>
              </a:rPr>
              <a:t>时间：</a:t>
            </a:r>
            <a:endParaRPr lang="en-US" sz="1125" dirty="0"/>
          </a:p>
        </p:txBody>
      </p:sp>
      <p:sp>
        <p:nvSpPr>
          <p:cNvPr id="8" name="Text 3"/>
          <p:cNvSpPr txBox="1"/>
          <p:nvPr/>
        </p:nvSpPr>
        <p:spPr>
          <a:xfrm>
            <a:off x="974235" y="3404607"/>
            <a:ext cx="4262496" cy="188786"/>
          </a:xfrm>
          <a:prstGeom prst="rect">
            <a:avLst/>
          </a:prstGeom>
          <a:noFill/>
        </p:spPr>
        <p:txBody>
          <a:bodyPr wrap="square" lIns="0" tIns="0" rIns="0" bIns="0" rtlCol="0" anchor="ctr">
            <a:spAutoFit/>
          </a:bodyPr>
          <a:lstStyle/>
          <a:p>
            <a:pPr marL="0" indent="0" algn="l">
              <a:buNone/>
            </a:pPr>
            <a:r>
              <a:rPr lang="en-GB" altLang="en-US" sz="750" b="1" dirty="0">
                <a:solidFill>
                  <a:srgbClr val="FFEA82"/>
                </a:solidFill>
                <a:latin typeface="SourceHanSansSC-Regular" panose="020B0500000000000000" charset="-122"/>
                <a:ea typeface="SourceHanSansSC-Regular" panose="020B0500000000000000" charset="-122"/>
                <a:cs typeface="SourceHanSansSC-Regular" panose="020B0500000000000000" charset="-122"/>
              </a:rPr>
              <a:t>Lorem Ipsum </a:t>
            </a:r>
            <a:r>
              <a:rPr lang="en-GB" altLang="en-US" sz="750" dirty="0">
                <a:solidFill>
                  <a:srgbClr val="FFEA82"/>
                </a:solidFill>
                <a:latin typeface="SourceHanSansSC-Regular" panose="020B0500000000000000" charset="-122"/>
                <a:ea typeface="SourceHanSansSC-Regular" panose="020B0500000000000000" charset="-122"/>
                <a:cs typeface="SourceHanSansSC-Regular" panose="020B0500000000000000" charset="-122"/>
              </a:rPr>
              <a:t>is simply dummy text of the printing and typesetting industry. Lorem Ipsum has been the industry's standard dummy text ever since</a:t>
            </a:r>
            <a:endParaRPr lang="en-US" sz="750" dirty="0"/>
          </a:p>
        </p:txBody>
      </p:sp>
      <p:sp>
        <p:nvSpPr>
          <p:cNvPr id="9" name="Text 4"/>
          <p:cNvSpPr txBox="1"/>
          <p:nvPr/>
        </p:nvSpPr>
        <p:spPr>
          <a:xfrm>
            <a:off x="4565561" y="35800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5"/>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pic>
        <p:nvPicPr>
          <p:cNvPr id="11" name="Image 3"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235" y="1318211"/>
            <a:ext cx="3424113" cy="309533"/>
          </a:xfrm>
          <a:prstGeom prst="rect">
            <a:avLst/>
          </a:prstGeom>
        </p:spPr>
      </p:pic>
      <p:sp>
        <p:nvSpPr>
          <p:cNvPr id="12" name="Text 6"/>
          <p:cNvSpPr txBox="1"/>
          <p:nvPr/>
        </p:nvSpPr>
        <p:spPr>
          <a:xfrm>
            <a:off x="1654036" y="1345343"/>
            <a:ext cx="3114512" cy="236220"/>
          </a:xfrm>
          <a:prstGeom prst="rect">
            <a:avLst/>
          </a:prstGeom>
          <a:noFill/>
        </p:spPr>
        <p:txBody>
          <a:bodyPr wrap="square" lIns="0" tIns="0" rIns="0" bIns="0" rtlCol="0" anchor="ctr">
            <a:spAutoFit/>
          </a:bodyPr>
          <a:lstStyle/>
          <a:p>
            <a:pPr marL="0" indent="0" algn="l">
              <a:buNone/>
            </a:pPr>
            <a:r>
              <a:rPr lang="zh-CN" altLang="en-US" sz="1540" kern="0" spc="6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五中高一四班</a:t>
            </a:r>
            <a:endParaRPr lang="en-US" sz="1540" dirty="0"/>
          </a:p>
        </p:txBody>
      </p:sp>
      <p:pic>
        <p:nvPicPr>
          <p:cNvPr id="13" name="Image 4" descr="//img.tukuppt.com/aippt_uploads/17620862/24/10/24/6719c42044ab3.png!/fwfh2/960x960"/>
          <p:cNvPicPr>
            <a:picLocks noChangeAspect="1"/>
          </p:cNvPicPr>
          <p:nvPr/>
        </p:nvPicPr>
        <p:blipFill>
          <a:blip r:embed="rId6"/>
          <a:stretch>
            <a:fillRect/>
          </a:stretch>
        </p:blipFill>
        <p:spPr>
          <a:xfrm>
            <a:off x="5849155" y="1122517"/>
            <a:ext cx="4572000" cy="1733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42044ab3.png!/fwfh2/960x960"/>
          <p:cNvPicPr>
            <a:picLocks noChangeAspect="1"/>
          </p:cNvPicPr>
          <p:nvPr/>
        </p:nvPicPr>
        <p:blipFill>
          <a:blip r:embed="rId2"/>
          <a:stretch>
            <a:fillRect/>
          </a:stretch>
        </p:blipFill>
        <p:spPr>
          <a:xfrm>
            <a:off x="603222" y="1133269"/>
            <a:ext cx="7568485" cy="2869717"/>
          </a:xfrm>
          <a:prstGeom prst="rect">
            <a:avLst/>
          </a:prstGeom>
        </p:spPr>
      </p:pic>
      <p:pic>
        <p:nvPicPr>
          <p:cNvPr id="4" name="Image 2" descr="//img.tukuppt.com/aippt_uploads/17620862/24/10/24/6719c0cd48052.png!/fwfh2/960x960"/>
          <p:cNvPicPr>
            <a:picLocks noChangeAspect="1"/>
          </p:cNvPicPr>
          <p:nvPr/>
        </p:nvPicPr>
        <p:blipFill>
          <a:blip r:embed="rId3"/>
          <a:stretch>
            <a:fillRect/>
          </a:stretch>
        </p:blipFill>
        <p:spPr>
          <a:xfrm>
            <a:off x="0" y="2687181"/>
            <a:ext cx="9148293" cy="2449074"/>
          </a:xfrm>
          <a:prstGeom prst="rect">
            <a:avLst/>
          </a:prstGeom>
        </p:spPr>
      </p:pic>
      <p:pic>
        <p:nvPicPr>
          <p:cNvPr id="5" name="Image 3" descr="//img.tukuppt.com/aippt_uploads/17620862/24/10/24/6719c0cd45b79.png!/fwfh2/960x960"/>
          <p:cNvPicPr>
            <a:picLocks noChangeAspect="1"/>
          </p:cNvPicPr>
          <p:nvPr/>
        </p:nvPicPr>
        <p:blipFill>
          <a:blip r:embed="rId4"/>
          <a:stretch>
            <a:fillRect/>
          </a:stretch>
        </p:blipFill>
        <p:spPr>
          <a:xfrm>
            <a:off x="2764665" y="3752342"/>
            <a:ext cx="3601792" cy="1913452"/>
          </a:xfrm>
          <a:prstGeom prst="rect">
            <a:avLst/>
          </a:prstGeom>
        </p:spPr>
      </p:pic>
      <p:pic>
        <p:nvPicPr>
          <p:cNvPr id="6" name="Image 4" descr="//img.tukuppt.com/aippt_uploads/17620862/24/10/24/6719c0cd390f2.png"/>
          <p:cNvPicPr>
            <a:picLocks noChangeAspect="1"/>
          </p:cNvPicPr>
          <p:nvPr/>
        </p:nvPicPr>
        <p:blipFill>
          <a:blip r:embed="rId5"/>
          <a:stretch>
            <a:fillRect/>
          </a:stretch>
        </p:blipFill>
        <p:spPr>
          <a:xfrm>
            <a:off x="3233972" y="1182844"/>
            <a:ext cx="481549" cy="629628"/>
          </a:xfrm>
          <a:prstGeom prst="rect">
            <a:avLst/>
          </a:prstGeom>
        </p:spPr>
      </p:pic>
      <p:pic>
        <p:nvPicPr>
          <p:cNvPr id="7" name="Image 5" descr="//img.tukuppt.com/aippt_uploads/17620862/24/10/24/6719c0cd390f2.png"/>
          <p:cNvPicPr>
            <a:picLocks noChangeAspect="1"/>
          </p:cNvPicPr>
          <p:nvPr/>
        </p:nvPicPr>
        <p:blipFill>
          <a:blip r:embed="rId5"/>
          <a:stretch>
            <a:fillRect/>
          </a:stretch>
        </p:blipFill>
        <p:spPr>
          <a:xfrm flipH="1">
            <a:off x="5415600" y="1182844"/>
            <a:ext cx="481549" cy="629628"/>
          </a:xfrm>
          <a:prstGeom prst="rect">
            <a:avLst/>
          </a:prstGeom>
        </p:spPr>
      </p:pic>
      <p:sp>
        <p:nvSpPr>
          <p:cNvPr id="8" name="Text 0"/>
          <p:cNvSpPr txBox="1"/>
          <p:nvPr/>
        </p:nvSpPr>
        <p:spPr>
          <a:xfrm>
            <a:off x="1633855" y="1788478"/>
            <a:ext cx="6483985" cy="1558925"/>
          </a:xfrm>
          <a:prstGeom prst="rect">
            <a:avLst/>
          </a:prstGeom>
          <a:noFill/>
        </p:spPr>
        <p:txBody>
          <a:bodyPr wrap="square" lIns="0" tIns="0" rIns="0" bIns="0" rtlCol="0" anchor="ctr">
            <a:spAutoFit/>
          </a:bodyPr>
          <a:lstStyle/>
          <a:p>
            <a:pPr marL="0" indent="0" algn="ctr">
              <a:buNone/>
            </a:pPr>
            <a:r>
              <a:rPr lang="en-US" altLang="zh-CN" sz="5065" dirty="0">
                <a:solidFill>
                  <a:srgbClr val="FFEC85"/>
                </a:solidFill>
                <a:latin typeface="SourceHanSerifCN-Heavy" panose="02020900000000000000" charset="-122"/>
                <a:ea typeface="SourceHanSerifCN-Heavy" panose="02020900000000000000" charset="-122"/>
                <a:cs typeface="SourceHanSerifCN-Heavy" panose="02020900000000000000" charset="-122"/>
              </a:rPr>
              <a:t>    </a:t>
            </a:r>
            <a:r>
              <a:rPr lang="zh-CN" altLang="en-US" sz="5065" dirty="0">
                <a:solidFill>
                  <a:srgbClr val="FFEC85"/>
                </a:solidFill>
                <a:latin typeface="SourceHanSerifCN-Heavy" panose="02020900000000000000" charset="-122"/>
                <a:ea typeface="SourceHanSerifCN-Heavy" panose="02020900000000000000" charset="-122"/>
                <a:cs typeface="SourceHanSerifCN-Heavy" panose="02020900000000000000" charset="-122"/>
              </a:rPr>
              <a:t>期末的重要性、</a:t>
            </a:r>
            <a:endParaRPr lang="zh-CN" altLang="en-US" sz="5065" dirty="0">
              <a:solidFill>
                <a:srgbClr val="FFEC85"/>
              </a:solidFill>
              <a:latin typeface="SourceHanSerifCN-Heavy" panose="02020900000000000000" charset="-122"/>
              <a:ea typeface="SourceHanSerifCN-Heavy" panose="02020900000000000000" charset="-122"/>
              <a:cs typeface="SourceHanSerifCN-Heavy" panose="02020900000000000000" charset="-122"/>
            </a:endParaRPr>
          </a:p>
          <a:p>
            <a:pPr marL="0" indent="0" algn="ctr">
              <a:buNone/>
            </a:pPr>
            <a:r>
              <a:rPr lang="zh-CN" altLang="en-US" sz="5065" dirty="0">
                <a:solidFill>
                  <a:srgbClr val="FFEC85"/>
                </a:solidFill>
                <a:latin typeface="SourceHanSerifCN-Heavy" panose="02020900000000000000" charset="-122"/>
                <a:ea typeface="SourceHanSerifCN-Heavy" panose="02020900000000000000" charset="-122"/>
                <a:cs typeface="SourceHanSerifCN-Heavy" panose="02020900000000000000" charset="-122"/>
              </a:rPr>
              <a:t>复习方法与策略</a:t>
            </a:r>
            <a:endParaRPr lang="en-US" sz="5065" dirty="0"/>
          </a:p>
        </p:txBody>
      </p:sp>
      <p:sp>
        <p:nvSpPr>
          <p:cNvPr id="9" name="Text 1"/>
          <p:cNvSpPr txBox="1"/>
          <p:nvPr/>
        </p:nvSpPr>
        <p:spPr>
          <a:xfrm>
            <a:off x="4685763" y="31507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2"/>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sp>
        <p:nvSpPr>
          <p:cNvPr id="11" name="Text 3"/>
          <p:cNvSpPr txBox="1"/>
          <p:nvPr/>
        </p:nvSpPr>
        <p:spPr>
          <a:xfrm>
            <a:off x="3761547" y="1225815"/>
            <a:ext cx="447820"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第</a:t>
            </a:r>
            <a:endParaRPr lang="en-US" sz="3000" dirty="0"/>
          </a:p>
        </p:txBody>
      </p:sp>
      <p:sp>
        <p:nvSpPr>
          <p:cNvPr id="12" name="Text 4"/>
          <p:cNvSpPr txBox="1"/>
          <p:nvPr/>
        </p:nvSpPr>
        <p:spPr>
          <a:xfrm>
            <a:off x="4201654" y="1225707"/>
            <a:ext cx="499336" cy="440655"/>
          </a:xfrm>
          <a:prstGeom prst="rect">
            <a:avLst/>
          </a:prstGeom>
          <a:noFill/>
        </p:spPr>
        <p:txBody>
          <a:bodyPr wrap="square" lIns="0" tIns="0" rIns="0" bIns="0" rtlCol="0" anchor="ctr">
            <a:spAutoFit/>
          </a:bodyPr>
          <a:lstStyle/>
          <a:p>
            <a:pPr marL="0" indent="0" algn="l">
              <a:buNone/>
            </a:pPr>
            <a:r>
              <a:rPr 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02</a:t>
            </a:r>
            <a:endParaRPr lang="en-US" sz="3000" dirty="0"/>
          </a:p>
        </p:txBody>
      </p:sp>
      <p:sp>
        <p:nvSpPr>
          <p:cNvPr id="13" name="Text 5"/>
          <p:cNvSpPr txBox="1"/>
          <p:nvPr/>
        </p:nvSpPr>
        <p:spPr>
          <a:xfrm>
            <a:off x="4685763" y="1230578"/>
            <a:ext cx="842773"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章节</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制定合理的复习计划</a:t>
            </a:r>
            <a:endParaRPr lang="en-US" sz="1125" dirty="0"/>
          </a:p>
        </p:txBody>
      </p:sp>
      <p:pic>
        <p:nvPicPr>
          <p:cNvPr id="8"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93597" y="1982151"/>
            <a:ext cx="1593428" cy="1709742"/>
          </a:xfrm>
          <a:prstGeom prst="rect">
            <a:avLst/>
          </a:prstGeom>
        </p:spPr>
      </p:pic>
      <p:pic>
        <p:nvPicPr>
          <p:cNvPr id="9"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970690" y="1289932"/>
            <a:ext cx="1593428" cy="1709742"/>
          </a:xfrm>
          <a:prstGeom prst="rect">
            <a:avLst/>
          </a:prstGeom>
        </p:spPr>
      </p:pic>
      <p:pic>
        <p:nvPicPr>
          <p:cNvPr id="10" name="Image 2"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0800000">
            <a:off x="4676916" y="2373528"/>
            <a:ext cx="1593428" cy="1709742"/>
          </a:xfrm>
          <a:prstGeom prst="rect">
            <a:avLst/>
          </a:prstGeom>
        </p:spPr>
      </p:pic>
      <p:pic>
        <p:nvPicPr>
          <p:cNvPr id="11" name="Image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602134" y="3086426"/>
            <a:ext cx="1586850" cy="1702684"/>
          </a:xfrm>
          <a:prstGeom prst="rect">
            <a:avLst/>
          </a:prstGeom>
        </p:spPr>
      </p:pic>
      <p:sp>
        <p:nvSpPr>
          <p:cNvPr id="12" name="Text 6"/>
          <p:cNvSpPr txBox="1"/>
          <p:nvPr/>
        </p:nvSpPr>
        <p:spPr>
          <a:xfrm>
            <a:off x="3104021" y="2880736"/>
            <a:ext cx="371475" cy="342900"/>
          </a:xfrm>
          <a:prstGeom prst="rect">
            <a:avLst/>
          </a:prstGeom>
          <a:noFill/>
        </p:spPr>
        <p:txBody>
          <a:bodyPr wrap="square" lIns="0" tIns="0" rIns="0" bIns="0" rtlCol="0" anchor="t">
            <a:spAutoFit/>
          </a:bodyPr>
          <a:lstStyle/>
          <a:p>
            <a:pPr marL="0" indent="0" algn="ctr">
              <a:lnSpc>
                <a:spcPct val="96000"/>
              </a:lnSpc>
              <a:buNone/>
            </a:pPr>
            <a:r>
              <a:rPr lang="en-US" sz="1875" dirty="0">
                <a:solidFill>
                  <a:srgbClr val="FFFFFF"/>
                </a:solidFill>
                <a:latin typeface="SourceHanSansSC-Heavy" panose="020B0A00000000000000" charset="-122"/>
                <a:ea typeface="SourceHanSansSC-Heavy" panose="020B0A00000000000000" charset="-122"/>
                <a:cs typeface="SourceHanSansSC-Heavy" panose="020B0A00000000000000" charset="-122"/>
              </a:rPr>
              <a:t>01</a:t>
            </a:r>
            <a:endParaRPr lang="en-US" sz="2250" dirty="0"/>
          </a:p>
        </p:txBody>
      </p:sp>
      <p:sp>
        <p:nvSpPr>
          <p:cNvPr id="13" name="Text 7"/>
          <p:cNvSpPr txBox="1"/>
          <p:nvPr/>
        </p:nvSpPr>
        <p:spPr>
          <a:xfrm>
            <a:off x="4390981" y="1629726"/>
            <a:ext cx="371475" cy="342900"/>
          </a:xfrm>
          <a:prstGeom prst="rect">
            <a:avLst/>
          </a:prstGeom>
          <a:noFill/>
        </p:spPr>
        <p:txBody>
          <a:bodyPr wrap="square" lIns="0" tIns="0" rIns="0" bIns="0" rtlCol="0" anchor="t">
            <a:spAutoFit/>
          </a:bodyPr>
          <a:lstStyle/>
          <a:p>
            <a:pPr marL="0" indent="0" algn="ctr">
              <a:lnSpc>
                <a:spcPct val="96000"/>
              </a:lnSpc>
              <a:buNone/>
            </a:pPr>
            <a:r>
              <a:rPr lang="en-US" sz="1875" dirty="0">
                <a:solidFill>
                  <a:srgbClr val="FFFFFF"/>
                </a:solidFill>
                <a:latin typeface="SourceHanSansSC-Heavy" panose="020B0A00000000000000" charset="-122"/>
                <a:ea typeface="SourceHanSansSC-Heavy" panose="020B0A00000000000000" charset="-122"/>
                <a:cs typeface="SourceHanSansSC-Heavy" panose="020B0A00000000000000" charset="-122"/>
              </a:rPr>
              <a:t>02</a:t>
            </a:r>
            <a:endParaRPr lang="en-US" sz="2250" dirty="0"/>
          </a:p>
        </p:txBody>
      </p:sp>
      <p:sp>
        <p:nvSpPr>
          <p:cNvPr id="14" name="Text 8"/>
          <p:cNvSpPr txBox="1"/>
          <p:nvPr/>
        </p:nvSpPr>
        <p:spPr>
          <a:xfrm>
            <a:off x="5691520" y="2880736"/>
            <a:ext cx="371475" cy="342900"/>
          </a:xfrm>
          <a:prstGeom prst="rect">
            <a:avLst/>
          </a:prstGeom>
          <a:noFill/>
        </p:spPr>
        <p:txBody>
          <a:bodyPr wrap="square" lIns="0" tIns="0" rIns="0" bIns="0" rtlCol="0" anchor="t">
            <a:spAutoFit/>
          </a:bodyPr>
          <a:lstStyle/>
          <a:p>
            <a:pPr marL="0" indent="0" algn="ctr">
              <a:lnSpc>
                <a:spcPct val="96000"/>
              </a:lnSpc>
              <a:buNone/>
            </a:pPr>
            <a:r>
              <a:rPr lang="en-US" sz="1875" dirty="0">
                <a:solidFill>
                  <a:srgbClr val="FFFFFF"/>
                </a:solidFill>
                <a:latin typeface="SourceHanSansSC-Heavy" panose="020B0A00000000000000" charset="-122"/>
                <a:ea typeface="SourceHanSansSC-Heavy" panose="020B0A00000000000000" charset="-122"/>
                <a:cs typeface="SourceHanSansSC-Heavy" panose="020B0A00000000000000" charset="-122"/>
              </a:rPr>
              <a:t>03</a:t>
            </a:r>
            <a:endParaRPr lang="en-US" sz="2250" dirty="0"/>
          </a:p>
        </p:txBody>
      </p:sp>
      <p:sp>
        <p:nvSpPr>
          <p:cNvPr id="15" name="Text 9"/>
          <p:cNvSpPr txBox="1"/>
          <p:nvPr/>
        </p:nvSpPr>
        <p:spPr>
          <a:xfrm>
            <a:off x="4390981" y="4128840"/>
            <a:ext cx="371475" cy="342900"/>
          </a:xfrm>
          <a:prstGeom prst="rect">
            <a:avLst/>
          </a:prstGeom>
          <a:noFill/>
        </p:spPr>
        <p:txBody>
          <a:bodyPr wrap="square" lIns="0" tIns="0" rIns="0" bIns="0" rtlCol="0" anchor="t">
            <a:spAutoFit/>
          </a:bodyPr>
          <a:lstStyle/>
          <a:p>
            <a:pPr marL="0" indent="0" algn="ctr">
              <a:lnSpc>
                <a:spcPct val="96000"/>
              </a:lnSpc>
              <a:buNone/>
            </a:pPr>
            <a:r>
              <a:rPr lang="en-US" sz="1875" dirty="0">
                <a:solidFill>
                  <a:srgbClr val="FFFFFF"/>
                </a:solidFill>
                <a:latin typeface="SourceHanSansSC-Heavy" panose="020B0A00000000000000" charset="-122"/>
                <a:ea typeface="SourceHanSansSC-Heavy" panose="020B0A00000000000000" charset="-122"/>
                <a:cs typeface="SourceHanSansSC-Heavy" panose="020B0A00000000000000" charset="-122"/>
              </a:rPr>
              <a:t>04</a:t>
            </a:r>
            <a:endParaRPr lang="en-US" sz="2250" dirty="0"/>
          </a:p>
        </p:txBody>
      </p:sp>
      <p:sp>
        <p:nvSpPr>
          <p:cNvPr id="16" name="Text 10"/>
          <p:cNvSpPr txBox="1"/>
          <p:nvPr/>
        </p:nvSpPr>
        <p:spPr>
          <a:xfrm>
            <a:off x="888498" y="1326728"/>
            <a:ext cx="2009775" cy="302997"/>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明确复习目标任务</a:t>
            </a:r>
            <a:endParaRPr lang="en-US" sz="1125" dirty="0"/>
          </a:p>
        </p:txBody>
      </p:sp>
      <p:sp>
        <p:nvSpPr>
          <p:cNvPr id="17" name="Text 11"/>
          <p:cNvSpPr txBox="1"/>
          <p:nvPr/>
        </p:nvSpPr>
        <p:spPr>
          <a:xfrm>
            <a:off x="893260" y="1708307"/>
            <a:ext cx="2005013" cy="547688"/>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在复习开始前，明确各科目的考试要求与目标，区分哪些内容是必须熟练掌握的，哪些是理解即可的，这样有助于集中精力攻克重点。</a:t>
            </a:r>
            <a:endParaRPr lang="en-US" sz="900" dirty="0"/>
          </a:p>
        </p:txBody>
      </p:sp>
      <p:sp>
        <p:nvSpPr>
          <p:cNvPr id="18" name="Text 12"/>
          <p:cNvSpPr txBox="1"/>
          <p:nvPr/>
        </p:nvSpPr>
        <p:spPr>
          <a:xfrm>
            <a:off x="6250403" y="1326728"/>
            <a:ext cx="2009775" cy="302997"/>
          </a:xfrm>
          <a:prstGeom prst="rect">
            <a:avLst/>
          </a:prstGeom>
          <a:noFill/>
        </p:spPr>
        <p:txBody>
          <a:bodyPr wrap="square" lIns="0" tIns="0" rIns="0" bIns="0" rtlCol="0" anchor="ctr">
            <a:spAutoFit/>
          </a:bodyPr>
          <a:lstStyle/>
          <a:p>
            <a:pPr marL="0" indent="0" algn="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合理安排时间进度</a:t>
            </a:r>
            <a:endParaRPr lang="en-US" sz="1125" dirty="0"/>
          </a:p>
        </p:txBody>
      </p:sp>
      <p:sp>
        <p:nvSpPr>
          <p:cNvPr id="19" name="Text 13"/>
          <p:cNvSpPr txBox="1"/>
          <p:nvPr/>
        </p:nvSpPr>
        <p:spPr>
          <a:xfrm>
            <a:off x="6255165" y="1708307"/>
            <a:ext cx="2005013" cy="547688"/>
          </a:xfrm>
          <a:prstGeom prst="rect">
            <a:avLst/>
          </a:prstGeom>
          <a:noFill/>
        </p:spPr>
        <p:txBody>
          <a:bodyPr wrap="square" lIns="0" tIns="0" rIns="0" bIns="0" rtlCol="0" anchor="t">
            <a:spAutoFit/>
          </a:bodyPr>
          <a:lstStyle/>
          <a:p>
            <a:pPr marL="0" indent="0" algn="r">
              <a:lnSpc>
                <a:spcPct val="96000"/>
              </a:lnSpc>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根据考试时间和个人情况，将复习内容分配到每一天，确保每个科目都能得到均衡复习。设置短期与长期目标，逐步推进。</a:t>
            </a:r>
            <a:endParaRPr lang="en-US" sz="900" dirty="0"/>
          </a:p>
        </p:txBody>
      </p:sp>
      <p:sp>
        <p:nvSpPr>
          <p:cNvPr id="20" name="Text 14"/>
          <p:cNvSpPr txBox="1"/>
          <p:nvPr/>
        </p:nvSpPr>
        <p:spPr>
          <a:xfrm>
            <a:off x="6250403" y="3473135"/>
            <a:ext cx="2009775" cy="302997"/>
          </a:xfrm>
          <a:prstGeom prst="rect">
            <a:avLst/>
          </a:prstGeom>
          <a:noFill/>
        </p:spPr>
        <p:txBody>
          <a:bodyPr wrap="square" lIns="0" tIns="0" rIns="0" bIns="0" rtlCol="0" anchor="ctr">
            <a:spAutoFit/>
          </a:bodyPr>
          <a:lstStyle/>
          <a:p>
            <a:pPr marL="0" indent="0" algn="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根据科目特点规划</a:t>
            </a:r>
            <a:endParaRPr lang="en-US" sz="1125" dirty="0"/>
          </a:p>
        </p:txBody>
      </p:sp>
      <p:sp>
        <p:nvSpPr>
          <p:cNvPr id="21" name="Text 15"/>
          <p:cNvSpPr txBox="1"/>
          <p:nvPr/>
        </p:nvSpPr>
        <p:spPr>
          <a:xfrm>
            <a:off x="6255165" y="3854714"/>
            <a:ext cx="2005013" cy="547688"/>
          </a:xfrm>
          <a:prstGeom prst="rect">
            <a:avLst/>
          </a:prstGeom>
          <a:noFill/>
        </p:spPr>
        <p:txBody>
          <a:bodyPr wrap="square" lIns="0" tIns="0" rIns="0" bIns="0" rtlCol="0" anchor="t">
            <a:spAutoFit/>
          </a:bodyPr>
          <a:lstStyle/>
          <a:p>
            <a:pPr marL="0" indent="0" algn="r">
              <a:lnSpc>
                <a:spcPct val="96000"/>
              </a:lnSpc>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不同科目有不同的复习方法，如理科注重解题训练，文科则重视记忆与理解。结合科目特点，制定针对性的复习策略。</a:t>
            </a:r>
            <a:endParaRPr lang="en-US" sz="900" dirty="0"/>
          </a:p>
        </p:txBody>
      </p:sp>
      <p:sp>
        <p:nvSpPr>
          <p:cNvPr id="22" name="Text 16"/>
          <p:cNvSpPr txBox="1"/>
          <p:nvPr/>
        </p:nvSpPr>
        <p:spPr>
          <a:xfrm>
            <a:off x="883822" y="3473135"/>
            <a:ext cx="2009775" cy="302997"/>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预留弹性调整空间</a:t>
            </a:r>
            <a:endParaRPr lang="en-US" sz="1125" dirty="0"/>
          </a:p>
        </p:txBody>
      </p:sp>
      <p:sp>
        <p:nvSpPr>
          <p:cNvPr id="23" name="Text 17"/>
          <p:cNvSpPr txBox="1"/>
          <p:nvPr/>
        </p:nvSpPr>
        <p:spPr>
          <a:xfrm>
            <a:off x="888585" y="3854714"/>
            <a:ext cx="2005013" cy="409575"/>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复习计划需灵活，预留一定的时间以应对突发情况或调整复习重点，确保计划的可执行性。</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多种复习方式结合</a:t>
            </a:r>
            <a:endParaRPr lang="en-US" sz="1125" dirty="0"/>
          </a:p>
        </p:txBody>
      </p:sp>
      <p:sp>
        <p:nvSpPr>
          <p:cNvPr id="8" name="Shape 6"/>
          <p:cNvSpPr/>
          <p:nvPr/>
        </p:nvSpPr>
        <p:spPr>
          <a:xfrm>
            <a:off x="4564077" y="2704700"/>
            <a:ext cx="0" cy="690623"/>
          </a:xfrm>
          <a:custGeom>
            <a:avLst/>
            <a:gdLst/>
            <a:ahLst/>
            <a:cxnLst/>
            <a:rect l="l" t="t" r="r" b="b"/>
            <a:pathLst>
              <a:path h="690623">
                <a:moveTo>
                  <a:pt x="0" y="0"/>
                </a:moveTo>
                <a:lnTo>
                  <a:pt x="0" y="690623"/>
                </a:lnTo>
              </a:path>
            </a:pathLst>
          </a:custGeom>
          <a:noFill/>
          <a:ln w="14288">
            <a:solidFill>
              <a:srgbClr val="B4B4B4"/>
            </a:solidFill>
            <a:prstDash val="solid"/>
            <a:headEnd type="none"/>
            <a:tailEnd type="none"/>
          </a:ln>
        </p:spPr>
      </p:sp>
      <p:sp>
        <p:nvSpPr>
          <p:cNvPr id="9" name="Shape 7"/>
          <p:cNvSpPr/>
          <p:nvPr/>
        </p:nvSpPr>
        <p:spPr>
          <a:xfrm rot="-2700000">
            <a:off x="3999894" y="1433450"/>
            <a:ext cx="1128365" cy="1128365"/>
          </a:xfrm>
          <a:custGeom>
            <a:avLst/>
            <a:gdLst/>
            <a:ahLst/>
            <a:cxnLst/>
            <a:rect l="l" t="t" r="r" b="b"/>
            <a:pathLst>
              <a:path w="1128365" h="1128365">
                <a:moveTo>
                  <a:pt x="0" y="0"/>
                </a:moveTo>
                <a:lnTo>
                  <a:pt x="1128365" y="0"/>
                </a:lnTo>
                <a:lnTo>
                  <a:pt x="1128365" y="1128365"/>
                </a:lnTo>
                <a:lnTo>
                  <a:pt x="0" y="1128365"/>
                </a:lnTo>
                <a:close/>
              </a:path>
            </a:pathLst>
          </a:custGeom>
          <a:solidFill>
            <a:srgbClr val="BA0000"/>
          </a:solidFill>
        </p:spPr>
      </p:sp>
      <p:pic>
        <p:nvPicPr>
          <p:cNvPr id="10"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01469" y="1635025"/>
            <a:ext cx="725215" cy="725215"/>
          </a:xfrm>
          <a:prstGeom prst="rect">
            <a:avLst/>
          </a:prstGeom>
        </p:spPr>
      </p:pic>
      <p:sp>
        <p:nvSpPr>
          <p:cNvPr id="11" name="Shape 8"/>
          <p:cNvSpPr/>
          <p:nvPr/>
        </p:nvSpPr>
        <p:spPr>
          <a:xfrm rot="-2700000">
            <a:off x="4176628" y="3408972"/>
            <a:ext cx="774897" cy="774897"/>
          </a:xfrm>
          <a:custGeom>
            <a:avLst/>
            <a:gdLst/>
            <a:ahLst/>
            <a:cxnLst/>
            <a:rect l="l" t="t" r="r" b="b"/>
            <a:pathLst>
              <a:path w="774897" h="774897">
                <a:moveTo>
                  <a:pt x="0" y="0"/>
                </a:moveTo>
                <a:lnTo>
                  <a:pt x="774897" y="0"/>
                </a:lnTo>
                <a:lnTo>
                  <a:pt x="774897" y="774897"/>
                </a:lnTo>
                <a:lnTo>
                  <a:pt x="0" y="774897"/>
                </a:lnTo>
                <a:close/>
              </a:path>
            </a:pathLst>
          </a:custGeom>
          <a:solidFill>
            <a:srgbClr val="CE1414"/>
          </a:solidFill>
        </p:spPr>
      </p:sp>
      <p:pic>
        <p:nvPicPr>
          <p:cNvPr id="12"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2480" y="3604825"/>
            <a:ext cx="383192" cy="383192"/>
          </a:xfrm>
          <a:prstGeom prst="rect">
            <a:avLst/>
          </a:prstGeom>
        </p:spPr>
      </p:pic>
      <p:sp>
        <p:nvSpPr>
          <p:cNvPr id="13" name="Shape 9"/>
          <p:cNvSpPr/>
          <p:nvPr/>
        </p:nvSpPr>
        <p:spPr>
          <a:xfrm>
            <a:off x="3238726" y="1997633"/>
            <a:ext cx="394642" cy="0"/>
          </a:xfrm>
          <a:custGeom>
            <a:avLst/>
            <a:gdLst/>
            <a:ahLst/>
            <a:cxnLst/>
            <a:rect l="l" t="t" r="r" b="b"/>
            <a:pathLst>
              <a:path w="394642">
                <a:moveTo>
                  <a:pt x="394642" y="0"/>
                </a:moveTo>
                <a:lnTo>
                  <a:pt x="0" y="0"/>
                </a:lnTo>
              </a:path>
            </a:pathLst>
          </a:custGeom>
          <a:noFill/>
          <a:ln w="14288">
            <a:solidFill>
              <a:srgbClr val="CDCDCD"/>
            </a:solidFill>
            <a:prstDash val="solid"/>
            <a:headEnd type="none"/>
            <a:tailEnd type="none"/>
          </a:ln>
        </p:spPr>
      </p:sp>
      <p:sp>
        <p:nvSpPr>
          <p:cNvPr id="14" name="Shape 10"/>
          <p:cNvSpPr/>
          <p:nvPr/>
        </p:nvSpPr>
        <p:spPr>
          <a:xfrm>
            <a:off x="5473337" y="1997633"/>
            <a:ext cx="394642" cy="0"/>
          </a:xfrm>
          <a:custGeom>
            <a:avLst/>
            <a:gdLst/>
            <a:ahLst/>
            <a:cxnLst/>
            <a:rect l="l" t="t" r="r" b="b"/>
            <a:pathLst>
              <a:path w="394642">
                <a:moveTo>
                  <a:pt x="394642" y="0"/>
                </a:moveTo>
                <a:lnTo>
                  <a:pt x="0" y="0"/>
                </a:lnTo>
              </a:path>
            </a:pathLst>
          </a:custGeom>
          <a:noFill/>
          <a:ln w="14288">
            <a:solidFill>
              <a:srgbClr val="CDCDCD"/>
            </a:solidFill>
            <a:prstDash val="solid"/>
            <a:headEnd type="none"/>
            <a:tailEnd type="none"/>
          </a:ln>
        </p:spPr>
      </p:sp>
      <p:sp>
        <p:nvSpPr>
          <p:cNvPr id="15" name="Shape 11"/>
          <p:cNvSpPr/>
          <p:nvPr/>
        </p:nvSpPr>
        <p:spPr>
          <a:xfrm>
            <a:off x="3238726" y="3796421"/>
            <a:ext cx="605118" cy="0"/>
          </a:xfrm>
          <a:custGeom>
            <a:avLst/>
            <a:gdLst/>
            <a:ahLst/>
            <a:cxnLst/>
            <a:rect l="l" t="t" r="r" b="b"/>
            <a:pathLst>
              <a:path w="605118">
                <a:moveTo>
                  <a:pt x="0" y="0"/>
                </a:moveTo>
                <a:lnTo>
                  <a:pt x="605118" y="0"/>
                </a:lnTo>
              </a:path>
            </a:pathLst>
          </a:custGeom>
          <a:noFill/>
          <a:ln w="14288">
            <a:solidFill>
              <a:srgbClr val="CDCDCD"/>
            </a:solidFill>
            <a:prstDash val="solid"/>
            <a:headEnd type="none"/>
            <a:tailEnd type="none"/>
          </a:ln>
        </p:spPr>
      </p:sp>
      <p:sp>
        <p:nvSpPr>
          <p:cNvPr id="16" name="Shape 12"/>
          <p:cNvSpPr/>
          <p:nvPr/>
        </p:nvSpPr>
        <p:spPr>
          <a:xfrm>
            <a:off x="5262861" y="3796421"/>
            <a:ext cx="605118" cy="0"/>
          </a:xfrm>
          <a:custGeom>
            <a:avLst/>
            <a:gdLst/>
            <a:ahLst/>
            <a:cxnLst/>
            <a:rect l="l" t="t" r="r" b="b"/>
            <a:pathLst>
              <a:path w="605118">
                <a:moveTo>
                  <a:pt x="0" y="0"/>
                </a:moveTo>
                <a:lnTo>
                  <a:pt x="605118" y="0"/>
                </a:lnTo>
              </a:path>
            </a:pathLst>
          </a:custGeom>
          <a:noFill/>
          <a:ln w="14288">
            <a:solidFill>
              <a:srgbClr val="CDCDCD"/>
            </a:solidFill>
            <a:prstDash val="solid"/>
            <a:headEnd type="none"/>
            <a:tailEnd type="none"/>
          </a:ln>
        </p:spPr>
      </p:sp>
      <p:sp>
        <p:nvSpPr>
          <p:cNvPr id="17" name="Text 13"/>
          <p:cNvSpPr txBox="1"/>
          <p:nvPr/>
        </p:nvSpPr>
        <p:spPr>
          <a:xfrm>
            <a:off x="859059" y="1247383"/>
            <a:ext cx="2159501" cy="335884"/>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教材笔记系统复习</a:t>
            </a:r>
            <a:endParaRPr lang="en-US" sz="1125" dirty="0"/>
          </a:p>
        </p:txBody>
      </p:sp>
      <p:sp>
        <p:nvSpPr>
          <p:cNvPr id="18" name="Text 14"/>
          <p:cNvSpPr txBox="1"/>
          <p:nvPr/>
        </p:nvSpPr>
        <p:spPr>
          <a:xfrm>
            <a:off x="859059" y="1640592"/>
            <a:ext cx="2177717" cy="823913"/>
          </a:xfrm>
          <a:prstGeom prst="rect">
            <a:avLst/>
          </a:prstGeom>
          <a:noFill/>
        </p:spPr>
        <p:txBody>
          <a:bodyPr wrap="square" lIns="0" tIns="0" rIns="0" bIns="0" rtlCol="0" anchor="t">
            <a:spAutoFit/>
          </a:bodyPr>
          <a:lstStyle/>
          <a:p>
            <a:pPr marL="0" indent="0" algn="l">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回归教材，梳理知识体系，结合课堂笔记，形成完整的知识框架，有助于系统记忆。</a:t>
            </a:r>
            <a:endParaRPr lang="en-US" sz="900" dirty="0"/>
          </a:p>
        </p:txBody>
      </p:sp>
      <p:sp>
        <p:nvSpPr>
          <p:cNvPr id="19" name="Text 15"/>
          <p:cNvSpPr txBox="1"/>
          <p:nvPr/>
        </p:nvSpPr>
        <p:spPr>
          <a:xfrm>
            <a:off x="6116407" y="1247383"/>
            <a:ext cx="2152688" cy="335884"/>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做练习题巩固知识</a:t>
            </a:r>
            <a:endParaRPr lang="en-US" sz="1125" dirty="0"/>
          </a:p>
        </p:txBody>
      </p:sp>
      <p:sp>
        <p:nvSpPr>
          <p:cNvPr id="20" name="Text 16"/>
          <p:cNvSpPr txBox="1"/>
          <p:nvPr/>
        </p:nvSpPr>
        <p:spPr>
          <a:xfrm>
            <a:off x="6091378" y="1640592"/>
            <a:ext cx="2177717" cy="823913"/>
          </a:xfrm>
          <a:prstGeom prst="rect">
            <a:avLst/>
          </a:prstGeom>
          <a:noFill/>
        </p:spPr>
        <p:txBody>
          <a:bodyPr wrap="square" lIns="0" tIns="0" rIns="0" bIns="0" rtlCol="0" anchor="t">
            <a:spAutoFit/>
          </a:bodyPr>
          <a:lstStyle/>
          <a:p>
            <a:pPr marL="0" indent="0" algn="l">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通过大量练习，检验学习成果，查漏补缺。特别是历年真题和模拟题，能有效提升解题速度和准确度。</a:t>
            </a:r>
            <a:endParaRPr lang="en-US" sz="900" dirty="0"/>
          </a:p>
        </p:txBody>
      </p:sp>
      <p:sp>
        <p:nvSpPr>
          <p:cNvPr id="21" name="Text 17"/>
          <p:cNvSpPr txBox="1"/>
          <p:nvPr/>
        </p:nvSpPr>
        <p:spPr>
          <a:xfrm>
            <a:off x="859059" y="3050012"/>
            <a:ext cx="2166313" cy="335884"/>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参加学习小组讨论</a:t>
            </a:r>
            <a:endParaRPr lang="en-US" sz="1125" dirty="0"/>
          </a:p>
        </p:txBody>
      </p:sp>
      <p:sp>
        <p:nvSpPr>
          <p:cNvPr id="22" name="Text 18"/>
          <p:cNvSpPr txBox="1"/>
          <p:nvPr/>
        </p:nvSpPr>
        <p:spPr>
          <a:xfrm>
            <a:off x="859059" y="3443220"/>
            <a:ext cx="2177717" cy="823913"/>
          </a:xfrm>
          <a:prstGeom prst="rect">
            <a:avLst/>
          </a:prstGeom>
          <a:noFill/>
        </p:spPr>
        <p:txBody>
          <a:bodyPr wrap="square" lIns="0" tIns="0" rIns="0" bIns="0" rtlCol="0" anchor="t">
            <a:spAutoFit/>
          </a:bodyPr>
          <a:lstStyle/>
          <a:p>
            <a:pPr marL="0" indent="0" algn="l">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与同学组建学习小组，互相讨论、解答疑惑，可以促进思维碰撞，加深理解。</a:t>
            </a:r>
            <a:endParaRPr lang="en-US" sz="900" dirty="0"/>
          </a:p>
        </p:txBody>
      </p:sp>
      <p:sp>
        <p:nvSpPr>
          <p:cNvPr id="23" name="Text 19"/>
          <p:cNvSpPr txBox="1"/>
          <p:nvPr/>
        </p:nvSpPr>
        <p:spPr>
          <a:xfrm>
            <a:off x="6111815" y="3050012"/>
            <a:ext cx="2173126" cy="335884"/>
          </a:xfrm>
          <a:prstGeom prst="rect">
            <a:avLst/>
          </a:prstGeom>
          <a:noFill/>
        </p:spPr>
        <p:txBody>
          <a:bodyPr wrap="square" lIns="0" tIns="0" rIns="0" bIns="0" rtlCol="0" anchor="ctr">
            <a:spAutoFit/>
          </a:bodyPr>
          <a:lstStyle/>
          <a:p>
            <a:pPr marL="0" indent="0" algn="l">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请教老师答疑解惑</a:t>
            </a:r>
            <a:endParaRPr lang="en-US" sz="1125" dirty="0"/>
          </a:p>
        </p:txBody>
      </p:sp>
      <p:sp>
        <p:nvSpPr>
          <p:cNvPr id="24" name="Text 20"/>
          <p:cNvSpPr txBox="1"/>
          <p:nvPr/>
        </p:nvSpPr>
        <p:spPr>
          <a:xfrm>
            <a:off x="6107224" y="3443220"/>
            <a:ext cx="2177717" cy="823913"/>
          </a:xfrm>
          <a:prstGeom prst="rect">
            <a:avLst/>
          </a:prstGeom>
          <a:noFill/>
        </p:spPr>
        <p:txBody>
          <a:bodyPr wrap="square" lIns="0" tIns="0" rIns="0" bIns="0" rtlCol="0" anchor="t">
            <a:spAutoFit/>
          </a:bodyPr>
          <a:lstStyle/>
          <a:p>
            <a:pPr marL="0" indent="0" algn="l">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遇到难以解决的问题，及时请教老师，获取专业指导，避免在错误方向上浪费时间。</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抓住重点难点突破</a:t>
            </a:r>
            <a:endParaRPr lang="en-US" sz="1125" dirty="0"/>
          </a:p>
        </p:txBody>
      </p:sp>
      <p:sp>
        <p:nvSpPr>
          <p:cNvPr id="8" name="Shape 6"/>
          <p:cNvSpPr/>
          <p:nvPr/>
        </p:nvSpPr>
        <p:spPr>
          <a:xfrm>
            <a:off x="3253787" y="1474184"/>
            <a:ext cx="2663598" cy="2663598"/>
          </a:xfrm>
          <a:custGeom>
            <a:avLst/>
            <a:gdLst/>
            <a:ahLst/>
            <a:cxnLst/>
            <a:rect l="l" t="t" r="r" b="b"/>
            <a:pathLst>
              <a:path w="2663598" h="2663598">
                <a:moveTo>
                  <a:pt x="1331799" y="0"/>
                </a:moveTo>
                <a:cubicBezTo>
                  <a:pt x="2066839" y="0"/>
                  <a:pt x="2663598" y="596759"/>
                  <a:pt x="2663598" y="1331799"/>
                </a:cubicBezTo>
                <a:cubicBezTo>
                  <a:pt x="2663598" y="2066839"/>
                  <a:pt x="2066839" y="2663598"/>
                  <a:pt x="1331799" y="2663598"/>
                </a:cubicBezTo>
                <a:cubicBezTo>
                  <a:pt x="596759" y="2663598"/>
                  <a:pt x="0" y="2066839"/>
                  <a:pt x="0" y="1331799"/>
                </a:cubicBezTo>
                <a:cubicBezTo>
                  <a:pt x="0" y="596759"/>
                  <a:pt x="596759" y="0"/>
                  <a:pt x="1331799" y="0"/>
                </a:cubicBezTo>
                <a:close/>
              </a:path>
            </a:pathLst>
          </a:custGeom>
          <a:solidFill>
            <a:srgbClr val="BA0000"/>
          </a:solidFill>
        </p:spPr>
      </p:sp>
      <p:sp>
        <p:nvSpPr>
          <p:cNvPr id="9" name="Shape 7"/>
          <p:cNvSpPr/>
          <p:nvPr/>
        </p:nvSpPr>
        <p:spPr>
          <a:xfrm>
            <a:off x="4542943" y="1250773"/>
            <a:ext cx="85288" cy="3110421"/>
          </a:xfrm>
          <a:custGeom>
            <a:avLst/>
            <a:gdLst/>
            <a:ahLst/>
            <a:cxnLst/>
            <a:rect l="l" t="t" r="r" b="b"/>
            <a:pathLst>
              <a:path w="85288" h="3110421">
                <a:moveTo>
                  <a:pt x="0" y="0"/>
                </a:moveTo>
                <a:lnTo>
                  <a:pt x="85288" y="0"/>
                </a:lnTo>
                <a:lnTo>
                  <a:pt x="85288" y="3110421"/>
                </a:lnTo>
                <a:lnTo>
                  <a:pt x="0" y="3110421"/>
                </a:lnTo>
                <a:close/>
              </a:path>
            </a:pathLst>
          </a:custGeom>
          <a:solidFill>
            <a:srgbClr val="FFFFFF"/>
          </a:solidFill>
        </p:spPr>
      </p:sp>
      <p:sp>
        <p:nvSpPr>
          <p:cNvPr id="10" name="Shape 8"/>
          <p:cNvSpPr/>
          <p:nvPr/>
        </p:nvSpPr>
        <p:spPr>
          <a:xfrm rot="-5400000">
            <a:off x="4542943" y="1250773"/>
            <a:ext cx="85288" cy="3110421"/>
          </a:xfrm>
          <a:custGeom>
            <a:avLst/>
            <a:gdLst/>
            <a:ahLst/>
            <a:cxnLst/>
            <a:rect l="l" t="t" r="r" b="b"/>
            <a:pathLst>
              <a:path w="85288" h="3110421">
                <a:moveTo>
                  <a:pt x="0" y="0"/>
                </a:moveTo>
                <a:lnTo>
                  <a:pt x="85288" y="0"/>
                </a:lnTo>
                <a:lnTo>
                  <a:pt x="85288" y="3110421"/>
                </a:lnTo>
                <a:lnTo>
                  <a:pt x="0" y="3110421"/>
                </a:lnTo>
                <a:close/>
              </a:path>
            </a:pathLst>
          </a:custGeom>
          <a:solidFill>
            <a:srgbClr val="FFFFFF"/>
          </a:solidFill>
        </p:spPr>
      </p:sp>
      <p:sp>
        <p:nvSpPr>
          <p:cNvPr id="11" name="Shape 9"/>
          <p:cNvSpPr/>
          <p:nvPr/>
        </p:nvSpPr>
        <p:spPr>
          <a:xfrm>
            <a:off x="4024656" y="2245053"/>
            <a:ext cx="1121860" cy="1121860"/>
          </a:xfrm>
          <a:custGeom>
            <a:avLst/>
            <a:gdLst/>
            <a:ahLst/>
            <a:cxnLst/>
            <a:rect l="l" t="t" r="r" b="b"/>
            <a:pathLst>
              <a:path w="1121860" h="1121860">
                <a:moveTo>
                  <a:pt x="560930" y="0"/>
                </a:moveTo>
                <a:cubicBezTo>
                  <a:pt x="870516" y="0"/>
                  <a:pt x="1121860" y="251344"/>
                  <a:pt x="1121860" y="560930"/>
                </a:cubicBezTo>
                <a:cubicBezTo>
                  <a:pt x="1121860" y="870516"/>
                  <a:pt x="870516" y="1121860"/>
                  <a:pt x="560930" y="1121860"/>
                </a:cubicBezTo>
                <a:cubicBezTo>
                  <a:pt x="251344" y="1121860"/>
                  <a:pt x="0" y="870516"/>
                  <a:pt x="0" y="560930"/>
                </a:cubicBezTo>
                <a:cubicBezTo>
                  <a:pt x="0" y="251344"/>
                  <a:pt x="251344" y="0"/>
                  <a:pt x="560930" y="0"/>
                </a:cubicBezTo>
                <a:close/>
              </a:path>
            </a:pathLst>
          </a:custGeom>
          <a:solidFill>
            <a:srgbClr val="FFFFFF"/>
          </a:solidFill>
        </p:spPr>
      </p:sp>
      <p:sp>
        <p:nvSpPr>
          <p:cNvPr id="12" name="Shape 10"/>
          <p:cNvSpPr/>
          <p:nvPr/>
        </p:nvSpPr>
        <p:spPr>
          <a:xfrm>
            <a:off x="3378439" y="1611957"/>
            <a:ext cx="544529" cy="544529"/>
          </a:xfrm>
          <a:custGeom>
            <a:avLst/>
            <a:gdLst/>
            <a:ahLst/>
            <a:cxnLst/>
            <a:rect l="l" t="t" r="r" b="b"/>
            <a:pathLst>
              <a:path w="544529" h="544529">
                <a:moveTo>
                  <a:pt x="272264" y="0"/>
                </a:moveTo>
                <a:cubicBezTo>
                  <a:pt x="422531" y="0"/>
                  <a:pt x="544529" y="121998"/>
                  <a:pt x="544529" y="272264"/>
                </a:cubicBezTo>
                <a:cubicBezTo>
                  <a:pt x="544529" y="422531"/>
                  <a:pt x="422531" y="544529"/>
                  <a:pt x="272264" y="544529"/>
                </a:cubicBezTo>
                <a:cubicBezTo>
                  <a:pt x="121998" y="544529"/>
                  <a:pt x="0" y="422531"/>
                  <a:pt x="0" y="272264"/>
                </a:cubicBezTo>
                <a:cubicBezTo>
                  <a:pt x="0" y="121998"/>
                  <a:pt x="121998" y="0"/>
                  <a:pt x="272264" y="0"/>
                </a:cubicBezTo>
                <a:close/>
              </a:path>
            </a:pathLst>
          </a:custGeom>
          <a:solidFill>
            <a:srgbClr val="FFFFFF"/>
          </a:solidFill>
          <a:effectLst>
            <a:outerShdw blurRad="28575" dist="25647" dir="4091915" algn="bl" rotWithShape="0">
              <a:srgbClr val="2A2A2A">
                <a:alpha val="100000"/>
              </a:srgbClr>
            </a:outerShdw>
          </a:effectLst>
        </p:spPr>
      </p:sp>
      <p:sp>
        <p:nvSpPr>
          <p:cNvPr id="13" name="Text 11"/>
          <p:cNvSpPr txBox="1"/>
          <p:nvPr/>
        </p:nvSpPr>
        <p:spPr>
          <a:xfrm>
            <a:off x="3486397" y="1712771"/>
            <a:ext cx="328613" cy="342900"/>
          </a:xfrm>
          <a:prstGeom prst="rect">
            <a:avLst/>
          </a:prstGeom>
          <a:noFill/>
        </p:spPr>
        <p:txBody>
          <a:bodyPr wrap="square" lIns="0" tIns="0" rIns="0" bIns="0" rtlCol="0" anchor="t">
            <a:spAutoFit/>
          </a:bodyPr>
          <a:lstStyle/>
          <a:p>
            <a:pPr marL="0" indent="0" algn="ctr">
              <a:lnSpc>
                <a:spcPct val="96000"/>
              </a:lnSpc>
              <a:buNone/>
            </a:pPr>
            <a:r>
              <a:rPr lang="en-GB" altLang="en-US" sz="2250" b="1" dirty="0">
                <a:solidFill>
                  <a:srgbClr val="BA0000"/>
                </a:solidFill>
                <a:latin typeface="SourceHanSansSC-Regular" panose="020B0500000000000000" charset="-122"/>
                <a:ea typeface="SourceHanSansSC-Regular" panose="020B0500000000000000" charset="-122"/>
                <a:cs typeface="SourceHanSansSC-Regular" panose="020B0500000000000000" charset="-122"/>
              </a:rPr>
              <a:t>A</a:t>
            </a:r>
            <a:endParaRPr lang="en-US" sz="2250" dirty="0"/>
          </a:p>
        </p:txBody>
      </p:sp>
      <p:sp>
        <p:nvSpPr>
          <p:cNvPr id="14" name="Shape 12"/>
          <p:cNvSpPr/>
          <p:nvPr/>
        </p:nvSpPr>
        <p:spPr>
          <a:xfrm>
            <a:off x="5284411" y="1611957"/>
            <a:ext cx="544529" cy="544529"/>
          </a:xfrm>
          <a:custGeom>
            <a:avLst/>
            <a:gdLst/>
            <a:ahLst/>
            <a:cxnLst/>
            <a:rect l="l" t="t" r="r" b="b"/>
            <a:pathLst>
              <a:path w="544529" h="544529">
                <a:moveTo>
                  <a:pt x="272264" y="0"/>
                </a:moveTo>
                <a:cubicBezTo>
                  <a:pt x="422531" y="0"/>
                  <a:pt x="544529" y="121998"/>
                  <a:pt x="544529" y="272264"/>
                </a:cubicBezTo>
                <a:cubicBezTo>
                  <a:pt x="544529" y="422531"/>
                  <a:pt x="422531" y="544529"/>
                  <a:pt x="272264" y="544529"/>
                </a:cubicBezTo>
                <a:cubicBezTo>
                  <a:pt x="121998" y="544529"/>
                  <a:pt x="0" y="422531"/>
                  <a:pt x="0" y="272264"/>
                </a:cubicBezTo>
                <a:cubicBezTo>
                  <a:pt x="0" y="121998"/>
                  <a:pt x="121998" y="0"/>
                  <a:pt x="272264" y="0"/>
                </a:cubicBezTo>
                <a:close/>
              </a:path>
            </a:pathLst>
          </a:custGeom>
          <a:solidFill>
            <a:srgbClr val="FFFFFF"/>
          </a:solidFill>
          <a:effectLst>
            <a:outerShdw blurRad="28575" dist="25647" dir="4091915" algn="bl" rotWithShape="0">
              <a:srgbClr val="2A2A2A">
                <a:alpha val="100000"/>
              </a:srgbClr>
            </a:outerShdw>
          </a:effectLst>
        </p:spPr>
      </p:sp>
      <p:sp>
        <p:nvSpPr>
          <p:cNvPr id="15" name="Text 13"/>
          <p:cNvSpPr txBox="1"/>
          <p:nvPr/>
        </p:nvSpPr>
        <p:spPr>
          <a:xfrm>
            <a:off x="5392369" y="1712771"/>
            <a:ext cx="328613" cy="342900"/>
          </a:xfrm>
          <a:prstGeom prst="rect">
            <a:avLst/>
          </a:prstGeom>
          <a:noFill/>
        </p:spPr>
        <p:txBody>
          <a:bodyPr wrap="square" lIns="0" tIns="0" rIns="0" bIns="0" rtlCol="0" anchor="t">
            <a:spAutoFit/>
          </a:bodyPr>
          <a:lstStyle/>
          <a:p>
            <a:pPr marL="0" indent="0" algn="ctr">
              <a:lnSpc>
                <a:spcPct val="96000"/>
              </a:lnSpc>
              <a:buNone/>
            </a:pPr>
            <a:r>
              <a:rPr lang="en-GB" altLang="en-US" sz="2250" b="1" dirty="0">
                <a:solidFill>
                  <a:srgbClr val="BA0000"/>
                </a:solidFill>
                <a:latin typeface="SourceHanSansSC-Regular" panose="020B0500000000000000" charset="-122"/>
                <a:ea typeface="SourceHanSansSC-Regular" panose="020B0500000000000000" charset="-122"/>
                <a:cs typeface="SourceHanSansSC-Regular" panose="020B0500000000000000" charset="-122"/>
              </a:rPr>
              <a:t>B</a:t>
            </a:r>
            <a:endParaRPr lang="en-US" sz="2250" dirty="0"/>
          </a:p>
        </p:txBody>
      </p:sp>
      <p:sp>
        <p:nvSpPr>
          <p:cNvPr id="16" name="Shape 14"/>
          <p:cNvSpPr/>
          <p:nvPr/>
        </p:nvSpPr>
        <p:spPr>
          <a:xfrm>
            <a:off x="3378439" y="3399838"/>
            <a:ext cx="544529" cy="544529"/>
          </a:xfrm>
          <a:custGeom>
            <a:avLst/>
            <a:gdLst/>
            <a:ahLst/>
            <a:cxnLst/>
            <a:rect l="l" t="t" r="r" b="b"/>
            <a:pathLst>
              <a:path w="544529" h="544529">
                <a:moveTo>
                  <a:pt x="272264" y="0"/>
                </a:moveTo>
                <a:cubicBezTo>
                  <a:pt x="422531" y="0"/>
                  <a:pt x="544529" y="121998"/>
                  <a:pt x="544529" y="272264"/>
                </a:cubicBezTo>
                <a:cubicBezTo>
                  <a:pt x="544529" y="422531"/>
                  <a:pt x="422531" y="544529"/>
                  <a:pt x="272264" y="544529"/>
                </a:cubicBezTo>
                <a:cubicBezTo>
                  <a:pt x="121998" y="544529"/>
                  <a:pt x="0" y="422531"/>
                  <a:pt x="0" y="272264"/>
                </a:cubicBezTo>
                <a:cubicBezTo>
                  <a:pt x="0" y="121998"/>
                  <a:pt x="121998" y="0"/>
                  <a:pt x="272264" y="0"/>
                </a:cubicBezTo>
                <a:close/>
              </a:path>
            </a:pathLst>
          </a:custGeom>
          <a:solidFill>
            <a:srgbClr val="FFFFFF"/>
          </a:solidFill>
          <a:effectLst>
            <a:outerShdw blurRad="28575" dist="25647" dir="4091915" algn="bl" rotWithShape="0">
              <a:srgbClr val="2A2A2A">
                <a:alpha val="100000"/>
              </a:srgbClr>
            </a:outerShdw>
          </a:effectLst>
        </p:spPr>
      </p:sp>
      <p:sp>
        <p:nvSpPr>
          <p:cNvPr id="17" name="Text 15"/>
          <p:cNvSpPr txBox="1"/>
          <p:nvPr/>
        </p:nvSpPr>
        <p:spPr>
          <a:xfrm>
            <a:off x="3486397" y="3500652"/>
            <a:ext cx="328613" cy="342900"/>
          </a:xfrm>
          <a:prstGeom prst="rect">
            <a:avLst/>
          </a:prstGeom>
          <a:noFill/>
        </p:spPr>
        <p:txBody>
          <a:bodyPr wrap="square" lIns="0" tIns="0" rIns="0" bIns="0" rtlCol="0" anchor="t">
            <a:spAutoFit/>
          </a:bodyPr>
          <a:lstStyle/>
          <a:p>
            <a:pPr marL="0" indent="0" algn="ctr">
              <a:lnSpc>
                <a:spcPct val="96000"/>
              </a:lnSpc>
              <a:buNone/>
            </a:pPr>
            <a:r>
              <a:rPr lang="en-GB" altLang="en-US" sz="2250" b="1" dirty="0">
                <a:solidFill>
                  <a:srgbClr val="BA0000"/>
                </a:solidFill>
                <a:latin typeface="SourceHanSansSC-Regular" panose="020B0500000000000000" charset="-122"/>
                <a:ea typeface="SourceHanSansSC-Regular" panose="020B0500000000000000" charset="-122"/>
                <a:cs typeface="SourceHanSansSC-Regular" panose="020B0500000000000000" charset="-122"/>
              </a:rPr>
              <a:t>C</a:t>
            </a:r>
            <a:endParaRPr lang="en-US" sz="2250" dirty="0"/>
          </a:p>
        </p:txBody>
      </p:sp>
      <p:sp>
        <p:nvSpPr>
          <p:cNvPr id="18" name="Shape 16"/>
          <p:cNvSpPr/>
          <p:nvPr/>
        </p:nvSpPr>
        <p:spPr>
          <a:xfrm>
            <a:off x="5284411" y="3399838"/>
            <a:ext cx="544529" cy="544529"/>
          </a:xfrm>
          <a:custGeom>
            <a:avLst/>
            <a:gdLst/>
            <a:ahLst/>
            <a:cxnLst/>
            <a:rect l="l" t="t" r="r" b="b"/>
            <a:pathLst>
              <a:path w="544529" h="544529">
                <a:moveTo>
                  <a:pt x="272264" y="0"/>
                </a:moveTo>
                <a:cubicBezTo>
                  <a:pt x="422531" y="0"/>
                  <a:pt x="544529" y="121998"/>
                  <a:pt x="544529" y="272264"/>
                </a:cubicBezTo>
                <a:cubicBezTo>
                  <a:pt x="544529" y="422531"/>
                  <a:pt x="422531" y="544529"/>
                  <a:pt x="272264" y="544529"/>
                </a:cubicBezTo>
                <a:cubicBezTo>
                  <a:pt x="121998" y="544529"/>
                  <a:pt x="0" y="422531"/>
                  <a:pt x="0" y="272264"/>
                </a:cubicBezTo>
                <a:cubicBezTo>
                  <a:pt x="0" y="121998"/>
                  <a:pt x="121998" y="0"/>
                  <a:pt x="272264" y="0"/>
                </a:cubicBezTo>
                <a:close/>
              </a:path>
            </a:pathLst>
          </a:custGeom>
          <a:solidFill>
            <a:srgbClr val="FFFFFF"/>
          </a:solidFill>
          <a:effectLst>
            <a:outerShdw blurRad="28575" dist="25647" dir="4091915" algn="bl" rotWithShape="0">
              <a:srgbClr val="2A2A2A">
                <a:alpha val="100000"/>
              </a:srgbClr>
            </a:outerShdw>
          </a:effectLst>
        </p:spPr>
      </p:sp>
      <p:sp>
        <p:nvSpPr>
          <p:cNvPr id="19" name="Text 17"/>
          <p:cNvSpPr txBox="1"/>
          <p:nvPr/>
        </p:nvSpPr>
        <p:spPr>
          <a:xfrm>
            <a:off x="5392369" y="3500652"/>
            <a:ext cx="328613" cy="342900"/>
          </a:xfrm>
          <a:prstGeom prst="rect">
            <a:avLst/>
          </a:prstGeom>
          <a:noFill/>
        </p:spPr>
        <p:txBody>
          <a:bodyPr wrap="square" lIns="0" tIns="0" rIns="0" bIns="0" rtlCol="0" anchor="t">
            <a:spAutoFit/>
          </a:bodyPr>
          <a:lstStyle/>
          <a:p>
            <a:pPr marL="0" indent="0" algn="ctr">
              <a:lnSpc>
                <a:spcPct val="96000"/>
              </a:lnSpc>
              <a:buNone/>
            </a:pPr>
            <a:r>
              <a:rPr lang="en-GB" altLang="en-US" sz="2250" b="1" dirty="0">
                <a:solidFill>
                  <a:srgbClr val="BA0000"/>
                </a:solidFill>
                <a:latin typeface="SourceHanSansSC-Regular" panose="020B0500000000000000" charset="-122"/>
                <a:ea typeface="SourceHanSansSC-Regular" panose="020B0500000000000000" charset="-122"/>
                <a:cs typeface="SourceHanSansSC-Regular" panose="020B0500000000000000" charset="-122"/>
              </a:rPr>
              <a:t>D</a:t>
            </a:r>
            <a:endParaRPr lang="en-US" sz="2250" dirty="0"/>
          </a:p>
        </p:txBody>
      </p:sp>
      <p:sp>
        <p:nvSpPr>
          <p:cNvPr id="20" name="Text 18"/>
          <p:cNvSpPr txBox="1"/>
          <p:nvPr/>
        </p:nvSpPr>
        <p:spPr>
          <a:xfrm>
            <a:off x="900378" y="1159670"/>
            <a:ext cx="1938937" cy="452287"/>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分析历年考试真题</a:t>
            </a:r>
            <a:endParaRPr lang="en-US" sz="1350" dirty="0"/>
          </a:p>
        </p:txBody>
      </p:sp>
      <p:sp>
        <p:nvSpPr>
          <p:cNvPr id="21" name="Text 19"/>
          <p:cNvSpPr txBox="1"/>
          <p:nvPr/>
        </p:nvSpPr>
        <p:spPr>
          <a:xfrm>
            <a:off x="900378" y="1676688"/>
            <a:ext cx="1954617" cy="757966"/>
          </a:xfrm>
          <a:prstGeom prst="rect">
            <a:avLst/>
          </a:prstGeom>
          <a:noFill/>
        </p:spPr>
        <p:txBody>
          <a:bodyPr wrap="square" lIns="0" tIns="0" rIns="0" bIns="0" rtlCol="0" anchor="t">
            <a:spAutoFit/>
          </a:bodyPr>
          <a:lstStyle/>
          <a:p>
            <a:pPr marL="0" indent="0" algn="l">
              <a:buNone/>
            </a:pPr>
            <a:r>
              <a:rPr lang="zh-CN" altLang="en-US" sz="900" dirty="0">
                <a:solidFill>
                  <a:srgbClr val="3C3C3C"/>
                </a:solidFill>
                <a:latin typeface="SourceHanSansSC-Regular" panose="020B0500000000000000" charset="-122"/>
                <a:ea typeface="SourceHanSansSC-Regular" panose="020B0500000000000000" charset="-122"/>
                <a:cs typeface="SourceHanSansSC-Regular" panose="020B0500000000000000" charset="-122"/>
              </a:rPr>
              <a:t>研究历年真题，了解考试趋势，识别高频考点，有助于把握复习方向。</a:t>
            </a:r>
            <a:endParaRPr lang="en-US" sz="900" dirty="0"/>
          </a:p>
        </p:txBody>
      </p:sp>
      <p:sp>
        <p:nvSpPr>
          <p:cNvPr id="22" name="Text 20"/>
          <p:cNvSpPr txBox="1"/>
          <p:nvPr/>
        </p:nvSpPr>
        <p:spPr>
          <a:xfrm>
            <a:off x="6289005" y="1159670"/>
            <a:ext cx="1938937" cy="452287"/>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找出学科重点内容</a:t>
            </a:r>
            <a:endParaRPr lang="en-US" sz="1350" dirty="0"/>
          </a:p>
        </p:txBody>
      </p:sp>
      <p:sp>
        <p:nvSpPr>
          <p:cNvPr id="23" name="Text 21"/>
          <p:cNvSpPr txBox="1"/>
          <p:nvPr/>
        </p:nvSpPr>
        <p:spPr>
          <a:xfrm>
            <a:off x="6289005" y="1676688"/>
            <a:ext cx="1954617" cy="757966"/>
          </a:xfrm>
          <a:prstGeom prst="rect">
            <a:avLst/>
          </a:prstGeom>
          <a:noFill/>
        </p:spPr>
        <p:txBody>
          <a:bodyPr wrap="square" lIns="0" tIns="0" rIns="0" bIns="0" rtlCol="0" anchor="t">
            <a:spAutoFit/>
          </a:bodyPr>
          <a:lstStyle/>
          <a:p>
            <a:pPr marL="0" indent="0" algn="l">
              <a:buNone/>
            </a:pPr>
            <a:r>
              <a:rPr lang="zh-CN" altLang="en-US" sz="900" dirty="0">
                <a:solidFill>
                  <a:srgbClr val="3C3C3C"/>
                </a:solidFill>
                <a:latin typeface="SourceHanSansSC-Regular" panose="020B0500000000000000" charset="-122"/>
                <a:ea typeface="SourceHanSansSC-Regular" panose="020B0500000000000000" charset="-122"/>
                <a:cs typeface="SourceHanSansSC-Regular" panose="020B0500000000000000" charset="-122"/>
              </a:rPr>
              <a:t>根据教学大纲和教材，标记出每章节的重点内容，集中力量进行复习。</a:t>
            </a:r>
            <a:endParaRPr lang="en-US" sz="900" dirty="0"/>
          </a:p>
        </p:txBody>
      </p:sp>
      <p:sp>
        <p:nvSpPr>
          <p:cNvPr id="24" name="Text 22"/>
          <p:cNvSpPr txBox="1"/>
          <p:nvPr/>
        </p:nvSpPr>
        <p:spPr>
          <a:xfrm>
            <a:off x="900378" y="3034610"/>
            <a:ext cx="1938937" cy="452287"/>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针对难点专项攻克</a:t>
            </a:r>
            <a:endParaRPr lang="en-US" sz="1350" dirty="0"/>
          </a:p>
        </p:txBody>
      </p:sp>
      <p:sp>
        <p:nvSpPr>
          <p:cNvPr id="25" name="Text 23"/>
          <p:cNvSpPr txBox="1"/>
          <p:nvPr/>
        </p:nvSpPr>
        <p:spPr>
          <a:xfrm>
            <a:off x="900378" y="3551628"/>
            <a:ext cx="1954617" cy="757966"/>
          </a:xfrm>
          <a:prstGeom prst="rect">
            <a:avLst/>
          </a:prstGeom>
          <a:noFill/>
        </p:spPr>
        <p:txBody>
          <a:bodyPr wrap="square" lIns="0" tIns="0" rIns="0" bIns="0" rtlCol="0" anchor="t">
            <a:spAutoFit/>
          </a:bodyPr>
          <a:lstStyle/>
          <a:p>
            <a:pPr marL="0" indent="0" algn="l">
              <a:buNone/>
            </a:pPr>
            <a:r>
              <a:rPr lang="zh-CN" altLang="en-US" sz="900" dirty="0">
                <a:solidFill>
                  <a:srgbClr val="3C3C3C"/>
                </a:solidFill>
                <a:latin typeface="SourceHanSansSC-Regular" panose="020B0500000000000000" charset="-122"/>
                <a:ea typeface="SourceHanSansSC-Regular" panose="020B0500000000000000" charset="-122"/>
                <a:cs typeface="SourceHanSansSC-Regular" panose="020B0500000000000000" charset="-122"/>
              </a:rPr>
              <a:t>对于难以理解的知识点，采用专项训练，如观看教学视频、参加辅导班等，直至掌握。</a:t>
            </a:r>
            <a:endParaRPr lang="en-US" sz="900" dirty="0"/>
          </a:p>
        </p:txBody>
      </p:sp>
      <p:sp>
        <p:nvSpPr>
          <p:cNvPr id="26" name="Text 24"/>
          <p:cNvSpPr txBox="1"/>
          <p:nvPr/>
        </p:nvSpPr>
        <p:spPr>
          <a:xfrm>
            <a:off x="6289005" y="3034610"/>
            <a:ext cx="1938937" cy="452287"/>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强化记忆关键考点</a:t>
            </a:r>
            <a:endParaRPr lang="en-US" sz="1350" dirty="0"/>
          </a:p>
        </p:txBody>
      </p:sp>
      <p:sp>
        <p:nvSpPr>
          <p:cNvPr id="27" name="Text 25"/>
          <p:cNvSpPr txBox="1"/>
          <p:nvPr/>
        </p:nvSpPr>
        <p:spPr>
          <a:xfrm>
            <a:off x="6289005" y="3551628"/>
            <a:ext cx="1954617" cy="757966"/>
          </a:xfrm>
          <a:prstGeom prst="rect">
            <a:avLst/>
          </a:prstGeom>
          <a:noFill/>
        </p:spPr>
        <p:txBody>
          <a:bodyPr wrap="square" lIns="0" tIns="0" rIns="0" bIns="0" rtlCol="0" anchor="t">
            <a:spAutoFit/>
          </a:bodyPr>
          <a:lstStyle/>
          <a:p>
            <a:pPr marL="0" indent="0" algn="l">
              <a:buNone/>
            </a:pPr>
            <a:r>
              <a:rPr lang="zh-CN" altLang="en-US" sz="900" dirty="0">
                <a:solidFill>
                  <a:srgbClr val="3C3C3C"/>
                </a:solidFill>
                <a:latin typeface="SourceHanSansSC-Regular" panose="020B0500000000000000" charset="-122"/>
                <a:ea typeface="SourceHanSansSC-Regular" panose="020B0500000000000000" charset="-122"/>
                <a:cs typeface="SourceHanSansSC-Regular" panose="020B0500000000000000" charset="-122"/>
              </a:rPr>
              <a:t>利用记忆曲线，定期回顾关键考点，通过反复记忆，确保知识牢固掌握。</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提高复习效率的技巧</a:t>
            </a:r>
            <a:endParaRPr lang="en-US" sz="1125" dirty="0"/>
          </a:p>
        </p:txBody>
      </p:sp>
      <p:sp>
        <p:nvSpPr>
          <p:cNvPr id="8" name="Shape 6"/>
          <p:cNvSpPr/>
          <p:nvPr/>
        </p:nvSpPr>
        <p:spPr>
          <a:xfrm>
            <a:off x="5539698" y="0"/>
            <a:ext cx="3070355" cy="5268151"/>
          </a:xfrm>
          <a:custGeom>
            <a:avLst/>
            <a:gdLst/>
            <a:ahLst/>
            <a:cxnLst/>
            <a:rect l="l" t="t" r="r" b="b"/>
            <a:pathLst>
              <a:path w="3070355" h="5268151">
                <a:moveTo>
                  <a:pt x="767589" y="0"/>
                </a:moveTo>
                <a:lnTo>
                  <a:pt x="3070355" y="0"/>
                </a:lnTo>
                <a:lnTo>
                  <a:pt x="2302766" y="5268151"/>
                </a:lnTo>
                <a:lnTo>
                  <a:pt x="0" y="5268151"/>
                </a:lnTo>
                <a:lnTo>
                  <a:pt x="767589" y="0"/>
                </a:lnTo>
                <a:close/>
              </a:path>
            </a:pathLst>
          </a:custGeom>
          <a:solidFill>
            <a:srgbClr val="BA0000"/>
          </a:solidFill>
        </p:spPr>
      </p:sp>
      <p:sp>
        <p:nvSpPr>
          <p:cNvPr id="9" name="Shape 7"/>
          <p:cNvSpPr/>
          <p:nvPr/>
        </p:nvSpPr>
        <p:spPr>
          <a:xfrm>
            <a:off x="5036331" y="1558340"/>
            <a:ext cx="3568959" cy="2497901"/>
          </a:xfrm>
          <a:custGeom>
            <a:avLst/>
            <a:gdLst/>
            <a:ahLst/>
            <a:cxnLst/>
            <a:rect l="l" t="t" r="r" b="b"/>
            <a:pathLst>
              <a:path w="3568959" h="2497901">
                <a:moveTo>
                  <a:pt x="0" y="0"/>
                </a:moveTo>
                <a:lnTo>
                  <a:pt x="3568959" y="0"/>
                </a:lnTo>
                <a:lnTo>
                  <a:pt x="3568959" y="2497901"/>
                </a:lnTo>
                <a:lnTo>
                  <a:pt x="0" y="2497901"/>
                </a:lnTo>
                <a:close/>
              </a:path>
            </a:pathLst>
          </a:custGeom>
          <a:blipFill rotWithShape="1">
            <a:blip r:embed="rId1"/>
            <a:stretch>
              <a:fillRect t="-3579" b="-3579"/>
            </a:stretch>
          </a:blipFill>
          <a:ln w="238125">
            <a:solidFill>
              <a:srgbClr val="FFFFFF"/>
            </a:solidFill>
            <a:prstDash val="solid"/>
          </a:ln>
          <a:effectLst>
            <a:outerShdw blurRad="52388" algn="bl" rotWithShape="0">
              <a:srgbClr val="555555">
                <a:alpha val="100000"/>
              </a:srgbClr>
            </a:outerShdw>
          </a:effectLst>
        </p:spPr>
      </p:sp>
      <p:sp>
        <p:nvSpPr>
          <p:cNvPr id="10" name="Text 8"/>
          <p:cNvSpPr txBox="1"/>
          <p:nvPr/>
        </p:nvSpPr>
        <p:spPr>
          <a:xfrm>
            <a:off x="720765" y="1358460"/>
            <a:ext cx="1569195" cy="369142"/>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保持良好学习状态</a:t>
            </a:r>
            <a:endParaRPr lang="en-US" sz="1125" dirty="0"/>
          </a:p>
        </p:txBody>
      </p:sp>
      <p:sp>
        <p:nvSpPr>
          <p:cNvPr id="11" name="Text 9"/>
          <p:cNvSpPr txBox="1"/>
          <p:nvPr/>
        </p:nvSpPr>
        <p:spPr>
          <a:xfrm>
            <a:off x="773372" y="1756178"/>
            <a:ext cx="1463983" cy="1024132"/>
          </a:xfrm>
          <a:prstGeom prst="rect">
            <a:avLst/>
          </a:prstGeom>
          <a:noFill/>
        </p:spPr>
        <p:txBody>
          <a:bodyPr wrap="square" lIns="0" tIns="0" rIns="0" bIns="0" rtlCol="0" anchor="t">
            <a:spAutoFit/>
          </a:bodyPr>
          <a:lstStyle/>
          <a:p>
            <a:pPr marL="0" indent="0" algn="ctr">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保证充足的睡眠和合理的饮食，适当进行体育锻炼，以最佳状态投入复习。</a:t>
            </a:r>
            <a:endParaRPr lang="en-US" sz="900" dirty="0"/>
          </a:p>
        </p:txBody>
      </p:sp>
      <p:sp>
        <p:nvSpPr>
          <p:cNvPr id="12" name="Text 10"/>
          <p:cNvSpPr txBox="1"/>
          <p:nvPr/>
        </p:nvSpPr>
        <p:spPr>
          <a:xfrm>
            <a:off x="2784192" y="1358460"/>
            <a:ext cx="1569195" cy="369142"/>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创造适宜学习环境</a:t>
            </a:r>
            <a:endParaRPr lang="en-US" sz="1125" dirty="0"/>
          </a:p>
        </p:txBody>
      </p:sp>
      <p:sp>
        <p:nvSpPr>
          <p:cNvPr id="13" name="Text 11"/>
          <p:cNvSpPr txBox="1"/>
          <p:nvPr/>
        </p:nvSpPr>
        <p:spPr>
          <a:xfrm>
            <a:off x="2836798" y="1756178"/>
            <a:ext cx="1463983" cy="1024132"/>
          </a:xfrm>
          <a:prstGeom prst="rect">
            <a:avLst/>
          </a:prstGeom>
          <a:noFill/>
        </p:spPr>
        <p:txBody>
          <a:bodyPr wrap="square" lIns="0" tIns="0" rIns="0" bIns="0" rtlCol="0" anchor="t">
            <a:spAutoFit/>
          </a:bodyPr>
          <a:lstStyle/>
          <a:p>
            <a:pPr marL="0" indent="0" algn="ctr">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选择安静、光线充足的学习环境，减少干扰，提高学习效率。</a:t>
            </a:r>
            <a:endParaRPr lang="en-US" sz="900" dirty="0"/>
          </a:p>
        </p:txBody>
      </p:sp>
      <p:sp>
        <p:nvSpPr>
          <p:cNvPr id="14" name="Text 12"/>
          <p:cNvSpPr txBox="1"/>
          <p:nvPr/>
        </p:nvSpPr>
        <p:spPr>
          <a:xfrm>
            <a:off x="720765" y="3047933"/>
            <a:ext cx="1569195" cy="369142"/>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运用记忆方法技巧</a:t>
            </a:r>
            <a:endParaRPr lang="en-US" sz="1125" dirty="0"/>
          </a:p>
        </p:txBody>
      </p:sp>
      <p:sp>
        <p:nvSpPr>
          <p:cNvPr id="15" name="Text 13"/>
          <p:cNvSpPr txBox="1"/>
          <p:nvPr/>
        </p:nvSpPr>
        <p:spPr>
          <a:xfrm>
            <a:off x="773372" y="3450413"/>
            <a:ext cx="1463983" cy="1024132"/>
          </a:xfrm>
          <a:prstGeom prst="rect">
            <a:avLst/>
          </a:prstGeom>
          <a:noFill/>
        </p:spPr>
        <p:txBody>
          <a:bodyPr wrap="square" lIns="0" tIns="0" rIns="0" bIns="0" rtlCol="0" anchor="t">
            <a:spAutoFit/>
          </a:bodyPr>
          <a:lstStyle/>
          <a:p>
            <a:pPr marL="0" indent="0" algn="ctr">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采用联想记忆、图表记忆等方法，将复杂信息转化为易于记忆的形式。</a:t>
            </a:r>
            <a:endParaRPr lang="en-US" sz="900" dirty="0"/>
          </a:p>
        </p:txBody>
      </p:sp>
      <p:sp>
        <p:nvSpPr>
          <p:cNvPr id="16" name="Text 14"/>
          <p:cNvSpPr txBox="1"/>
          <p:nvPr/>
        </p:nvSpPr>
        <p:spPr>
          <a:xfrm>
            <a:off x="2784192" y="3047933"/>
            <a:ext cx="1569195" cy="369142"/>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避免拖延高效行动</a:t>
            </a:r>
            <a:endParaRPr lang="en-US" sz="1125" dirty="0"/>
          </a:p>
        </p:txBody>
      </p:sp>
      <p:sp>
        <p:nvSpPr>
          <p:cNvPr id="17" name="Text 15"/>
          <p:cNvSpPr txBox="1"/>
          <p:nvPr/>
        </p:nvSpPr>
        <p:spPr>
          <a:xfrm>
            <a:off x="2836798" y="3450413"/>
            <a:ext cx="1463983" cy="1024132"/>
          </a:xfrm>
          <a:prstGeom prst="rect">
            <a:avLst/>
          </a:prstGeom>
          <a:noFill/>
        </p:spPr>
        <p:txBody>
          <a:bodyPr wrap="square" lIns="0" tIns="0" rIns="0" bIns="0" rtlCol="0" anchor="t">
            <a:spAutoFit/>
          </a:bodyPr>
          <a:lstStyle/>
          <a:p>
            <a:pPr marL="0" indent="0" algn="ctr">
              <a:buNone/>
            </a:pPr>
            <a:r>
              <a:rPr lang="zh-CN" altLang="en-US" sz="900" dirty="0">
                <a:solidFill>
                  <a:srgbClr val="2A2A2A"/>
                </a:solidFill>
                <a:latin typeface="SourceHanSansSC-Regular" panose="020B0500000000000000" charset="-122"/>
                <a:ea typeface="SourceHanSansSC-Regular" panose="020B0500000000000000" charset="-122"/>
                <a:cs typeface="SourceHanSansSC-Regular" panose="020B0500000000000000" charset="-122"/>
              </a:rPr>
              <a:t>设定明确的学习目标和时间限制，克服拖延心理，立即行动，确保复习任务按时完成。</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42044ab3.png!/fwfh2/960x960"/>
          <p:cNvPicPr>
            <a:picLocks noChangeAspect="1"/>
          </p:cNvPicPr>
          <p:nvPr/>
        </p:nvPicPr>
        <p:blipFill>
          <a:blip r:embed="rId2"/>
          <a:stretch>
            <a:fillRect/>
          </a:stretch>
        </p:blipFill>
        <p:spPr>
          <a:xfrm>
            <a:off x="603222" y="1133269"/>
            <a:ext cx="7568485" cy="2869717"/>
          </a:xfrm>
          <a:prstGeom prst="rect">
            <a:avLst/>
          </a:prstGeom>
        </p:spPr>
      </p:pic>
      <p:pic>
        <p:nvPicPr>
          <p:cNvPr id="4" name="Image 2" descr="//img.tukuppt.com/aippt_uploads/17620862/24/10/24/6719c0cd48052.png!/fwfh2/960x960"/>
          <p:cNvPicPr>
            <a:picLocks noChangeAspect="1"/>
          </p:cNvPicPr>
          <p:nvPr/>
        </p:nvPicPr>
        <p:blipFill>
          <a:blip r:embed="rId3"/>
          <a:stretch>
            <a:fillRect/>
          </a:stretch>
        </p:blipFill>
        <p:spPr>
          <a:xfrm>
            <a:off x="0" y="2687181"/>
            <a:ext cx="9148293" cy="2449074"/>
          </a:xfrm>
          <a:prstGeom prst="rect">
            <a:avLst/>
          </a:prstGeom>
        </p:spPr>
      </p:pic>
      <p:pic>
        <p:nvPicPr>
          <p:cNvPr id="5" name="Image 3" descr="//img.tukuppt.com/aippt_uploads/17620862/24/10/24/6719c0cd45b79.png!/fwfh2/960x960"/>
          <p:cNvPicPr>
            <a:picLocks noChangeAspect="1"/>
          </p:cNvPicPr>
          <p:nvPr/>
        </p:nvPicPr>
        <p:blipFill>
          <a:blip r:embed="rId4"/>
          <a:stretch>
            <a:fillRect/>
          </a:stretch>
        </p:blipFill>
        <p:spPr>
          <a:xfrm>
            <a:off x="2764665" y="3752342"/>
            <a:ext cx="3601792" cy="1913452"/>
          </a:xfrm>
          <a:prstGeom prst="rect">
            <a:avLst/>
          </a:prstGeom>
        </p:spPr>
      </p:pic>
      <p:pic>
        <p:nvPicPr>
          <p:cNvPr id="6" name="Image 4" descr="//img.tukuppt.com/aippt_uploads/17620862/24/10/24/6719c0cd390f2.png"/>
          <p:cNvPicPr>
            <a:picLocks noChangeAspect="1"/>
          </p:cNvPicPr>
          <p:nvPr/>
        </p:nvPicPr>
        <p:blipFill>
          <a:blip r:embed="rId5"/>
          <a:stretch>
            <a:fillRect/>
          </a:stretch>
        </p:blipFill>
        <p:spPr>
          <a:xfrm>
            <a:off x="3233972" y="1182844"/>
            <a:ext cx="481549" cy="629628"/>
          </a:xfrm>
          <a:prstGeom prst="rect">
            <a:avLst/>
          </a:prstGeom>
        </p:spPr>
      </p:pic>
      <p:pic>
        <p:nvPicPr>
          <p:cNvPr id="7" name="Image 5" descr="//img.tukuppt.com/aippt_uploads/17620862/24/10/24/6719c0cd390f2.png"/>
          <p:cNvPicPr>
            <a:picLocks noChangeAspect="1"/>
          </p:cNvPicPr>
          <p:nvPr/>
        </p:nvPicPr>
        <p:blipFill>
          <a:blip r:embed="rId5"/>
          <a:stretch>
            <a:fillRect/>
          </a:stretch>
        </p:blipFill>
        <p:spPr>
          <a:xfrm flipH="1">
            <a:off x="5415600" y="1182844"/>
            <a:ext cx="481549" cy="629628"/>
          </a:xfrm>
          <a:prstGeom prst="rect">
            <a:avLst/>
          </a:prstGeom>
        </p:spPr>
      </p:pic>
      <p:sp>
        <p:nvSpPr>
          <p:cNvPr id="8" name="Text 0"/>
          <p:cNvSpPr txBox="1"/>
          <p:nvPr/>
        </p:nvSpPr>
        <p:spPr>
          <a:xfrm>
            <a:off x="2031861" y="1882328"/>
            <a:ext cx="5067399" cy="1371600"/>
          </a:xfrm>
          <a:prstGeom prst="rect">
            <a:avLst/>
          </a:prstGeom>
          <a:noFill/>
        </p:spPr>
        <p:txBody>
          <a:bodyPr wrap="square" lIns="0" tIns="0" rIns="0" bIns="0" rtlCol="0" anchor="ctr">
            <a:spAutoFit/>
          </a:bodyPr>
          <a:lstStyle/>
          <a:p>
            <a:pPr marL="0" indent="0" algn="ctr">
              <a:buNone/>
            </a:pPr>
            <a:r>
              <a:rPr lang="zh-CN" altLang="en-US" sz="5065" dirty="0">
                <a:solidFill>
                  <a:srgbClr val="FFEC85"/>
                </a:solidFill>
                <a:latin typeface="SourceHanSerifCN-Heavy" panose="02020900000000000000" charset="-122"/>
                <a:ea typeface="SourceHanSerifCN-Heavy" panose="02020900000000000000" charset="-122"/>
                <a:cs typeface="SourceHanSerifCN-Heavy" panose="02020900000000000000" charset="-122"/>
              </a:rPr>
              <a:t>考试注意事项</a:t>
            </a:r>
            <a:endParaRPr lang="en-US" sz="5065" dirty="0"/>
          </a:p>
        </p:txBody>
      </p:sp>
      <p:sp>
        <p:nvSpPr>
          <p:cNvPr id="9" name="Text 1"/>
          <p:cNvSpPr txBox="1"/>
          <p:nvPr/>
        </p:nvSpPr>
        <p:spPr>
          <a:xfrm>
            <a:off x="4685763" y="31507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2"/>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sp>
        <p:nvSpPr>
          <p:cNvPr id="11" name="Text 3"/>
          <p:cNvSpPr txBox="1"/>
          <p:nvPr/>
        </p:nvSpPr>
        <p:spPr>
          <a:xfrm>
            <a:off x="3761547" y="1225815"/>
            <a:ext cx="447820"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第</a:t>
            </a:r>
            <a:endParaRPr lang="en-US" sz="3000" dirty="0"/>
          </a:p>
        </p:txBody>
      </p:sp>
      <p:sp>
        <p:nvSpPr>
          <p:cNvPr id="12" name="Text 4"/>
          <p:cNvSpPr txBox="1"/>
          <p:nvPr/>
        </p:nvSpPr>
        <p:spPr>
          <a:xfrm>
            <a:off x="4201654" y="1225707"/>
            <a:ext cx="499336" cy="440655"/>
          </a:xfrm>
          <a:prstGeom prst="rect">
            <a:avLst/>
          </a:prstGeom>
          <a:noFill/>
        </p:spPr>
        <p:txBody>
          <a:bodyPr wrap="square" lIns="0" tIns="0" rIns="0" bIns="0" rtlCol="0" anchor="ctr">
            <a:spAutoFit/>
          </a:bodyPr>
          <a:lstStyle/>
          <a:p>
            <a:pPr marL="0" indent="0" algn="l">
              <a:buNone/>
            </a:pPr>
            <a:r>
              <a:rPr 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03</a:t>
            </a:r>
            <a:endParaRPr lang="en-US" sz="3000" dirty="0"/>
          </a:p>
        </p:txBody>
      </p:sp>
      <p:sp>
        <p:nvSpPr>
          <p:cNvPr id="13" name="Text 5"/>
          <p:cNvSpPr txBox="1"/>
          <p:nvPr/>
        </p:nvSpPr>
        <p:spPr>
          <a:xfrm>
            <a:off x="4685763" y="1230578"/>
            <a:ext cx="842773"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章节</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考前准备工作</a:t>
            </a:r>
            <a:endParaRPr lang="en-US" sz="1125" dirty="0"/>
          </a:p>
        </p:txBody>
      </p:sp>
      <p:sp>
        <p:nvSpPr>
          <p:cNvPr id="8" name="Shape 6"/>
          <p:cNvSpPr/>
          <p:nvPr/>
        </p:nvSpPr>
        <p:spPr>
          <a:xfrm>
            <a:off x="0" y="2970533"/>
            <a:ext cx="9150225" cy="2175697"/>
          </a:xfrm>
          <a:custGeom>
            <a:avLst/>
            <a:gdLst/>
            <a:ahLst/>
            <a:cxnLst/>
            <a:rect l="l" t="t" r="r" b="b"/>
            <a:pathLst>
              <a:path w="9150225" h="2175697">
                <a:moveTo>
                  <a:pt x="0" y="0"/>
                </a:moveTo>
                <a:lnTo>
                  <a:pt x="9150225" y="0"/>
                </a:lnTo>
                <a:lnTo>
                  <a:pt x="9150225" y="2175697"/>
                </a:lnTo>
                <a:lnTo>
                  <a:pt x="0" y="2175697"/>
                </a:lnTo>
                <a:close/>
              </a:path>
            </a:pathLst>
          </a:custGeom>
          <a:gradFill>
            <a:gsLst>
              <a:gs pos="0">
                <a:srgbClr val="BA0000">
                  <a:alpha val="0"/>
                </a:srgbClr>
              </a:gs>
              <a:gs pos="99000">
                <a:srgbClr val="BA0000">
                  <a:alpha val="48000"/>
                </a:srgbClr>
              </a:gs>
            </a:gsLst>
            <a:lin ang="16200000" scaled="1"/>
          </a:gradFill>
        </p:spPr>
      </p:sp>
      <p:sp>
        <p:nvSpPr>
          <p:cNvPr id="9" name="Shape 7"/>
          <p:cNvSpPr/>
          <p:nvPr/>
        </p:nvSpPr>
        <p:spPr>
          <a:xfrm>
            <a:off x="0" y="2974065"/>
            <a:ext cx="9152673" cy="0"/>
          </a:xfrm>
          <a:custGeom>
            <a:avLst/>
            <a:gdLst/>
            <a:ahLst/>
            <a:cxnLst/>
            <a:rect l="l" t="t" r="r" b="b"/>
            <a:pathLst>
              <a:path w="9152673">
                <a:moveTo>
                  <a:pt x="0" y="0"/>
                </a:moveTo>
                <a:lnTo>
                  <a:pt x="9152673" y="0"/>
                </a:lnTo>
              </a:path>
            </a:pathLst>
          </a:custGeom>
          <a:noFill/>
          <a:ln w="14288">
            <a:solidFill>
              <a:srgbClr val="BA0000"/>
            </a:solidFill>
            <a:prstDash val="solid"/>
            <a:headEnd type="none"/>
            <a:tailEnd type="none"/>
          </a:ln>
        </p:spPr>
      </p:sp>
      <p:sp>
        <p:nvSpPr>
          <p:cNvPr id="10" name="Shape 8"/>
          <p:cNvSpPr/>
          <p:nvPr/>
        </p:nvSpPr>
        <p:spPr>
          <a:xfrm rot="10800000">
            <a:off x="1282507" y="2974065"/>
            <a:ext cx="763009" cy="422294"/>
          </a:xfrm>
          <a:custGeom>
            <a:avLst/>
            <a:gdLst/>
            <a:ahLst/>
            <a:cxnLst/>
            <a:rect l="l" t="t" r="r" b="b"/>
            <a:pathLst>
              <a:path w="763009" h="422294">
                <a:moveTo>
                  <a:pt x="381505" y="0"/>
                </a:moveTo>
                <a:lnTo>
                  <a:pt x="0" y="422294"/>
                </a:lnTo>
                <a:lnTo>
                  <a:pt x="763009" y="422294"/>
                </a:lnTo>
                <a:lnTo>
                  <a:pt x="381505" y="0"/>
                </a:lnTo>
                <a:close/>
              </a:path>
            </a:pathLst>
          </a:custGeom>
          <a:solidFill>
            <a:srgbClr val="CE1414"/>
          </a:solidFill>
        </p:spPr>
      </p:sp>
      <p:sp>
        <p:nvSpPr>
          <p:cNvPr id="11" name="Shape 9"/>
          <p:cNvSpPr/>
          <p:nvPr/>
        </p:nvSpPr>
        <p:spPr>
          <a:xfrm>
            <a:off x="2678057" y="2091772"/>
            <a:ext cx="1594144" cy="882294"/>
          </a:xfrm>
          <a:custGeom>
            <a:avLst/>
            <a:gdLst/>
            <a:ahLst/>
            <a:cxnLst/>
            <a:rect l="l" t="t" r="r" b="b"/>
            <a:pathLst>
              <a:path w="1594144" h="882294">
                <a:moveTo>
                  <a:pt x="797072" y="0"/>
                </a:moveTo>
                <a:lnTo>
                  <a:pt x="0" y="882294"/>
                </a:lnTo>
                <a:lnTo>
                  <a:pt x="1594144" y="882294"/>
                </a:lnTo>
                <a:lnTo>
                  <a:pt x="797072" y="0"/>
                </a:lnTo>
                <a:close/>
              </a:path>
            </a:pathLst>
          </a:custGeom>
          <a:solidFill>
            <a:srgbClr val="BA0000"/>
          </a:solidFill>
        </p:spPr>
      </p:sp>
      <p:sp>
        <p:nvSpPr>
          <p:cNvPr id="12" name="Shape 10"/>
          <p:cNvSpPr/>
          <p:nvPr/>
        </p:nvSpPr>
        <p:spPr>
          <a:xfrm rot="10800000">
            <a:off x="5134320" y="2974065"/>
            <a:ext cx="763009" cy="422294"/>
          </a:xfrm>
          <a:custGeom>
            <a:avLst/>
            <a:gdLst/>
            <a:ahLst/>
            <a:cxnLst/>
            <a:rect l="l" t="t" r="r" b="b"/>
            <a:pathLst>
              <a:path w="763009" h="422294">
                <a:moveTo>
                  <a:pt x="381505" y="0"/>
                </a:moveTo>
                <a:lnTo>
                  <a:pt x="0" y="422294"/>
                </a:lnTo>
                <a:lnTo>
                  <a:pt x="763009" y="422294"/>
                </a:lnTo>
                <a:lnTo>
                  <a:pt x="381505" y="0"/>
                </a:lnTo>
                <a:close/>
              </a:path>
            </a:pathLst>
          </a:custGeom>
          <a:solidFill>
            <a:srgbClr val="CE1414"/>
          </a:solidFill>
        </p:spPr>
      </p:sp>
      <p:sp>
        <p:nvSpPr>
          <p:cNvPr id="13" name="Shape 11"/>
          <p:cNvSpPr/>
          <p:nvPr/>
        </p:nvSpPr>
        <p:spPr>
          <a:xfrm>
            <a:off x="6617219" y="2091772"/>
            <a:ext cx="1594144" cy="882294"/>
          </a:xfrm>
          <a:custGeom>
            <a:avLst/>
            <a:gdLst/>
            <a:ahLst/>
            <a:cxnLst/>
            <a:rect l="l" t="t" r="r" b="b"/>
            <a:pathLst>
              <a:path w="1594144" h="882294">
                <a:moveTo>
                  <a:pt x="797072" y="0"/>
                </a:moveTo>
                <a:lnTo>
                  <a:pt x="0" y="882294"/>
                </a:lnTo>
                <a:lnTo>
                  <a:pt x="1594144" y="882294"/>
                </a:lnTo>
                <a:lnTo>
                  <a:pt x="797072" y="0"/>
                </a:lnTo>
                <a:close/>
              </a:path>
            </a:pathLst>
          </a:custGeom>
          <a:solidFill>
            <a:srgbClr val="BA0000"/>
          </a:solidFill>
        </p:spPr>
      </p:sp>
      <p:sp>
        <p:nvSpPr>
          <p:cNvPr id="14" name="Text 12"/>
          <p:cNvSpPr txBox="1"/>
          <p:nvPr/>
        </p:nvSpPr>
        <p:spPr>
          <a:xfrm>
            <a:off x="392263" y="3711836"/>
            <a:ext cx="2517670" cy="221527"/>
          </a:xfrm>
          <a:prstGeom prst="rect">
            <a:avLst/>
          </a:prstGeom>
          <a:noFill/>
        </p:spPr>
        <p:txBody>
          <a:bodyPr wrap="square" lIns="0" tIns="0" rIns="0" bIns="0" rtlCol="0" anchor="ctr">
            <a:spAutoFit/>
          </a:bodyPr>
          <a:lstStyle/>
          <a:p>
            <a:pPr marL="0" indent="0" algn="ctr">
              <a:buNone/>
            </a:pPr>
            <a:r>
              <a:rPr lang="zh-CN" alt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准备好考试证件</a:t>
            </a:r>
            <a:endParaRPr lang="en-US" sz="1125" dirty="0"/>
          </a:p>
        </p:txBody>
      </p:sp>
      <p:sp>
        <p:nvSpPr>
          <p:cNvPr id="15" name="Text 13"/>
          <p:cNvSpPr txBox="1"/>
          <p:nvPr/>
        </p:nvSpPr>
        <p:spPr>
          <a:xfrm>
            <a:off x="194852" y="4012390"/>
            <a:ext cx="2912493" cy="572787"/>
          </a:xfrm>
          <a:prstGeom prst="rect">
            <a:avLst/>
          </a:prstGeom>
          <a:noFill/>
        </p:spPr>
        <p:txBody>
          <a:bodyPr wrap="square" lIns="0" tIns="0" rIns="0" bIns="0" rtlCol="0" anchor="t">
            <a:spAutoFit/>
          </a:bodyPr>
          <a:lstStyle/>
          <a:p>
            <a:pPr marL="0" indent="0" algn="ctr">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务必提前准备好身份证、学生证等考试必需证件，并将其放置在显眼位置，避免因匆忙而遗漏。检查证件有效期，确保无过期情况，以免影响考试资格。</a:t>
            </a:r>
            <a:endParaRPr lang="en-US" sz="370" dirty="0"/>
          </a:p>
        </p:txBody>
      </p:sp>
      <p:sp>
        <p:nvSpPr>
          <p:cNvPr id="16" name="Text 14"/>
          <p:cNvSpPr txBox="1"/>
          <p:nvPr/>
        </p:nvSpPr>
        <p:spPr>
          <a:xfrm>
            <a:off x="2183515" y="931046"/>
            <a:ext cx="2517670" cy="221527"/>
          </a:xfrm>
          <a:prstGeom prst="rect">
            <a:avLst/>
          </a:prstGeom>
          <a:noFill/>
        </p:spPr>
        <p:txBody>
          <a:bodyPr wrap="square" lIns="0" tIns="0" rIns="0" bIns="0" rtlCol="0" anchor="ctr">
            <a:spAutoFit/>
          </a:bodyPr>
          <a:lstStyle/>
          <a:p>
            <a:pPr marL="0" indent="0" algn="ctr">
              <a:buNone/>
            </a:pPr>
            <a:r>
              <a:rPr lang="zh-CN" alt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检查考试用具齐全</a:t>
            </a:r>
            <a:endParaRPr lang="en-US" sz="1125" dirty="0"/>
          </a:p>
        </p:txBody>
      </p:sp>
      <p:sp>
        <p:nvSpPr>
          <p:cNvPr id="17" name="Text 15"/>
          <p:cNvSpPr txBox="1"/>
          <p:nvPr/>
        </p:nvSpPr>
        <p:spPr>
          <a:xfrm>
            <a:off x="1986103" y="1231600"/>
            <a:ext cx="2912493" cy="572787"/>
          </a:xfrm>
          <a:prstGeom prst="rect">
            <a:avLst/>
          </a:prstGeom>
          <a:noFill/>
        </p:spPr>
        <p:txBody>
          <a:bodyPr wrap="square" lIns="0" tIns="0" rIns="0" bIns="0" rtlCol="0" anchor="t">
            <a:spAutoFit/>
          </a:bodyPr>
          <a:lstStyle/>
          <a:p>
            <a:pPr marL="0" indent="0" algn="ctr">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考前仔细核对考试用具，如2B铅笔、橡皮、黑色签字笔、直尺等，确保数量充足且质量可靠。特别是计算器、作图工具等特殊用具，需根据考试要求准备。</a:t>
            </a:r>
            <a:endParaRPr lang="en-US" sz="370" dirty="0"/>
          </a:p>
        </p:txBody>
      </p:sp>
      <p:sp>
        <p:nvSpPr>
          <p:cNvPr id="18" name="Text 16"/>
          <p:cNvSpPr txBox="1"/>
          <p:nvPr/>
        </p:nvSpPr>
        <p:spPr>
          <a:xfrm>
            <a:off x="4244076" y="3711836"/>
            <a:ext cx="2517670" cy="221527"/>
          </a:xfrm>
          <a:prstGeom prst="rect">
            <a:avLst/>
          </a:prstGeom>
          <a:noFill/>
        </p:spPr>
        <p:txBody>
          <a:bodyPr wrap="square" lIns="0" tIns="0" rIns="0" bIns="0" rtlCol="0" anchor="ctr">
            <a:spAutoFit/>
          </a:bodyPr>
          <a:lstStyle/>
          <a:p>
            <a:pPr marL="0" indent="0" algn="ctr">
              <a:buNone/>
            </a:pPr>
            <a:r>
              <a:rPr lang="zh-CN" alt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熟悉考场位置环境</a:t>
            </a:r>
            <a:endParaRPr lang="en-US" sz="1125" dirty="0"/>
          </a:p>
        </p:txBody>
      </p:sp>
      <p:sp>
        <p:nvSpPr>
          <p:cNvPr id="19" name="Text 17"/>
          <p:cNvSpPr txBox="1"/>
          <p:nvPr/>
        </p:nvSpPr>
        <p:spPr>
          <a:xfrm>
            <a:off x="4046664" y="4012390"/>
            <a:ext cx="2912493" cy="572787"/>
          </a:xfrm>
          <a:prstGeom prst="rect">
            <a:avLst/>
          </a:prstGeom>
          <a:noFill/>
        </p:spPr>
        <p:txBody>
          <a:bodyPr wrap="square" lIns="0" tIns="0" rIns="0" bIns="0" rtlCol="0" anchor="t">
            <a:spAutoFit/>
          </a:bodyPr>
          <a:lstStyle/>
          <a:p>
            <a:pPr marL="0" indent="0" algn="ctr">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提前了解考场的具体位置，规划好出行路线和时间，避免因交通拥堵而迟到。同时，熟悉考场内部环境，如座位布局、卫生间位置等，以便在考试时快速适应。</a:t>
            </a:r>
            <a:endParaRPr lang="en-US" sz="370" dirty="0"/>
          </a:p>
        </p:txBody>
      </p:sp>
      <p:sp>
        <p:nvSpPr>
          <p:cNvPr id="20" name="Text 18"/>
          <p:cNvSpPr txBox="1"/>
          <p:nvPr/>
        </p:nvSpPr>
        <p:spPr>
          <a:xfrm>
            <a:off x="6122677" y="931046"/>
            <a:ext cx="2517670" cy="221527"/>
          </a:xfrm>
          <a:prstGeom prst="rect">
            <a:avLst/>
          </a:prstGeom>
          <a:noFill/>
        </p:spPr>
        <p:txBody>
          <a:bodyPr wrap="square" lIns="0" tIns="0" rIns="0" bIns="0" rtlCol="0" anchor="ctr">
            <a:spAutoFit/>
          </a:bodyPr>
          <a:lstStyle/>
          <a:p>
            <a:pPr marL="0" indent="0" algn="ctr">
              <a:buNone/>
            </a:pPr>
            <a:r>
              <a:rPr lang="zh-CN" alt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调整好身心状态</a:t>
            </a:r>
            <a:endParaRPr lang="en-US" sz="1125" dirty="0"/>
          </a:p>
        </p:txBody>
      </p:sp>
      <p:sp>
        <p:nvSpPr>
          <p:cNvPr id="21" name="Text 19"/>
          <p:cNvSpPr txBox="1"/>
          <p:nvPr/>
        </p:nvSpPr>
        <p:spPr>
          <a:xfrm>
            <a:off x="5925265" y="1231600"/>
            <a:ext cx="2912493" cy="572787"/>
          </a:xfrm>
          <a:prstGeom prst="rect">
            <a:avLst/>
          </a:prstGeom>
          <a:noFill/>
        </p:spPr>
        <p:txBody>
          <a:bodyPr wrap="square" lIns="0" tIns="0" rIns="0" bIns="0" rtlCol="0" anchor="t">
            <a:spAutoFit/>
          </a:bodyPr>
          <a:lstStyle/>
          <a:p>
            <a:pPr marL="0" indent="0" algn="ctr">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保证充足的睡眠，合理安排饮食，避免油腻、刺激性食物。适当进行体育锻炼，放松心情，减轻考前焦虑。调整生物钟，确保考试当天精力充沛。</a:t>
            </a:r>
            <a:endParaRPr lang="en-US" sz="370" dirty="0"/>
          </a:p>
        </p:txBody>
      </p:sp>
      <p:pic>
        <p:nvPicPr>
          <p:cNvPr id="22"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52298" y="3443656"/>
            <a:ext cx="223428" cy="223428"/>
          </a:xfrm>
          <a:prstGeom prst="rect">
            <a:avLst/>
          </a:prstGeom>
        </p:spPr>
      </p:pic>
      <p:pic>
        <p:nvPicPr>
          <p:cNvPr id="23"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7036" y="2532918"/>
            <a:ext cx="336186" cy="336186"/>
          </a:xfrm>
          <a:prstGeom prst="rect">
            <a:avLst/>
          </a:prstGeom>
        </p:spPr>
      </p:pic>
      <p:pic>
        <p:nvPicPr>
          <p:cNvPr id="24" name="Image 2"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411931" y="3443656"/>
            <a:ext cx="223428" cy="223428"/>
          </a:xfrm>
          <a:prstGeom prst="rect">
            <a:avLst/>
          </a:prstGeom>
        </p:spPr>
      </p:pic>
      <p:pic>
        <p:nvPicPr>
          <p:cNvPr id="25"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6198" y="2532918"/>
            <a:ext cx="336186" cy="3361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考试中的答题技巧</a:t>
            </a:r>
            <a:endParaRPr lang="en-US" sz="1125" dirty="0"/>
          </a:p>
        </p:txBody>
      </p:sp>
      <p:sp>
        <p:nvSpPr>
          <p:cNvPr id="8" name="Shape 6"/>
          <p:cNvSpPr/>
          <p:nvPr/>
        </p:nvSpPr>
        <p:spPr>
          <a:xfrm>
            <a:off x="-502602" y="2581539"/>
            <a:ext cx="3483672" cy="432999"/>
          </a:xfrm>
          <a:custGeom>
            <a:avLst/>
            <a:gdLst/>
            <a:ahLst/>
            <a:cxnLst/>
            <a:rect l="l" t="t" r="r" b="b"/>
            <a:pathLst>
              <a:path w="3483672" h="432999">
                <a:moveTo>
                  <a:pt x="54125" y="0"/>
                </a:moveTo>
                <a:lnTo>
                  <a:pt x="3429547" y="0"/>
                </a:lnTo>
                <a:quadBezTo>
                  <a:pt x="3483672" y="0"/>
                  <a:pt x="3483672" y="54125"/>
                </a:quadBezTo>
                <a:lnTo>
                  <a:pt x="3483672" y="378874"/>
                </a:lnTo>
                <a:quadBezTo>
                  <a:pt x="3483672" y="432999"/>
                  <a:pt x="3429547" y="432999"/>
                </a:quadBezTo>
                <a:lnTo>
                  <a:pt x="54125" y="432999"/>
                </a:lnTo>
                <a:quadBezTo>
                  <a:pt x="0" y="432999"/>
                  <a:pt x="0" y="378874"/>
                </a:quadBezTo>
                <a:lnTo>
                  <a:pt x="0" y="54125"/>
                </a:lnTo>
                <a:quadBezTo>
                  <a:pt x="0" y="0"/>
                  <a:pt x="54125" y="0"/>
                </a:quadBezTo>
                <a:close/>
              </a:path>
            </a:pathLst>
          </a:custGeom>
          <a:solidFill>
            <a:srgbClr val="BA0000"/>
          </a:solidFill>
        </p:spPr>
      </p:sp>
      <p:sp>
        <p:nvSpPr>
          <p:cNvPr id="9" name="Shape 7"/>
          <p:cNvSpPr/>
          <p:nvPr/>
        </p:nvSpPr>
        <p:spPr>
          <a:xfrm>
            <a:off x="1785244" y="2489691"/>
            <a:ext cx="203378" cy="183696"/>
          </a:xfrm>
          <a:custGeom>
            <a:avLst/>
            <a:gdLst/>
            <a:ahLst/>
            <a:cxnLst/>
            <a:rect l="l" t="t" r="r" b="b"/>
            <a:pathLst>
              <a:path w="203378" h="183696">
                <a:moveTo>
                  <a:pt x="101689" y="0"/>
                </a:moveTo>
                <a:lnTo>
                  <a:pt x="0" y="183696"/>
                </a:lnTo>
                <a:lnTo>
                  <a:pt x="203378" y="183696"/>
                </a:lnTo>
                <a:lnTo>
                  <a:pt x="101689" y="0"/>
                </a:lnTo>
                <a:close/>
              </a:path>
            </a:pathLst>
          </a:custGeom>
          <a:solidFill>
            <a:srgbClr val="BA0000"/>
          </a:solidFill>
        </p:spPr>
      </p:sp>
      <p:sp>
        <p:nvSpPr>
          <p:cNvPr id="10" name="Shape 8"/>
          <p:cNvSpPr/>
          <p:nvPr/>
        </p:nvSpPr>
        <p:spPr>
          <a:xfrm>
            <a:off x="2767620" y="2581539"/>
            <a:ext cx="2119070" cy="432999"/>
          </a:xfrm>
          <a:custGeom>
            <a:avLst/>
            <a:gdLst/>
            <a:ahLst/>
            <a:cxnLst/>
            <a:rect l="l" t="t" r="r" b="b"/>
            <a:pathLst>
              <a:path w="2119070" h="432999">
                <a:moveTo>
                  <a:pt x="54125" y="0"/>
                </a:moveTo>
                <a:lnTo>
                  <a:pt x="2064945" y="0"/>
                </a:lnTo>
                <a:quadBezTo>
                  <a:pt x="2119070" y="0"/>
                  <a:pt x="2119070" y="54125"/>
                </a:quadBezTo>
                <a:lnTo>
                  <a:pt x="2119070" y="378874"/>
                </a:lnTo>
                <a:quadBezTo>
                  <a:pt x="2119070" y="432999"/>
                  <a:pt x="2064945" y="432999"/>
                </a:quadBezTo>
                <a:lnTo>
                  <a:pt x="54125" y="432999"/>
                </a:lnTo>
                <a:quadBezTo>
                  <a:pt x="0" y="432999"/>
                  <a:pt x="0" y="378874"/>
                </a:quadBezTo>
                <a:lnTo>
                  <a:pt x="0" y="54125"/>
                </a:lnTo>
                <a:quadBezTo>
                  <a:pt x="0" y="0"/>
                  <a:pt x="54125" y="0"/>
                </a:quadBezTo>
                <a:close/>
              </a:path>
            </a:pathLst>
          </a:custGeom>
          <a:solidFill>
            <a:srgbClr val="CDCDCD"/>
          </a:solidFill>
        </p:spPr>
      </p:sp>
      <p:sp>
        <p:nvSpPr>
          <p:cNvPr id="11" name="Shape 9"/>
          <p:cNvSpPr/>
          <p:nvPr/>
        </p:nvSpPr>
        <p:spPr>
          <a:xfrm rot="-10800000" flipH="1">
            <a:off x="3623777" y="2922690"/>
            <a:ext cx="203378" cy="183696"/>
          </a:xfrm>
          <a:custGeom>
            <a:avLst/>
            <a:gdLst/>
            <a:ahLst/>
            <a:cxnLst/>
            <a:rect l="l" t="t" r="r" b="b"/>
            <a:pathLst>
              <a:path w="203378" h="183696">
                <a:moveTo>
                  <a:pt x="101689" y="0"/>
                </a:moveTo>
                <a:lnTo>
                  <a:pt x="0" y="183696"/>
                </a:lnTo>
                <a:lnTo>
                  <a:pt x="203378" y="183696"/>
                </a:lnTo>
                <a:lnTo>
                  <a:pt x="101689" y="0"/>
                </a:lnTo>
                <a:close/>
              </a:path>
            </a:pathLst>
          </a:custGeom>
          <a:solidFill>
            <a:srgbClr val="CDCDCD"/>
          </a:solidFill>
        </p:spPr>
      </p:sp>
      <p:sp>
        <p:nvSpPr>
          <p:cNvPr id="12" name="Shape 10"/>
          <p:cNvSpPr/>
          <p:nvPr/>
        </p:nvSpPr>
        <p:spPr>
          <a:xfrm>
            <a:off x="4575062" y="2581539"/>
            <a:ext cx="2119070" cy="432999"/>
          </a:xfrm>
          <a:custGeom>
            <a:avLst/>
            <a:gdLst/>
            <a:ahLst/>
            <a:cxnLst/>
            <a:rect l="l" t="t" r="r" b="b"/>
            <a:pathLst>
              <a:path w="2119070" h="432999">
                <a:moveTo>
                  <a:pt x="54125" y="0"/>
                </a:moveTo>
                <a:lnTo>
                  <a:pt x="2064945" y="0"/>
                </a:lnTo>
                <a:quadBezTo>
                  <a:pt x="2119070" y="0"/>
                  <a:pt x="2119070" y="54125"/>
                </a:quadBezTo>
                <a:lnTo>
                  <a:pt x="2119070" y="378874"/>
                </a:lnTo>
                <a:quadBezTo>
                  <a:pt x="2119070" y="432999"/>
                  <a:pt x="2064945" y="432999"/>
                </a:quadBezTo>
                <a:lnTo>
                  <a:pt x="54125" y="432999"/>
                </a:lnTo>
                <a:quadBezTo>
                  <a:pt x="0" y="432999"/>
                  <a:pt x="0" y="378874"/>
                </a:quadBezTo>
                <a:lnTo>
                  <a:pt x="0" y="54125"/>
                </a:lnTo>
                <a:quadBezTo>
                  <a:pt x="0" y="0"/>
                  <a:pt x="54125" y="0"/>
                </a:quadBezTo>
                <a:close/>
              </a:path>
            </a:pathLst>
          </a:custGeom>
          <a:solidFill>
            <a:srgbClr val="BA0000"/>
          </a:solidFill>
        </p:spPr>
      </p:sp>
      <p:sp>
        <p:nvSpPr>
          <p:cNvPr id="13" name="Shape 11"/>
          <p:cNvSpPr/>
          <p:nvPr/>
        </p:nvSpPr>
        <p:spPr>
          <a:xfrm>
            <a:off x="5431218" y="2489691"/>
            <a:ext cx="203378" cy="183696"/>
          </a:xfrm>
          <a:custGeom>
            <a:avLst/>
            <a:gdLst/>
            <a:ahLst/>
            <a:cxnLst/>
            <a:rect l="l" t="t" r="r" b="b"/>
            <a:pathLst>
              <a:path w="203378" h="183696">
                <a:moveTo>
                  <a:pt x="101689" y="0"/>
                </a:moveTo>
                <a:lnTo>
                  <a:pt x="0" y="183696"/>
                </a:lnTo>
                <a:lnTo>
                  <a:pt x="203378" y="183696"/>
                </a:lnTo>
                <a:lnTo>
                  <a:pt x="101689" y="0"/>
                </a:lnTo>
                <a:close/>
              </a:path>
            </a:pathLst>
          </a:custGeom>
          <a:solidFill>
            <a:srgbClr val="BA0000"/>
          </a:solidFill>
        </p:spPr>
      </p:sp>
      <p:sp>
        <p:nvSpPr>
          <p:cNvPr id="14" name="Shape 12"/>
          <p:cNvSpPr/>
          <p:nvPr/>
        </p:nvSpPr>
        <p:spPr>
          <a:xfrm>
            <a:off x="6530238" y="2581539"/>
            <a:ext cx="2886658" cy="432999"/>
          </a:xfrm>
          <a:custGeom>
            <a:avLst/>
            <a:gdLst/>
            <a:ahLst/>
            <a:cxnLst/>
            <a:rect l="l" t="t" r="r" b="b"/>
            <a:pathLst>
              <a:path w="2886658" h="432999">
                <a:moveTo>
                  <a:pt x="54125" y="0"/>
                </a:moveTo>
                <a:lnTo>
                  <a:pt x="2832533" y="0"/>
                </a:lnTo>
                <a:quadBezTo>
                  <a:pt x="2886658" y="0"/>
                  <a:pt x="2886658" y="54125"/>
                </a:quadBezTo>
                <a:lnTo>
                  <a:pt x="2886658" y="378874"/>
                </a:lnTo>
                <a:quadBezTo>
                  <a:pt x="2886658" y="432999"/>
                  <a:pt x="2832533" y="432999"/>
                </a:quadBezTo>
                <a:lnTo>
                  <a:pt x="54125" y="432999"/>
                </a:lnTo>
                <a:quadBezTo>
                  <a:pt x="0" y="432999"/>
                  <a:pt x="0" y="378874"/>
                </a:quadBezTo>
                <a:lnTo>
                  <a:pt x="0" y="54125"/>
                </a:lnTo>
                <a:quadBezTo>
                  <a:pt x="0" y="0"/>
                  <a:pt x="54125" y="0"/>
                </a:quadBezTo>
                <a:close/>
              </a:path>
            </a:pathLst>
          </a:custGeom>
          <a:solidFill>
            <a:srgbClr val="CDCDCD"/>
          </a:solidFill>
        </p:spPr>
      </p:sp>
      <p:sp>
        <p:nvSpPr>
          <p:cNvPr id="15" name="Shape 13"/>
          <p:cNvSpPr/>
          <p:nvPr/>
        </p:nvSpPr>
        <p:spPr>
          <a:xfrm rot="-10800000" flipH="1">
            <a:off x="7242062" y="2922690"/>
            <a:ext cx="203378" cy="183696"/>
          </a:xfrm>
          <a:custGeom>
            <a:avLst/>
            <a:gdLst/>
            <a:ahLst/>
            <a:cxnLst/>
            <a:rect l="l" t="t" r="r" b="b"/>
            <a:pathLst>
              <a:path w="203378" h="183696">
                <a:moveTo>
                  <a:pt x="101689" y="0"/>
                </a:moveTo>
                <a:lnTo>
                  <a:pt x="0" y="183696"/>
                </a:lnTo>
                <a:lnTo>
                  <a:pt x="203378" y="183696"/>
                </a:lnTo>
                <a:lnTo>
                  <a:pt x="101689" y="0"/>
                </a:lnTo>
                <a:close/>
              </a:path>
            </a:pathLst>
          </a:custGeom>
          <a:solidFill>
            <a:srgbClr val="CDCDCD"/>
          </a:solidFill>
        </p:spPr>
      </p:sp>
      <p:sp>
        <p:nvSpPr>
          <p:cNvPr id="16" name="Shape 14"/>
          <p:cNvSpPr/>
          <p:nvPr/>
        </p:nvSpPr>
        <p:spPr>
          <a:xfrm>
            <a:off x="1342405" y="1187466"/>
            <a:ext cx="1089057" cy="1089057"/>
          </a:xfrm>
          <a:custGeom>
            <a:avLst/>
            <a:gdLst/>
            <a:ahLst/>
            <a:cxnLst/>
            <a:rect l="l" t="t" r="r" b="b"/>
            <a:pathLst>
              <a:path w="1089057" h="1089057">
                <a:moveTo>
                  <a:pt x="544529" y="0"/>
                </a:moveTo>
                <a:cubicBezTo>
                  <a:pt x="845062" y="0"/>
                  <a:pt x="1089057" y="243995"/>
                  <a:pt x="1089057" y="544529"/>
                </a:cubicBezTo>
                <a:cubicBezTo>
                  <a:pt x="1089057" y="845062"/>
                  <a:pt x="845062" y="1089057"/>
                  <a:pt x="544529" y="1089057"/>
                </a:cubicBezTo>
                <a:cubicBezTo>
                  <a:pt x="243995" y="1089057"/>
                  <a:pt x="0" y="845062"/>
                  <a:pt x="0" y="544529"/>
                </a:cubicBezTo>
                <a:cubicBezTo>
                  <a:pt x="0" y="243995"/>
                  <a:pt x="243995" y="0"/>
                  <a:pt x="544529" y="0"/>
                </a:cubicBezTo>
                <a:close/>
              </a:path>
            </a:pathLst>
          </a:custGeom>
          <a:solidFill>
            <a:srgbClr val="BA0000"/>
          </a:solidFill>
        </p:spPr>
      </p:sp>
      <p:sp>
        <p:nvSpPr>
          <p:cNvPr id="17" name="Shape 15"/>
          <p:cNvSpPr/>
          <p:nvPr/>
        </p:nvSpPr>
        <p:spPr>
          <a:xfrm>
            <a:off x="3180937" y="3250892"/>
            <a:ext cx="1089057" cy="1089057"/>
          </a:xfrm>
          <a:custGeom>
            <a:avLst/>
            <a:gdLst/>
            <a:ahLst/>
            <a:cxnLst/>
            <a:rect l="l" t="t" r="r" b="b"/>
            <a:pathLst>
              <a:path w="1089057" h="1089057">
                <a:moveTo>
                  <a:pt x="544529" y="0"/>
                </a:moveTo>
                <a:cubicBezTo>
                  <a:pt x="845062" y="0"/>
                  <a:pt x="1089057" y="243995"/>
                  <a:pt x="1089057" y="544529"/>
                </a:cubicBezTo>
                <a:cubicBezTo>
                  <a:pt x="1089057" y="845062"/>
                  <a:pt x="845062" y="1089057"/>
                  <a:pt x="544529" y="1089057"/>
                </a:cubicBezTo>
                <a:cubicBezTo>
                  <a:pt x="243995" y="1089057"/>
                  <a:pt x="0" y="845062"/>
                  <a:pt x="0" y="544529"/>
                </a:cubicBezTo>
                <a:cubicBezTo>
                  <a:pt x="0" y="243995"/>
                  <a:pt x="243995" y="0"/>
                  <a:pt x="544529" y="0"/>
                </a:cubicBezTo>
                <a:close/>
              </a:path>
            </a:pathLst>
          </a:custGeom>
          <a:solidFill>
            <a:srgbClr val="CDCDCD"/>
          </a:solidFill>
        </p:spPr>
      </p:sp>
      <p:sp>
        <p:nvSpPr>
          <p:cNvPr id="18" name="Shape 16"/>
          <p:cNvSpPr/>
          <p:nvPr/>
        </p:nvSpPr>
        <p:spPr>
          <a:xfrm>
            <a:off x="4988379" y="1187466"/>
            <a:ext cx="1089057" cy="1089057"/>
          </a:xfrm>
          <a:custGeom>
            <a:avLst/>
            <a:gdLst/>
            <a:ahLst/>
            <a:cxnLst/>
            <a:rect l="l" t="t" r="r" b="b"/>
            <a:pathLst>
              <a:path w="1089057" h="1089057">
                <a:moveTo>
                  <a:pt x="544529" y="0"/>
                </a:moveTo>
                <a:cubicBezTo>
                  <a:pt x="845062" y="0"/>
                  <a:pt x="1089057" y="243995"/>
                  <a:pt x="1089057" y="544529"/>
                </a:cubicBezTo>
                <a:cubicBezTo>
                  <a:pt x="1089057" y="845062"/>
                  <a:pt x="845062" y="1089057"/>
                  <a:pt x="544529" y="1089057"/>
                </a:cubicBezTo>
                <a:cubicBezTo>
                  <a:pt x="243995" y="1089057"/>
                  <a:pt x="0" y="845062"/>
                  <a:pt x="0" y="544529"/>
                </a:cubicBezTo>
                <a:cubicBezTo>
                  <a:pt x="0" y="243995"/>
                  <a:pt x="243995" y="0"/>
                  <a:pt x="544529" y="0"/>
                </a:cubicBezTo>
                <a:close/>
              </a:path>
            </a:pathLst>
          </a:custGeom>
          <a:solidFill>
            <a:srgbClr val="BA0000"/>
          </a:solidFill>
        </p:spPr>
      </p:sp>
      <p:sp>
        <p:nvSpPr>
          <p:cNvPr id="19" name="Shape 17"/>
          <p:cNvSpPr/>
          <p:nvPr/>
        </p:nvSpPr>
        <p:spPr>
          <a:xfrm>
            <a:off x="6799222" y="3250892"/>
            <a:ext cx="1089057" cy="1089057"/>
          </a:xfrm>
          <a:custGeom>
            <a:avLst/>
            <a:gdLst/>
            <a:ahLst/>
            <a:cxnLst/>
            <a:rect l="l" t="t" r="r" b="b"/>
            <a:pathLst>
              <a:path w="1089057" h="1089057">
                <a:moveTo>
                  <a:pt x="544529" y="0"/>
                </a:moveTo>
                <a:cubicBezTo>
                  <a:pt x="845062" y="0"/>
                  <a:pt x="1089057" y="243995"/>
                  <a:pt x="1089057" y="544529"/>
                </a:cubicBezTo>
                <a:cubicBezTo>
                  <a:pt x="1089057" y="845062"/>
                  <a:pt x="845062" y="1089057"/>
                  <a:pt x="544529" y="1089057"/>
                </a:cubicBezTo>
                <a:cubicBezTo>
                  <a:pt x="243995" y="1089057"/>
                  <a:pt x="0" y="845062"/>
                  <a:pt x="0" y="544529"/>
                </a:cubicBezTo>
                <a:cubicBezTo>
                  <a:pt x="0" y="243995"/>
                  <a:pt x="243995" y="0"/>
                  <a:pt x="544529" y="0"/>
                </a:cubicBezTo>
                <a:close/>
              </a:path>
            </a:pathLst>
          </a:custGeom>
          <a:solidFill>
            <a:srgbClr val="CDCDCD"/>
          </a:solidFill>
        </p:spPr>
      </p:sp>
      <p:sp>
        <p:nvSpPr>
          <p:cNvPr id="20" name="Text 18"/>
          <p:cNvSpPr txBox="1"/>
          <p:nvPr/>
        </p:nvSpPr>
        <p:spPr>
          <a:xfrm>
            <a:off x="1410683" y="1389970"/>
            <a:ext cx="952500" cy="684051"/>
          </a:xfrm>
          <a:prstGeom prst="rect">
            <a:avLst/>
          </a:prstGeom>
          <a:noFill/>
        </p:spPr>
        <p:txBody>
          <a:bodyPr wrap="square" lIns="0" tIns="0" rIns="0" bIns="0" rtlCol="0" anchor="ctr">
            <a:spAutoFit/>
          </a:bodyPr>
          <a:lstStyle/>
          <a:p>
            <a:pPr marL="0" indent="0" algn="ctr">
              <a:buNone/>
            </a:pPr>
            <a:r>
              <a:rPr lang="zh-CN" altLang="en-US" sz="1125" dirty="0">
                <a:solidFill>
                  <a:srgbClr val="FCFCFC"/>
                </a:solidFill>
                <a:latin typeface="SourceHanSansSC-Regular" panose="020B0500000000000000" charset="-122"/>
                <a:ea typeface="SourceHanSansSC-Regular" panose="020B0500000000000000" charset="-122"/>
                <a:cs typeface="SourceHanSansSC-Regular" panose="020B0500000000000000" charset="-122"/>
              </a:rPr>
              <a:t>认真审题理解题意</a:t>
            </a:r>
            <a:endParaRPr lang="en-US" sz="1125" dirty="0"/>
          </a:p>
        </p:txBody>
      </p:sp>
      <p:sp>
        <p:nvSpPr>
          <p:cNvPr id="21" name="Text 19"/>
          <p:cNvSpPr txBox="1"/>
          <p:nvPr/>
        </p:nvSpPr>
        <p:spPr>
          <a:xfrm>
            <a:off x="3249216" y="3453396"/>
            <a:ext cx="952500" cy="684051"/>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合理安排答题时间</a:t>
            </a:r>
            <a:endParaRPr lang="en-US" sz="1125" dirty="0"/>
          </a:p>
        </p:txBody>
      </p:sp>
      <p:sp>
        <p:nvSpPr>
          <p:cNvPr id="22" name="Text 20"/>
          <p:cNvSpPr txBox="1"/>
          <p:nvPr/>
        </p:nvSpPr>
        <p:spPr>
          <a:xfrm>
            <a:off x="5056657" y="1389970"/>
            <a:ext cx="952500" cy="684051"/>
          </a:xfrm>
          <a:prstGeom prst="rect">
            <a:avLst/>
          </a:prstGeom>
          <a:noFill/>
        </p:spPr>
        <p:txBody>
          <a:bodyPr wrap="square" lIns="0" tIns="0" rIns="0" bIns="0" rtlCol="0" anchor="ctr">
            <a:spAutoFit/>
          </a:bodyPr>
          <a:lstStyle/>
          <a:p>
            <a:pPr marL="0" indent="0" algn="ctr">
              <a:buNone/>
            </a:pPr>
            <a:r>
              <a:rPr lang="zh-CN" altLang="en-US" sz="1125" dirty="0">
                <a:solidFill>
                  <a:srgbClr val="FCFCFC"/>
                </a:solidFill>
                <a:latin typeface="SourceHanSansSC-Regular" panose="020B0500000000000000" charset="-122"/>
                <a:ea typeface="SourceHanSansSC-Regular" panose="020B0500000000000000" charset="-122"/>
                <a:cs typeface="SourceHanSansSC-Regular" panose="020B0500000000000000" charset="-122"/>
              </a:rPr>
              <a:t>先易后难答题顺序</a:t>
            </a:r>
            <a:endParaRPr lang="en-US" sz="1125" dirty="0"/>
          </a:p>
        </p:txBody>
      </p:sp>
      <p:sp>
        <p:nvSpPr>
          <p:cNvPr id="23" name="Text 21"/>
          <p:cNvSpPr txBox="1"/>
          <p:nvPr/>
        </p:nvSpPr>
        <p:spPr>
          <a:xfrm>
            <a:off x="6867501" y="3453396"/>
            <a:ext cx="952500" cy="684051"/>
          </a:xfrm>
          <a:prstGeom prst="rect">
            <a:avLst/>
          </a:prstGeom>
          <a:noFill/>
        </p:spPr>
        <p:txBody>
          <a:bodyPr wrap="square" lIns="0" tIns="0" rIns="0" bIns="0" rtlCol="0" anchor="ctr">
            <a:spAutoFit/>
          </a:bodyPr>
          <a:lstStyle/>
          <a:p>
            <a:pPr marL="0" indent="0" algn="ctr">
              <a:buNone/>
            </a:pPr>
            <a:r>
              <a:rPr lang="zh-CN" altLang="en-US" sz="1125" dirty="0">
                <a:solidFill>
                  <a:srgbClr val="151515"/>
                </a:solidFill>
                <a:latin typeface="SourceHanSansSC-Regular" panose="020B0500000000000000" charset="-122"/>
                <a:ea typeface="SourceHanSansSC-Regular" panose="020B0500000000000000" charset="-122"/>
                <a:cs typeface="SourceHanSansSC-Regular" panose="020B0500000000000000" charset="-122"/>
              </a:rPr>
              <a:t>书写工整规范答题</a:t>
            </a:r>
            <a:endParaRPr lang="en-US" sz="1125" dirty="0"/>
          </a:p>
        </p:txBody>
      </p:sp>
      <p:sp>
        <p:nvSpPr>
          <p:cNvPr id="24" name="Text 22"/>
          <p:cNvSpPr txBox="1"/>
          <p:nvPr/>
        </p:nvSpPr>
        <p:spPr>
          <a:xfrm>
            <a:off x="1089215" y="3106386"/>
            <a:ext cx="1595438" cy="1574298"/>
          </a:xfrm>
          <a:prstGeom prst="rect">
            <a:avLst/>
          </a:prstGeom>
          <a:noFill/>
        </p:spPr>
        <p:txBody>
          <a:bodyPr wrap="square" lIns="0" tIns="0" rIns="0" bIns="0" rtlCol="0" anchor="ctr">
            <a:spAutoFit/>
          </a:bodyPr>
          <a:lstStyle/>
          <a:p>
            <a:pPr marL="0" indent="0" algn="l">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仔细阅读题目，确保完全理解题意后再作答。对于不确定的题目，先标注，待其他题目完成后再回头思考，避免因误解题意而失分。</a:t>
            </a:r>
            <a:endParaRPr lang="en-US" sz="900" dirty="0"/>
          </a:p>
        </p:txBody>
      </p:sp>
      <p:sp>
        <p:nvSpPr>
          <p:cNvPr id="25" name="Text 23"/>
          <p:cNvSpPr txBox="1"/>
          <p:nvPr/>
        </p:nvSpPr>
        <p:spPr>
          <a:xfrm>
            <a:off x="2927747" y="915393"/>
            <a:ext cx="1595438" cy="1574298"/>
          </a:xfrm>
          <a:prstGeom prst="rect">
            <a:avLst/>
          </a:prstGeom>
          <a:noFill/>
        </p:spPr>
        <p:txBody>
          <a:bodyPr wrap="square" lIns="0" tIns="0" rIns="0" bIns="0" rtlCol="0" anchor="ctr">
            <a:spAutoFit/>
          </a:bodyPr>
          <a:lstStyle/>
          <a:p>
            <a:pPr marL="0" indent="0" algn="l">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根据题目难易程度和分值，合理分配答题时间。遇到难题时，不要过分纠结，先完成其他题目，最后再集中精力攻克难题。</a:t>
            </a:r>
            <a:endParaRPr lang="en-US" sz="900" dirty="0"/>
          </a:p>
        </p:txBody>
      </p:sp>
      <p:sp>
        <p:nvSpPr>
          <p:cNvPr id="26" name="Text 24"/>
          <p:cNvSpPr txBox="1"/>
          <p:nvPr/>
        </p:nvSpPr>
        <p:spPr>
          <a:xfrm>
            <a:off x="4735189" y="3106386"/>
            <a:ext cx="1595438" cy="1574298"/>
          </a:xfrm>
          <a:prstGeom prst="rect">
            <a:avLst/>
          </a:prstGeom>
          <a:noFill/>
        </p:spPr>
        <p:txBody>
          <a:bodyPr wrap="square" lIns="0" tIns="0" rIns="0" bIns="0" rtlCol="0" anchor="ctr">
            <a:spAutoFit/>
          </a:bodyPr>
          <a:lstStyle/>
          <a:p>
            <a:pPr marL="0" indent="0" algn="l">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遵循先易后难的答题原则，从简单题目入手，逐步树立信心。待思路打开后，再解决复杂题目，提高答题效率。</a:t>
            </a:r>
            <a:endParaRPr lang="en-US" sz="900" dirty="0"/>
          </a:p>
        </p:txBody>
      </p:sp>
      <p:sp>
        <p:nvSpPr>
          <p:cNvPr id="27" name="Text 25"/>
          <p:cNvSpPr txBox="1"/>
          <p:nvPr/>
        </p:nvSpPr>
        <p:spPr>
          <a:xfrm>
            <a:off x="6546032" y="915393"/>
            <a:ext cx="1595438" cy="1574298"/>
          </a:xfrm>
          <a:prstGeom prst="rect">
            <a:avLst/>
          </a:prstGeom>
          <a:noFill/>
        </p:spPr>
        <p:txBody>
          <a:bodyPr wrap="square" lIns="0" tIns="0" rIns="0" bIns="0" rtlCol="0" anchor="ctr">
            <a:spAutoFit/>
          </a:bodyPr>
          <a:lstStyle/>
          <a:p>
            <a:pPr marL="0" indent="0" algn="l">
              <a:buNone/>
            </a:pPr>
            <a:r>
              <a:rPr lang="zh-CN" altLang="en-US" sz="900" dirty="0">
                <a:solidFill>
                  <a:srgbClr val="3F3F3F"/>
                </a:solidFill>
                <a:latin typeface="SourceHanSansSC-Regular" panose="020B0500000000000000" charset="-122"/>
                <a:ea typeface="SourceHanSansSC-Regular" panose="020B0500000000000000" charset="-122"/>
                <a:cs typeface="SourceHanSansSC-Regular" panose="020B0500000000000000" charset="-122"/>
              </a:rPr>
              <a:t>保持卷面整洁，书写工整，字迹清晰。按照题目要求，规范答题步骤和格式，避免因书写问题而失分。</a:t>
            </a:r>
            <a:endParaRPr lang="en-US" sz="900" dirty="0"/>
          </a:p>
        </p:txBody>
      </p:sp>
      <p:sp>
        <p:nvSpPr>
          <p:cNvPr id="28" name="Text 26"/>
          <p:cNvSpPr txBox="1"/>
          <p:nvPr/>
        </p:nvSpPr>
        <p:spPr>
          <a:xfrm>
            <a:off x="1410683" y="2712314"/>
            <a:ext cx="952500" cy="171450"/>
          </a:xfrm>
          <a:prstGeom prst="rect">
            <a:avLst/>
          </a:prstGeom>
          <a:noFill/>
        </p:spPr>
        <p:txBody>
          <a:bodyPr wrap="square" lIns="0" tIns="0" rIns="0" bIns="0" rtlCol="0" anchor="t">
            <a:spAutoFit/>
          </a:bodyPr>
          <a:lstStyle/>
          <a:p>
            <a:pPr marL="0" indent="0" algn="ctr">
              <a:lnSpc>
                <a:spcPct val="96000"/>
              </a:lnSpc>
              <a:buNone/>
            </a:pPr>
            <a:r>
              <a:rPr 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01</a:t>
            </a:r>
            <a:endParaRPr lang="en-US" sz="1125" dirty="0"/>
          </a:p>
        </p:txBody>
      </p:sp>
      <p:sp>
        <p:nvSpPr>
          <p:cNvPr id="29" name="Text 27"/>
          <p:cNvSpPr txBox="1"/>
          <p:nvPr/>
        </p:nvSpPr>
        <p:spPr>
          <a:xfrm>
            <a:off x="3249216" y="2712314"/>
            <a:ext cx="952500" cy="171450"/>
          </a:xfrm>
          <a:prstGeom prst="rect">
            <a:avLst/>
          </a:prstGeom>
          <a:noFill/>
        </p:spPr>
        <p:txBody>
          <a:bodyPr wrap="square" lIns="0" tIns="0" rIns="0" bIns="0" rtlCol="0" anchor="t">
            <a:spAutoFit/>
          </a:bodyPr>
          <a:lstStyle/>
          <a:p>
            <a:pPr marL="0" indent="0" algn="ctr">
              <a:lnSpc>
                <a:spcPct val="96000"/>
              </a:lnSpc>
              <a:buNone/>
            </a:pPr>
            <a:r>
              <a:rPr 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02</a:t>
            </a:r>
            <a:endParaRPr lang="en-US" sz="1125" dirty="0"/>
          </a:p>
        </p:txBody>
      </p:sp>
      <p:sp>
        <p:nvSpPr>
          <p:cNvPr id="30" name="Text 28"/>
          <p:cNvSpPr txBox="1"/>
          <p:nvPr/>
        </p:nvSpPr>
        <p:spPr>
          <a:xfrm>
            <a:off x="5056657" y="2712314"/>
            <a:ext cx="952500" cy="171450"/>
          </a:xfrm>
          <a:prstGeom prst="rect">
            <a:avLst/>
          </a:prstGeom>
          <a:noFill/>
        </p:spPr>
        <p:txBody>
          <a:bodyPr wrap="square" lIns="0" tIns="0" rIns="0" bIns="0" rtlCol="0" anchor="t">
            <a:spAutoFit/>
          </a:bodyPr>
          <a:lstStyle/>
          <a:p>
            <a:pPr marL="0" indent="0" algn="ctr">
              <a:lnSpc>
                <a:spcPct val="96000"/>
              </a:lnSpc>
              <a:buNone/>
            </a:pPr>
            <a:r>
              <a:rPr 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03</a:t>
            </a:r>
            <a:endParaRPr lang="en-US" sz="1125" dirty="0"/>
          </a:p>
        </p:txBody>
      </p:sp>
      <p:sp>
        <p:nvSpPr>
          <p:cNvPr id="31" name="Text 29"/>
          <p:cNvSpPr txBox="1"/>
          <p:nvPr/>
        </p:nvSpPr>
        <p:spPr>
          <a:xfrm>
            <a:off x="6867501" y="2712314"/>
            <a:ext cx="952500" cy="171450"/>
          </a:xfrm>
          <a:prstGeom prst="rect">
            <a:avLst/>
          </a:prstGeom>
          <a:noFill/>
        </p:spPr>
        <p:txBody>
          <a:bodyPr wrap="square" lIns="0" tIns="0" rIns="0" bIns="0" rtlCol="0" anchor="t">
            <a:spAutoFit/>
          </a:bodyPr>
          <a:lstStyle/>
          <a:p>
            <a:pPr marL="0" indent="0" algn="ctr">
              <a:lnSpc>
                <a:spcPct val="96000"/>
              </a:lnSpc>
              <a:buNone/>
            </a:pPr>
            <a:r>
              <a:rPr lang="en-US" sz="1125" dirty="0">
                <a:solidFill>
                  <a:srgbClr val="2A2A2A"/>
                </a:solidFill>
                <a:latin typeface="SourceHanSansSC-Regular" panose="020B0500000000000000" charset="-122"/>
                <a:ea typeface="SourceHanSansSC-Regular" panose="020B0500000000000000" charset="-122"/>
                <a:cs typeface="SourceHanSansSC-Regular" panose="020B0500000000000000" charset="-122"/>
              </a:rPr>
              <a:t>04</a:t>
            </a:r>
            <a:endParaRPr lang="en-US" sz="11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遵守考试纪律</a:t>
            </a:r>
            <a:endParaRPr lang="en-US" sz="1125" dirty="0"/>
          </a:p>
        </p:txBody>
      </p:sp>
      <p:pic>
        <p:nvPicPr>
          <p:cNvPr id="8"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9975" y="1460581"/>
            <a:ext cx="2137050" cy="696539"/>
          </a:xfrm>
          <a:prstGeom prst="rect">
            <a:avLst/>
          </a:prstGeom>
        </p:spPr>
      </p:pic>
      <p:pic>
        <p:nvPicPr>
          <p:cNvPr id="9"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9069" y="1460581"/>
            <a:ext cx="2137050" cy="696539"/>
          </a:xfrm>
          <a:prstGeom prst="rect">
            <a:avLst/>
          </a:prstGeom>
        </p:spPr>
      </p:pic>
      <p:pic>
        <p:nvPicPr>
          <p:cNvPr id="10" name="Image 2"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467881" y="1460581"/>
            <a:ext cx="2137050" cy="696539"/>
          </a:xfrm>
          <a:prstGeom prst="rect">
            <a:avLst/>
          </a:prstGeom>
        </p:spPr>
      </p:pic>
      <p:pic>
        <p:nvPicPr>
          <p:cNvPr id="11" name="Image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6974" y="1460581"/>
            <a:ext cx="2137050" cy="696539"/>
          </a:xfrm>
          <a:prstGeom prst="rect">
            <a:avLst/>
          </a:prstGeom>
        </p:spPr>
      </p:pic>
      <p:sp>
        <p:nvSpPr>
          <p:cNvPr id="12" name="Text 6"/>
          <p:cNvSpPr txBox="1"/>
          <p:nvPr/>
        </p:nvSpPr>
        <p:spPr>
          <a:xfrm>
            <a:off x="1053436" y="1530949"/>
            <a:ext cx="1378938" cy="546278"/>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了解考试规则要求</a:t>
            </a:r>
            <a:endParaRPr lang="en-US" sz="1125" dirty="0"/>
          </a:p>
        </p:txBody>
      </p:sp>
      <p:sp>
        <p:nvSpPr>
          <p:cNvPr id="13" name="Text 7"/>
          <p:cNvSpPr txBox="1"/>
          <p:nvPr/>
        </p:nvSpPr>
        <p:spPr>
          <a:xfrm>
            <a:off x="2918125" y="1535712"/>
            <a:ext cx="1378938" cy="546278"/>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杜绝作弊诚信考试</a:t>
            </a:r>
            <a:endParaRPr lang="en-US" sz="1125" dirty="0"/>
          </a:p>
        </p:txBody>
      </p:sp>
      <p:sp>
        <p:nvSpPr>
          <p:cNvPr id="14" name="Text 8"/>
          <p:cNvSpPr txBox="1"/>
          <p:nvPr/>
        </p:nvSpPr>
        <p:spPr>
          <a:xfrm>
            <a:off x="4846937" y="1535712"/>
            <a:ext cx="1378938" cy="546278"/>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自觉维护考场秩序</a:t>
            </a:r>
            <a:endParaRPr lang="en-US" sz="1125" dirty="0"/>
          </a:p>
        </p:txBody>
      </p:sp>
      <p:sp>
        <p:nvSpPr>
          <p:cNvPr id="15" name="Text 9"/>
          <p:cNvSpPr txBox="1"/>
          <p:nvPr/>
        </p:nvSpPr>
        <p:spPr>
          <a:xfrm>
            <a:off x="6766030" y="1535712"/>
            <a:ext cx="1378938" cy="546278"/>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承担违规后果责任</a:t>
            </a:r>
            <a:endParaRPr lang="en-US" sz="1125" dirty="0"/>
          </a:p>
        </p:txBody>
      </p:sp>
      <p:sp>
        <p:nvSpPr>
          <p:cNvPr id="16" name="Text 10"/>
          <p:cNvSpPr txBox="1"/>
          <p:nvPr/>
        </p:nvSpPr>
        <p:spPr>
          <a:xfrm>
            <a:off x="619975" y="2293435"/>
            <a:ext cx="1742735" cy="2138508"/>
          </a:xfrm>
          <a:prstGeom prst="rect">
            <a:avLst/>
          </a:prstGeom>
          <a:noFill/>
        </p:spPr>
        <p:txBody>
          <a:bodyPr wrap="square" lIns="0" tIns="0" rIns="0" bIns="0" rtlCol="0" anchor="ctr">
            <a:spAutoFit/>
          </a:bodyPr>
          <a:lstStyle/>
          <a:p>
            <a:pPr marL="0" indent="0" algn="l">
              <a:buNone/>
            </a:pPr>
            <a:r>
              <a:rPr lang="zh-CN" altLang="en-US" sz="900" dirty="0">
                <a:solidFill>
                  <a:srgbClr val="555555"/>
                </a:solidFill>
                <a:latin typeface="SourceHanSansSC-Regular" panose="020B0500000000000000" charset="-122"/>
                <a:ea typeface="SourceHanSansSC-Regular" panose="020B0500000000000000" charset="-122"/>
                <a:cs typeface="SourceHanSansSC-Regular" panose="020B0500000000000000" charset="-122"/>
              </a:rPr>
              <a:t>提前了解考试规则和要求，明确哪些行为属于违规，如夹带小抄、抄袭他人答案等。严格遵守考试纪律，确保考试公平公正。</a:t>
            </a:r>
            <a:endParaRPr lang="en-US" sz="900" dirty="0"/>
          </a:p>
        </p:txBody>
      </p:sp>
      <p:sp>
        <p:nvSpPr>
          <p:cNvPr id="17" name="Text 11"/>
          <p:cNvSpPr txBox="1"/>
          <p:nvPr/>
        </p:nvSpPr>
        <p:spPr>
          <a:xfrm>
            <a:off x="2548594" y="2293435"/>
            <a:ext cx="1742735" cy="2138508"/>
          </a:xfrm>
          <a:prstGeom prst="rect">
            <a:avLst/>
          </a:prstGeom>
          <a:noFill/>
        </p:spPr>
        <p:txBody>
          <a:bodyPr wrap="square" lIns="0" tIns="0" rIns="0" bIns="0" rtlCol="0" anchor="ctr">
            <a:spAutoFit/>
          </a:bodyPr>
          <a:lstStyle/>
          <a:p>
            <a:pPr marL="0" indent="0" algn="l">
              <a:buNone/>
            </a:pPr>
            <a:r>
              <a:rPr lang="zh-CN" altLang="en-US" sz="900" dirty="0">
                <a:solidFill>
                  <a:srgbClr val="555555"/>
                </a:solidFill>
                <a:latin typeface="SourceHanSansSC-Regular" panose="020B0500000000000000" charset="-122"/>
                <a:ea typeface="SourceHanSansSC-Regular" panose="020B0500000000000000" charset="-122"/>
                <a:cs typeface="SourceHanSansSC-Regular" panose="020B0500000000000000" charset="-122"/>
              </a:rPr>
              <a:t>树立诚信考试意识，坚决杜绝作弊行为。作弊不仅损害个人名誉，还会受到学校严厉处分，影响未来学业和职业发展。</a:t>
            </a:r>
            <a:endParaRPr lang="en-US" sz="900" dirty="0"/>
          </a:p>
        </p:txBody>
      </p:sp>
      <p:sp>
        <p:nvSpPr>
          <p:cNvPr id="18" name="Text 12"/>
          <p:cNvSpPr txBox="1"/>
          <p:nvPr/>
        </p:nvSpPr>
        <p:spPr>
          <a:xfrm>
            <a:off x="4467881" y="2293435"/>
            <a:ext cx="1742735" cy="2138508"/>
          </a:xfrm>
          <a:prstGeom prst="rect">
            <a:avLst/>
          </a:prstGeom>
          <a:noFill/>
        </p:spPr>
        <p:txBody>
          <a:bodyPr wrap="square" lIns="0" tIns="0" rIns="0" bIns="0" rtlCol="0" anchor="ctr">
            <a:spAutoFit/>
          </a:bodyPr>
          <a:lstStyle/>
          <a:p>
            <a:pPr marL="0" indent="0" algn="l">
              <a:buNone/>
            </a:pPr>
            <a:r>
              <a:rPr lang="zh-CN" altLang="en-US" sz="900" dirty="0">
                <a:solidFill>
                  <a:srgbClr val="555555"/>
                </a:solidFill>
                <a:latin typeface="SourceHanSansSC-Regular" panose="020B0500000000000000" charset="-122"/>
                <a:ea typeface="SourceHanSansSC-Regular" panose="020B0500000000000000" charset="-122"/>
                <a:cs typeface="SourceHanSansSC-Regular" panose="020B0500000000000000" charset="-122"/>
              </a:rPr>
              <a:t>在考试过程中，保持安静，不随意走动或交头接耳。尊重监考老师，服从考场管理，共同维护良好的考场秩序。</a:t>
            </a:r>
            <a:endParaRPr lang="en-US" sz="900" dirty="0"/>
          </a:p>
        </p:txBody>
      </p:sp>
      <p:sp>
        <p:nvSpPr>
          <p:cNvPr id="19" name="Text 13"/>
          <p:cNvSpPr txBox="1"/>
          <p:nvPr/>
        </p:nvSpPr>
        <p:spPr>
          <a:xfrm>
            <a:off x="6386974" y="2293435"/>
            <a:ext cx="1742735" cy="2138508"/>
          </a:xfrm>
          <a:prstGeom prst="rect">
            <a:avLst/>
          </a:prstGeom>
          <a:noFill/>
        </p:spPr>
        <p:txBody>
          <a:bodyPr wrap="square" lIns="0" tIns="0" rIns="0" bIns="0" rtlCol="0" anchor="ctr">
            <a:spAutoFit/>
          </a:bodyPr>
          <a:lstStyle/>
          <a:p>
            <a:pPr marL="0" indent="0" algn="l">
              <a:buNone/>
            </a:pPr>
            <a:r>
              <a:rPr lang="zh-CN" altLang="en-US" sz="900" dirty="0">
                <a:solidFill>
                  <a:srgbClr val="555555"/>
                </a:solidFill>
                <a:latin typeface="SourceHanSansSC-Regular" panose="020B0500000000000000" charset="-122"/>
                <a:ea typeface="SourceHanSansSC-Regular" panose="020B0500000000000000" charset="-122"/>
                <a:cs typeface="SourceHanSansSC-Regular" panose="020B0500000000000000" charset="-122"/>
              </a:rPr>
              <a:t>对于违反考试纪律的行为，将依法依规严肃处理。考生应自觉承担责任，接受处罚，避免给个人和学校带来不良影响。</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考后注意事项</a:t>
            </a:r>
            <a:endParaRPr lang="en-US" sz="1125" dirty="0"/>
          </a:p>
        </p:txBody>
      </p:sp>
      <p:sp>
        <p:nvSpPr>
          <p:cNvPr id="8" name="Shape 6"/>
          <p:cNvSpPr/>
          <p:nvPr/>
        </p:nvSpPr>
        <p:spPr>
          <a:xfrm>
            <a:off x="218798" y="1898342"/>
            <a:ext cx="2040604" cy="2753694"/>
          </a:xfrm>
          <a:custGeom>
            <a:avLst/>
            <a:gdLst/>
            <a:ahLst/>
            <a:cxnLst/>
            <a:rect l="l" t="t" r="r" b="b"/>
            <a:pathLst>
              <a:path w="2040604" h="2753694">
                <a:moveTo>
                  <a:pt x="255076" y="0"/>
                </a:moveTo>
                <a:lnTo>
                  <a:pt x="1785529" y="0"/>
                </a:lnTo>
                <a:quadBezTo>
                  <a:pt x="2040604" y="0"/>
                  <a:pt x="2040604" y="255076"/>
                </a:quadBezTo>
                <a:lnTo>
                  <a:pt x="2040604" y="2498619"/>
                </a:lnTo>
                <a:quadBezTo>
                  <a:pt x="2040604" y="2753694"/>
                  <a:pt x="1785529" y="2753694"/>
                </a:quadBezTo>
                <a:lnTo>
                  <a:pt x="255076" y="2753694"/>
                </a:lnTo>
                <a:quadBezTo>
                  <a:pt x="0" y="2753694"/>
                  <a:pt x="0" y="2498619"/>
                </a:quadBezTo>
                <a:lnTo>
                  <a:pt x="0" y="255076"/>
                </a:lnTo>
                <a:quadBezTo>
                  <a:pt x="0" y="0"/>
                  <a:pt x="255076" y="0"/>
                </a:quadBezTo>
                <a:close/>
              </a:path>
            </a:pathLst>
          </a:custGeom>
          <a:noFill/>
          <a:ln w="28575">
            <a:solidFill>
              <a:srgbClr val="B4B4B4"/>
            </a:solidFill>
            <a:prstDash val="solid"/>
          </a:ln>
        </p:spPr>
      </p:sp>
      <p:sp>
        <p:nvSpPr>
          <p:cNvPr id="9" name="Shape 7"/>
          <p:cNvSpPr/>
          <p:nvPr/>
        </p:nvSpPr>
        <p:spPr>
          <a:xfrm>
            <a:off x="638807" y="1298049"/>
            <a:ext cx="1200587" cy="1200587"/>
          </a:xfrm>
          <a:custGeom>
            <a:avLst/>
            <a:gdLst/>
            <a:ahLst/>
            <a:cxnLst/>
            <a:rect l="l" t="t" r="r" b="b"/>
            <a:pathLst>
              <a:path w="1200587" h="1200587">
                <a:moveTo>
                  <a:pt x="600294" y="0"/>
                </a:moveTo>
                <a:cubicBezTo>
                  <a:pt x="931605" y="0"/>
                  <a:pt x="1200587" y="268983"/>
                  <a:pt x="1200587" y="600294"/>
                </a:cubicBezTo>
                <a:cubicBezTo>
                  <a:pt x="1200587" y="931605"/>
                  <a:pt x="931605" y="1200587"/>
                  <a:pt x="600294" y="1200587"/>
                </a:cubicBezTo>
                <a:cubicBezTo>
                  <a:pt x="268983" y="1200587"/>
                  <a:pt x="0" y="931605"/>
                  <a:pt x="0" y="600294"/>
                </a:cubicBezTo>
                <a:cubicBezTo>
                  <a:pt x="0" y="268983"/>
                  <a:pt x="268983" y="0"/>
                  <a:pt x="600294" y="0"/>
                </a:cubicBezTo>
                <a:close/>
              </a:path>
            </a:pathLst>
          </a:custGeom>
          <a:solidFill>
            <a:srgbClr val="BA0000"/>
          </a:solidFill>
        </p:spPr>
      </p:sp>
      <p:sp>
        <p:nvSpPr>
          <p:cNvPr id="10" name="Text 8"/>
          <p:cNvSpPr txBox="1"/>
          <p:nvPr/>
        </p:nvSpPr>
        <p:spPr>
          <a:xfrm>
            <a:off x="762850" y="1518970"/>
            <a:ext cx="952500" cy="834944"/>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认真检查试卷提交</a:t>
            </a:r>
            <a:endParaRPr lang="en-US" sz="1125" dirty="0"/>
          </a:p>
        </p:txBody>
      </p:sp>
      <p:sp>
        <p:nvSpPr>
          <p:cNvPr id="11" name="Shape 9"/>
          <p:cNvSpPr/>
          <p:nvPr/>
        </p:nvSpPr>
        <p:spPr>
          <a:xfrm>
            <a:off x="684731" y="1242284"/>
            <a:ext cx="354272" cy="354272"/>
          </a:xfrm>
          <a:custGeom>
            <a:avLst/>
            <a:gdLst/>
            <a:ahLst/>
            <a:cxnLst/>
            <a:rect l="l" t="t" r="r" b="b"/>
            <a:pathLst>
              <a:path w="354272" h="354272">
                <a:moveTo>
                  <a:pt x="177136" y="0"/>
                </a:moveTo>
                <a:cubicBezTo>
                  <a:pt x="274900" y="0"/>
                  <a:pt x="354272" y="79372"/>
                  <a:pt x="354272" y="177136"/>
                </a:cubicBezTo>
                <a:cubicBezTo>
                  <a:pt x="354272" y="274900"/>
                  <a:pt x="274900" y="354272"/>
                  <a:pt x="177136" y="354272"/>
                </a:cubicBezTo>
                <a:cubicBezTo>
                  <a:pt x="79372" y="354272"/>
                  <a:pt x="0" y="274900"/>
                  <a:pt x="0" y="177136"/>
                </a:cubicBezTo>
                <a:cubicBezTo>
                  <a:pt x="0" y="79372"/>
                  <a:pt x="79372" y="0"/>
                  <a:pt x="177136" y="0"/>
                </a:cubicBezTo>
                <a:close/>
              </a:path>
            </a:pathLst>
          </a:custGeom>
          <a:solidFill>
            <a:srgbClr val="CE1414"/>
          </a:solidFill>
        </p:spPr>
      </p:sp>
      <p:pic>
        <p:nvPicPr>
          <p:cNvPr id="12"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67589" y="1325141"/>
            <a:ext cx="188556" cy="188556"/>
          </a:xfrm>
          <a:prstGeom prst="rect">
            <a:avLst/>
          </a:prstGeom>
        </p:spPr>
      </p:pic>
      <p:sp>
        <p:nvSpPr>
          <p:cNvPr id="13" name="Shape 10"/>
          <p:cNvSpPr/>
          <p:nvPr/>
        </p:nvSpPr>
        <p:spPr>
          <a:xfrm>
            <a:off x="2439678" y="1898342"/>
            <a:ext cx="2040604" cy="2753694"/>
          </a:xfrm>
          <a:custGeom>
            <a:avLst/>
            <a:gdLst/>
            <a:ahLst/>
            <a:cxnLst/>
            <a:rect l="l" t="t" r="r" b="b"/>
            <a:pathLst>
              <a:path w="2040604" h="2753694">
                <a:moveTo>
                  <a:pt x="255076" y="0"/>
                </a:moveTo>
                <a:lnTo>
                  <a:pt x="1785529" y="0"/>
                </a:lnTo>
                <a:quadBezTo>
                  <a:pt x="2040604" y="0"/>
                  <a:pt x="2040604" y="255076"/>
                </a:quadBezTo>
                <a:lnTo>
                  <a:pt x="2040604" y="2498619"/>
                </a:lnTo>
                <a:quadBezTo>
                  <a:pt x="2040604" y="2753694"/>
                  <a:pt x="1785529" y="2753694"/>
                </a:quadBezTo>
                <a:lnTo>
                  <a:pt x="255076" y="2753694"/>
                </a:lnTo>
                <a:quadBezTo>
                  <a:pt x="0" y="2753694"/>
                  <a:pt x="0" y="2498619"/>
                </a:quadBezTo>
                <a:lnTo>
                  <a:pt x="0" y="255076"/>
                </a:lnTo>
                <a:quadBezTo>
                  <a:pt x="0" y="0"/>
                  <a:pt x="255076" y="0"/>
                </a:quadBezTo>
                <a:close/>
              </a:path>
            </a:pathLst>
          </a:custGeom>
          <a:noFill/>
          <a:ln w="28575">
            <a:solidFill>
              <a:srgbClr val="B4B4B4"/>
            </a:solidFill>
            <a:prstDash val="solid"/>
          </a:ln>
        </p:spPr>
      </p:sp>
      <p:sp>
        <p:nvSpPr>
          <p:cNvPr id="14" name="Text 11"/>
          <p:cNvSpPr txBox="1"/>
          <p:nvPr/>
        </p:nvSpPr>
        <p:spPr>
          <a:xfrm>
            <a:off x="391910" y="2588467"/>
            <a:ext cx="1694381" cy="1887068"/>
          </a:xfrm>
          <a:prstGeom prst="rect">
            <a:avLst/>
          </a:prstGeom>
          <a:noFill/>
        </p:spPr>
        <p:txBody>
          <a:bodyPr wrap="square" lIns="0" tIns="0" rIns="0" bIns="0" rtlCol="0" anchor="ctr">
            <a:spAutoFit/>
          </a:bodyPr>
          <a:lstStyle/>
          <a:p>
            <a:pPr marL="0" indent="0" algn="l">
              <a:buNone/>
            </a:pPr>
            <a:r>
              <a:rPr lang="zh-CN" altLang="en-US" sz="900" kern="0" spc="38" dirty="0">
                <a:solidFill>
                  <a:srgbClr val="2A2A2A"/>
                </a:solidFill>
                <a:latin typeface="SourceHanSansSC-Regular" panose="020B0500000000000000" charset="-122"/>
                <a:ea typeface="SourceHanSansSC-Regular" panose="020B0500000000000000" charset="-122"/>
                <a:cs typeface="SourceHanSansSC-Regular" panose="020B0500000000000000" charset="-122"/>
              </a:rPr>
              <a:t>考试结束前，仔细检查试卷是否完整，答题卡是否填涂正确。确保无误后，再提交试卷，避免因粗心大意而失分。</a:t>
            </a:r>
            <a:endParaRPr lang="en-US" sz="900" dirty="0"/>
          </a:p>
        </p:txBody>
      </p:sp>
      <p:sp>
        <p:nvSpPr>
          <p:cNvPr id="15" name="Shape 12"/>
          <p:cNvSpPr/>
          <p:nvPr/>
        </p:nvSpPr>
        <p:spPr>
          <a:xfrm>
            <a:off x="2859687" y="1298049"/>
            <a:ext cx="1200587" cy="1200587"/>
          </a:xfrm>
          <a:custGeom>
            <a:avLst/>
            <a:gdLst/>
            <a:ahLst/>
            <a:cxnLst/>
            <a:rect l="l" t="t" r="r" b="b"/>
            <a:pathLst>
              <a:path w="1200587" h="1200587">
                <a:moveTo>
                  <a:pt x="600294" y="0"/>
                </a:moveTo>
                <a:cubicBezTo>
                  <a:pt x="931605" y="0"/>
                  <a:pt x="1200587" y="268983"/>
                  <a:pt x="1200587" y="600294"/>
                </a:cubicBezTo>
                <a:cubicBezTo>
                  <a:pt x="1200587" y="931605"/>
                  <a:pt x="931605" y="1200587"/>
                  <a:pt x="600294" y="1200587"/>
                </a:cubicBezTo>
                <a:cubicBezTo>
                  <a:pt x="268983" y="1200587"/>
                  <a:pt x="0" y="931605"/>
                  <a:pt x="0" y="600294"/>
                </a:cubicBezTo>
                <a:cubicBezTo>
                  <a:pt x="0" y="268983"/>
                  <a:pt x="268983" y="0"/>
                  <a:pt x="600294" y="0"/>
                </a:cubicBezTo>
                <a:close/>
              </a:path>
            </a:pathLst>
          </a:custGeom>
          <a:solidFill>
            <a:srgbClr val="B4B4B4"/>
          </a:solidFill>
        </p:spPr>
      </p:sp>
      <p:sp>
        <p:nvSpPr>
          <p:cNvPr id="16" name="Text 13"/>
          <p:cNvSpPr txBox="1"/>
          <p:nvPr/>
        </p:nvSpPr>
        <p:spPr>
          <a:xfrm>
            <a:off x="2983731" y="1518970"/>
            <a:ext cx="952500" cy="834944"/>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不要急于讨论答案</a:t>
            </a:r>
            <a:endParaRPr lang="en-US" sz="1125" dirty="0"/>
          </a:p>
        </p:txBody>
      </p:sp>
      <p:sp>
        <p:nvSpPr>
          <p:cNvPr id="17" name="Shape 14"/>
          <p:cNvSpPr/>
          <p:nvPr/>
        </p:nvSpPr>
        <p:spPr>
          <a:xfrm>
            <a:off x="2905611" y="1242284"/>
            <a:ext cx="354272" cy="354272"/>
          </a:xfrm>
          <a:custGeom>
            <a:avLst/>
            <a:gdLst/>
            <a:ahLst/>
            <a:cxnLst/>
            <a:rect l="l" t="t" r="r" b="b"/>
            <a:pathLst>
              <a:path w="354272" h="354272">
                <a:moveTo>
                  <a:pt x="177136" y="0"/>
                </a:moveTo>
                <a:cubicBezTo>
                  <a:pt x="274900" y="0"/>
                  <a:pt x="354272" y="79372"/>
                  <a:pt x="354272" y="177136"/>
                </a:cubicBezTo>
                <a:cubicBezTo>
                  <a:pt x="354272" y="274900"/>
                  <a:pt x="274900" y="354272"/>
                  <a:pt x="177136" y="354272"/>
                </a:cubicBezTo>
                <a:cubicBezTo>
                  <a:pt x="79372" y="354272"/>
                  <a:pt x="0" y="274900"/>
                  <a:pt x="0" y="177136"/>
                </a:cubicBezTo>
                <a:cubicBezTo>
                  <a:pt x="0" y="79372"/>
                  <a:pt x="79372" y="0"/>
                  <a:pt x="177136" y="0"/>
                </a:cubicBezTo>
                <a:close/>
              </a:path>
            </a:pathLst>
          </a:custGeom>
          <a:solidFill>
            <a:srgbClr val="555555"/>
          </a:solidFill>
        </p:spPr>
      </p:sp>
      <p:sp>
        <p:nvSpPr>
          <p:cNvPr id="18" name="Text 15"/>
          <p:cNvSpPr txBox="1"/>
          <p:nvPr/>
        </p:nvSpPr>
        <p:spPr>
          <a:xfrm>
            <a:off x="2612790" y="2597992"/>
            <a:ext cx="1694381" cy="1887068"/>
          </a:xfrm>
          <a:prstGeom prst="rect">
            <a:avLst/>
          </a:prstGeom>
          <a:noFill/>
        </p:spPr>
        <p:txBody>
          <a:bodyPr wrap="square" lIns="0" tIns="0" rIns="0" bIns="0" rtlCol="0" anchor="ctr">
            <a:spAutoFit/>
          </a:bodyPr>
          <a:lstStyle/>
          <a:p>
            <a:pPr marL="0" indent="0" algn="l">
              <a:buNone/>
            </a:pPr>
            <a:r>
              <a:rPr lang="zh-CN" altLang="en-US" sz="900" kern="0" spc="38" dirty="0">
                <a:solidFill>
                  <a:srgbClr val="2A2A2A"/>
                </a:solidFill>
                <a:latin typeface="SourceHanSansSC-Regular" panose="020B0500000000000000" charset="-122"/>
                <a:ea typeface="SourceHanSansSC-Regular" panose="020B0500000000000000" charset="-122"/>
                <a:cs typeface="SourceHanSansSC-Regular" panose="020B0500000000000000" charset="-122"/>
              </a:rPr>
              <a:t>考试结束后，不要急于与他人讨论答案，以免影响心情和后续考试。保持平和心态，专注于接下来的学习和考试。</a:t>
            </a:r>
            <a:endParaRPr lang="en-US" sz="900" dirty="0"/>
          </a:p>
        </p:txBody>
      </p:sp>
      <p:pic>
        <p:nvPicPr>
          <p:cNvPr id="19"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5188" y="1321861"/>
            <a:ext cx="195117" cy="195117"/>
          </a:xfrm>
          <a:prstGeom prst="rect">
            <a:avLst/>
          </a:prstGeom>
        </p:spPr>
      </p:pic>
      <p:sp>
        <p:nvSpPr>
          <p:cNvPr id="20" name="Shape 16"/>
          <p:cNvSpPr/>
          <p:nvPr/>
        </p:nvSpPr>
        <p:spPr>
          <a:xfrm>
            <a:off x="4663717" y="1898342"/>
            <a:ext cx="2040604" cy="2753694"/>
          </a:xfrm>
          <a:custGeom>
            <a:avLst/>
            <a:gdLst/>
            <a:ahLst/>
            <a:cxnLst/>
            <a:rect l="l" t="t" r="r" b="b"/>
            <a:pathLst>
              <a:path w="2040604" h="2753694">
                <a:moveTo>
                  <a:pt x="255076" y="0"/>
                </a:moveTo>
                <a:lnTo>
                  <a:pt x="1785529" y="0"/>
                </a:lnTo>
                <a:quadBezTo>
                  <a:pt x="2040604" y="0"/>
                  <a:pt x="2040604" y="255076"/>
                </a:quadBezTo>
                <a:lnTo>
                  <a:pt x="2040604" y="2498619"/>
                </a:lnTo>
                <a:quadBezTo>
                  <a:pt x="2040604" y="2753694"/>
                  <a:pt x="1785529" y="2753694"/>
                </a:quadBezTo>
                <a:lnTo>
                  <a:pt x="255076" y="2753694"/>
                </a:lnTo>
                <a:quadBezTo>
                  <a:pt x="0" y="2753694"/>
                  <a:pt x="0" y="2498619"/>
                </a:quadBezTo>
                <a:lnTo>
                  <a:pt x="0" y="255076"/>
                </a:lnTo>
                <a:quadBezTo>
                  <a:pt x="0" y="0"/>
                  <a:pt x="255076" y="0"/>
                </a:quadBezTo>
                <a:close/>
              </a:path>
            </a:pathLst>
          </a:custGeom>
          <a:noFill/>
          <a:ln w="28575">
            <a:solidFill>
              <a:srgbClr val="B4B4B4"/>
            </a:solidFill>
            <a:prstDash val="solid"/>
          </a:ln>
        </p:spPr>
      </p:sp>
      <p:sp>
        <p:nvSpPr>
          <p:cNvPr id="21" name="Shape 17"/>
          <p:cNvSpPr/>
          <p:nvPr/>
        </p:nvSpPr>
        <p:spPr>
          <a:xfrm>
            <a:off x="5083726" y="1298049"/>
            <a:ext cx="1200587" cy="1200587"/>
          </a:xfrm>
          <a:custGeom>
            <a:avLst/>
            <a:gdLst/>
            <a:ahLst/>
            <a:cxnLst/>
            <a:rect l="l" t="t" r="r" b="b"/>
            <a:pathLst>
              <a:path w="1200587" h="1200587">
                <a:moveTo>
                  <a:pt x="600294" y="0"/>
                </a:moveTo>
                <a:cubicBezTo>
                  <a:pt x="931605" y="0"/>
                  <a:pt x="1200587" y="268983"/>
                  <a:pt x="1200587" y="600294"/>
                </a:cubicBezTo>
                <a:cubicBezTo>
                  <a:pt x="1200587" y="931605"/>
                  <a:pt x="931605" y="1200587"/>
                  <a:pt x="600294" y="1200587"/>
                </a:cubicBezTo>
                <a:cubicBezTo>
                  <a:pt x="268983" y="1200587"/>
                  <a:pt x="0" y="931605"/>
                  <a:pt x="0" y="600294"/>
                </a:cubicBezTo>
                <a:cubicBezTo>
                  <a:pt x="0" y="268983"/>
                  <a:pt x="268983" y="0"/>
                  <a:pt x="600294" y="0"/>
                </a:cubicBezTo>
                <a:close/>
              </a:path>
            </a:pathLst>
          </a:custGeom>
          <a:solidFill>
            <a:srgbClr val="BA0000"/>
          </a:solidFill>
        </p:spPr>
      </p:sp>
      <p:sp>
        <p:nvSpPr>
          <p:cNvPr id="22" name="Text 18"/>
          <p:cNvSpPr txBox="1"/>
          <p:nvPr/>
        </p:nvSpPr>
        <p:spPr>
          <a:xfrm>
            <a:off x="5207769" y="1518970"/>
            <a:ext cx="952500" cy="834944"/>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保持平和心态等待</a:t>
            </a:r>
            <a:endParaRPr lang="en-US" sz="1125" dirty="0"/>
          </a:p>
        </p:txBody>
      </p:sp>
      <p:sp>
        <p:nvSpPr>
          <p:cNvPr id="23" name="Shape 19"/>
          <p:cNvSpPr/>
          <p:nvPr/>
        </p:nvSpPr>
        <p:spPr>
          <a:xfrm>
            <a:off x="5129650" y="1242284"/>
            <a:ext cx="354272" cy="354272"/>
          </a:xfrm>
          <a:custGeom>
            <a:avLst/>
            <a:gdLst/>
            <a:ahLst/>
            <a:cxnLst/>
            <a:rect l="l" t="t" r="r" b="b"/>
            <a:pathLst>
              <a:path w="354272" h="354272">
                <a:moveTo>
                  <a:pt x="177136" y="0"/>
                </a:moveTo>
                <a:cubicBezTo>
                  <a:pt x="274900" y="0"/>
                  <a:pt x="354272" y="79372"/>
                  <a:pt x="354272" y="177136"/>
                </a:cubicBezTo>
                <a:cubicBezTo>
                  <a:pt x="354272" y="274900"/>
                  <a:pt x="274900" y="354272"/>
                  <a:pt x="177136" y="354272"/>
                </a:cubicBezTo>
                <a:cubicBezTo>
                  <a:pt x="79372" y="354272"/>
                  <a:pt x="0" y="274900"/>
                  <a:pt x="0" y="177136"/>
                </a:cubicBezTo>
                <a:cubicBezTo>
                  <a:pt x="0" y="79372"/>
                  <a:pt x="79372" y="0"/>
                  <a:pt x="177136" y="0"/>
                </a:cubicBezTo>
                <a:close/>
              </a:path>
            </a:pathLst>
          </a:custGeom>
          <a:solidFill>
            <a:srgbClr val="CE1414"/>
          </a:solidFill>
        </p:spPr>
      </p:sp>
      <p:sp>
        <p:nvSpPr>
          <p:cNvPr id="24" name="Shape 20"/>
          <p:cNvSpPr/>
          <p:nvPr/>
        </p:nvSpPr>
        <p:spPr>
          <a:xfrm>
            <a:off x="6884597" y="1898342"/>
            <a:ext cx="2040604" cy="2753694"/>
          </a:xfrm>
          <a:custGeom>
            <a:avLst/>
            <a:gdLst/>
            <a:ahLst/>
            <a:cxnLst/>
            <a:rect l="l" t="t" r="r" b="b"/>
            <a:pathLst>
              <a:path w="2040604" h="2753694">
                <a:moveTo>
                  <a:pt x="255076" y="0"/>
                </a:moveTo>
                <a:lnTo>
                  <a:pt x="1785529" y="0"/>
                </a:lnTo>
                <a:quadBezTo>
                  <a:pt x="2040604" y="0"/>
                  <a:pt x="2040604" y="255076"/>
                </a:quadBezTo>
                <a:lnTo>
                  <a:pt x="2040604" y="2498619"/>
                </a:lnTo>
                <a:quadBezTo>
                  <a:pt x="2040604" y="2753694"/>
                  <a:pt x="1785529" y="2753694"/>
                </a:quadBezTo>
                <a:lnTo>
                  <a:pt x="255076" y="2753694"/>
                </a:lnTo>
                <a:quadBezTo>
                  <a:pt x="0" y="2753694"/>
                  <a:pt x="0" y="2498619"/>
                </a:quadBezTo>
                <a:lnTo>
                  <a:pt x="0" y="255076"/>
                </a:lnTo>
                <a:quadBezTo>
                  <a:pt x="0" y="0"/>
                  <a:pt x="255076" y="0"/>
                </a:quadBezTo>
                <a:close/>
              </a:path>
            </a:pathLst>
          </a:custGeom>
          <a:noFill/>
          <a:ln w="28575">
            <a:solidFill>
              <a:srgbClr val="B4B4B4"/>
            </a:solidFill>
            <a:prstDash val="solid"/>
          </a:ln>
        </p:spPr>
      </p:sp>
      <p:sp>
        <p:nvSpPr>
          <p:cNvPr id="25" name="Text 21"/>
          <p:cNvSpPr txBox="1"/>
          <p:nvPr/>
        </p:nvSpPr>
        <p:spPr>
          <a:xfrm>
            <a:off x="4836829" y="2588467"/>
            <a:ext cx="1694381" cy="1887068"/>
          </a:xfrm>
          <a:prstGeom prst="rect">
            <a:avLst/>
          </a:prstGeom>
          <a:noFill/>
        </p:spPr>
        <p:txBody>
          <a:bodyPr wrap="square" lIns="0" tIns="0" rIns="0" bIns="0" rtlCol="0" anchor="ctr">
            <a:spAutoFit/>
          </a:bodyPr>
          <a:lstStyle/>
          <a:p>
            <a:pPr marL="0" indent="0" algn="l">
              <a:buNone/>
            </a:pPr>
            <a:r>
              <a:rPr lang="zh-CN" altLang="en-US" sz="900" kern="0" spc="38" dirty="0">
                <a:solidFill>
                  <a:srgbClr val="2A2A2A"/>
                </a:solidFill>
                <a:latin typeface="SourceHanSansSC-Regular" panose="020B0500000000000000" charset="-122"/>
                <a:ea typeface="SourceHanSansSC-Regular" panose="020B0500000000000000" charset="-122"/>
                <a:cs typeface="SourceHanSansSC-Regular" panose="020B0500000000000000" charset="-122"/>
              </a:rPr>
              <a:t>耐心等待考试成绩公布，不要过分焦虑或担忧。无论成绩如何，都应坦然面对，总结经验教训，为未来的学习和考试做好准备。</a:t>
            </a:r>
            <a:endParaRPr lang="en-US" sz="900" dirty="0"/>
          </a:p>
        </p:txBody>
      </p:sp>
      <p:sp>
        <p:nvSpPr>
          <p:cNvPr id="26" name="Shape 22"/>
          <p:cNvSpPr/>
          <p:nvPr/>
        </p:nvSpPr>
        <p:spPr>
          <a:xfrm>
            <a:off x="7304606" y="1298049"/>
            <a:ext cx="1200587" cy="1200587"/>
          </a:xfrm>
          <a:custGeom>
            <a:avLst/>
            <a:gdLst/>
            <a:ahLst/>
            <a:cxnLst/>
            <a:rect l="l" t="t" r="r" b="b"/>
            <a:pathLst>
              <a:path w="1200587" h="1200587">
                <a:moveTo>
                  <a:pt x="600294" y="0"/>
                </a:moveTo>
                <a:cubicBezTo>
                  <a:pt x="931605" y="0"/>
                  <a:pt x="1200587" y="268983"/>
                  <a:pt x="1200587" y="600294"/>
                </a:cubicBezTo>
                <a:cubicBezTo>
                  <a:pt x="1200587" y="931605"/>
                  <a:pt x="931605" y="1200587"/>
                  <a:pt x="600294" y="1200587"/>
                </a:cubicBezTo>
                <a:cubicBezTo>
                  <a:pt x="268983" y="1200587"/>
                  <a:pt x="0" y="931605"/>
                  <a:pt x="0" y="600294"/>
                </a:cubicBezTo>
                <a:cubicBezTo>
                  <a:pt x="0" y="268983"/>
                  <a:pt x="268983" y="0"/>
                  <a:pt x="600294" y="0"/>
                </a:cubicBezTo>
                <a:close/>
              </a:path>
            </a:pathLst>
          </a:custGeom>
          <a:solidFill>
            <a:srgbClr val="9B9B9B"/>
          </a:solidFill>
        </p:spPr>
      </p:sp>
      <p:sp>
        <p:nvSpPr>
          <p:cNvPr id="27" name="Text 23"/>
          <p:cNvSpPr txBox="1"/>
          <p:nvPr/>
        </p:nvSpPr>
        <p:spPr>
          <a:xfrm>
            <a:off x="7428650" y="1518970"/>
            <a:ext cx="952500" cy="834944"/>
          </a:xfrm>
          <a:prstGeom prst="rect">
            <a:avLst/>
          </a:prstGeom>
          <a:noFill/>
        </p:spPr>
        <p:txBody>
          <a:bodyPr wrap="square" lIns="0" tIns="0" rIns="0" bIns="0" rtlCol="0" anchor="ctr">
            <a:spAutoFit/>
          </a:bodyPr>
          <a:lstStyle/>
          <a:p>
            <a:pPr marL="0" indent="0" algn="ctr">
              <a:buNone/>
            </a:pPr>
            <a:r>
              <a:rPr lang="zh-CN" altLang="en-US" sz="1125" dirty="0">
                <a:solidFill>
                  <a:srgbClr val="FFFFFF"/>
                </a:solidFill>
                <a:latin typeface="SourceHanSansSC-Regular" panose="020B0500000000000000" charset="-122"/>
                <a:ea typeface="SourceHanSansSC-Regular" panose="020B0500000000000000" charset="-122"/>
                <a:cs typeface="SourceHanSansSC-Regular" panose="020B0500000000000000" charset="-122"/>
              </a:rPr>
              <a:t>总结经验教训反思</a:t>
            </a:r>
            <a:endParaRPr lang="en-US" sz="1125" dirty="0"/>
          </a:p>
        </p:txBody>
      </p:sp>
      <p:sp>
        <p:nvSpPr>
          <p:cNvPr id="28" name="Shape 24"/>
          <p:cNvSpPr/>
          <p:nvPr/>
        </p:nvSpPr>
        <p:spPr>
          <a:xfrm>
            <a:off x="7350530" y="1242284"/>
            <a:ext cx="354272" cy="354272"/>
          </a:xfrm>
          <a:custGeom>
            <a:avLst/>
            <a:gdLst/>
            <a:ahLst/>
            <a:cxnLst/>
            <a:rect l="l" t="t" r="r" b="b"/>
            <a:pathLst>
              <a:path w="354272" h="354272">
                <a:moveTo>
                  <a:pt x="177136" y="0"/>
                </a:moveTo>
                <a:cubicBezTo>
                  <a:pt x="274900" y="0"/>
                  <a:pt x="354272" y="79372"/>
                  <a:pt x="354272" y="177136"/>
                </a:cubicBezTo>
                <a:cubicBezTo>
                  <a:pt x="354272" y="274900"/>
                  <a:pt x="274900" y="354272"/>
                  <a:pt x="177136" y="354272"/>
                </a:cubicBezTo>
                <a:cubicBezTo>
                  <a:pt x="79372" y="354272"/>
                  <a:pt x="0" y="274900"/>
                  <a:pt x="0" y="177136"/>
                </a:cubicBezTo>
                <a:cubicBezTo>
                  <a:pt x="0" y="79372"/>
                  <a:pt x="79372" y="0"/>
                  <a:pt x="177136" y="0"/>
                </a:cubicBezTo>
                <a:close/>
              </a:path>
            </a:pathLst>
          </a:custGeom>
          <a:solidFill>
            <a:srgbClr val="555555"/>
          </a:solidFill>
        </p:spPr>
      </p:sp>
      <p:sp>
        <p:nvSpPr>
          <p:cNvPr id="29" name="Text 25"/>
          <p:cNvSpPr txBox="1"/>
          <p:nvPr/>
        </p:nvSpPr>
        <p:spPr>
          <a:xfrm>
            <a:off x="7057709" y="2597992"/>
            <a:ext cx="1694381" cy="1887068"/>
          </a:xfrm>
          <a:prstGeom prst="rect">
            <a:avLst/>
          </a:prstGeom>
          <a:noFill/>
        </p:spPr>
        <p:txBody>
          <a:bodyPr wrap="square" lIns="0" tIns="0" rIns="0" bIns="0" rtlCol="0" anchor="ctr">
            <a:spAutoFit/>
          </a:bodyPr>
          <a:lstStyle/>
          <a:p>
            <a:pPr marL="0" indent="0" algn="l">
              <a:buNone/>
            </a:pPr>
            <a:r>
              <a:rPr lang="zh-CN" altLang="en-US" sz="900" kern="0" spc="38" dirty="0">
                <a:solidFill>
                  <a:srgbClr val="2A2A2A"/>
                </a:solidFill>
                <a:latin typeface="SourceHanSansSC-Regular" panose="020B0500000000000000" charset="-122"/>
                <a:ea typeface="SourceHanSansSC-Regular" panose="020B0500000000000000" charset="-122"/>
                <a:cs typeface="SourceHanSansSC-Regular" panose="020B0500000000000000" charset="-122"/>
              </a:rPr>
              <a:t>考试结束后，及时总结经验教训，反思自己在备考和考试过程中的不足之处。制定改进措施，提高学习效率，为下次考试取得更好的成绩打下基础。</a:t>
            </a:r>
            <a:endParaRPr lang="en-US" sz="900" dirty="0"/>
          </a:p>
        </p:txBody>
      </p:sp>
      <p:pic>
        <p:nvPicPr>
          <p:cNvPr id="30"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783" y="1302179"/>
            <a:ext cx="234480" cy="234480"/>
          </a:xfrm>
          <a:prstGeom prst="rect">
            <a:avLst/>
          </a:prstGeom>
        </p:spPr>
      </p:pic>
      <p:pic>
        <p:nvPicPr>
          <p:cNvPr id="3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6986" y="1308740"/>
            <a:ext cx="221359" cy="2213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2033" y="-39464"/>
            <a:ext cx="2367852" cy="5222428"/>
          </a:xfrm>
          <a:custGeom>
            <a:avLst/>
            <a:gdLst/>
            <a:ahLst/>
            <a:cxnLst/>
            <a:rect l="l" t="t" r="r" b="b"/>
            <a:pathLst>
              <a:path w="2367852" h="5222428">
                <a:moveTo>
                  <a:pt x="0" y="0"/>
                </a:moveTo>
                <a:lnTo>
                  <a:pt x="2367852" y="0"/>
                </a:lnTo>
                <a:lnTo>
                  <a:pt x="2367852" y="5222428"/>
                </a:lnTo>
                <a:lnTo>
                  <a:pt x="0" y="5222428"/>
                </a:lnTo>
                <a:close/>
              </a:path>
            </a:pathLst>
          </a:custGeom>
          <a:blipFill rotWithShape="1">
            <a:blip r:embed="rId1"/>
            <a:stretch>
              <a:fillRect l="-23519" r="-23519"/>
            </a:stretch>
          </a:blipFill>
        </p:spPr>
      </p:sp>
      <p:sp>
        <p:nvSpPr>
          <p:cNvPr id="3" name="Shape 1"/>
          <p:cNvSpPr/>
          <p:nvPr/>
        </p:nvSpPr>
        <p:spPr>
          <a:xfrm>
            <a:off x="1306326" y="1052379"/>
            <a:ext cx="2038983" cy="3038743"/>
          </a:xfrm>
          <a:custGeom>
            <a:avLst/>
            <a:gdLst/>
            <a:ahLst/>
            <a:cxnLst/>
            <a:rect l="l" t="t" r="r" b="b"/>
            <a:pathLst>
              <a:path w="2038983" h="3038743">
                <a:moveTo>
                  <a:pt x="254873" y="0"/>
                </a:moveTo>
                <a:lnTo>
                  <a:pt x="1784110" y="0"/>
                </a:lnTo>
                <a:quadBezTo>
                  <a:pt x="2038983" y="0"/>
                  <a:pt x="2038983" y="254873"/>
                </a:quadBezTo>
                <a:lnTo>
                  <a:pt x="2038983" y="2783870"/>
                </a:lnTo>
                <a:quadBezTo>
                  <a:pt x="2038983" y="3038743"/>
                  <a:pt x="1784110" y="3038743"/>
                </a:quadBezTo>
                <a:lnTo>
                  <a:pt x="254873" y="3038743"/>
                </a:lnTo>
                <a:quadBezTo>
                  <a:pt x="0" y="3038743"/>
                  <a:pt x="0" y="2783870"/>
                </a:quadBezTo>
                <a:lnTo>
                  <a:pt x="0" y="254873"/>
                </a:lnTo>
                <a:quadBezTo>
                  <a:pt x="0" y="0"/>
                  <a:pt x="254873" y="0"/>
                </a:quadBezTo>
                <a:close/>
              </a:path>
            </a:pathLst>
          </a:custGeom>
          <a:noFill/>
          <a:ln w="19050">
            <a:solidFill>
              <a:srgbClr val="BA0000"/>
            </a:solidFill>
            <a:prstDash val="solid"/>
          </a:ln>
        </p:spPr>
      </p:sp>
      <p:sp>
        <p:nvSpPr>
          <p:cNvPr id="4" name="Shape 2"/>
          <p:cNvSpPr/>
          <p:nvPr/>
        </p:nvSpPr>
        <p:spPr>
          <a:xfrm>
            <a:off x="1513514" y="1291116"/>
            <a:ext cx="1624609" cy="2561269"/>
          </a:xfrm>
          <a:custGeom>
            <a:avLst/>
            <a:gdLst/>
            <a:ahLst/>
            <a:cxnLst/>
            <a:rect l="l" t="t" r="r" b="b"/>
            <a:pathLst>
              <a:path w="1624609" h="2561269">
                <a:moveTo>
                  <a:pt x="203076" y="0"/>
                </a:moveTo>
                <a:lnTo>
                  <a:pt x="1421533" y="0"/>
                </a:lnTo>
                <a:quadBezTo>
                  <a:pt x="1624609" y="0"/>
                  <a:pt x="1624609" y="203076"/>
                </a:quadBezTo>
                <a:lnTo>
                  <a:pt x="1624609" y="2358192"/>
                </a:lnTo>
                <a:quadBezTo>
                  <a:pt x="1624609" y="2561269"/>
                  <a:pt x="1421533" y="2561269"/>
                </a:quadBezTo>
                <a:lnTo>
                  <a:pt x="203076" y="2561269"/>
                </a:lnTo>
                <a:quadBezTo>
                  <a:pt x="0" y="2561269"/>
                  <a:pt x="0" y="2358192"/>
                </a:quadBezTo>
                <a:lnTo>
                  <a:pt x="0" y="203076"/>
                </a:lnTo>
                <a:quadBezTo>
                  <a:pt x="0" y="0"/>
                  <a:pt x="203076" y="0"/>
                </a:quadBezTo>
                <a:close/>
              </a:path>
            </a:pathLst>
          </a:custGeom>
          <a:gradFill>
            <a:gsLst>
              <a:gs pos="0">
                <a:srgbClr val="BA0000">
                  <a:alpha val="100000"/>
                </a:srgbClr>
              </a:gs>
              <a:gs pos="100000">
                <a:srgbClr val="CE1414">
                  <a:alpha val="100000"/>
                </a:srgbClr>
              </a:gs>
            </a:gsLst>
            <a:lin ang="18780000" scaled="1"/>
          </a:gradFill>
        </p:spPr>
      </p:sp>
      <p:sp>
        <p:nvSpPr>
          <p:cNvPr id="5" name="Text 3"/>
          <p:cNvSpPr txBox="1"/>
          <p:nvPr/>
        </p:nvSpPr>
        <p:spPr>
          <a:xfrm>
            <a:off x="1923387" y="1771650"/>
            <a:ext cx="804863" cy="1600200"/>
          </a:xfrm>
          <a:prstGeom prst="rect">
            <a:avLst/>
          </a:prstGeom>
          <a:noFill/>
        </p:spPr>
        <p:txBody>
          <a:bodyPr wrap="square" lIns="0" tIns="0" rIns="0" bIns="0" rtlCol="0" anchor="t">
            <a:spAutoFit/>
          </a:bodyPr>
          <a:lstStyle/>
          <a:p>
            <a:pPr marL="0" indent="0" algn="ctr">
              <a:lnSpc>
                <a:spcPct val="96000"/>
              </a:lnSpc>
              <a:buNone/>
            </a:pPr>
            <a:r>
              <a:rPr lang="zh-CN" altLang="en-US" sz="5250" dirty="0">
                <a:solidFill>
                  <a:srgbClr val="FFFFFF"/>
                </a:solidFill>
                <a:latin typeface="SourceHanSansSC-Heavy" panose="020B0A00000000000000" charset="-122"/>
                <a:ea typeface="SourceHanSansSC-Heavy" panose="020B0A00000000000000" charset="-122"/>
                <a:cs typeface="SourceHanSansSC-Heavy" panose="020B0A00000000000000" charset="-122"/>
              </a:rPr>
              <a:t>目录</a:t>
            </a:r>
            <a:endParaRPr lang="en-US" sz="5250" dirty="0"/>
          </a:p>
        </p:txBody>
      </p:sp>
      <p:sp>
        <p:nvSpPr>
          <p:cNvPr id="6" name="Shape 4"/>
          <p:cNvSpPr/>
          <p:nvPr>
            <p:custDataLst>
              <p:tags r:id="rId2"/>
            </p:custDataLst>
          </p:nvPr>
        </p:nvSpPr>
        <p:spPr>
          <a:xfrm>
            <a:off x="4238017" y="1009516"/>
            <a:ext cx="4051657" cy="677469"/>
          </a:xfrm>
          <a:custGeom>
            <a:avLst/>
            <a:gdLst/>
            <a:ahLst/>
            <a:cxnLst/>
            <a:rect l="l" t="t" r="r" b="b"/>
            <a:pathLst>
              <a:path w="4051657" h="677469">
                <a:moveTo>
                  <a:pt x="84684" y="0"/>
                </a:moveTo>
                <a:lnTo>
                  <a:pt x="3966974" y="0"/>
                </a:lnTo>
                <a:quadBezTo>
                  <a:pt x="4051657" y="0"/>
                  <a:pt x="4051657" y="84684"/>
                </a:quadBezTo>
                <a:lnTo>
                  <a:pt x="4051657" y="592785"/>
                </a:lnTo>
                <a:quadBezTo>
                  <a:pt x="4051657" y="677469"/>
                  <a:pt x="3966974" y="677469"/>
                </a:quadBezTo>
                <a:lnTo>
                  <a:pt x="84684" y="677469"/>
                </a:lnTo>
                <a:quadBezTo>
                  <a:pt x="0" y="677469"/>
                  <a:pt x="0" y="592785"/>
                </a:quadBezTo>
                <a:lnTo>
                  <a:pt x="0" y="84684"/>
                </a:lnTo>
                <a:quadBezTo>
                  <a:pt x="0" y="0"/>
                  <a:pt x="84684" y="0"/>
                </a:quadBezTo>
                <a:close/>
              </a:path>
            </a:pathLst>
          </a:custGeom>
          <a:solidFill>
            <a:srgbClr val="CE1414"/>
          </a:solidFill>
        </p:spPr>
      </p:sp>
      <p:sp>
        <p:nvSpPr>
          <p:cNvPr id="7" name="Shape 5"/>
          <p:cNvSpPr/>
          <p:nvPr>
            <p:custDataLst>
              <p:tags r:id="rId3"/>
            </p:custDataLst>
          </p:nvPr>
        </p:nvSpPr>
        <p:spPr>
          <a:xfrm rot="5400000">
            <a:off x="4415412" y="1024679"/>
            <a:ext cx="624850" cy="584999"/>
          </a:xfrm>
          <a:custGeom>
            <a:avLst/>
            <a:gdLst/>
            <a:ahLst/>
            <a:cxnLst/>
            <a:rect l="l" t="t" r="r" b="b"/>
            <a:pathLst>
              <a:path w="624850" h="584999">
                <a:moveTo>
                  <a:pt x="0" y="0"/>
                </a:moveTo>
                <a:lnTo>
                  <a:pt x="437395" y="0"/>
                </a:lnTo>
                <a:lnTo>
                  <a:pt x="624850" y="292499"/>
                </a:lnTo>
                <a:lnTo>
                  <a:pt x="437395" y="584999"/>
                </a:lnTo>
                <a:lnTo>
                  <a:pt x="0" y="584999"/>
                </a:lnTo>
                <a:lnTo>
                  <a:pt x="0" y="292499"/>
                </a:lnTo>
                <a:lnTo>
                  <a:pt x="0" y="0"/>
                </a:lnTo>
                <a:close/>
              </a:path>
            </a:pathLst>
          </a:custGeom>
          <a:solidFill>
            <a:srgbClr val="FFFFFF"/>
          </a:solidFill>
          <a:effectLst>
            <a:outerShdw blurRad="33338" dist="17171" dir="18221404" algn="bl" rotWithShape="0">
              <a:srgbClr val="2A2A2A">
                <a:alpha val="100000"/>
              </a:srgbClr>
            </a:outerShdw>
          </a:effectLst>
        </p:spPr>
      </p:sp>
      <p:sp>
        <p:nvSpPr>
          <p:cNvPr id="8" name="Text 6"/>
          <p:cNvSpPr txBox="1"/>
          <p:nvPr>
            <p:custDataLst>
              <p:tags r:id="rId4"/>
            </p:custDataLst>
          </p:nvPr>
        </p:nvSpPr>
        <p:spPr>
          <a:xfrm>
            <a:off x="4465899" y="1083816"/>
            <a:ext cx="523875" cy="342900"/>
          </a:xfrm>
          <a:prstGeom prst="rect">
            <a:avLst/>
          </a:prstGeom>
          <a:noFill/>
        </p:spPr>
        <p:txBody>
          <a:bodyPr wrap="square" lIns="0" tIns="0" rIns="0" bIns="0" rtlCol="0" anchor="t">
            <a:spAutoFit/>
          </a:bodyPr>
          <a:lstStyle/>
          <a:p>
            <a:pPr marL="0" indent="0" algn="ctr">
              <a:lnSpc>
                <a:spcPct val="96000"/>
              </a:lnSpc>
              <a:buNone/>
            </a:pPr>
            <a:r>
              <a:rPr lang="en-US" sz="2025" dirty="0">
                <a:solidFill>
                  <a:srgbClr val="BA0000"/>
                </a:solidFill>
                <a:latin typeface="SourceHanSansSC-Heavy" panose="020B0A00000000000000" charset="-122"/>
                <a:ea typeface="SourceHanSansSC-Heavy" panose="020B0A00000000000000" charset="-122"/>
                <a:cs typeface="SourceHanSansSC-Heavy" panose="020B0A00000000000000" charset="-122"/>
              </a:rPr>
              <a:t>01</a:t>
            </a:r>
            <a:endParaRPr lang="en-US" sz="2250" dirty="0"/>
          </a:p>
        </p:txBody>
      </p:sp>
      <p:sp>
        <p:nvSpPr>
          <p:cNvPr id="9" name="Text 7"/>
          <p:cNvSpPr txBox="1"/>
          <p:nvPr>
            <p:custDataLst>
              <p:tags r:id="rId5"/>
            </p:custDataLst>
          </p:nvPr>
        </p:nvSpPr>
        <p:spPr>
          <a:xfrm>
            <a:off x="5183098" y="1209821"/>
            <a:ext cx="2929169" cy="276860"/>
          </a:xfrm>
          <a:prstGeom prst="rect">
            <a:avLst/>
          </a:prstGeom>
          <a:noFill/>
        </p:spPr>
        <p:txBody>
          <a:bodyPr wrap="square" lIns="0" tIns="0" rIns="0" bIns="0" rtlCol="0" anchor="ctr">
            <a:spAutoFit/>
          </a:bodyPr>
          <a:lstStyle/>
          <a:p>
            <a:pPr marL="0" indent="0" algn="ctr">
              <a:buNone/>
            </a:pPr>
            <a:r>
              <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rPr>
              <a:t>月考总结</a:t>
            </a:r>
            <a:endPar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endParaRPr>
          </a:p>
        </p:txBody>
      </p:sp>
      <p:sp>
        <p:nvSpPr>
          <p:cNvPr id="10" name="Shape 8"/>
          <p:cNvSpPr/>
          <p:nvPr>
            <p:custDataLst>
              <p:tags r:id="rId6"/>
            </p:custDataLst>
          </p:nvPr>
        </p:nvSpPr>
        <p:spPr>
          <a:xfrm>
            <a:off x="4238017" y="1943502"/>
            <a:ext cx="4051657" cy="677469"/>
          </a:xfrm>
          <a:custGeom>
            <a:avLst/>
            <a:gdLst/>
            <a:ahLst/>
            <a:cxnLst/>
            <a:rect l="l" t="t" r="r" b="b"/>
            <a:pathLst>
              <a:path w="4051657" h="677469">
                <a:moveTo>
                  <a:pt x="84684" y="0"/>
                </a:moveTo>
                <a:lnTo>
                  <a:pt x="3966974" y="0"/>
                </a:lnTo>
                <a:quadBezTo>
                  <a:pt x="4051657" y="0"/>
                  <a:pt x="4051657" y="84684"/>
                </a:quadBezTo>
                <a:lnTo>
                  <a:pt x="4051657" y="592785"/>
                </a:lnTo>
                <a:quadBezTo>
                  <a:pt x="4051657" y="677469"/>
                  <a:pt x="3966974" y="677469"/>
                </a:quadBezTo>
                <a:lnTo>
                  <a:pt x="84684" y="677469"/>
                </a:lnTo>
                <a:quadBezTo>
                  <a:pt x="0" y="677469"/>
                  <a:pt x="0" y="592785"/>
                </a:quadBezTo>
                <a:lnTo>
                  <a:pt x="0" y="84684"/>
                </a:lnTo>
                <a:quadBezTo>
                  <a:pt x="0" y="0"/>
                  <a:pt x="84684" y="0"/>
                </a:quadBezTo>
                <a:close/>
              </a:path>
            </a:pathLst>
          </a:custGeom>
          <a:solidFill>
            <a:srgbClr val="CE1414"/>
          </a:solidFill>
        </p:spPr>
      </p:sp>
      <p:sp>
        <p:nvSpPr>
          <p:cNvPr id="11" name="Shape 9"/>
          <p:cNvSpPr/>
          <p:nvPr>
            <p:custDataLst>
              <p:tags r:id="rId7"/>
            </p:custDataLst>
          </p:nvPr>
        </p:nvSpPr>
        <p:spPr>
          <a:xfrm rot="5400000">
            <a:off x="4415412" y="1958665"/>
            <a:ext cx="624850" cy="584999"/>
          </a:xfrm>
          <a:custGeom>
            <a:avLst/>
            <a:gdLst/>
            <a:ahLst/>
            <a:cxnLst/>
            <a:rect l="l" t="t" r="r" b="b"/>
            <a:pathLst>
              <a:path w="624850" h="584999">
                <a:moveTo>
                  <a:pt x="0" y="0"/>
                </a:moveTo>
                <a:lnTo>
                  <a:pt x="437395" y="0"/>
                </a:lnTo>
                <a:lnTo>
                  <a:pt x="624850" y="292499"/>
                </a:lnTo>
                <a:lnTo>
                  <a:pt x="437395" y="584999"/>
                </a:lnTo>
                <a:lnTo>
                  <a:pt x="0" y="584999"/>
                </a:lnTo>
                <a:lnTo>
                  <a:pt x="0" y="292499"/>
                </a:lnTo>
                <a:lnTo>
                  <a:pt x="0" y="0"/>
                </a:lnTo>
                <a:close/>
              </a:path>
            </a:pathLst>
          </a:custGeom>
          <a:solidFill>
            <a:srgbClr val="FFFFFF"/>
          </a:solidFill>
          <a:effectLst>
            <a:outerShdw blurRad="33338" dist="17171" dir="18221404" algn="bl" rotWithShape="0">
              <a:srgbClr val="2A2A2A">
                <a:alpha val="100000"/>
              </a:srgbClr>
            </a:outerShdw>
          </a:effectLst>
        </p:spPr>
      </p:sp>
      <p:sp>
        <p:nvSpPr>
          <p:cNvPr id="12" name="Text 10"/>
          <p:cNvSpPr txBox="1"/>
          <p:nvPr>
            <p:custDataLst>
              <p:tags r:id="rId8"/>
            </p:custDataLst>
          </p:nvPr>
        </p:nvSpPr>
        <p:spPr>
          <a:xfrm>
            <a:off x="4465899" y="2017802"/>
            <a:ext cx="523875" cy="342900"/>
          </a:xfrm>
          <a:prstGeom prst="rect">
            <a:avLst/>
          </a:prstGeom>
          <a:noFill/>
        </p:spPr>
        <p:txBody>
          <a:bodyPr wrap="square" lIns="0" tIns="0" rIns="0" bIns="0" rtlCol="0" anchor="t">
            <a:spAutoFit/>
          </a:bodyPr>
          <a:lstStyle/>
          <a:p>
            <a:pPr marL="0" indent="0" algn="ctr">
              <a:lnSpc>
                <a:spcPct val="96000"/>
              </a:lnSpc>
              <a:buNone/>
            </a:pPr>
            <a:r>
              <a:rPr lang="en-US" sz="2025" dirty="0">
                <a:solidFill>
                  <a:srgbClr val="BA0000"/>
                </a:solidFill>
                <a:latin typeface="SourceHanSansSC-Heavy" panose="020B0A00000000000000" charset="-122"/>
                <a:ea typeface="SourceHanSansSC-Heavy" panose="020B0A00000000000000" charset="-122"/>
                <a:cs typeface="SourceHanSansSC-Heavy" panose="020B0A00000000000000" charset="-122"/>
              </a:rPr>
              <a:t>02</a:t>
            </a:r>
            <a:endParaRPr lang="en-US" sz="2250" dirty="0"/>
          </a:p>
        </p:txBody>
      </p:sp>
      <p:sp>
        <p:nvSpPr>
          <p:cNvPr id="13" name="Text 11"/>
          <p:cNvSpPr txBox="1"/>
          <p:nvPr>
            <p:custDataLst>
              <p:tags r:id="rId9"/>
            </p:custDataLst>
          </p:nvPr>
        </p:nvSpPr>
        <p:spPr>
          <a:xfrm>
            <a:off x="5183098" y="2005377"/>
            <a:ext cx="2929169" cy="553720"/>
          </a:xfrm>
          <a:prstGeom prst="rect">
            <a:avLst/>
          </a:prstGeom>
          <a:noFill/>
        </p:spPr>
        <p:txBody>
          <a:bodyPr wrap="square" lIns="0" tIns="0" rIns="0" bIns="0" rtlCol="0" anchor="ctr">
            <a:spAutoFit/>
          </a:bodyPr>
          <a:lstStyle/>
          <a:p>
            <a:pPr marL="0" indent="0" algn="ctr">
              <a:buNone/>
            </a:pPr>
            <a:r>
              <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rPr>
              <a:t>期末的重要性、复习方法</a:t>
            </a:r>
            <a:endPar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endParaRPr>
          </a:p>
          <a:p>
            <a:pPr marL="0" indent="0" algn="ctr">
              <a:buNone/>
            </a:pPr>
            <a:r>
              <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rPr>
              <a:t>与策略</a:t>
            </a:r>
            <a:endParaRPr lang="en-US" sz="1800" dirty="0"/>
          </a:p>
        </p:txBody>
      </p:sp>
      <p:sp>
        <p:nvSpPr>
          <p:cNvPr id="14" name="Shape 12"/>
          <p:cNvSpPr/>
          <p:nvPr>
            <p:custDataLst>
              <p:tags r:id="rId10"/>
            </p:custDataLst>
          </p:nvPr>
        </p:nvSpPr>
        <p:spPr>
          <a:xfrm>
            <a:off x="4238017" y="2877488"/>
            <a:ext cx="4051657" cy="677469"/>
          </a:xfrm>
          <a:custGeom>
            <a:avLst/>
            <a:gdLst/>
            <a:ahLst/>
            <a:cxnLst/>
            <a:rect l="l" t="t" r="r" b="b"/>
            <a:pathLst>
              <a:path w="4051657" h="677469">
                <a:moveTo>
                  <a:pt x="84684" y="0"/>
                </a:moveTo>
                <a:lnTo>
                  <a:pt x="3966974" y="0"/>
                </a:lnTo>
                <a:quadBezTo>
                  <a:pt x="4051657" y="0"/>
                  <a:pt x="4051657" y="84684"/>
                </a:quadBezTo>
                <a:lnTo>
                  <a:pt x="4051657" y="592785"/>
                </a:lnTo>
                <a:quadBezTo>
                  <a:pt x="4051657" y="677469"/>
                  <a:pt x="3966974" y="677469"/>
                </a:quadBezTo>
                <a:lnTo>
                  <a:pt x="84684" y="677469"/>
                </a:lnTo>
                <a:quadBezTo>
                  <a:pt x="0" y="677469"/>
                  <a:pt x="0" y="592785"/>
                </a:quadBezTo>
                <a:lnTo>
                  <a:pt x="0" y="84684"/>
                </a:lnTo>
                <a:quadBezTo>
                  <a:pt x="0" y="0"/>
                  <a:pt x="84684" y="0"/>
                </a:quadBezTo>
                <a:close/>
              </a:path>
            </a:pathLst>
          </a:custGeom>
          <a:solidFill>
            <a:srgbClr val="CE1414"/>
          </a:solidFill>
        </p:spPr>
      </p:sp>
      <p:sp>
        <p:nvSpPr>
          <p:cNvPr id="15" name="Shape 13"/>
          <p:cNvSpPr/>
          <p:nvPr>
            <p:custDataLst>
              <p:tags r:id="rId11"/>
            </p:custDataLst>
          </p:nvPr>
        </p:nvSpPr>
        <p:spPr>
          <a:xfrm rot="5400000">
            <a:off x="4415412" y="2892651"/>
            <a:ext cx="624850" cy="584999"/>
          </a:xfrm>
          <a:custGeom>
            <a:avLst/>
            <a:gdLst/>
            <a:ahLst/>
            <a:cxnLst/>
            <a:rect l="l" t="t" r="r" b="b"/>
            <a:pathLst>
              <a:path w="624850" h="584999">
                <a:moveTo>
                  <a:pt x="0" y="0"/>
                </a:moveTo>
                <a:lnTo>
                  <a:pt x="437395" y="0"/>
                </a:lnTo>
                <a:lnTo>
                  <a:pt x="624850" y="292499"/>
                </a:lnTo>
                <a:lnTo>
                  <a:pt x="437395" y="584999"/>
                </a:lnTo>
                <a:lnTo>
                  <a:pt x="0" y="584999"/>
                </a:lnTo>
                <a:lnTo>
                  <a:pt x="0" y="292499"/>
                </a:lnTo>
                <a:lnTo>
                  <a:pt x="0" y="0"/>
                </a:lnTo>
                <a:close/>
              </a:path>
            </a:pathLst>
          </a:custGeom>
          <a:solidFill>
            <a:srgbClr val="FFFFFF"/>
          </a:solidFill>
          <a:effectLst>
            <a:outerShdw blurRad="33338" dist="17171" dir="18221404" algn="bl" rotWithShape="0">
              <a:srgbClr val="2A2A2A">
                <a:alpha val="100000"/>
              </a:srgbClr>
            </a:outerShdw>
          </a:effectLst>
        </p:spPr>
      </p:sp>
      <p:sp>
        <p:nvSpPr>
          <p:cNvPr id="16" name="Text 14"/>
          <p:cNvSpPr txBox="1"/>
          <p:nvPr>
            <p:custDataLst>
              <p:tags r:id="rId12"/>
            </p:custDataLst>
          </p:nvPr>
        </p:nvSpPr>
        <p:spPr>
          <a:xfrm>
            <a:off x="4465899" y="2951788"/>
            <a:ext cx="523875" cy="342900"/>
          </a:xfrm>
          <a:prstGeom prst="rect">
            <a:avLst/>
          </a:prstGeom>
          <a:noFill/>
        </p:spPr>
        <p:txBody>
          <a:bodyPr wrap="square" lIns="0" tIns="0" rIns="0" bIns="0" rtlCol="0" anchor="t">
            <a:spAutoFit/>
          </a:bodyPr>
          <a:lstStyle/>
          <a:p>
            <a:pPr marL="0" indent="0" algn="ctr">
              <a:lnSpc>
                <a:spcPct val="96000"/>
              </a:lnSpc>
              <a:buNone/>
            </a:pPr>
            <a:r>
              <a:rPr lang="en-US" sz="2025" dirty="0">
                <a:solidFill>
                  <a:srgbClr val="BA0000"/>
                </a:solidFill>
                <a:latin typeface="SourceHanSansSC-Heavy" panose="020B0A00000000000000" charset="-122"/>
                <a:ea typeface="SourceHanSansSC-Heavy" panose="020B0A00000000000000" charset="-122"/>
                <a:cs typeface="SourceHanSansSC-Heavy" panose="020B0A00000000000000" charset="-122"/>
              </a:rPr>
              <a:t>03</a:t>
            </a:r>
            <a:endParaRPr lang="en-US" sz="2250" dirty="0"/>
          </a:p>
        </p:txBody>
      </p:sp>
      <p:sp>
        <p:nvSpPr>
          <p:cNvPr id="17" name="Text 15"/>
          <p:cNvSpPr txBox="1"/>
          <p:nvPr>
            <p:custDataLst>
              <p:tags r:id="rId13"/>
            </p:custDataLst>
          </p:nvPr>
        </p:nvSpPr>
        <p:spPr>
          <a:xfrm>
            <a:off x="5183098" y="2956428"/>
            <a:ext cx="2929169" cy="519588"/>
          </a:xfrm>
          <a:prstGeom prst="rect">
            <a:avLst/>
          </a:prstGeom>
          <a:noFill/>
        </p:spPr>
        <p:txBody>
          <a:bodyPr wrap="square" lIns="0" tIns="0" rIns="0" bIns="0" rtlCol="0" anchor="ctr">
            <a:spAutoFit/>
          </a:bodyPr>
          <a:lstStyle/>
          <a:p>
            <a:pPr marL="0" indent="0" algn="ctr">
              <a:buNone/>
            </a:pPr>
            <a:r>
              <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rPr>
              <a:t>考试注意事项</a:t>
            </a:r>
            <a:endParaRPr lang="en-US" sz="1800" dirty="0"/>
          </a:p>
        </p:txBody>
      </p:sp>
      <p:sp>
        <p:nvSpPr>
          <p:cNvPr id="18" name="Shape 16"/>
          <p:cNvSpPr/>
          <p:nvPr>
            <p:custDataLst>
              <p:tags r:id="rId14"/>
            </p:custDataLst>
          </p:nvPr>
        </p:nvSpPr>
        <p:spPr>
          <a:xfrm>
            <a:off x="4238017" y="3811474"/>
            <a:ext cx="4051657" cy="677469"/>
          </a:xfrm>
          <a:custGeom>
            <a:avLst/>
            <a:gdLst/>
            <a:ahLst/>
            <a:cxnLst/>
            <a:rect l="l" t="t" r="r" b="b"/>
            <a:pathLst>
              <a:path w="4051657" h="677469">
                <a:moveTo>
                  <a:pt x="84684" y="0"/>
                </a:moveTo>
                <a:lnTo>
                  <a:pt x="3966974" y="0"/>
                </a:lnTo>
                <a:quadBezTo>
                  <a:pt x="4051657" y="0"/>
                  <a:pt x="4051657" y="84684"/>
                </a:quadBezTo>
                <a:lnTo>
                  <a:pt x="4051657" y="592785"/>
                </a:lnTo>
                <a:quadBezTo>
                  <a:pt x="4051657" y="677469"/>
                  <a:pt x="3966974" y="677469"/>
                </a:quadBezTo>
                <a:lnTo>
                  <a:pt x="84684" y="677469"/>
                </a:lnTo>
                <a:quadBezTo>
                  <a:pt x="0" y="677469"/>
                  <a:pt x="0" y="592785"/>
                </a:quadBezTo>
                <a:lnTo>
                  <a:pt x="0" y="84684"/>
                </a:lnTo>
                <a:quadBezTo>
                  <a:pt x="0" y="0"/>
                  <a:pt x="84684" y="0"/>
                </a:quadBezTo>
                <a:close/>
              </a:path>
            </a:pathLst>
          </a:custGeom>
          <a:solidFill>
            <a:srgbClr val="CE1414"/>
          </a:solidFill>
        </p:spPr>
      </p:sp>
      <p:sp>
        <p:nvSpPr>
          <p:cNvPr id="19" name="Shape 17"/>
          <p:cNvSpPr/>
          <p:nvPr>
            <p:custDataLst>
              <p:tags r:id="rId15"/>
            </p:custDataLst>
          </p:nvPr>
        </p:nvSpPr>
        <p:spPr>
          <a:xfrm rot="5400000">
            <a:off x="4415412" y="3826637"/>
            <a:ext cx="624850" cy="584999"/>
          </a:xfrm>
          <a:custGeom>
            <a:avLst/>
            <a:gdLst/>
            <a:ahLst/>
            <a:cxnLst/>
            <a:rect l="l" t="t" r="r" b="b"/>
            <a:pathLst>
              <a:path w="624850" h="584999">
                <a:moveTo>
                  <a:pt x="0" y="0"/>
                </a:moveTo>
                <a:lnTo>
                  <a:pt x="437395" y="0"/>
                </a:lnTo>
                <a:lnTo>
                  <a:pt x="624850" y="292499"/>
                </a:lnTo>
                <a:lnTo>
                  <a:pt x="437395" y="584999"/>
                </a:lnTo>
                <a:lnTo>
                  <a:pt x="0" y="584999"/>
                </a:lnTo>
                <a:lnTo>
                  <a:pt x="0" y="292499"/>
                </a:lnTo>
                <a:lnTo>
                  <a:pt x="0" y="0"/>
                </a:lnTo>
                <a:close/>
              </a:path>
            </a:pathLst>
          </a:custGeom>
          <a:solidFill>
            <a:srgbClr val="FFFFFF"/>
          </a:solidFill>
          <a:effectLst>
            <a:outerShdw blurRad="33338" dist="17171" dir="18221404" algn="bl" rotWithShape="0">
              <a:srgbClr val="2A2A2A">
                <a:alpha val="100000"/>
              </a:srgbClr>
            </a:outerShdw>
          </a:effectLst>
        </p:spPr>
      </p:sp>
      <p:sp>
        <p:nvSpPr>
          <p:cNvPr id="20" name="Text 18"/>
          <p:cNvSpPr txBox="1"/>
          <p:nvPr>
            <p:custDataLst>
              <p:tags r:id="rId16"/>
            </p:custDataLst>
          </p:nvPr>
        </p:nvSpPr>
        <p:spPr>
          <a:xfrm>
            <a:off x="4465899" y="3885774"/>
            <a:ext cx="523875" cy="342900"/>
          </a:xfrm>
          <a:prstGeom prst="rect">
            <a:avLst/>
          </a:prstGeom>
          <a:noFill/>
        </p:spPr>
        <p:txBody>
          <a:bodyPr wrap="square" lIns="0" tIns="0" rIns="0" bIns="0" rtlCol="0" anchor="t">
            <a:spAutoFit/>
          </a:bodyPr>
          <a:lstStyle/>
          <a:p>
            <a:pPr marL="0" indent="0" algn="ctr">
              <a:lnSpc>
                <a:spcPct val="96000"/>
              </a:lnSpc>
              <a:buNone/>
            </a:pPr>
            <a:r>
              <a:rPr lang="en-US" sz="2025" dirty="0">
                <a:solidFill>
                  <a:srgbClr val="BA0000"/>
                </a:solidFill>
                <a:latin typeface="SourceHanSansSC-Heavy" panose="020B0A00000000000000" charset="-122"/>
                <a:ea typeface="SourceHanSansSC-Heavy" panose="020B0A00000000000000" charset="-122"/>
                <a:cs typeface="SourceHanSansSC-Heavy" panose="020B0A00000000000000" charset="-122"/>
              </a:rPr>
              <a:t>04</a:t>
            </a:r>
            <a:endParaRPr lang="en-US" sz="2250" dirty="0"/>
          </a:p>
        </p:txBody>
      </p:sp>
      <p:sp>
        <p:nvSpPr>
          <p:cNvPr id="21" name="Text 19"/>
          <p:cNvSpPr txBox="1"/>
          <p:nvPr>
            <p:custDataLst>
              <p:tags r:id="rId17"/>
            </p:custDataLst>
          </p:nvPr>
        </p:nvSpPr>
        <p:spPr>
          <a:xfrm>
            <a:off x="5183098" y="3890414"/>
            <a:ext cx="2929169" cy="519588"/>
          </a:xfrm>
          <a:prstGeom prst="rect">
            <a:avLst/>
          </a:prstGeom>
          <a:noFill/>
        </p:spPr>
        <p:txBody>
          <a:bodyPr wrap="square" lIns="0" tIns="0" rIns="0" bIns="0" rtlCol="0" anchor="ctr">
            <a:spAutoFit/>
          </a:bodyPr>
          <a:lstStyle/>
          <a:p>
            <a:pPr marL="0" indent="0" algn="ctr">
              <a:buNone/>
            </a:pPr>
            <a:r>
              <a:rPr lang="zh-CN" altLang="en-US" sz="1800" kern="0" spc="38" dirty="0">
                <a:solidFill>
                  <a:srgbClr val="FFFFFF"/>
                </a:solidFill>
                <a:latin typeface="SourceHanSansSC-Regular" panose="020B0500000000000000" charset="-122"/>
                <a:ea typeface="SourceHanSansSC-Regular" panose="020B0500000000000000" charset="-122"/>
                <a:cs typeface="SourceHanSansSC-Regular" panose="020B0500000000000000" charset="-122"/>
              </a:rPr>
              <a:t>心态调整与激励</a:t>
            </a:r>
            <a:endParaRPr lang="en-US" sz="1800" dirty="0"/>
          </a:p>
        </p:txBody>
      </p:sp>
      <p:sp>
        <p:nvSpPr>
          <p:cNvPr id="22" name="Shape 20"/>
          <p:cNvSpPr/>
          <p:nvPr/>
        </p:nvSpPr>
        <p:spPr>
          <a:xfrm>
            <a:off x="8480418" y="236785"/>
            <a:ext cx="427529" cy="0"/>
          </a:xfrm>
          <a:custGeom>
            <a:avLst/>
            <a:gdLst/>
            <a:ahLst/>
            <a:cxnLst/>
            <a:rect l="l" t="t" r="r" b="b"/>
            <a:pathLst>
              <a:path w="427529">
                <a:moveTo>
                  <a:pt x="0" y="0"/>
                </a:moveTo>
                <a:lnTo>
                  <a:pt x="427529" y="0"/>
                </a:lnTo>
              </a:path>
            </a:pathLst>
          </a:custGeom>
          <a:noFill/>
          <a:ln w="14288">
            <a:solidFill>
              <a:srgbClr val="CDCDCD"/>
            </a:solidFill>
            <a:prstDash val="solid"/>
            <a:headEnd type="none"/>
            <a:tailEnd type="none"/>
          </a:ln>
        </p:spPr>
      </p:sp>
      <p:sp>
        <p:nvSpPr>
          <p:cNvPr id="23" name="Shape 21"/>
          <p:cNvSpPr/>
          <p:nvPr/>
        </p:nvSpPr>
        <p:spPr>
          <a:xfrm>
            <a:off x="8913391" y="231572"/>
            <a:ext cx="0" cy="427529"/>
          </a:xfrm>
          <a:custGeom>
            <a:avLst/>
            <a:gdLst/>
            <a:ahLst/>
            <a:cxnLst/>
            <a:rect l="l" t="t" r="r" b="b"/>
            <a:pathLst>
              <a:path h="427529">
                <a:moveTo>
                  <a:pt x="0" y="0"/>
                </a:moveTo>
                <a:lnTo>
                  <a:pt x="0" y="427529"/>
                </a:lnTo>
              </a:path>
            </a:pathLst>
          </a:custGeom>
          <a:noFill/>
          <a:ln w="14288">
            <a:solidFill>
              <a:srgbClr val="CDCDCD"/>
            </a:solidFill>
            <a:prstDash val="solid"/>
            <a:headEnd type="none"/>
            <a:tailEnd type="none"/>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42044ab3.png!/fwfh2/960x960"/>
          <p:cNvPicPr>
            <a:picLocks noChangeAspect="1"/>
          </p:cNvPicPr>
          <p:nvPr/>
        </p:nvPicPr>
        <p:blipFill>
          <a:blip r:embed="rId2"/>
          <a:stretch>
            <a:fillRect/>
          </a:stretch>
        </p:blipFill>
        <p:spPr>
          <a:xfrm>
            <a:off x="603222" y="1133269"/>
            <a:ext cx="7568485" cy="2869717"/>
          </a:xfrm>
          <a:prstGeom prst="rect">
            <a:avLst/>
          </a:prstGeom>
        </p:spPr>
      </p:pic>
      <p:pic>
        <p:nvPicPr>
          <p:cNvPr id="4" name="Image 2" descr="//img.tukuppt.com/aippt_uploads/17620862/24/10/24/6719c0cd48052.png!/fwfh2/960x960"/>
          <p:cNvPicPr>
            <a:picLocks noChangeAspect="1"/>
          </p:cNvPicPr>
          <p:nvPr/>
        </p:nvPicPr>
        <p:blipFill>
          <a:blip r:embed="rId3"/>
          <a:stretch>
            <a:fillRect/>
          </a:stretch>
        </p:blipFill>
        <p:spPr>
          <a:xfrm>
            <a:off x="0" y="2687181"/>
            <a:ext cx="9148293" cy="2449074"/>
          </a:xfrm>
          <a:prstGeom prst="rect">
            <a:avLst/>
          </a:prstGeom>
        </p:spPr>
      </p:pic>
      <p:pic>
        <p:nvPicPr>
          <p:cNvPr id="5" name="Image 3" descr="//img.tukuppt.com/aippt_uploads/17620862/24/10/24/6719c0cd45b79.png!/fwfh2/960x960"/>
          <p:cNvPicPr>
            <a:picLocks noChangeAspect="1"/>
          </p:cNvPicPr>
          <p:nvPr/>
        </p:nvPicPr>
        <p:blipFill>
          <a:blip r:embed="rId4"/>
          <a:stretch>
            <a:fillRect/>
          </a:stretch>
        </p:blipFill>
        <p:spPr>
          <a:xfrm>
            <a:off x="2764665" y="3752342"/>
            <a:ext cx="3601792" cy="1913452"/>
          </a:xfrm>
          <a:prstGeom prst="rect">
            <a:avLst/>
          </a:prstGeom>
        </p:spPr>
      </p:pic>
      <p:pic>
        <p:nvPicPr>
          <p:cNvPr id="6" name="Image 4" descr="//img.tukuppt.com/aippt_uploads/17620862/24/10/24/6719c0cd390f2.png"/>
          <p:cNvPicPr>
            <a:picLocks noChangeAspect="1"/>
          </p:cNvPicPr>
          <p:nvPr/>
        </p:nvPicPr>
        <p:blipFill>
          <a:blip r:embed="rId5"/>
          <a:stretch>
            <a:fillRect/>
          </a:stretch>
        </p:blipFill>
        <p:spPr>
          <a:xfrm>
            <a:off x="3233972" y="1182844"/>
            <a:ext cx="481549" cy="629628"/>
          </a:xfrm>
          <a:prstGeom prst="rect">
            <a:avLst/>
          </a:prstGeom>
        </p:spPr>
      </p:pic>
      <p:pic>
        <p:nvPicPr>
          <p:cNvPr id="7" name="Image 5" descr="//img.tukuppt.com/aippt_uploads/17620862/24/10/24/6719c0cd390f2.png"/>
          <p:cNvPicPr>
            <a:picLocks noChangeAspect="1"/>
          </p:cNvPicPr>
          <p:nvPr/>
        </p:nvPicPr>
        <p:blipFill>
          <a:blip r:embed="rId5"/>
          <a:stretch>
            <a:fillRect/>
          </a:stretch>
        </p:blipFill>
        <p:spPr>
          <a:xfrm flipH="1">
            <a:off x="5415600" y="1182844"/>
            <a:ext cx="481549" cy="629628"/>
          </a:xfrm>
          <a:prstGeom prst="rect">
            <a:avLst/>
          </a:prstGeom>
        </p:spPr>
      </p:pic>
      <p:sp>
        <p:nvSpPr>
          <p:cNvPr id="8" name="Text 0"/>
          <p:cNvSpPr txBox="1"/>
          <p:nvPr/>
        </p:nvSpPr>
        <p:spPr>
          <a:xfrm>
            <a:off x="2031861" y="1882328"/>
            <a:ext cx="5067399" cy="1371600"/>
          </a:xfrm>
          <a:prstGeom prst="rect">
            <a:avLst/>
          </a:prstGeom>
          <a:noFill/>
        </p:spPr>
        <p:txBody>
          <a:bodyPr wrap="square" lIns="0" tIns="0" rIns="0" bIns="0" rtlCol="0" anchor="ctr">
            <a:spAutoFit/>
          </a:bodyPr>
          <a:lstStyle/>
          <a:p>
            <a:pPr marL="0" indent="0" algn="ctr">
              <a:buNone/>
            </a:pPr>
            <a:r>
              <a:rPr lang="zh-CN" altLang="en-US" sz="5065" dirty="0">
                <a:solidFill>
                  <a:srgbClr val="FFEC85"/>
                </a:solidFill>
                <a:latin typeface="SourceHanSerifCN-Heavy" panose="02020900000000000000" charset="-122"/>
                <a:ea typeface="SourceHanSerifCN-Heavy" panose="02020900000000000000" charset="-122"/>
                <a:cs typeface="SourceHanSerifCN-Heavy" panose="02020900000000000000" charset="-122"/>
              </a:rPr>
              <a:t>心态调整与激励</a:t>
            </a:r>
            <a:endParaRPr lang="en-US" sz="5065" dirty="0"/>
          </a:p>
        </p:txBody>
      </p:sp>
      <p:sp>
        <p:nvSpPr>
          <p:cNvPr id="9" name="Text 1"/>
          <p:cNvSpPr txBox="1"/>
          <p:nvPr/>
        </p:nvSpPr>
        <p:spPr>
          <a:xfrm>
            <a:off x="4685763" y="31507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2"/>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sp>
        <p:nvSpPr>
          <p:cNvPr id="11" name="Text 3"/>
          <p:cNvSpPr txBox="1"/>
          <p:nvPr/>
        </p:nvSpPr>
        <p:spPr>
          <a:xfrm>
            <a:off x="3761547" y="1225815"/>
            <a:ext cx="447820"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第</a:t>
            </a:r>
            <a:endParaRPr lang="en-US" sz="3000" dirty="0"/>
          </a:p>
        </p:txBody>
      </p:sp>
      <p:sp>
        <p:nvSpPr>
          <p:cNvPr id="12" name="Text 4"/>
          <p:cNvSpPr txBox="1"/>
          <p:nvPr/>
        </p:nvSpPr>
        <p:spPr>
          <a:xfrm>
            <a:off x="4201654" y="1225707"/>
            <a:ext cx="499336" cy="440655"/>
          </a:xfrm>
          <a:prstGeom prst="rect">
            <a:avLst/>
          </a:prstGeom>
          <a:noFill/>
        </p:spPr>
        <p:txBody>
          <a:bodyPr wrap="square" lIns="0" tIns="0" rIns="0" bIns="0" rtlCol="0" anchor="ctr">
            <a:spAutoFit/>
          </a:bodyPr>
          <a:lstStyle/>
          <a:p>
            <a:pPr marL="0" indent="0" algn="l">
              <a:buNone/>
            </a:pPr>
            <a:r>
              <a:rPr 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04</a:t>
            </a:r>
            <a:endParaRPr lang="en-US" sz="3000" dirty="0"/>
          </a:p>
        </p:txBody>
      </p:sp>
      <p:sp>
        <p:nvSpPr>
          <p:cNvPr id="13" name="Text 5"/>
          <p:cNvSpPr txBox="1"/>
          <p:nvPr/>
        </p:nvSpPr>
        <p:spPr>
          <a:xfrm>
            <a:off x="4685763" y="1230578"/>
            <a:ext cx="842773"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章节</a:t>
            </a:r>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保持积极的心态</a:t>
            </a:r>
            <a:endParaRPr lang="en-US" sz="1125" dirty="0"/>
          </a:p>
        </p:txBody>
      </p:sp>
      <p:pic>
        <p:nvPicPr>
          <p:cNvPr id="8"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47744" y="1070494"/>
            <a:ext cx="1340034" cy="1496104"/>
          </a:xfrm>
          <a:prstGeom prst="rect">
            <a:avLst/>
          </a:prstGeom>
        </p:spPr>
      </p:pic>
      <p:pic>
        <p:nvPicPr>
          <p:cNvPr id="9"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418" y="1620130"/>
            <a:ext cx="654687" cy="654687"/>
          </a:xfrm>
          <a:prstGeom prst="rect">
            <a:avLst/>
          </a:prstGeom>
        </p:spPr>
      </p:pic>
      <p:sp>
        <p:nvSpPr>
          <p:cNvPr id="10" name="Text 6"/>
          <p:cNvSpPr txBox="1"/>
          <p:nvPr/>
        </p:nvSpPr>
        <p:spPr>
          <a:xfrm>
            <a:off x="154555" y="2707085"/>
            <a:ext cx="2126412" cy="597172"/>
          </a:xfrm>
          <a:prstGeom prst="rect">
            <a:avLst/>
          </a:prstGeom>
          <a:noFill/>
        </p:spPr>
        <p:txBody>
          <a:bodyPr wrap="square" lIns="0" tIns="0" rIns="0" bIns="0" rtlCol="0" anchor="ctr">
            <a:spAutoFit/>
          </a:bodyPr>
          <a:lstStyle/>
          <a:p>
            <a:pPr marL="0" indent="0" algn="ctr">
              <a:buNone/>
            </a:pPr>
            <a:r>
              <a:rPr lang="zh-CN" altLang="en-US" sz="1800" dirty="0">
                <a:solidFill>
                  <a:srgbClr val="0A0A0A"/>
                </a:solidFill>
                <a:latin typeface="SourceHanSansSC-Regular" panose="020B0500000000000000" charset="-122"/>
                <a:ea typeface="SourceHanSansSC-Regular" panose="020B0500000000000000" charset="-122"/>
                <a:cs typeface="SourceHanSansSC-Regular" panose="020B0500000000000000" charset="-122"/>
              </a:rPr>
              <a:t>树立信心相信自己</a:t>
            </a:r>
            <a:endParaRPr lang="en-US" sz="1125" dirty="0"/>
          </a:p>
        </p:txBody>
      </p:sp>
      <p:sp>
        <p:nvSpPr>
          <p:cNvPr id="11" name="Text 7"/>
          <p:cNvSpPr txBox="1"/>
          <p:nvPr/>
        </p:nvSpPr>
        <p:spPr>
          <a:xfrm>
            <a:off x="174774" y="3501003"/>
            <a:ext cx="2085975" cy="85725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面对期末考试，要相信自己的能力，通过之前的努力和学习，已经掌握了足够的知识。树立信心，相信自己能够应对考试，减少不必要的担忧和焦虑。</a:t>
            </a:r>
            <a:endParaRPr lang="en-US" sz="1125" dirty="0"/>
          </a:p>
        </p:txBody>
      </p:sp>
      <p:pic>
        <p:nvPicPr>
          <p:cNvPr id="12" name="Image 2"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9869" y="1070494"/>
            <a:ext cx="1340034" cy="1496104"/>
          </a:xfrm>
          <a:prstGeom prst="rect">
            <a:avLst/>
          </a:prstGeom>
        </p:spPr>
      </p:pic>
      <p:sp>
        <p:nvSpPr>
          <p:cNvPr id="13" name="Text 8"/>
          <p:cNvSpPr txBox="1"/>
          <p:nvPr/>
        </p:nvSpPr>
        <p:spPr>
          <a:xfrm>
            <a:off x="2436898" y="3501003"/>
            <a:ext cx="2085975" cy="85725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焦虑情绪会影响学习效果，可以通过深呼吸、放松训练等方法缓解焦虑。保持情绪稳定，不让负面情绪影响复习进度和考试表现。</a:t>
            </a:r>
            <a:endParaRPr lang="en-US" sz="1125" dirty="0"/>
          </a:p>
        </p:txBody>
      </p:sp>
      <p:pic>
        <p:nvPicPr>
          <p:cNvPr id="14" name="Image 3"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95743" y="1070494"/>
            <a:ext cx="1340034" cy="1496104"/>
          </a:xfrm>
          <a:prstGeom prst="rect">
            <a:avLst/>
          </a:prstGeom>
        </p:spPr>
      </p:pic>
      <p:sp>
        <p:nvSpPr>
          <p:cNvPr id="15" name="Text 9"/>
          <p:cNvSpPr txBox="1"/>
          <p:nvPr/>
        </p:nvSpPr>
        <p:spPr>
          <a:xfrm>
            <a:off x="4702554" y="2707085"/>
            <a:ext cx="2126412" cy="597172"/>
          </a:xfrm>
          <a:prstGeom prst="rect">
            <a:avLst/>
          </a:prstGeom>
          <a:noFill/>
        </p:spPr>
        <p:txBody>
          <a:bodyPr wrap="square" lIns="0" tIns="0" rIns="0" bIns="0" rtlCol="0" anchor="ctr">
            <a:spAutoFit/>
          </a:bodyPr>
          <a:lstStyle/>
          <a:p>
            <a:pPr marL="0" indent="0" algn="ctr">
              <a:buNone/>
            </a:pPr>
            <a:r>
              <a:rPr lang="zh-CN" altLang="en-US" sz="1800" dirty="0">
                <a:solidFill>
                  <a:srgbClr val="0A0A0A"/>
                </a:solidFill>
                <a:latin typeface="SourceHanSansSC-Regular" panose="020B0500000000000000" charset="-122"/>
                <a:ea typeface="SourceHanSansSC-Regular" panose="020B0500000000000000" charset="-122"/>
                <a:cs typeface="SourceHanSansSC-Regular" panose="020B0500000000000000" charset="-122"/>
              </a:rPr>
              <a:t>克服焦虑稳定情绪</a:t>
            </a:r>
            <a:endParaRPr lang="en-US" sz="1125" dirty="0"/>
          </a:p>
        </p:txBody>
      </p:sp>
      <p:sp>
        <p:nvSpPr>
          <p:cNvPr id="16" name="Text 10"/>
          <p:cNvSpPr txBox="1"/>
          <p:nvPr/>
        </p:nvSpPr>
        <p:spPr>
          <a:xfrm>
            <a:off x="4722773" y="3501003"/>
            <a:ext cx="2085975" cy="68580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保持乐观的态度，将期末考试视为检验自己学习成果的机会，而非负担。积极的态度有助于提升复习效率，增强应试信心。</a:t>
            </a:r>
            <a:endParaRPr lang="en-US" sz="1125" dirty="0"/>
          </a:p>
        </p:txBody>
      </p:sp>
      <p:pic>
        <p:nvPicPr>
          <p:cNvPr id="17" name="Image 4"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371439" y="1070494"/>
            <a:ext cx="1340034" cy="1496104"/>
          </a:xfrm>
          <a:prstGeom prst="rect">
            <a:avLst/>
          </a:prstGeom>
        </p:spPr>
      </p:pic>
      <p:sp>
        <p:nvSpPr>
          <p:cNvPr id="18" name="Text 11"/>
          <p:cNvSpPr txBox="1"/>
          <p:nvPr/>
        </p:nvSpPr>
        <p:spPr>
          <a:xfrm>
            <a:off x="6998469" y="3501003"/>
            <a:ext cx="2085975" cy="85725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持续保持学习的热情和动力，不让疲劳和厌倦感侵蚀自己。可以通过设定小目标、奖励机制等方式，激发学习热情，保持学习动力。</a:t>
            </a:r>
            <a:endParaRPr lang="en-US" sz="1125" dirty="0"/>
          </a:p>
        </p:txBody>
      </p:sp>
      <p:pic>
        <p:nvPicPr>
          <p:cNvPr id="19" name="Image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3078" y="1620130"/>
            <a:ext cx="593616" cy="593616"/>
          </a:xfrm>
          <a:prstGeom prst="rect">
            <a:avLst/>
          </a:prstGeom>
        </p:spPr>
      </p:pic>
      <p:pic>
        <p:nvPicPr>
          <p:cNvPr id="20" name="Image 6"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8060" y="1620130"/>
            <a:ext cx="695400" cy="695400"/>
          </a:xfrm>
          <a:prstGeom prst="rect">
            <a:avLst/>
          </a:prstGeom>
        </p:spPr>
      </p:pic>
      <p:pic>
        <p:nvPicPr>
          <p:cNvPr id="21" name="Image 7"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27684" y="1620130"/>
            <a:ext cx="627544" cy="627544"/>
          </a:xfrm>
          <a:prstGeom prst="rect">
            <a:avLst/>
          </a:prstGeom>
        </p:spPr>
      </p:pic>
      <p:sp>
        <p:nvSpPr>
          <p:cNvPr id="22" name="Text 12"/>
          <p:cNvSpPr txBox="1"/>
          <p:nvPr/>
        </p:nvSpPr>
        <p:spPr>
          <a:xfrm>
            <a:off x="2416680" y="2707085"/>
            <a:ext cx="2126412" cy="597172"/>
          </a:xfrm>
          <a:prstGeom prst="rect">
            <a:avLst/>
          </a:prstGeom>
          <a:noFill/>
        </p:spPr>
        <p:txBody>
          <a:bodyPr wrap="square" lIns="0" tIns="0" rIns="0" bIns="0" rtlCol="0" anchor="ctr">
            <a:spAutoFit/>
          </a:bodyPr>
          <a:lstStyle/>
          <a:p>
            <a:pPr marL="0" indent="0" algn="ctr">
              <a:buNone/>
            </a:pPr>
            <a:r>
              <a:rPr lang="zh-CN" altLang="en-US" sz="1800" dirty="0">
                <a:solidFill>
                  <a:srgbClr val="0A0A0A"/>
                </a:solidFill>
                <a:latin typeface="SourceHanSansSC-Regular" panose="020B0500000000000000" charset="-122"/>
                <a:ea typeface="SourceHanSansSC-Regular" panose="020B0500000000000000" charset="-122"/>
                <a:cs typeface="SourceHanSansSC-Regular" panose="020B0500000000000000" charset="-122"/>
              </a:rPr>
              <a:t>以乐观态度面对</a:t>
            </a:r>
            <a:endParaRPr lang="en-US" sz="1125" dirty="0"/>
          </a:p>
        </p:txBody>
      </p:sp>
      <p:sp>
        <p:nvSpPr>
          <p:cNvPr id="23" name="Text 13"/>
          <p:cNvSpPr txBox="1"/>
          <p:nvPr/>
        </p:nvSpPr>
        <p:spPr>
          <a:xfrm>
            <a:off x="6978250" y="2707085"/>
            <a:ext cx="2126412" cy="597172"/>
          </a:xfrm>
          <a:prstGeom prst="rect">
            <a:avLst/>
          </a:prstGeom>
          <a:noFill/>
        </p:spPr>
        <p:txBody>
          <a:bodyPr wrap="square" lIns="0" tIns="0" rIns="0" bIns="0" rtlCol="0" anchor="ctr">
            <a:spAutoFit/>
          </a:bodyPr>
          <a:lstStyle/>
          <a:p>
            <a:pPr marL="0" indent="0" algn="ctr">
              <a:buNone/>
            </a:pPr>
            <a:r>
              <a:rPr lang="zh-CN" altLang="en-US" sz="1800" dirty="0">
                <a:solidFill>
                  <a:srgbClr val="0A0A0A"/>
                </a:solidFill>
                <a:latin typeface="SourceHanSansSC-Regular" panose="020B0500000000000000" charset="-122"/>
                <a:ea typeface="SourceHanSansSC-Regular" panose="020B0500000000000000" charset="-122"/>
                <a:cs typeface="SourceHanSansSC-Regular" panose="020B0500000000000000" charset="-122"/>
              </a:rPr>
              <a:t>保持学习热情动力</a:t>
            </a:r>
            <a:endParaRPr lang="en-US" sz="11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应对压力的方法</a:t>
            </a:r>
            <a:endParaRPr lang="en-US" sz="1125" dirty="0"/>
          </a:p>
        </p:txBody>
      </p:sp>
      <p:sp>
        <p:nvSpPr>
          <p:cNvPr id="8" name="Text 6"/>
          <p:cNvSpPr txBox="1"/>
          <p:nvPr/>
        </p:nvSpPr>
        <p:spPr>
          <a:xfrm>
            <a:off x="669925" y="1272609"/>
            <a:ext cx="2743200" cy="630009"/>
          </a:xfrm>
          <a:prstGeom prst="rect">
            <a:avLst/>
          </a:prstGeom>
          <a:noFill/>
        </p:spPr>
        <p:txBody>
          <a:bodyPr wrap="square" lIns="0" tIns="0" rIns="0" bIns="0" rtlCol="0" anchor="ctr">
            <a:spAutoFit/>
          </a:bodyPr>
          <a:lstStyle/>
          <a:p>
            <a:pPr marL="0" indent="0" algn="l">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适当的运动可以释放压力，提高身体素质。如散步、慢跑、瑜伽等，有助于缓解紧张情绪，提升学习效率。</a:t>
            </a:r>
            <a:endParaRPr lang="en-US" sz="900" dirty="0"/>
          </a:p>
        </p:txBody>
      </p:sp>
      <p:sp>
        <p:nvSpPr>
          <p:cNvPr id="9" name="Shape 7"/>
          <p:cNvSpPr/>
          <p:nvPr/>
        </p:nvSpPr>
        <p:spPr>
          <a:xfrm>
            <a:off x="3883025" y="1419225"/>
            <a:ext cx="0" cy="2562225"/>
          </a:xfrm>
          <a:custGeom>
            <a:avLst/>
            <a:gdLst/>
            <a:ahLst/>
            <a:cxnLst/>
            <a:rect l="l" t="t" r="r" b="b"/>
            <a:pathLst>
              <a:path h="2562225">
                <a:moveTo>
                  <a:pt x="0" y="0"/>
                </a:moveTo>
                <a:lnTo>
                  <a:pt x="0" y="2562225"/>
                </a:lnTo>
              </a:path>
            </a:pathLst>
          </a:custGeom>
          <a:noFill/>
          <a:ln w="19050">
            <a:solidFill>
              <a:srgbClr val="2A2A2A"/>
            </a:solidFill>
            <a:prstDash val="solid"/>
            <a:headEnd type="none"/>
            <a:tailEnd type="none"/>
          </a:ln>
        </p:spPr>
      </p:sp>
      <p:pic>
        <p:nvPicPr>
          <p:cNvPr id="10"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55469" y="2644775"/>
            <a:ext cx="1250950" cy="1250950"/>
          </a:xfrm>
          <a:prstGeom prst="rect">
            <a:avLst/>
          </a:prstGeom>
        </p:spPr>
      </p:pic>
      <p:pic>
        <p:nvPicPr>
          <p:cNvPr id="11"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6819" y="2016125"/>
            <a:ext cx="1238250" cy="1238250"/>
          </a:xfrm>
          <a:prstGeom prst="rect">
            <a:avLst/>
          </a:prstGeom>
        </p:spPr>
      </p:pic>
      <p:pic>
        <p:nvPicPr>
          <p:cNvPr id="12"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2056" y="2016125"/>
            <a:ext cx="1238250" cy="1238250"/>
          </a:xfrm>
          <a:prstGeom prst="rect">
            <a:avLst/>
          </a:prstGeom>
        </p:spPr>
      </p:pic>
      <p:pic>
        <p:nvPicPr>
          <p:cNvPr id="13"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0231" y="1395413"/>
            <a:ext cx="1238250" cy="1231900"/>
          </a:xfrm>
          <a:prstGeom prst="rect">
            <a:avLst/>
          </a:prstGeom>
        </p:spPr>
      </p:pic>
      <p:sp>
        <p:nvSpPr>
          <p:cNvPr id="14" name="Shape 8"/>
          <p:cNvSpPr/>
          <p:nvPr/>
        </p:nvSpPr>
        <p:spPr>
          <a:xfrm>
            <a:off x="6778625" y="1548834"/>
            <a:ext cx="433388" cy="4763"/>
          </a:xfrm>
          <a:custGeom>
            <a:avLst/>
            <a:gdLst/>
            <a:ahLst/>
            <a:cxnLst/>
            <a:rect l="l" t="t" r="r" b="b"/>
            <a:pathLst>
              <a:path w="433388" h="4763">
                <a:moveTo>
                  <a:pt x="0" y="0"/>
                </a:moveTo>
                <a:lnTo>
                  <a:pt x="433388" y="4763"/>
                </a:lnTo>
              </a:path>
            </a:pathLst>
          </a:custGeom>
          <a:noFill/>
          <a:ln w="19050">
            <a:solidFill>
              <a:srgbClr val="555555"/>
            </a:solidFill>
            <a:prstDash val="dash"/>
            <a:headEnd type="none"/>
            <a:tailEnd type="none"/>
          </a:ln>
        </p:spPr>
      </p:sp>
      <p:sp>
        <p:nvSpPr>
          <p:cNvPr id="15" name="Shape 9"/>
          <p:cNvSpPr/>
          <p:nvPr/>
        </p:nvSpPr>
        <p:spPr>
          <a:xfrm>
            <a:off x="7164387" y="1506880"/>
            <a:ext cx="95250" cy="95250"/>
          </a:xfrm>
          <a:custGeom>
            <a:avLst/>
            <a:gdLst/>
            <a:ahLst/>
            <a:cxnLst/>
            <a:rect l="l" t="t" r="r" b="b"/>
            <a:pathLst>
              <a:path w="95250" h="95250">
                <a:moveTo>
                  <a:pt x="47625" y="0"/>
                </a:moveTo>
                <a:cubicBezTo>
                  <a:pt x="73910" y="0"/>
                  <a:pt x="95250" y="21340"/>
                  <a:pt x="95250" y="47625"/>
                </a:cubicBezTo>
                <a:cubicBezTo>
                  <a:pt x="95250" y="73910"/>
                  <a:pt x="73910" y="95250"/>
                  <a:pt x="47625" y="95250"/>
                </a:cubicBezTo>
                <a:cubicBezTo>
                  <a:pt x="21340" y="95250"/>
                  <a:pt x="0" y="73910"/>
                  <a:pt x="0" y="47625"/>
                </a:cubicBezTo>
                <a:cubicBezTo>
                  <a:pt x="0" y="21340"/>
                  <a:pt x="21340" y="0"/>
                  <a:pt x="47625" y="0"/>
                </a:cubicBezTo>
                <a:close/>
              </a:path>
            </a:pathLst>
          </a:custGeom>
          <a:solidFill>
            <a:srgbClr val="BA0000"/>
          </a:solidFill>
        </p:spPr>
      </p:sp>
      <p:sp>
        <p:nvSpPr>
          <p:cNvPr id="16" name="Text 10"/>
          <p:cNvSpPr txBox="1"/>
          <p:nvPr/>
        </p:nvSpPr>
        <p:spPr>
          <a:xfrm>
            <a:off x="669925" y="2015559"/>
            <a:ext cx="2743200" cy="630009"/>
          </a:xfrm>
          <a:prstGeom prst="rect">
            <a:avLst/>
          </a:prstGeom>
          <a:noFill/>
        </p:spPr>
        <p:txBody>
          <a:bodyPr wrap="square" lIns="0" tIns="0" rIns="0" bIns="0" rtlCol="0" anchor="ctr">
            <a:spAutoFit/>
          </a:bodyPr>
          <a:lstStyle/>
          <a:p>
            <a:pPr marL="0" indent="0" algn="l">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听轻松的音乐可以放松身心，缓解紧张情绪。选择自己喜欢的曲目，让音乐陪伴复习时光，保持愉悦心情。</a:t>
            </a:r>
            <a:endParaRPr lang="en-US" sz="900" dirty="0"/>
          </a:p>
        </p:txBody>
      </p:sp>
      <p:sp>
        <p:nvSpPr>
          <p:cNvPr id="17" name="Text 11"/>
          <p:cNvSpPr txBox="1"/>
          <p:nvPr/>
        </p:nvSpPr>
        <p:spPr>
          <a:xfrm>
            <a:off x="669925" y="2755106"/>
            <a:ext cx="2743200" cy="630009"/>
          </a:xfrm>
          <a:prstGeom prst="rect">
            <a:avLst/>
          </a:prstGeom>
          <a:noFill/>
        </p:spPr>
        <p:txBody>
          <a:bodyPr wrap="square" lIns="0" tIns="0" rIns="0" bIns="0" rtlCol="0" anchor="ctr">
            <a:spAutoFit/>
          </a:bodyPr>
          <a:lstStyle/>
          <a:p>
            <a:pPr marL="0" indent="0" algn="l">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与他人交流倾诉，分享自己的压力和困惑，有助于减轻心理负担。可以寻找同学、老师或家人倾诉，获得支持和建议。</a:t>
            </a:r>
            <a:endParaRPr lang="en-US" sz="900" dirty="0"/>
          </a:p>
        </p:txBody>
      </p:sp>
      <p:sp>
        <p:nvSpPr>
          <p:cNvPr id="18" name="Text 12"/>
          <p:cNvSpPr txBox="1"/>
          <p:nvPr/>
        </p:nvSpPr>
        <p:spPr>
          <a:xfrm>
            <a:off x="669925" y="3498056"/>
            <a:ext cx="2743200" cy="630009"/>
          </a:xfrm>
          <a:prstGeom prst="rect">
            <a:avLst/>
          </a:prstGeom>
          <a:noFill/>
        </p:spPr>
        <p:txBody>
          <a:bodyPr wrap="square" lIns="0" tIns="0" rIns="0" bIns="0" rtlCol="0" anchor="ctr">
            <a:spAutoFit/>
          </a:bodyPr>
          <a:lstStyle/>
          <a:p>
            <a:pPr marL="0" indent="0" algn="l">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冥想是一种有效的减压方式，通过集中注意力、放松身心，达到缓解压力的目的。每天抽出一段时间进行冥想，有助于调整心态，保持平和。</a:t>
            </a:r>
            <a:endParaRPr lang="en-US" sz="900" dirty="0"/>
          </a:p>
        </p:txBody>
      </p:sp>
      <p:sp>
        <p:nvSpPr>
          <p:cNvPr id="19" name="Shape 13"/>
          <p:cNvSpPr/>
          <p:nvPr/>
        </p:nvSpPr>
        <p:spPr>
          <a:xfrm>
            <a:off x="7440613" y="3078728"/>
            <a:ext cx="714375" cy="4763"/>
          </a:xfrm>
          <a:custGeom>
            <a:avLst/>
            <a:gdLst/>
            <a:ahLst/>
            <a:cxnLst/>
            <a:rect l="l" t="t" r="r" b="b"/>
            <a:pathLst>
              <a:path w="714375" h="4763">
                <a:moveTo>
                  <a:pt x="0" y="0"/>
                </a:moveTo>
                <a:lnTo>
                  <a:pt x="714375" y="4763"/>
                </a:lnTo>
              </a:path>
            </a:pathLst>
          </a:custGeom>
          <a:noFill/>
          <a:ln w="19050">
            <a:solidFill>
              <a:srgbClr val="555555"/>
            </a:solidFill>
            <a:prstDash val="dash"/>
            <a:headEnd type="none"/>
            <a:tailEnd type="none"/>
          </a:ln>
        </p:spPr>
      </p:sp>
      <p:sp>
        <p:nvSpPr>
          <p:cNvPr id="20" name="Shape 14"/>
          <p:cNvSpPr/>
          <p:nvPr/>
        </p:nvSpPr>
        <p:spPr>
          <a:xfrm>
            <a:off x="8085931" y="3032011"/>
            <a:ext cx="95250" cy="95250"/>
          </a:xfrm>
          <a:custGeom>
            <a:avLst/>
            <a:gdLst/>
            <a:ahLst/>
            <a:cxnLst/>
            <a:rect l="l" t="t" r="r" b="b"/>
            <a:pathLst>
              <a:path w="95250" h="95250">
                <a:moveTo>
                  <a:pt x="47625" y="0"/>
                </a:moveTo>
                <a:cubicBezTo>
                  <a:pt x="73910" y="0"/>
                  <a:pt x="95250" y="21340"/>
                  <a:pt x="95250" y="47625"/>
                </a:cubicBezTo>
                <a:cubicBezTo>
                  <a:pt x="95250" y="73910"/>
                  <a:pt x="73910" y="95250"/>
                  <a:pt x="47625" y="95250"/>
                </a:cubicBezTo>
                <a:cubicBezTo>
                  <a:pt x="21340" y="95250"/>
                  <a:pt x="0" y="73910"/>
                  <a:pt x="0" y="47625"/>
                </a:cubicBezTo>
                <a:cubicBezTo>
                  <a:pt x="0" y="21340"/>
                  <a:pt x="21340" y="0"/>
                  <a:pt x="47625" y="0"/>
                </a:cubicBezTo>
                <a:close/>
              </a:path>
            </a:pathLst>
          </a:custGeom>
          <a:solidFill>
            <a:srgbClr val="BA0000"/>
          </a:solidFill>
        </p:spPr>
      </p:sp>
      <p:sp>
        <p:nvSpPr>
          <p:cNvPr id="21" name="Text 15"/>
          <p:cNvSpPr txBox="1"/>
          <p:nvPr/>
        </p:nvSpPr>
        <p:spPr>
          <a:xfrm>
            <a:off x="7659688" y="3108211"/>
            <a:ext cx="1052513" cy="571500"/>
          </a:xfrm>
          <a:prstGeom prst="rect">
            <a:avLst/>
          </a:prstGeom>
          <a:noFill/>
        </p:spPr>
        <p:txBody>
          <a:bodyPr wrap="square" lIns="0" tIns="0" rIns="0" bIns="0" rtlCol="0" anchor="ctr">
            <a:spAutoFit/>
          </a:bodyPr>
          <a:lstStyle/>
          <a:p>
            <a:pPr marL="0" indent="0" algn="ct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进行适当运动放松</a:t>
            </a:r>
            <a:endParaRPr lang="en-US" sz="1125" dirty="0"/>
          </a:p>
        </p:txBody>
      </p:sp>
      <p:sp>
        <p:nvSpPr>
          <p:cNvPr id="22" name="Text 16"/>
          <p:cNvSpPr txBox="1"/>
          <p:nvPr/>
        </p:nvSpPr>
        <p:spPr>
          <a:xfrm>
            <a:off x="7283450" y="1272609"/>
            <a:ext cx="1052513" cy="571500"/>
          </a:xfrm>
          <a:prstGeom prst="rect">
            <a:avLst/>
          </a:prstGeom>
          <a:noFill/>
        </p:spPr>
        <p:txBody>
          <a:bodyPr wrap="square" lIns="0" tIns="0" rIns="0" bIns="0" rtlCol="0" anchor="ctr">
            <a:spAutoFit/>
          </a:bodyPr>
          <a:lstStyle/>
          <a:p>
            <a:pPr marL="0" indent="0" algn="ct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听音乐缓解紧张</a:t>
            </a:r>
            <a:endParaRPr lang="en-US" sz="1125" dirty="0"/>
          </a:p>
        </p:txBody>
      </p:sp>
      <p:sp>
        <p:nvSpPr>
          <p:cNvPr id="23" name="Shape 17"/>
          <p:cNvSpPr/>
          <p:nvPr/>
        </p:nvSpPr>
        <p:spPr>
          <a:xfrm>
            <a:off x="4911725" y="2179638"/>
            <a:ext cx="266700" cy="0"/>
          </a:xfrm>
          <a:custGeom>
            <a:avLst/>
            <a:gdLst/>
            <a:ahLst/>
            <a:cxnLst/>
            <a:rect l="l" t="t" r="r" b="b"/>
            <a:pathLst>
              <a:path w="266700">
                <a:moveTo>
                  <a:pt x="266700" y="0"/>
                </a:moveTo>
                <a:lnTo>
                  <a:pt x="0" y="0"/>
                </a:lnTo>
              </a:path>
            </a:pathLst>
          </a:custGeom>
          <a:noFill/>
          <a:ln w="19050">
            <a:solidFill>
              <a:srgbClr val="555555"/>
            </a:solidFill>
            <a:prstDash val="dash"/>
            <a:headEnd type="none"/>
            <a:tailEnd type="none"/>
          </a:ln>
        </p:spPr>
      </p:sp>
      <p:sp>
        <p:nvSpPr>
          <p:cNvPr id="24" name="Shape 18"/>
          <p:cNvSpPr/>
          <p:nvPr/>
        </p:nvSpPr>
        <p:spPr>
          <a:xfrm>
            <a:off x="4821237" y="2127250"/>
            <a:ext cx="95250" cy="95250"/>
          </a:xfrm>
          <a:custGeom>
            <a:avLst/>
            <a:gdLst/>
            <a:ahLst/>
            <a:cxnLst/>
            <a:rect l="l" t="t" r="r" b="b"/>
            <a:pathLst>
              <a:path w="95250" h="95250">
                <a:moveTo>
                  <a:pt x="47625" y="0"/>
                </a:moveTo>
                <a:cubicBezTo>
                  <a:pt x="73910" y="0"/>
                  <a:pt x="95250" y="21340"/>
                  <a:pt x="95250" y="47625"/>
                </a:cubicBezTo>
                <a:cubicBezTo>
                  <a:pt x="95250" y="73910"/>
                  <a:pt x="73910" y="95250"/>
                  <a:pt x="47625" y="95250"/>
                </a:cubicBezTo>
                <a:cubicBezTo>
                  <a:pt x="21340" y="95250"/>
                  <a:pt x="0" y="73910"/>
                  <a:pt x="0" y="47625"/>
                </a:cubicBezTo>
                <a:cubicBezTo>
                  <a:pt x="0" y="21340"/>
                  <a:pt x="21340" y="0"/>
                  <a:pt x="47625" y="0"/>
                </a:cubicBezTo>
                <a:close/>
              </a:path>
            </a:pathLst>
          </a:custGeom>
          <a:solidFill>
            <a:srgbClr val="BA0000"/>
          </a:solidFill>
        </p:spPr>
      </p:sp>
      <p:sp>
        <p:nvSpPr>
          <p:cNvPr id="25" name="Text 19"/>
          <p:cNvSpPr txBox="1"/>
          <p:nvPr/>
        </p:nvSpPr>
        <p:spPr>
          <a:xfrm>
            <a:off x="4081462" y="2222500"/>
            <a:ext cx="900113" cy="704850"/>
          </a:xfrm>
          <a:prstGeom prst="rect">
            <a:avLst/>
          </a:prstGeom>
          <a:noFill/>
        </p:spPr>
        <p:txBody>
          <a:bodyPr wrap="square" lIns="0" tIns="0" rIns="0" bIns="0" rtlCol="0" anchor="ctr">
            <a:spAutoFit/>
          </a:bodyPr>
          <a:lstStyle/>
          <a:p>
            <a:pPr marL="0" indent="0" algn="ct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与他人交流倾诉</a:t>
            </a:r>
            <a:endParaRPr lang="en-US" sz="1125" dirty="0"/>
          </a:p>
        </p:txBody>
      </p:sp>
      <p:sp>
        <p:nvSpPr>
          <p:cNvPr id="26" name="Text 20"/>
          <p:cNvSpPr txBox="1"/>
          <p:nvPr/>
        </p:nvSpPr>
        <p:spPr>
          <a:xfrm>
            <a:off x="4652169" y="3765436"/>
            <a:ext cx="1052513" cy="571500"/>
          </a:xfrm>
          <a:prstGeom prst="rect">
            <a:avLst/>
          </a:prstGeom>
          <a:noFill/>
        </p:spPr>
        <p:txBody>
          <a:bodyPr wrap="square" lIns="0" tIns="0" rIns="0" bIns="0" rtlCol="0" anchor="ctr">
            <a:spAutoFit/>
          </a:bodyPr>
          <a:lstStyle/>
          <a:p>
            <a:pPr marL="0" indent="0" algn="ctr">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采用冥想减压方式</a:t>
            </a:r>
            <a:endParaRPr lang="en-US" sz="1125" dirty="0"/>
          </a:p>
        </p:txBody>
      </p:sp>
      <p:sp>
        <p:nvSpPr>
          <p:cNvPr id="27" name="Shape 21"/>
          <p:cNvSpPr/>
          <p:nvPr/>
        </p:nvSpPr>
        <p:spPr>
          <a:xfrm>
            <a:off x="5337175" y="3716338"/>
            <a:ext cx="457200" cy="0"/>
          </a:xfrm>
          <a:custGeom>
            <a:avLst/>
            <a:gdLst/>
            <a:ahLst/>
            <a:cxnLst/>
            <a:rect l="l" t="t" r="r" b="b"/>
            <a:pathLst>
              <a:path w="457200">
                <a:moveTo>
                  <a:pt x="457200" y="0"/>
                </a:moveTo>
                <a:lnTo>
                  <a:pt x="0" y="0"/>
                </a:lnTo>
              </a:path>
            </a:pathLst>
          </a:custGeom>
          <a:noFill/>
          <a:ln w="19050">
            <a:solidFill>
              <a:srgbClr val="555555"/>
            </a:solidFill>
            <a:prstDash val="dash"/>
            <a:headEnd type="none"/>
            <a:tailEnd type="none"/>
          </a:ln>
        </p:spPr>
      </p:sp>
      <p:sp>
        <p:nvSpPr>
          <p:cNvPr id="28" name="Shape 22"/>
          <p:cNvSpPr/>
          <p:nvPr/>
        </p:nvSpPr>
        <p:spPr>
          <a:xfrm>
            <a:off x="5270500" y="3670186"/>
            <a:ext cx="95250" cy="95250"/>
          </a:xfrm>
          <a:custGeom>
            <a:avLst/>
            <a:gdLst/>
            <a:ahLst/>
            <a:cxnLst/>
            <a:rect l="l" t="t" r="r" b="b"/>
            <a:pathLst>
              <a:path w="95250" h="95250">
                <a:moveTo>
                  <a:pt x="47625" y="0"/>
                </a:moveTo>
                <a:cubicBezTo>
                  <a:pt x="73910" y="0"/>
                  <a:pt x="95250" y="21340"/>
                  <a:pt x="95250" y="47625"/>
                </a:cubicBezTo>
                <a:cubicBezTo>
                  <a:pt x="95250" y="73910"/>
                  <a:pt x="73910" y="95250"/>
                  <a:pt x="47625" y="95250"/>
                </a:cubicBezTo>
                <a:cubicBezTo>
                  <a:pt x="21340" y="95250"/>
                  <a:pt x="0" y="73910"/>
                  <a:pt x="0" y="47625"/>
                </a:cubicBezTo>
                <a:cubicBezTo>
                  <a:pt x="0" y="21340"/>
                  <a:pt x="21340" y="0"/>
                  <a:pt x="47625" y="0"/>
                </a:cubicBezTo>
                <a:close/>
              </a:path>
            </a:pathLst>
          </a:custGeom>
          <a:solidFill>
            <a:srgbClr val="BA0000"/>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自我激励的策略</a:t>
            </a:r>
            <a:endParaRPr lang="en-US" sz="1125" dirty="0"/>
          </a:p>
        </p:txBody>
      </p:sp>
      <p:sp>
        <p:nvSpPr>
          <p:cNvPr id="8" name="Shape 6"/>
          <p:cNvSpPr/>
          <p:nvPr/>
        </p:nvSpPr>
        <p:spPr>
          <a:xfrm>
            <a:off x="826363" y="988249"/>
            <a:ext cx="3414653" cy="1585374"/>
          </a:xfrm>
          <a:custGeom>
            <a:avLst/>
            <a:gdLst/>
            <a:ahLst/>
            <a:cxnLst/>
            <a:rect l="l" t="t" r="r" b="b"/>
            <a:pathLst>
              <a:path w="3414653" h="1585374">
                <a:moveTo>
                  <a:pt x="198172" y="0"/>
                </a:moveTo>
                <a:lnTo>
                  <a:pt x="3216481" y="0"/>
                </a:lnTo>
                <a:quadBezTo>
                  <a:pt x="3414653" y="0"/>
                  <a:pt x="3414653" y="198172"/>
                </a:quadBezTo>
                <a:lnTo>
                  <a:pt x="3414653" y="1387203"/>
                </a:lnTo>
                <a:quadBezTo>
                  <a:pt x="3414653" y="1585374"/>
                  <a:pt x="3216481" y="1585374"/>
                </a:quadBezTo>
                <a:lnTo>
                  <a:pt x="198172" y="1585374"/>
                </a:lnTo>
                <a:quadBezTo>
                  <a:pt x="0" y="1585374"/>
                  <a:pt x="0" y="1387203"/>
                </a:quadBezTo>
                <a:lnTo>
                  <a:pt x="0" y="198172"/>
                </a:lnTo>
                <a:quadBezTo>
                  <a:pt x="0" y="0"/>
                  <a:pt x="198172" y="0"/>
                </a:quadBezTo>
                <a:close/>
              </a:path>
            </a:pathLst>
          </a:custGeom>
          <a:noFill/>
          <a:ln w="23813">
            <a:solidFill>
              <a:srgbClr val="929396"/>
            </a:solidFill>
            <a:prstDash val="solid"/>
          </a:ln>
        </p:spPr>
      </p:sp>
      <p:sp>
        <p:nvSpPr>
          <p:cNvPr id="9" name="Shape 7"/>
          <p:cNvSpPr/>
          <p:nvPr/>
        </p:nvSpPr>
        <p:spPr>
          <a:xfrm>
            <a:off x="4902984" y="988249"/>
            <a:ext cx="3414653" cy="1585374"/>
          </a:xfrm>
          <a:custGeom>
            <a:avLst/>
            <a:gdLst/>
            <a:ahLst/>
            <a:cxnLst/>
            <a:rect l="l" t="t" r="r" b="b"/>
            <a:pathLst>
              <a:path w="3414653" h="1585374">
                <a:moveTo>
                  <a:pt x="198172" y="0"/>
                </a:moveTo>
                <a:lnTo>
                  <a:pt x="3216481" y="0"/>
                </a:lnTo>
                <a:quadBezTo>
                  <a:pt x="3414653" y="0"/>
                  <a:pt x="3414653" y="198172"/>
                </a:quadBezTo>
                <a:lnTo>
                  <a:pt x="3414653" y="1387203"/>
                </a:lnTo>
                <a:quadBezTo>
                  <a:pt x="3414653" y="1585374"/>
                  <a:pt x="3216481" y="1585374"/>
                </a:quadBezTo>
                <a:lnTo>
                  <a:pt x="198172" y="1585374"/>
                </a:lnTo>
                <a:quadBezTo>
                  <a:pt x="0" y="1585374"/>
                  <a:pt x="0" y="1387203"/>
                </a:quadBezTo>
                <a:lnTo>
                  <a:pt x="0" y="198172"/>
                </a:lnTo>
                <a:quadBezTo>
                  <a:pt x="0" y="0"/>
                  <a:pt x="198172" y="0"/>
                </a:quadBezTo>
                <a:close/>
              </a:path>
            </a:pathLst>
          </a:custGeom>
          <a:noFill/>
          <a:ln w="23813">
            <a:solidFill>
              <a:srgbClr val="929396"/>
            </a:solidFill>
            <a:prstDash val="solid"/>
          </a:ln>
        </p:spPr>
      </p:sp>
      <p:sp>
        <p:nvSpPr>
          <p:cNvPr id="10" name="Shape 8"/>
          <p:cNvSpPr/>
          <p:nvPr/>
        </p:nvSpPr>
        <p:spPr>
          <a:xfrm>
            <a:off x="826363" y="2912777"/>
            <a:ext cx="3414653" cy="1585374"/>
          </a:xfrm>
          <a:custGeom>
            <a:avLst/>
            <a:gdLst/>
            <a:ahLst/>
            <a:cxnLst/>
            <a:rect l="l" t="t" r="r" b="b"/>
            <a:pathLst>
              <a:path w="3414653" h="1585374">
                <a:moveTo>
                  <a:pt x="198172" y="0"/>
                </a:moveTo>
                <a:lnTo>
                  <a:pt x="3216481" y="0"/>
                </a:lnTo>
                <a:quadBezTo>
                  <a:pt x="3414653" y="0"/>
                  <a:pt x="3414653" y="198172"/>
                </a:quadBezTo>
                <a:lnTo>
                  <a:pt x="3414653" y="1387203"/>
                </a:lnTo>
                <a:quadBezTo>
                  <a:pt x="3414653" y="1585374"/>
                  <a:pt x="3216481" y="1585374"/>
                </a:quadBezTo>
                <a:lnTo>
                  <a:pt x="198172" y="1585374"/>
                </a:lnTo>
                <a:quadBezTo>
                  <a:pt x="0" y="1585374"/>
                  <a:pt x="0" y="1387203"/>
                </a:quadBezTo>
                <a:lnTo>
                  <a:pt x="0" y="198172"/>
                </a:lnTo>
                <a:quadBezTo>
                  <a:pt x="0" y="0"/>
                  <a:pt x="198172" y="0"/>
                </a:quadBezTo>
                <a:close/>
              </a:path>
            </a:pathLst>
          </a:custGeom>
          <a:noFill/>
          <a:ln w="23813">
            <a:solidFill>
              <a:srgbClr val="929396"/>
            </a:solidFill>
            <a:prstDash val="solid"/>
          </a:ln>
        </p:spPr>
      </p:sp>
      <p:sp>
        <p:nvSpPr>
          <p:cNvPr id="11" name="Shape 9"/>
          <p:cNvSpPr/>
          <p:nvPr/>
        </p:nvSpPr>
        <p:spPr>
          <a:xfrm>
            <a:off x="4902984" y="2912777"/>
            <a:ext cx="3414653" cy="1585374"/>
          </a:xfrm>
          <a:custGeom>
            <a:avLst/>
            <a:gdLst/>
            <a:ahLst/>
            <a:cxnLst/>
            <a:rect l="l" t="t" r="r" b="b"/>
            <a:pathLst>
              <a:path w="3414653" h="1585374">
                <a:moveTo>
                  <a:pt x="198172" y="0"/>
                </a:moveTo>
                <a:lnTo>
                  <a:pt x="3216481" y="0"/>
                </a:lnTo>
                <a:quadBezTo>
                  <a:pt x="3414653" y="0"/>
                  <a:pt x="3414653" y="198172"/>
                </a:quadBezTo>
                <a:lnTo>
                  <a:pt x="3414653" y="1387203"/>
                </a:lnTo>
                <a:quadBezTo>
                  <a:pt x="3414653" y="1585374"/>
                  <a:pt x="3216481" y="1585374"/>
                </a:quadBezTo>
                <a:lnTo>
                  <a:pt x="198172" y="1585374"/>
                </a:lnTo>
                <a:quadBezTo>
                  <a:pt x="0" y="1585374"/>
                  <a:pt x="0" y="1387203"/>
                </a:quadBezTo>
                <a:lnTo>
                  <a:pt x="0" y="198172"/>
                </a:lnTo>
                <a:quadBezTo>
                  <a:pt x="0" y="0"/>
                  <a:pt x="198172" y="0"/>
                </a:quadBezTo>
                <a:close/>
              </a:path>
            </a:pathLst>
          </a:custGeom>
          <a:noFill/>
          <a:ln w="23813">
            <a:solidFill>
              <a:srgbClr val="929396"/>
            </a:solidFill>
            <a:prstDash val="solid"/>
          </a:ln>
        </p:spPr>
      </p:sp>
      <p:sp>
        <p:nvSpPr>
          <p:cNvPr id="12" name="Shape 10"/>
          <p:cNvSpPr/>
          <p:nvPr/>
        </p:nvSpPr>
        <p:spPr>
          <a:xfrm>
            <a:off x="3614319" y="1785519"/>
            <a:ext cx="1879494" cy="1879494"/>
          </a:xfrm>
          <a:custGeom>
            <a:avLst/>
            <a:gdLst/>
            <a:ahLst/>
            <a:cxnLst/>
            <a:rect l="l" t="t" r="r" b="b"/>
            <a:pathLst>
              <a:path w="1879494" h="1879494">
                <a:moveTo>
                  <a:pt x="939747" y="0"/>
                </a:moveTo>
                <a:cubicBezTo>
                  <a:pt x="1458407" y="0"/>
                  <a:pt x="1879494" y="421086"/>
                  <a:pt x="1879494" y="939747"/>
                </a:cubicBezTo>
                <a:cubicBezTo>
                  <a:pt x="1879494" y="1458407"/>
                  <a:pt x="1458407" y="1879494"/>
                  <a:pt x="939747" y="1879494"/>
                </a:cubicBezTo>
                <a:cubicBezTo>
                  <a:pt x="421086" y="1879494"/>
                  <a:pt x="0" y="1458407"/>
                  <a:pt x="0" y="939747"/>
                </a:cubicBezTo>
                <a:cubicBezTo>
                  <a:pt x="0" y="421086"/>
                  <a:pt x="421086" y="0"/>
                  <a:pt x="939747" y="0"/>
                </a:cubicBezTo>
                <a:close/>
              </a:path>
            </a:pathLst>
          </a:custGeom>
          <a:solidFill>
            <a:srgbClr val="BA0000"/>
          </a:solidFill>
        </p:spPr>
      </p:sp>
      <p:sp>
        <p:nvSpPr>
          <p:cNvPr id="13" name="Shape 11"/>
          <p:cNvSpPr/>
          <p:nvPr/>
        </p:nvSpPr>
        <p:spPr>
          <a:xfrm>
            <a:off x="532244" y="1486817"/>
            <a:ext cx="588238" cy="588238"/>
          </a:xfrm>
          <a:custGeom>
            <a:avLst/>
            <a:gdLst/>
            <a:ahLst/>
            <a:cxnLst/>
            <a:rect l="l" t="t" r="r" b="b"/>
            <a:pathLst>
              <a:path w="588238" h="588238">
                <a:moveTo>
                  <a:pt x="294119" y="0"/>
                </a:moveTo>
                <a:cubicBezTo>
                  <a:pt x="456448" y="0"/>
                  <a:pt x="588238" y="131790"/>
                  <a:pt x="588238" y="294119"/>
                </a:cubicBezTo>
                <a:cubicBezTo>
                  <a:pt x="588238" y="456448"/>
                  <a:pt x="456448" y="588238"/>
                  <a:pt x="294119" y="588238"/>
                </a:cubicBezTo>
                <a:cubicBezTo>
                  <a:pt x="131790" y="588238"/>
                  <a:pt x="0" y="456448"/>
                  <a:pt x="0" y="294119"/>
                </a:cubicBezTo>
                <a:cubicBezTo>
                  <a:pt x="0" y="131790"/>
                  <a:pt x="131790" y="0"/>
                  <a:pt x="294119" y="0"/>
                </a:cubicBezTo>
                <a:close/>
              </a:path>
            </a:pathLst>
          </a:custGeom>
          <a:solidFill>
            <a:srgbClr val="BA0000"/>
          </a:solidFill>
        </p:spPr>
      </p:sp>
      <p:sp>
        <p:nvSpPr>
          <p:cNvPr id="14" name="Shape 12"/>
          <p:cNvSpPr/>
          <p:nvPr/>
        </p:nvSpPr>
        <p:spPr>
          <a:xfrm>
            <a:off x="8023517" y="1486817"/>
            <a:ext cx="588238" cy="588238"/>
          </a:xfrm>
          <a:custGeom>
            <a:avLst/>
            <a:gdLst/>
            <a:ahLst/>
            <a:cxnLst/>
            <a:rect l="l" t="t" r="r" b="b"/>
            <a:pathLst>
              <a:path w="588238" h="588238">
                <a:moveTo>
                  <a:pt x="294119" y="0"/>
                </a:moveTo>
                <a:cubicBezTo>
                  <a:pt x="456448" y="0"/>
                  <a:pt x="588238" y="131790"/>
                  <a:pt x="588238" y="294119"/>
                </a:cubicBezTo>
                <a:cubicBezTo>
                  <a:pt x="588238" y="456448"/>
                  <a:pt x="456448" y="588238"/>
                  <a:pt x="294119" y="588238"/>
                </a:cubicBezTo>
                <a:cubicBezTo>
                  <a:pt x="131790" y="588238"/>
                  <a:pt x="0" y="456448"/>
                  <a:pt x="0" y="294119"/>
                </a:cubicBezTo>
                <a:cubicBezTo>
                  <a:pt x="0" y="131790"/>
                  <a:pt x="131790" y="0"/>
                  <a:pt x="294119" y="0"/>
                </a:cubicBezTo>
                <a:close/>
              </a:path>
            </a:pathLst>
          </a:custGeom>
          <a:solidFill>
            <a:srgbClr val="BA0000"/>
          </a:solidFill>
        </p:spPr>
      </p:sp>
      <p:sp>
        <p:nvSpPr>
          <p:cNvPr id="15" name="Shape 13"/>
          <p:cNvSpPr/>
          <p:nvPr/>
        </p:nvSpPr>
        <p:spPr>
          <a:xfrm>
            <a:off x="532244" y="3526123"/>
            <a:ext cx="588238" cy="588238"/>
          </a:xfrm>
          <a:custGeom>
            <a:avLst/>
            <a:gdLst/>
            <a:ahLst/>
            <a:cxnLst/>
            <a:rect l="l" t="t" r="r" b="b"/>
            <a:pathLst>
              <a:path w="588238" h="588238">
                <a:moveTo>
                  <a:pt x="294119" y="0"/>
                </a:moveTo>
                <a:cubicBezTo>
                  <a:pt x="456448" y="0"/>
                  <a:pt x="588238" y="131790"/>
                  <a:pt x="588238" y="294119"/>
                </a:cubicBezTo>
                <a:cubicBezTo>
                  <a:pt x="588238" y="456448"/>
                  <a:pt x="456448" y="588238"/>
                  <a:pt x="294119" y="588238"/>
                </a:cubicBezTo>
                <a:cubicBezTo>
                  <a:pt x="131790" y="588238"/>
                  <a:pt x="0" y="456448"/>
                  <a:pt x="0" y="294119"/>
                </a:cubicBezTo>
                <a:cubicBezTo>
                  <a:pt x="0" y="131790"/>
                  <a:pt x="131790" y="0"/>
                  <a:pt x="294119" y="0"/>
                </a:cubicBezTo>
                <a:close/>
              </a:path>
            </a:pathLst>
          </a:custGeom>
          <a:solidFill>
            <a:srgbClr val="BA0000"/>
          </a:solidFill>
        </p:spPr>
      </p:sp>
      <p:sp>
        <p:nvSpPr>
          <p:cNvPr id="16" name="Shape 14"/>
          <p:cNvSpPr/>
          <p:nvPr/>
        </p:nvSpPr>
        <p:spPr>
          <a:xfrm>
            <a:off x="8023517" y="3526123"/>
            <a:ext cx="588238" cy="588238"/>
          </a:xfrm>
          <a:custGeom>
            <a:avLst/>
            <a:gdLst/>
            <a:ahLst/>
            <a:cxnLst/>
            <a:rect l="l" t="t" r="r" b="b"/>
            <a:pathLst>
              <a:path w="588238" h="588238">
                <a:moveTo>
                  <a:pt x="294119" y="0"/>
                </a:moveTo>
                <a:cubicBezTo>
                  <a:pt x="456448" y="0"/>
                  <a:pt x="588238" y="131790"/>
                  <a:pt x="588238" y="294119"/>
                </a:cubicBezTo>
                <a:cubicBezTo>
                  <a:pt x="588238" y="456448"/>
                  <a:pt x="456448" y="588238"/>
                  <a:pt x="294119" y="588238"/>
                </a:cubicBezTo>
                <a:cubicBezTo>
                  <a:pt x="131790" y="588238"/>
                  <a:pt x="0" y="456448"/>
                  <a:pt x="0" y="294119"/>
                </a:cubicBezTo>
                <a:cubicBezTo>
                  <a:pt x="0" y="131790"/>
                  <a:pt x="131790" y="0"/>
                  <a:pt x="294119" y="0"/>
                </a:cubicBezTo>
                <a:close/>
              </a:path>
            </a:pathLst>
          </a:custGeom>
          <a:solidFill>
            <a:srgbClr val="BA0000"/>
          </a:solidFill>
        </p:spPr>
      </p:sp>
      <p:pic>
        <p:nvPicPr>
          <p:cNvPr id="17"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55591" y="1610163"/>
            <a:ext cx="341545" cy="341545"/>
          </a:xfrm>
          <a:prstGeom prst="rect">
            <a:avLst/>
          </a:prstGeom>
        </p:spPr>
      </p:pic>
      <p:pic>
        <p:nvPicPr>
          <p:cNvPr id="18"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6864" y="1610163"/>
            <a:ext cx="341545" cy="341545"/>
          </a:xfrm>
          <a:prstGeom prst="rect">
            <a:avLst/>
          </a:prstGeom>
        </p:spPr>
      </p:pic>
      <p:pic>
        <p:nvPicPr>
          <p:cNvPr id="19"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351" y="3660230"/>
            <a:ext cx="320024" cy="320024"/>
          </a:xfrm>
          <a:prstGeom prst="rect">
            <a:avLst/>
          </a:prstGeom>
        </p:spPr>
      </p:pic>
      <p:pic>
        <p:nvPicPr>
          <p:cNvPr id="20"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2517" y="3635123"/>
            <a:ext cx="370240" cy="370240"/>
          </a:xfrm>
          <a:prstGeom prst="rect">
            <a:avLst/>
          </a:prstGeom>
        </p:spPr>
      </p:pic>
      <p:sp>
        <p:nvSpPr>
          <p:cNvPr id="21" name="Text 15"/>
          <p:cNvSpPr txBox="1"/>
          <p:nvPr/>
        </p:nvSpPr>
        <p:spPr>
          <a:xfrm>
            <a:off x="3619500" y="2400300"/>
            <a:ext cx="1905000" cy="332105"/>
          </a:xfrm>
          <a:prstGeom prst="rect">
            <a:avLst/>
          </a:prstGeom>
          <a:noFill/>
        </p:spPr>
        <p:txBody>
          <a:bodyPr wrap="square" lIns="0" tIns="0" rIns="0" bIns="0" rtlCol="0" anchor="t">
            <a:spAutoFit/>
          </a:bodyPr>
          <a:lstStyle/>
          <a:p>
            <a:pPr marL="0" indent="0" algn="ctr">
              <a:lnSpc>
                <a:spcPct val="96000"/>
              </a:lnSpc>
              <a:buNone/>
            </a:pPr>
            <a:r>
              <a:rPr lang="zh-CN" sz="22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策略</a:t>
            </a:r>
            <a:endParaRPr lang="zh-CN" sz="2250" dirty="0"/>
          </a:p>
        </p:txBody>
      </p:sp>
      <p:sp>
        <p:nvSpPr>
          <p:cNvPr id="22" name="Text 16"/>
          <p:cNvSpPr txBox="1"/>
          <p:nvPr/>
        </p:nvSpPr>
        <p:spPr>
          <a:xfrm>
            <a:off x="1247815" y="1179586"/>
            <a:ext cx="2809875" cy="17145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设定合理目标奖励</a:t>
            </a:r>
            <a:endParaRPr lang="en-US" sz="1125" dirty="0"/>
          </a:p>
        </p:txBody>
      </p:sp>
      <p:sp>
        <p:nvSpPr>
          <p:cNvPr id="23" name="Text 17"/>
          <p:cNvSpPr txBox="1"/>
          <p:nvPr/>
        </p:nvSpPr>
        <p:spPr>
          <a:xfrm>
            <a:off x="1247815" y="1444173"/>
            <a:ext cx="2433638" cy="685800"/>
          </a:xfrm>
          <a:prstGeom prst="rect">
            <a:avLst/>
          </a:prstGeom>
          <a:noFill/>
        </p:spPr>
        <p:txBody>
          <a:bodyPr wrap="square" lIns="0" tIns="0" rIns="0" bIns="0" rtlCol="0" anchor="t">
            <a:spAutoFit/>
          </a:bodyPr>
          <a:lstStyle/>
          <a:p>
            <a:pPr marL="0" indent="0" algn="l">
              <a:lnSpc>
                <a:spcPct val="96000"/>
              </a:lnSpc>
              <a:buNone/>
            </a:pPr>
            <a:r>
              <a:rPr lang="zh-CN" altLang="en-US" sz="1015" dirty="0">
                <a:solidFill>
                  <a:srgbClr val="000000"/>
                </a:solidFill>
                <a:latin typeface="SourceHanSansSC-Regular" panose="020B0500000000000000" charset="-122"/>
                <a:ea typeface="SourceHanSansSC-Regular" panose="020B0500000000000000" charset="-122"/>
                <a:cs typeface="SourceHanSansSC-Regular" panose="020B0500000000000000" charset="-122"/>
              </a:rPr>
              <a:t>设定合理的复习目标和奖励机制，如完成某一章节的复习后奖励自己一份小礼物。这有助于激发学习动力，保持积极的学习状态。</a:t>
            </a:r>
            <a:endParaRPr lang="en-US" sz="1125" dirty="0"/>
          </a:p>
        </p:txBody>
      </p:sp>
      <p:sp>
        <p:nvSpPr>
          <p:cNvPr id="24" name="Text 18"/>
          <p:cNvSpPr txBox="1"/>
          <p:nvPr/>
        </p:nvSpPr>
        <p:spPr>
          <a:xfrm>
            <a:off x="1247815" y="3436473"/>
            <a:ext cx="2433638" cy="514350"/>
          </a:xfrm>
          <a:prstGeom prst="rect">
            <a:avLst/>
          </a:prstGeom>
          <a:noFill/>
        </p:spPr>
        <p:txBody>
          <a:bodyPr wrap="square" lIns="0" tIns="0" rIns="0" bIns="0" rtlCol="0" anchor="t">
            <a:spAutoFit/>
          </a:bodyPr>
          <a:lstStyle/>
          <a:p>
            <a:pPr marL="0" indent="0" algn="l">
              <a:lnSpc>
                <a:spcPct val="96000"/>
              </a:lnSpc>
              <a:buNone/>
            </a:pPr>
            <a:r>
              <a:rPr lang="zh-CN" altLang="en-US" sz="101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回顾自己在学习过程中的进步和成就，如掌握的新知识点、提高的解题能力等，增强自信心。</a:t>
            </a:r>
            <a:endParaRPr lang="en-US" sz="1125" dirty="0"/>
          </a:p>
        </p:txBody>
      </p:sp>
      <p:sp>
        <p:nvSpPr>
          <p:cNvPr id="25" name="Text 19"/>
          <p:cNvSpPr txBox="1"/>
          <p:nvPr/>
        </p:nvSpPr>
        <p:spPr>
          <a:xfrm>
            <a:off x="4902984" y="1179586"/>
            <a:ext cx="3000375" cy="171450"/>
          </a:xfrm>
          <a:prstGeom prst="rect">
            <a:avLst/>
          </a:prstGeom>
          <a:noFill/>
        </p:spPr>
        <p:txBody>
          <a:bodyPr wrap="square" lIns="0" tIns="0" rIns="0" bIns="0" rtlCol="0" anchor="t">
            <a:spAutoFit/>
          </a:bodyPr>
          <a:lstStyle/>
          <a:p>
            <a:pPr marL="0" indent="0" algn="r">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回顾进步增强自信</a:t>
            </a:r>
            <a:endParaRPr lang="en-US" sz="1125" dirty="0"/>
          </a:p>
        </p:txBody>
      </p:sp>
      <p:sp>
        <p:nvSpPr>
          <p:cNvPr id="26" name="Text 20"/>
          <p:cNvSpPr txBox="1"/>
          <p:nvPr/>
        </p:nvSpPr>
        <p:spPr>
          <a:xfrm>
            <a:off x="5607266" y="1444173"/>
            <a:ext cx="2433638" cy="685800"/>
          </a:xfrm>
          <a:prstGeom prst="rect">
            <a:avLst/>
          </a:prstGeom>
          <a:noFill/>
        </p:spPr>
        <p:txBody>
          <a:bodyPr wrap="square" lIns="0" tIns="0" rIns="0" bIns="0" rtlCol="0" anchor="t">
            <a:spAutoFit/>
          </a:bodyPr>
          <a:lstStyle/>
          <a:p>
            <a:pPr marL="0" indent="0" algn="l">
              <a:lnSpc>
                <a:spcPct val="96000"/>
              </a:lnSpc>
              <a:buNone/>
            </a:pPr>
            <a:r>
              <a:rPr lang="zh-CN" altLang="en-US" sz="1015" dirty="0">
                <a:solidFill>
                  <a:srgbClr val="000000"/>
                </a:solidFill>
                <a:latin typeface="SourceHanSansSC-Regular" panose="020B0500000000000000" charset="-122"/>
                <a:ea typeface="SourceHanSansSC-Regular" panose="020B0500000000000000" charset="-122"/>
                <a:cs typeface="SourceHanSansSC-Regular" panose="020B0500000000000000" charset="-122"/>
              </a:rPr>
              <a:t>用积极的语言鼓励自己，如“我一定能行”、“我一定能考出好成绩”。积极的自我暗示有助于提升自信心和应对挑战的能力。</a:t>
            </a:r>
            <a:endParaRPr lang="en-US" sz="1125" dirty="0"/>
          </a:p>
        </p:txBody>
      </p:sp>
      <p:sp>
        <p:nvSpPr>
          <p:cNvPr id="27" name="Text 21"/>
          <p:cNvSpPr txBox="1"/>
          <p:nvPr/>
        </p:nvSpPr>
        <p:spPr>
          <a:xfrm>
            <a:off x="5607266" y="3436473"/>
            <a:ext cx="2433638" cy="514350"/>
          </a:xfrm>
          <a:prstGeom prst="rect">
            <a:avLst/>
          </a:prstGeom>
          <a:noFill/>
        </p:spPr>
        <p:txBody>
          <a:bodyPr wrap="square" lIns="0" tIns="0" rIns="0" bIns="0" rtlCol="0" anchor="t">
            <a:spAutoFit/>
          </a:bodyPr>
          <a:lstStyle/>
          <a:p>
            <a:pPr marL="0" indent="0" algn="l">
              <a:lnSpc>
                <a:spcPct val="96000"/>
              </a:lnSpc>
              <a:buNone/>
            </a:pPr>
            <a:r>
              <a:rPr lang="zh-CN" altLang="en-US" sz="101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想象自己成功完成考试、取得优异成绩的场景，这种积极的心理暗示能够激发内在动力，提升复习效果。</a:t>
            </a:r>
            <a:endParaRPr lang="en-US" sz="1125" dirty="0"/>
          </a:p>
        </p:txBody>
      </p:sp>
      <p:sp>
        <p:nvSpPr>
          <p:cNvPr id="28" name="Text 22"/>
          <p:cNvSpPr txBox="1"/>
          <p:nvPr/>
        </p:nvSpPr>
        <p:spPr>
          <a:xfrm>
            <a:off x="1247815" y="3207753"/>
            <a:ext cx="2809875" cy="171450"/>
          </a:xfrm>
          <a:prstGeom prst="rect">
            <a:avLst/>
          </a:prstGeom>
          <a:noFill/>
        </p:spPr>
        <p:txBody>
          <a:bodyPr wrap="square" lIns="0" tIns="0" rIns="0" bIns="0" rtlCol="0" anchor="t">
            <a:spAutoFit/>
          </a:bodyPr>
          <a:lstStyle/>
          <a:p>
            <a:pPr marL="0" indent="0" algn="l">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用积极语言鼓励自己</a:t>
            </a:r>
            <a:endParaRPr lang="en-US" sz="1125" dirty="0"/>
          </a:p>
        </p:txBody>
      </p:sp>
      <p:sp>
        <p:nvSpPr>
          <p:cNvPr id="29" name="Text 23"/>
          <p:cNvSpPr txBox="1"/>
          <p:nvPr/>
        </p:nvSpPr>
        <p:spPr>
          <a:xfrm>
            <a:off x="4902984" y="3207753"/>
            <a:ext cx="3000375" cy="171450"/>
          </a:xfrm>
          <a:prstGeom prst="rect">
            <a:avLst/>
          </a:prstGeom>
          <a:noFill/>
        </p:spPr>
        <p:txBody>
          <a:bodyPr wrap="square" lIns="0" tIns="0" rIns="0" bIns="0" rtlCol="0" anchor="t">
            <a:spAutoFit/>
          </a:bodyPr>
          <a:lstStyle/>
          <a:p>
            <a:pPr marL="0" indent="0" algn="r">
              <a:lnSpc>
                <a:spcPct val="96000"/>
              </a:lnSpc>
              <a:buNone/>
            </a:pPr>
            <a:r>
              <a:rPr lang="zh-CN" altLang="en-US" sz="1125" dirty="0">
                <a:solidFill>
                  <a:srgbClr val="000000"/>
                </a:solidFill>
                <a:latin typeface="SourceHanSansSC-Regular" panose="020B0500000000000000" charset="-122"/>
                <a:ea typeface="SourceHanSansSC-Regular" panose="020B0500000000000000" charset="-122"/>
                <a:cs typeface="SourceHanSansSC-Regular" panose="020B0500000000000000" charset="-122"/>
              </a:rPr>
              <a:t>想象成功场景激励</a:t>
            </a:r>
            <a:endParaRPr lang="en-US" sz="11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团队合作与互相鼓励</a:t>
            </a:r>
            <a:endParaRPr lang="en-US" sz="1125" dirty="0"/>
          </a:p>
        </p:txBody>
      </p:sp>
      <p:pic>
        <p:nvPicPr>
          <p:cNvPr id="8"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83380" y="1405381"/>
            <a:ext cx="1252245" cy="1273599"/>
          </a:xfrm>
          <a:prstGeom prst="rect">
            <a:avLst/>
          </a:prstGeom>
        </p:spPr>
      </p:pic>
      <p:pic>
        <p:nvPicPr>
          <p:cNvPr id="9" name="Image 1"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77453" y="1471456"/>
            <a:ext cx="1252245" cy="1273599"/>
          </a:xfrm>
          <a:prstGeom prst="rect">
            <a:avLst/>
          </a:prstGeom>
        </p:spPr>
      </p:pic>
      <p:sp>
        <p:nvSpPr>
          <p:cNvPr id="10" name="Shape 6"/>
          <p:cNvSpPr/>
          <p:nvPr/>
        </p:nvSpPr>
        <p:spPr>
          <a:xfrm>
            <a:off x="5624537" y="3308480"/>
            <a:ext cx="158077" cy="158077"/>
          </a:xfrm>
          <a:custGeom>
            <a:avLst/>
            <a:gdLst/>
            <a:ahLst/>
            <a:cxnLst/>
            <a:rect l="l" t="t" r="r" b="b"/>
            <a:pathLst>
              <a:path w="158077" h="158077">
                <a:moveTo>
                  <a:pt x="79038" y="0"/>
                </a:moveTo>
                <a:cubicBezTo>
                  <a:pt x="122661" y="0"/>
                  <a:pt x="158077" y="35416"/>
                  <a:pt x="158077" y="79038"/>
                </a:cubicBezTo>
                <a:cubicBezTo>
                  <a:pt x="158077" y="122661"/>
                  <a:pt x="122661" y="158077"/>
                  <a:pt x="79038" y="158077"/>
                </a:cubicBezTo>
                <a:cubicBezTo>
                  <a:pt x="35416" y="158077"/>
                  <a:pt x="0" y="122661"/>
                  <a:pt x="0" y="79038"/>
                </a:cubicBezTo>
                <a:cubicBezTo>
                  <a:pt x="0" y="35416"/>
                  <a:pt x="35416" y="0"/>
                  <a:pt x="79038" y="0"/>
                </a:cubicBezTo>
                <a:close/>
              </a:path>
            </a:pathLst>
          </a:custGeom>
          <a:solidFill>
            <a:srgbClr val="9B9B9B"/>
          </a:solidFill>
          <a:ln w="23813">
            <a:solidFill>
              <a:srgbClr val="FFFFFF"/>
            </a:solidFill>
            <a:prstDash val="solid"/>
          </a:ln>
        </p:spPr>
      </p:sp>
      <p:sp>
        <p:nvSpPr>
          <p:cNvPr id="11" name="Shape 7"/>
          <p:cNvSpPr/>
          <p:nvPr/>
        </p:nvSpPr>
        <p:spPr>
          <a:xfrm>
            <a:off x="1630464" y="3308480"/>
            <a:ext cx="158077" cy="158077"/>
          </a:xfrm>
          <a:custGeom>
            <a:avLst/>
            <a:gdLst/>
            <a:ahLst/>
            <a:cxnLst/>
            <a:rect l="l" t="t" r="r" b="b"/>
            <a:pathLst>
              <a:path w="158077" h="158077">
                <a:moveTo>
                  <a:pt x="79038" y="0"/>
                </a:moveTo>
                <a:cubicBezTo>
                  <a:pt x="122661" y="0"/>
                  <a:pt x="158077" y="35416"/>
                  <a:pt x="158077" y="79038"/>
                </a:cubicBezTo>
                <a:cubicBezTo>
                  <a:pt x="158077" y="122661"/>
                  <a:pt x="122661" y="158077"/>
                  <a:pt x="79038" y="158077"/>
                </a:cubicBezTo>
                <a:cubicBezTo>
                  <a:pt x="35416" y="158077"/>
                  <a:pt x="0" y="122661"/>
                  <a:pt x="0" y="79038"/>
                </a:cubicBezTo>
                <a:cubicBezTo>
                  <a:pt x="0" y="35416"/>
                  <a:pt x="35416" y="0"/>
                  <a:pt x="79038" y="0"/>
                </a:cubicBezTo>
                <a:close/>
              </a:path>
            </a:pathLst>
          </a:custGeom>
          <a:solidFill>
            <a:srgbClr val="9B9B9B"/>
          </a:solidFill>
          <a:ln w="23813">
            <a:solidFill>
              <a:srgbClr val="FFFFFF"/>
            </a:solidFill>
            <a:prstDash val="solid"/>
          </a:ln>
        </p:spPr>
      </p:sp>
      <p:sp>
        <p:nvSpPr>
          <p:cNvPr id="12" name="Shape 8"/>
          <p:cNvSpPr/>
          <p:nvPr/>
        </p:nvSpPr>
        <p:spPr>
          <a:xfrm>
            <a:off x="890337" y="3362022"/>
            <a:ext cx="7107382" cy="49220"/>
          </a:xfrm>
          <a:custGeom>
            <a:avLst/>
            <a:gdLst/>
            <a:ahLst/>
            <a:cxnLst/>
            <a:rect l="l" t="t" r="r" b="b"/>
            <a:pathLst>
              <a:path w="7107382" h="49220">
                <a:moveTo>
                  <a:pt x="0" y="0"/>
                </a:moveTo>
                <a:lnTo>
                  <a:pt x="7107382" y="49220"/>
                </a:lnTo>
              </a:path>
            </a:pathLst>
          </a:custGeom>
          <a:noFill/>
          <a:ln w="4763">
            <a:solidFill>
              <a:srgbClr val="9B9B9B"/>
            </a:solidFill>
            <a:prstDash val="dash"/>
            <a:headEnd type="none"/>
            <a:tailEnd type="arrow"/>
          </a:ln>
        </p:spPr>
      </p:sp>
      <p:pic>
        <p:nvPicPr>
          <p:cNvPr id="13"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4267" y="766132"/>
            <a:ext cx="1945744" cy="1978923"/>
          </a:xfrm>
          <a:prstGeom prst="rect">
            <a:avLst/>
          </a:prstGeom>
        </p:spPr>
      </p:pic>
      <p:sp>
        <p:nvSpPr>
          <p:cNvPr id="14" name="Shape 9"/>
          <p:cNvSpPr/>
          <p:nvPr/>
        </p:nvSpPr>
        <p:spPr>
          <a:xfrm>
            <a:off x="3588100" y="3308480"/>
            <a:ext cx="158077" cy="158077"/>
          </a:xfrm>
          <a:custGeom>
            <a:avLst/>
            <a:gdLst/>
            <a:ahLst/>
            <a:cxnLst/>
            <a:rect l="l" t="t" r="r" b="b"/>
            <a:pathLst>
              <a:path w="158077" h="158077">
                <a:moveTo>
                  <a:pt x="79038" y="0"/>
                </a:moveTo>
                <a:cubicBezTo>
                  <a:pt x="122661" y="0"/>
                  <a:pt x="158077" y="35416"/>
                  <a:pt x="158077" y="79038"/>
                </a:cubicBezTo>
                <a:cubicBezTo>
                  <a:pt x="158077" y="122661"/>
                  <a:pt x="122661" y="158077"/>
                  <a:pt x="79038" y="158077"/>
                </a:cubicBezTo>
                <a:cubicBezTo>
                  <a:pt x="35416" y="158077"/>
                  <a:pt x="0" y="122661"/>
                  <a:pt x="0" y="79038"/>
                </a:cubicBezTo>
                <a:cubicBezTo>
                  <a:pt x="0" y="35416"/>
                  <a:pt x="35416" y="0"/>
                  <a:pt x="79038" y="0"/>
                </a:cubicBezTo>
                <a:close/>
              </a:path>
            </a:pathLst>
          </a:custGeom>
          <a:solidFill>
            <a:srgbClr val="BA0000"/>
          </a:solidFill>
          <a:ln w="23813">
            <a:solidFill>
              <a:srgbClr val="FFFFFF"/>
            </a:solidFill>
            <a:prstDash val="solid"/>
          </a:ln>
        </p:spPr>
      </p:sp>
      <p:pic>
        <p:nvPicPr>
          <p:cNvPr id="15" name="Image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2359" y="1471456"/>
            <a:ext cx="1252245" cy="1273599"/>
          </a:xfrm>
          <a:prstGeom prst="rect">
            <a:avLst/>
          </a:prstGeom>
        </p:spPr>
      </p:pic>
      <p:sp>
        <p:nvSpPr>
          <p:cNvPr id="16" name="Shape 10"/>
          <p:cNvSpPr/>
          <p:nvPr/>
        </p:nvSpPr>
        <p:spPr>
          <a:xfrm>
            <a:off x="7289443" y="3308480"/>
            <a:ext cx="158077" cy="158077"/>
          </a:xfrm>
          <a:custGeom>
            <a:avLst/>
            <a:gdLst/>
            <a:ahLst/>
            <a:cxnLst/>
            <a:rect l="l" t="t" r="r" b="b"/>
            <a:pathLst>
              <a:path w="158077" h="158077">
                <a:moveTo>
                  <a:pt x="79038" y="0"/>
                </a:moveTo>
                <a:cubicBezTo>
                  <a:pt x="122661" y="0"/>
                  <a:pt x="158077" y="35416"/>
                  <a:pt x="158077" y="79038"/>
                </a:cubicBezTo>
                <a:cubicBezTo>
                  <a:pt x="158077" y="122661"/>
                  <a:pt x="122661" y="158077"/>
                  <a:pt x="79038" y="158077"/>
                </a:cubicBezTo>
                <a:cubicBezTo>
                  <a:pt x="35416" y="158077"/>
                  <a:pt x="0" y="122661"/>
                  <a:pt x="0" y="79038"/>
                </a:cubicBezTo>
                <a:cubicBezTo>
                  <a:pt x="0" y="35416"/>
                  <a:pt x="35416" y="0"/>
                  <a:pt x="79038" y="0"/>
                </a:cubicBezTo>
                <a:close/>
              </a:path>
            </a:pathLst>
          </a:custGeom>
          <a:solidFill>
            <a:srgbClr val="BA0000"/>
          </a:solidFill>
          <a:ln w="23813">
            <a:solidFill>
              <a:srgbClr val="FFFFFF"/>
            </a:solidFill>
            <a:prstDash val="solid"/>
          </a:ln>
        </p:spPr>
      </p:sp>
      <p:pic>
        <p:nvPicPr>
          <p:cNvPr id="17" name="Image 4"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4190" y="1826868"/>
            <a:ext cx="430624" cy="430624"/>
          </a:xfrm>
          <a:prstGeom prst="rect">
            <a:avLst/>
          </a:prstGeom>
        </p:spPr>
      </p:pic>
      <p:pic>
        <p:nvPicPr>
          <p:cNvPr id="18"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53169" y="1892943"/>
            <a:ext cx="430624" cy="430624"/>
          </a:xfrm>
          <a:prstGeom prst="rect">
            <a:avLst/>
          </a:prstGeom>
        </p:spPr>
      </p:pic>
      <p:pic>
        <p:nvPicPr>
          <p:cNvPr id="19" name="Image 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88264" y="1826868"/>
            <a:ext cx="430624" cy="430624"/>
          </a:xfrm>
          <a:prstGeom prst="rect">
            <a:avLst/>
          </a:prstGeom>
        </p:spPr>
      </p:pic>
      <p:pic>
        <p:nvPicPr>
          <p:cNvPr id="20"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82987" y="1327404"/>
            <a:ext cx="568304" cy="568304"/>
          </a:xfrm>
          <a:prstGeom prst="rect">
            <a:avLst/>
          </a:prstGeom>
        </p:spPr>
      </p:pic>
      <p:sp>
        <p:nvSpPr>
          <p:cNvPr id="21" name="Text 11"/>
          <p:cNvSpPr txBox="1"/>
          <p:nvPr/>
        </p:nvSpPr>
        <p:spPr>
          <a:xfrm>
            <a:off x="3021801" y="2777403"/>
            <a:ext cx="1290676" cy="408093"/>
          </a:xfrm>
          <a:prstGeom prst="rect">
            <a:avLst/>
          </a:prstGeom>
          <a:noFill/>
        </p:spPr>
        <p:txBody>
          <a:bodyPr wrap="square" lIns="0" tIns="0" rIns="0" bIns="0" rtlCol="0" anchor="ctr">
            <a:spAutoFit/>
          </a:bodyPr>
          <a:lstStyle/>
          <a:p>
            <a:pPr marL="0" indent="0" algn="ctr">
              <a:buNone/>
            </a:pPr>
            <a:r>
              <a:rPr lang="zh-CN" altLang="en-US" sz="1125" dirty="0">
                <a:solidFill>
                  <a:srgbClr val="BA0000"/>
                </a:solidFill>
                <a:latin typeface="SourceHanSansSC-Regular" panose="020B0500000000000000" charset="-122"/>
                <a:ea typeface="SourceHanSansSC-Regular" panose="020B0500000000000000" charset="-122"/>
                <a:cs typeface="SourceHanSansSC-Regular" panose="020B0500000000000000" charset="-122"/>
              </a:rPr>
              <a:t>共同学习互相监督</a:t>
            </a:r>
            <a:endParaRPr lang="en-US" sz="1125" dirty="0"/>
          </a:p>
        </p:txBody>
      </p:sp>
      <p:sp>
        <p:nvSpPr>
          <p:cNvPr id="22" name="Text 12"/>
          <p:cNvSpPr txBox="1"/>
          <p:nvPr/>
        </p:nvSpPr>
        <p:spPr>
          <a:xfrm>
            <a:off x="5052215" y="2766963"/>
            <a:ext cx="1302721" cy="428973"/>
          </a:xfrm>
          <a:prstGeom prst="rect">
            <a:avLst/>
          </a:prstGeom>
          <a:noFill/>
        </p:spPr>
        <p:txBody>
          <a:bodyPr wrap="square" lIns="0" tIns="0" rIns="0" bIns="0" rtlCol="0" anchor="ctr">
            <a:spAutoFit/>
          </a:bodyPr>
          <a:lstStyle/>
          <a:p>
            <a:pPr marL="0" indent="0" algn="ctr">
              <a:buNone/>
            </a:pPr>
            <a:r>
              <a:rPr lang="zh-CN" altLang="en-US" sz="1125" dirty="0">
                <a:solidFill>
                  <a:srgbClr val="9B9B9B"/>
                </a:solidFill>
                <a:latin typeface="SourceHanSansSC-Regular" panose="020B0500000000000000" charset="-122"/>
                <a:ea typeface="SourceHanSansSC-Regular" panose="020B0500000000000000" charset="-122"/>
                <a:cs typeface="SourceHanSansSC-Regular" panose="020B0500000000000000" charset="-122"/>
              </a:rPr>
              <a:t>分享经验互相启发</a:t>
            </a:r>
            <a:endParaRPr lang="en-US" sz="1125" dirty="0"/>
          </a:p>
        </p:txBody>
      </p:sp>
      <p:sp>
        <p:nvSpPr>
          <p:cNvPr id="23" name="Text 13"/>
          <p:cNvSpPr txBox="1"/>
          <p:nvPr/>
        </p:nvSpPr>
        <p:spPr>
          <a:xfrm>
            <a:off x="6703200" y="2763483"/>
            <a:ext cx="1330561" cy="435933"/>
          </a:xfrm>
          <a:prstGeom prst="rect">
            <a:avLst/>
          </a:prstGeom>
          <a:noFill/>
        </p:spPr>
        <p:txBody>
          <a:bodyPr wrap="square" lIns="0" tIns="0" rIns="0" bIns="0" rtlCol="0" anchor="ctr">
            <a:spAutoFit/>
          </a:bodyPr>
          <a:lstStyle/>
          <a:p>
            <a:pPr marL="0" indent="0" algn="ctr">
              <a:buNone/>
            </a:pPr>
            <a:r>
              <a:rPr lang="zh-CN" altLang="en-US" sz="1125" dirty="0">
                <a:solidFill>
                  <a:srgbClr val="BA0000"/>
                </a:solidFill>
                <a:latin typeface="SourceHanSansSC-Regular" panose="020B0500000000000000" charset="-122"/>
                <a:ea typeface="SourceHanSansSC-Regular" panose="020B0500000000000000" charset="-122"/>
                <a:cs typeface="SourceHanSansSC-Regular" panose="020B0500000000000000" charset="-122"/>
              </a:rPr>
              <a:t>鼓励同伴共同进步</a:t>
            </a:r>
            <a:endParaRPr lang="en-US" sz="1125" dirty="0"/>
          </a:p>
        </p:txBody>
      </p:sp>
      <p:sp>
        <p:nvSpPr>
          <p:cNvPr id="24" name="Text 14"/>
          <p:cNvSpPr txBox="1"/>
          <p:nvPr/>
        </p:nvSpPr>
        <p:spPr>
          <a:xfrm>
            <a:off x="1037512" y="2768500"/>
            <a:ext cx="1343980" cy="425899"/>
          </a:xfrm>
          <a:prstGeom prst="rect">
            <a:avLst/>
          </a:prstGeom>
          <a:noFill/>
        </p:spPr>
        <p:txBody>
          <a:bodyPr wrap="square" lIns="0" tIns="0" rIns="0" bIns="0" rtlCol="0" anchor="ctr">
            <a:spAutoFit/>
          </a:bodyPr>
          <a:lstStyle/>
          <a:p>
            <a:pPr marL="0" indent="0" algn="ctr">
              <a:buNone/>
            </a:pPr>
            <a:r>
              <a:rPr lang="zh-CN" altLang="en-US" sz="1125" dirty="0">
                <a:solidFill>
                  <a:srgbClr val="9B9B9B"/>
                </a:solidFill>
                <a:latin typeface="SourceHanSansSC-Regular" panose="020B0500000000000000" charset="-122"/>
                <a:ea typeface="SourceHanSansSC-Regular" panose="020B0500000000000000" charset="-122"/>
                <a:cs typeface="SourceHanSansSC-Regular" panose="020B0500000000000000" charset="-122"/>
              </a:rPr>
              <a:t>组建学习互助小组</a:t>
            </a:r>
            <a:endParaRPr lang="en-US" sz="1425" dirty="0"/>
          </a:p>
        </p:txBody>
      </p:sp>
      <p:sp>
        <p:nvSpPr>
          <p:cNvPr id="25" name="Text 15"/>
          <p:cNvSpPr txBox="1"/>
          <p:nvPr/>
        </p:nvSpPr>
        <p:spPr>
          <a:xfrm>
            <a:off x="933215" y="3596716"/>
            <a:ext cx="1552575" cy="566738"/>
          </a:xfrm>
          <a:prstGeom prst="rect">
            <a:avLst/>
          </a:prstGeom>
          <a:noFill/>
        </p:spPr>
        <p:txBody>
          <a:bodyPr wrap="square" lIns="0" tIns="0" rIns="0" bIns="0" rtlCol="0" anchor="t">
            <a:spAutoFit/>
          </a:bodyPr>
          <a:lstStyle/>
          <a:p>
            <a:pPr marL="0" indent="0" algn="l">
              <a:lnSpc>
                <a:spcPct val="96000"/>
              </a:lnSpc>
              <a:buNone/>
            </a:pPr>
            <a:r>
              <a:rPr lang="zh-CN" altLang="en-US" sz="930" dirty="0">
                <a:solidFill>
                  <a:srgbClr val="000000"/>
                </a:solidFill>
                <a:latin typeface="SourceHanSansSC-Regular" panose="020B0500000000000000" charset="-122"/>
                <a:ea typeface="SourceHanSansSC-Regular" panose="020B0500000000000000" charset="-122"/>
                <a:cs typeface="SourceHanSansSC-Regular" panose="020B0500000000000000" charset="-122"/>
              </a:rPr>
              <a:t>组建学习互助小组，共同讨论问题、分享学习资源。小组成员之间可以相互帮助、相互监督，提高学习效率。</a:t>
            </a:r>
            <a:endParaRPr lang="en-US" sz="930" dirty="0"/>
          </a:p>
        </p:txBody>
      </p:sp>
      <p:sp>
        <p:nvSpPr>
          <p:cNvPr id="26" name="Text 16"/>
          <p:cNvSpPr txBox="1"/>
          <p:nvPr/>
        </p:nvSpPr>
        <p:spPr>
          <a:xfrm>
            <a:off x="2890851" y="3596716"/>
            <a:ext cx="1552575" cy="566738"/>
          </a:xfrm>
          <a:prstGeom prst="rect">
            <a:avLst/>
          </a:prstGeom>
          <a:noFill/>
        </p:spPr>
        <p:txBody>
          <a:bodyPr wrap="square" lIns="0" tIns="0" rIns="0" bIns="0" rtlCol="0" anchor="t">
            <a:spAutoFit/>
          </a:bodyPr>
          <a:lstStyle/>
          <a:p>
            <a:pPr marL="0" indent="0" algn="l">
              <a:lnSpc>
                <a:spcPct val="96000"/>
              </a:lnSpc>
              <a:buNone/>
            </a:pPr>
            <a:r>
              <a:rPr lang="zh-CN" altLang="en-US" sz="93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在小组内共同学习，互相监督复习进度和完成情况。这有助于保持学习动力，确保复习计划的顺利执行。</a:t>
            </a:r>
            <a:endParaRPr lang="en-US" sz="930" dirty="0"/>
          </a:p>
        </p:txBody>
      </p:sp>
      <p:sp>
        <p:nvSpPr>
          <p:cNvPr id="27" name="Text 17"/>
          <p:cNvSpPr txBox="1"/>
          <p:nvPr/>
        </p:nvSpPr>
        <p:spPr>
          <a:xfrm>
            <a:off x="4929669" y="3596716"/>
            <a:ext cx="1547813" cy="566738"/>
          </a:xfrm>
          <a:prstGeom prst="rect">
            <a:avLst/>
          </a:prstGeom>
          <a:noFill/>
        </p:spPr>
        <p:txBody>
          <a:bodyPr wrap="square" lIns="0" tIns="0" rIns="0" bIns="0" rtlCol="0" anchor="t">
            <a:spAutoFit/>
          </a:bodyPr>
          <a:lstStyle/>
          <a:p>
            <a:pPr marL="0" indent="0" algn="l">
              <a:lnSpc>
                <a:spcPct val="96000"/>
              </a:lnSpc>
              <a:buNone/>
            </a:pPr>
            <a:r>
              <a:rPr lang="zh-CN" altLang="en-US" sz="93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分享学习经验和心得，互相启发，共同进步。通过交流，可以发现自己的不足，借鉴他人的优点，提升学习能力。</a:t>
            </a:r>
            <a:endParaRPr lang="en-US" sz="930" dirty="0"/>
          </a:p>
        </p:txBody>
      </p:sp>
      <p:sp>
        <p:nvSpPr>
          <p:cNvPr id="28" name="Text 18"/>
          <p:cNvSpPr txBox="1"/>
          <p:nvPr/>
        </p:nvSpPr>
        <p:spPr>
          <a:xfrm>
            <a:off x="6675995" y="3596716"/>
            <a:ext cx="1543050" cy="566738"/>
          </a:xfrm>
          <a:prstGeom prst="rect">
            <a:avLst/>
          </a:prstGeom>
          <a:noFill/>
        </p:spPr>
        <p:txBody>
          <a:bodyPr wrap="square" lIns="0" tIns="0" rIns="0" bIns="0" rtlCol="0" anchor="t">
            <a:spAutoFit/>
          </a:bodyPr>
          <a:lstStyle/>
          <a:p>
            <a:pPr marL="0" indent="0" algn="l">
              <a:lnSpc>
                <a:spcPct val="96000"/>
              </a:lnSpc>
              <a:buNone/>
            </a:pPr>
            <a:r>
              <a:rPr lang="zh-CN" altLang="en-US" sz="93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鼓励小组成员共同进步，相互支持、相互鼓励。在遇到困难时，给予彼此帮助和信心，共同迎接期末考试的挑战。</a:t>
            </a:r>
            <a:endParaRPr lang="en-US" sz="93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0cd37938.png!/fwfh2/960x960"/>
          <p:cNvPicPr>
            <a:picLocks noChangeAspect="1"/>
          </p:cNvPicPr>
          <p:nvPr/>
        </p:nvPicPr>
        <p:blipFill>
          <a:blip r:embed="rId2"/>
          <a:stretch>
            <a:fillRect/>
          </a:stretch>
        </p:blipFill>
        <p:spPr>
          <a:xfrm>
            <a:off x="0" y="2442337"/>
            <a:ext cx="7868992" cy="2614800"/>
          </a:xfrm>
          <a:prstGeom prst="rect">
            <a:avLst/>
          </a:prstGeom>
        </p:spPr>
      </p:pic>
      <p:pic>
        <p:nvPicPr>
          <p:cNvPr id="4" name="Image 2" descr="//img.tukuppt.com/aippt_uploads/17620862/24/10/24/6719c0cd39075.png"/>
          <p:cNvPicPr>
            <a:picLocks noChangeAspect="1"/>
          </p:cNvPicPr>
          <p:nvPr/>
        </p:nvPicPr>
        <p:blipFill>
          <a:blip r:embed="rId3"/>
          <a:stretch>
            <a:fillRect/>
          </a:stretch>
        </p:blipFill>
        <p:spPr>
          <a:xfrm>
            <a:off x="5689712" y="1122517"/>
            <a:ext cx="3441409" cy="4013739"/>
          </a:xfrm>
          <a:prstGeom prst="rect">
            <a:avLst/>
          </a:prstGeom>
        </p:spPr>
      </p:pic>
      <p:sp>
        <p:nvSpPr>
          <p:cNvPr id="5" name="Text 0"/>
          <p:cNvSpPr txBox="1"/>
          <p:nvPr/>
        </p:nvSpPr>
        <p:spPr>
          <a:xfrm>
            <a:off x="974235" y="1665178"/>
            <a:ext cx="4340729" cy="1657350"/>
          </a:xfrm>
          <a:prstGeom prst="rect">
            <a:avLst/>
          </a:prstGeom>
          <a:noFill/>
        </p:spPr>
        <p:txBody>
          <a:bodyPr wrap="square" lIns="0" tIns="0" rIns="0" bIns="0" rtlCol="0" anchor="ctr">
            <a:spAutoFit/>
          </a:bodyPr>
          <a:lstStyle/>
          <a:p>
            <a:pPr marL="0" indent="0" algn="l">
              <a:buNone/>
            </a:pPr>
            <a:r>
              <a:rPr lang="zh-CN" altLang="en-US" sz="5475" dirty="0">
                <a:solidFill>
                  <a:srgbClr val="FFEC85"/>
                </a:solidFill>
                <a:latin typeface="SourceHanSerifCN-Heavy" panose="02020900000000000000" charset="-122"/>
                <a:ea typeface="SourceHanSerifCN-Heavy" panose="02020900000000000000" charset="-122"/>
                <a:cs typeface="SourceHanSerifCN-Heavy" panose="02020900000000000000" charset="-122"/>
              </a:rPr>
              <a:t>演示完毕感谢大家的聆听</a:t>
            </a:r>
            <a:endParaRPr lang="en-US" sz="5475" dirty="0"/>
          </a:p>
        </p:txBody>
      </p:sp>
      <p:sp>
        <p:nvSpPr>
          <p:cNvPr id="6" name="Text 1"/>
          <p:cNvSpPr txBox="1"/>
          <p:nvPr/>
        </p:nvSpPr>
        <p:spPr>
          <a:xfrm>
            <a:off x="1056082" y="4083640"/>
            <a:ext cx="1143205" cy="188786"/>
          </a:xfrm>
          <a:prstGeom prst="rect">
            <a:avLst/>
          </a:prstGeom>
          <a:noFill/>
        </p:spPr>
        <p:txBody>
          <a:bodyPr wrap="square" lIns="0" tIns="0" rIns="0" bIns="0" rtlCol="0" anchor="ctr">
            <a:spAutoFit/>
          </a:bodyPr>
          <a:lstStyle/>
          <a:p>
            <a:pPr marL="0" indent="0" algn="l">
              <a:buNone/>
            </a:pPr>
            <a:r>
              <a:rPr lang="zh-CN" altLang="en-US" sz="1125" dirty="0">
                <a:solidFill>
                  <a:srgbClr val="FFEC85"/>
                </a:solidFill>
                <a:latin typeface="SourceHanSerifCN-Heavy" panose="02020900000000000000" charset="-122"/>
                <a:ea typeface="SourceHanSerifCN-Heavy" panose="02020900000000000000" charset="-122"/>
                <a:cs typeface="SourceHanSerifCN-Heavy" panose="02020900000000000000" charset="-122"/>
              </a:rPr>
              <a:t>主讲：</a:t>
            </a:r>
            <a:endParaRPr lang="en-US" sz="1125" dirty="0"/>
          </a:p>
        </p:txBody>
      </p:sp>
      <p:sp>
        <p:nvSpPr>
          <p:cNvPr id="7" name="Text 2"/>
          <p:cNvSpPr txBox="1"/>
          <p:nvPr/>
        </p:nvSpPr>
        <p:spPr>
          <a:xfrm>
            <a:off x="2376308" y="4083640"/>
            <a:ext cx="1143205" cy="188786"/>
          </a:xfrm>
          <a:prstGeom prst="rect">
            <a:avLst/>
          </a:prstGeom>
          <a:noFill/>
        </p:spPr>
        <p:txBody>
          <a:bodyPr wrap="square" lIns="0" tIns="0" rIns="0" bIns="0" rtlCol="0" anchor="ctr">
            <a:spAutoFit/>
          </a:bodyPr>
          <a:lstStyle/>
          <a:p>
            <a:pPr marL="0" indent="0" algn="l">
              <a:buNone/>
            </a:pPr>
            <a:r>
              <a:rPr lang="zh-CN" altLang="en-US" sz="1125" dirty="0">
                <a:solidFill>
                  <a:srgbClr val="FFEC85"/>
                </a:solidFill>
                <a:latin typeface="SourceHanSerifCN-Heavy" panose="02020900000000000000" charset="-122"/>
                <a:ea typeface="SourceHanSerifCN-Heavy" panose="02020900000000000000" charset="-122"/>
                <a:cs typeface="SourceHanSerifCN-Heavy" panose="02020900000000000000" charset="-122"/>
              </a:rPr>
              <a:t>时间：</a:t>
            </a:r>
            <a:endParaRPr lang="en-US" sz="1125" dirty="0"/>
          </a:p>
        </p:txBody>
      </p:sp>
      <p:sp>
        <p:nvSpPr>
          <p:cNvPr id="8" name="Text 3"/>
          <p:cNvSpPr txBox="1"/>
          <p:nvPr/>
        </p:nvSpPr>
        <p:spPr>
          <a:xfrm>
            <a:off x="974235" y="3404607"/>
            <a:ext cx="4262496" cy="188786"/>
          </a:xfrm>
          <a:prstGeom prst="rect">
            <a:avLst/>
          </a:prstGeom>
          <a:noFill/>
        </p:spPr>
        <p:txBody>
          <a:bodyPr wrap="square" lIns="0" tIns="0" rIns="0" bIns="0" rtlCol="0" anchor="ctr">
            <a:spAutoFit/>
          </a:bodyPr>
          <a:lstStyle/>
          <a:p>
            <a:pPr marL="0" indent="0" algn="l">
              <a:buNone/>
            </a:pPr>
            <a:r>
              <a:rPr lang="en-GB" altLang="en-US" sz="750" b="1" dirty="0">
                <a:solidFill>
                  <a:srgbClr val="FFEA82"/>
                </a:solidFill>
                <a:latin typeface="SourceHanSansSC-Regular" panose="020B0500000000000000" charset="-122"/>
                <a:ea typeface="SourceHanSansSC-Regular" panose="020B0500000000000000" charset="-122"/>
                <a:cs typeface="SourceHanSansSC-Regular" panose="020B0500000000000000" charset="-122"/>
              </a:rPr>
              <a:t>Lorem Ipsum </a:t>
            </a:r>
            <a:r>
              <a:rPr lang="en-GB" altLang="en-US" sz="750" dirty="0">
                <a:solidFill>
                  <a:srgbClr val="FFEA82"/>
                </a:solidFill>
                <a:latin typeface="SourceHanSansSC-Regular" panose="020B0500000000000000" charset="-122"/>
                <a:ea typeface="SourceHanSansSC-Regular" panose="020B0500000000000000" charset="-122"/>
                <a:cs typeface="SourceHanSansSC-Regular" panose="020B0500000000000000" charset="-122"/>
              </a:rPr>
              <a:t>is simply dummy text of the printing and typesetting industry. Lorem Ipsum has been the industry's standard dummy text ever since</a:t>
            </a:r>
            <a:endParaRPr lang="en-US" sz="750" dirty="0"/>
          </a:p>
        </p:txBody>
      </p:sp>
      <p:sp>
        <p:nvSpPr>
          <p:cNvPr id="9" name="Text 4"/>
          <p:cNvSpPr txBox="1"/>
          <p:nvPr/>
        </p:nvSpPr>
        <p:spPr>
          <a:xfrm>
            <a:off x="4565561" y="35800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5"/>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pic>
        <p:nvPicPr>
          <p:cNvPr id="11" name="Image 3"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235" y="1318211"/>
            <a:ext cx="3424113" cy="309533"/>
          </a:xfrm>
          <a:prstGeom prst="rect">
            <a:avLst/>
          </a:prstGeom>
        </p:spPr>
      </p:pic>
      <p:sp>
        <p:nvSpPr>
          <p:cNvPr id="12" name="Text 6"/>
          <p:cNvSpPr txBox="1"/>
          <p:nvPr/>
        </p:nvSpPr>
        <p:spPr>
          <a:xfrm>
            <a:off x="1219696" y="1256964"/>
            <a:ext cx="3114512" cy="412977"/>
          </a:xfrm>
          <a:prstGeom prst="rect">
            <a:avLst/>
          </a:prstGeom>
          <a:noFill/>
        </p:spPr>
        <p:txBody>
          <a:bodyPr wrap="square" lIns="0" tIns="0" rIns="0" bIns="0" rtlCol="0" anchor="ctr">
            <a:spAutoFit/>
          </a:bodyPr>
          <a:lstStyle/>
          <a:p>
            <a:pPr marL="0" indent="0" algn="l">
              <a:buNone/>
            </a:pPr>
            <a:r>
              <a:rPr lang="en-US" sz="1540" kern="0" spc="600" dirty="0">
                <a:solidFill>
                  <a:srgbClr val="FFFFFF"/>
                </a:solidFill>
                <a:latin typeface="SourceHanSerifCN-Heavy" panose="02020900000000000000" charset="-122"/>
                <a:ea typeface="SourceHanSerifCN-Heavy" panose="02020900000000000000" charset="-122"/>
                <a:cs typeface="SourceHanSerifCN-Heavy" panose="02020900000000000000" charset="-122"/>
              </a:rPr>
              <a:t>2024企业年终颁奖盛典</a:t>
            </a:r>
            <a:endParaRPr lang="en-US" sz="1540" dirty="0"/>
          </a:p>
        </p:txBody>
      </p:sp>
      <p:pic>
        <p:nvPicPr>
          <p:cNvPr id="13" name="Image 4" descr="//img.tukuppt.com/aippt_uploads/17620862/24/10/24/6719c42044ab3.png!/fwfh2/960x960"/>
          <p:cNvPicPr>
            <a:picLocks noChangeAspect="1"/>
          </p:cNvPicPr>
          <p:nvPr/>
        </p:nvPicPr>
        <p:blipFill>
          <a:blip r:embed="rId6"/>
          <a:stretch>
            <a:fillRect/>
          </a:stretch>
        </p:blipFill>
        <p:spPr>
          <a:xfrm>
            <a:off x="5849155" y="1122517"/>
            <a:ext cx="4572000" cy="1733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img.tukuppt.com/aippt_uploads/17620862/24/10/24/6719c0c7bbadd.png!/fwfh2/960x960"/>
          <p:cNvPicPr>
            <a:picLocks noChangeAspect="1"/>
          </p:cNvPicPr>
          <p:nvPr/>
        </p:nvPicPr>
        <p:blipFill>
          <a:blip r:embed="rId1"/>
          <a:stretch>
            <a:fillRect/>
          </a:stretch>
        </p:blipFill>
        <p:spPr>
          <a:xfrm>
            <a:off x="0" y="0"/>
            <a:ext cx="9131121" cy="5136256"/>
          </a:xfrm>
          <a:prstGeom prst="rect">
            <a:avLst/>
          </a:prstGeom>
        </p:spPr>
      </p:pic>
      <p:pic>
        <p:nvPicPr>
          <p:cNvPr id="3" name="Image 1" descr="//img.tukuppt.com/aippt_uploads/17620862/24/10/24/6719c42044ab3.png!/fwfh2/960x960"/>
          <p:cNvPicPr>
            <a:picLocks noChangeAspect="1"/>
          </p:cNvPicPr>
          <p:nvPr/>
        </p:nvPicPr>
        <p:blipFill>
          <a:blip r:embed="rId2"/>
          <a:stretch>
            <a:fillRect/>
          </a:stretch>
        </p:blipFill>
        <p:spPr>
          <a:xfrm>
            <a:off x="603222" y="1133269"/>
            <a:ext cx="7568485" cy="2869717"/>
          </a:xfrm>
          <a:prstGeom prst="rect">
            <a:avLst/>
          </a:prstGeom>
        </p:spPr>
      </p:pic>
      <p:pic>
        <p:nvPicPr>
          <p:cNvPr id="4" name="Image 2" descr="//img.tukuppt.com/aippt_uploads/17620862/24/10/24/6719c0cd48052.png!/fwfh2/960x960"/>
          <p:cNvPicPr>
            <a:picLocks noChangeAspect="1"/>
          </p:cNvPicPr>
          <p:nvPr/>
        </p:nvPicPr>
        <p:blipFill>
          <a:blip r:embed="rId3"/>
          <a:stretch>
            <a:fillRect/>
          </a:stretch>
        </p:blipFill>
        <p:spPr>
          <a:xfrm>
            <a:off x="0" y="2687181"/>
            <a:ext cx="9148293" cy="2449074"/>
          </a:xfrm>
          <a:prstGeom prst="rect">
            <a:avLst/>
          </a:prstGeom>
        </p:spPr>
      </p:pic>
      <p:pic>
        <p:nvPicPr>
          <p:cNvPr id="5" name="Image 3" descr="//img.tukuppt.com/aippt_uploads/17620862/24/10/24/6719c0cd45b79.png!/fwfh2/960x960"/>
          <p:cNvPicPr>
            <a:picLocks noChangeAspect="1"/>
          </p:cNvPicPr>
          <p:nvPr/>
        </p:nvPicPr>
        <p:blipFill>
          <a:blip r:embed="rId4"/>
          <a:stretch>
            <a:fillRect/>
          </a:stretch>
        </p:blipFill>
        <p:spPr>
          <a:xfrm>
            <a:off x="2764665" y="3752342"/>
            <a:ext cx="3601792" cy="1913452"/>
          </a:xfrm>
          <a:prstGeom prst="rect">
            <a:avLst/>
          </a:prstGeom>
        </p:spPr>
      </p:pic>
      <p:pic>
        <p:nvPicPr>
          <p:cNvPr id="6" name="Image 4" descr="//img.tukuppt.com/aippt_uploads/17620862/24/10/24/6719c0cd390f2.png"/>
          <p:cNvPicPr>
            <a:picLocks noChangeAspect="1"/>
          </p:cNvPicPr>
          <p:nvPr/>
        </p:nvPicPr>
        <p:blipFill>
          <a:blip r:embed="rId5"/>
          <a:stretch>
            <a:fillRect/>
          </a:stretch>
        </p:blipFill>
        <p:spPr>
          <a:xfrm>
            <a:off x="3233972" y="1182844"/>
            <a:ext cx="481549" cy="629628"/>
          </a:xfrm>
          <a:prstGeom prst="rect">
            <a:avLst/>
          </a:prstGeom>
        </p:spPr>
      </p:pic>
      <p:pic>
        <p:nvPicPr>
          <p:cNvPr id="7" name="Image 5" descr="//img.tukuppt.com/aippt_uploads/17620862/24/10/24/6719c0cd390f2.png"/>
          <p:cNvPicPr>
            <a:picLocks noChangeAspect="1"/>
          </p:cNvPicPr>
          <p:nvPr/>
        </p:nvPicPr>
        <p:blipFill>
          <a:blip r:embed="rId5"/>
          <a:stretch>
            <a:fillRect/>
          </a:stretch>
        </p:blipFill>
        <p:spPr>
          <a:xfrm flipH="1">
            <a:off x="5415600" y="1182844"/>
            <a:ext cx="481549" cy="629628"/>
          </a:xfrm>
          <a:prstGeom prst="rect">
            <a:avLst/>
          </a:prstGeom>
        </p:spPr>
      </p:pic>
      <p:sp>
        <p:nvSpPr>
          <p:cNvPr id="8" name="Text 0"/>
          <p:cNvSpPr txBox="1"/>
          <p:nvPr/>
        </p:nvSpPr>
        <p:spPr>
          <a:xfrm>
            <a:off x="2031861" y="2178556"/>
            <a:ext cx="5067399" cy="779145"/>
          </a:xfrm>
          <a:prstGeom prst="rect">
            <a:avLst/>
          </a:prstGeom>
          <a:noFill/>
        </p:spPr>
        <p:txBody>
          <a:bodyPr wrap="square" lIns="0" tIns="0" rIns="0" bIns="0" rtlCol="0" anchor="ctr">
            <a:spAutoFit/>
          </a:bodyPr>
          <a:lstStyle/>
          <a:p>
            <a:pPr marL="0" indent="0" algn="ctr">
              <a:buNone/>
            </a:pPr>
            <a:r>
              <a:rPr lang="zh-CN" altLang="en-US" sz="5065" dirty="0">
                <a:solidFill>
                  <a:srgbClr val="FFEC85"/>
                </a:solidFill>
                <a:latin typeface="方正粗黑宋简体" panose="02000000000000000000" charset="-122"/>
                <a:ea typeface="方正粗黑宋简体" panose="02000000000000000000" charset="-122"/>
                <a:cs typeface="SourceHanSerifCN-Heavy" panose="02020900000000000000" charset="-122"/>
              </a:rPr>
              <a:t>月考总结</a:t>
            </a:r>
            <a:endParaRPr lang="zh-CN" altLang="en-US" sz="5065" dirty="0">
              <a:solidFill>
                <a:srgbClr val="FFEC85"/>
              </a:solidFill>
              <a:latin typeface="方正粗黑宋简体" panose="02000000000000000000" charset="-122"/>
              <a:ea typeface="方正粗黑宋简体" panose="02000000000000000000" charset="-122"/>
              <a:cs typeface="SourceHanSerifCN-Heavy" panose="02020900000000000000" charset="-122"/>
            </a:endParaRPr>
          </a:p>
        </p:txBody>
      </p:sp>
      <p:sp>
        <p:nvSpPr>
          <p:cNvPr id="9" name="Text 1"/>
          <p:cNvSpPr txBox="1"/>
          <p:nvPr/>
        </p:nvSpPr>
        <p:spPr>
          <a:xfrm>
            <a:off x="4685763" y="315075"/>
            <a:ext cx="4262496" cy="188786"/>
          </a:xfrm>
          <a:prstGeom prst="rect">
            <a:avLst/>
          </a:prstGeom>
          <a:noFill/>
        </p:spPr>
        <p:txBody>
          <a:bodyPr wrap="square" lIns="0" tIns="0" rIns="0" bIns="0" rtlCol="0" anchor="ctr">
            <a:spAutoFit/>
          </a:bodyPr>
          <a:lstStyle/>
          <a:p>
            <a:pPr marL="0" indent="0" algn="ctr">
              <a:buNone/>
            </a:pPr>
            <a:r>
              <a:rPr lang="zh-CN" altLang="en-US" sz="865" kern="0" spc="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在/风/云/激/荡/里/砥/砺/前/行</a:t>
            </a:r>
            <a:endParaRPr lang="en-US" sz="865" dirty="0"/>
          </a:p>
        </p:txBody>
      </p:sp>
      <p:sp>
        <p:nvSpPr>
          <p:cNvPr id="10" name="Text 2"/>
          <p:cNvSpPr txBox="1"/>
          <p:nvPr/>
        </p:nvSpPr>
        <p:spPr>
          <a:xfrm>
            <a:off x="357834" y="274282"/>
            <a:ext cx="1396496" cy="356231"/>
          </a:xfrm>
          <a:prstGeom prst="rect">
            <a:avLst/>
          </a:prstGeom>
          <a:noFill/>
        </p:spPr>
        <p:txBody>
          <a:bodyPr wrap="square" lIns="0" tIns="0" rIns="0" bIns="0" rtlCol="0" anchor="ctr">
            <a:spAutoFit/>
          </a:bodyPr>
          <a:lstStyle/>
          <a:p>
            <a:pPr marL="0" indent="0" algn="ctr">
              <a:buNone/>
            </a:pPr>
            <a:r>
              <a:rPr lang="en-US" sz="1425" b="1" kern="0" spc="1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-企业/LOGO-</a:t>
            </a:r>
            <a:endParaRPr lang="en-US" sz="1425" dirty="0"/>
          </a:p>
        </p:txBody>
      </p:sp>
      <p:sp>
        <p:nvSpPr>
          <p:cNvPr id="11" name="Text 3"/>
          <p:cNvSpPr txBox="1"/>
          <p:nvPr/>
        </p:nvSpPr>
        <p:spPr>
          <a:xfrm>
            <a:off x="3761547" y="1225815"/>
            <a:ext cx="447820"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第</a:t>
            </a:r>
            <a:endParaRPr lang="en-US" sz="3000" dirty="0"/>
          </a:p>
        </p:txBody>
      </p:sp>
      <p:sp>
        <p:nvSpPr>
          <p:cNvPr id="12" name="Text 4"/>
          <p:cNvSpPr txBox="1"/>
          <p:nvPr/>
        </p:nvSpPr>
        <p:spPr>
          <a:xfrm>
            <a:off x="4201654" y="1225707"/>
            <a:ext cx="499336" cy="440655"/>
          </a:xfrm>
          <a:prstGeom prst="rect">
            <a:avLst/>
          </a:prstGeom>
          <a:noFill/>
        </p:spPr>
        <p:txBody>
          <a:bodyPr wrap="square" lIns="0" tIns="0" rIns="0" bIns="0" rtlCol="0" anchor="ctr">
            <a:spAutoFit/>
          </a:bodyPr>
          <a:lstStyle/>
          <a:p>
            <a:pPr marL="0" indent="0" algn="l">
              <a:buNone/>
            </a:pPr>
            <a:r>
              <a:rPr 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01</a:t>
            </a:r>
            <a:endParaRPr lang="en-US" sz="3000" dirty="0"/>
          </a:p>
        </p:txBody>
      </p:sp>
      <p:sp>
        <p:nvSpPr>
          <p:cNvPr id="13" name="Text 5"/>
          <p:cNvSpPr txBox="1"/>
          <p:nvPr/>
        </p:nvSpPr>
        <p:spPr>
          <a:xfrm>
            <a:off x="4685763" y="1230578"/>
            <a:ext cx="842773" cy="440655"/>
          </a:xfrm>
          <a:prstGeom prst="rect">
            <a:avLst/>
          </a:prstGeom>
          <a:noFill/>
        </p:spPr>
        <p:txBody>
          <a:bodyPr wrap="square" lIns="0" tIns="0" rIns="0" bIns="0" rtlCol="0" anchor="ctr">
            <a:spAutoFit/>
          </a:bodyPr>
          <a:lstStyle/>
          <a:p>
            <a:pPr marL="0" indent="0" algn="l">
              <a:buNone/>
            </a:pPr>
            <a:r>
              <a:rPr lang="zh-CN" altLang="en-US" sz="3000" dirty="0">
                <a:solidFill>
                  <a:srgbClr val="FFEC85"/>
                </a:solidFill>
                <a:latin typeface="SourceHanSansSC-Bold" panose="020B0800000000000000" charset="-122"/>
                <a:ea typeface="SourceHanSansSC-Bold" panose="020B0800000000000000" charset="-122"/>
                <a:cs typeface="SourceHanSansSC-Bold" panose="020B0800000000000000" charset="-122"/>
              </a:rPr>
              <a:t>章节</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图片5"/>
          <p:cNvPicPr>
            <a:picLocks noGrp="1"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b="3225"/>
          <a:stretch>
            <a:fillRect/>
          </a:stretch>
        </p:blipFill>
        <p:spPr>
          <a:xfrm>
            <a:off x="0" y="92"/>
            <a:ext cx="9144000" cy="5143500"/>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日期占位符 3"/>
          <p:cNvSpPr>
            <a:spLocks noGrp="1"/>
          </p:cNvSpPr>
          <p:nvPr>
            <p:ph type="dt" sz="half" idx="10"/>
          </p:nvPr>
        </p:nvSpPr>
        <p:spPr/>
        <p:txBody>
          <a:bodyPr/>
          <a:lstStyle/>
          <a:p>
            <a:pPr fontAlgn="base">
              <a:spcBef>
                <a:spcPct val="0"/>
              </a:spcBef>
              <a:spcAft>
                <a:spcPct val="0"/>
              </a:spcAft>
              <a:defRPr/>
            </a:pPr>
            <a:fld id="{82E1FB72-9535-4991-AFC1-C5A4A8AB5E95}" type="datetime1">
              <a:rPr lang="zh-CN" altLang="en-US" sz="1050">
                <a:solidFill>
                  <a:srgbClr val="000000"/>
                </a:solidFill>
                <a:latin typeface="Arial" panose="020B0604020202020204" pitchFamily="34" charset="0"/>
                <a:ea typeface="宋体" panose="02010600030101010101" pitchFamily="2" charset="-122"/>
              </a:rPr>
            </a:fld>
            <a:endParaRPr lang="en-US" altLang="zh-CN" sz="1050" dirty="0">
              <a:solidFill>
                <a:srgbClr val="000000"/>
              </a:solidFill>
              <a:latin typeface="Arial" panose="020B0604020202020204" pitchFamily="34" charset="0"/>
              <a:ea typeface="宋体" panose="02010600030101010101" pitchFamily="2" charset="-122"/>
            </a:endParaRPr>
          </a:p>
        </p:txBody>
      </p:sp>
      <p:sp>
        <p:nvSpPr>
          <p:cNvPr id="7" name="灯片编号占位符 5"/>
          <p:cNvSpPr>
            <a:spLocks noGrp="1"/>
          </p:cNvSpPr>
          <p:nvPr>
            <p:ph type="sldNum" sz="quarter" idx="12"/>
          </p:nvPr>
        </p:nvSpPr>
        <p:spPr/>
        <p:txBody>
          <a:bodyPr/>
          <a:lstStyle/>
          <a:p>
            <a:pPr fontAlgn="base">
              <a:spcBef>
                <a:spcPct val="0"/>
              </a:spcBef>
              <a:spcAft>
                <a:spcPct val="0"/>
              </a:spcAft>
              <a:defRPr/>
            </a:pPr>
            <a:fld id="{0121530F-4C63-4A10-B6AE-9D35E384CE39}" type="slidenum">
              <a:rPr lang="zh-CN" altLang="en-US" sz="1050">
                <a:solidFill>
                  <a:srgbClr val="000000"/>
                </a:solidFill>
                <a:latin typeface="Arial" panose="020B0604020202020204" pitchFamily="34" charset="0"/>
                <a:ea typeface="宋体" panose="02010600030101010101" pitchFamily="2" charset="-122"/>
              </a:rPr>
            </a:fld>
            <a:endParaRPr lang="en-US" altLang="zh-CN" sz="1050">
              <a:solidFill>
                <a:srgbClr val="000000"/>
              </a:solidFill>
              <a:latin typeface="Arial" panose="020B0604020202020204" pitchFamily="34" charset="0"/>
              <a:ea typeface="宋体" panose="02010600030101010101" pitchFamily="2" charset="-122"/>
            </a:endParaRPr>
          </a:p>
        </p:txBody>
      </p:sp>
      <p:sp>
        <p:nvSpPr>
          <p:cNvPr id="20483" name="Text Box 3"/>
          <p:cNvSpPr txBox="1">
            <a:spLocks noChangeArrowheads="1"/>
          </p:cNvSpPr>
          <p:nvPr/>
        </p:nvSpPr>
        <p:spPr bwMode="auto">
          <a:xfrm>
            <a:off x="304480" y="120309"/>
            <a:ext cx="6038850" cy="714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zh-CN" altLang="en-US" sz="4050" b="1" dirty="0">
                <a:solidFill>
                  <a:srgbClr val="FFC000"/>
                </a:solidFill>
                <a:latin typeface="Arial" panose="020B0604020202020204" pitchFamily="34" charset="0"/>
                <a:ea typeface="黑体" panose="02010609060101010101" charset="-122"/>
              </a:rPr>
              <a:t>光荣榜</a:t>
            </a:r>
            <a:r>
              <a:rPr lang="zh-CN" altLang="en-US" sz="3600" b="1" dirty="0">
                <a:solidFill>
                  <a:srgbClr val="FFC000"/>
                </a:solidFill>
                <a:latin typeface="Arial" panose="020B0604020202020204" pitchFamily="34" charset="0"/>
                <a:ea typeface="黑体" panose="02010609060101010101" charset="-122"/>
              </a:rPr>
              <a:t>（</a:t>
            </a:r>
            <a:r>
              <a:rPr lang="en-US" altLang="zh-CN" sz="3600" b="1" dirty="0">
                <a:solidFill>
                  <a:srgbClr val="FFC000"/>
                </a:solidFill>
                <a:latin typeface="Arial" panose="020B0604020202020204" pitchFamily="34" charset="0"/>
                <a:ea typeface="黑体" panose="02010609060101010101" charset="-122"/>
              </a:rPr>
              <a:t>4</a:t>
            </a:r>
            <a:r>
              <a:rPr lang="zh-CN" altLang="en-US" sz="3600" b="1" dirty="0">
                <a:solidFill>
                  <a:srgbClr val="FFC000"/>
                </a:solidFill>
                <a:latin typeface="Arial" panose="020B0604020202020204" pitchFamily="34" charset="0"/>
                <a:ea typeface="黑体" panose="02010609060101010101" charset="-122"/>
              </a:rPr>
              <a:t>门总分优胜者</a:t>
            </a:r>
            <a:r>
              <a:rPr lang="zh-CN" altLang="en-US" sz="3600" b="1" dirty="0" smtClean="0">
                <a:solidFill>
                  <a:srgbClr val="FFC000"/>
                </a:solidFill>
                <a:latin typeface="Arial" panose="020B0604020202020204" pitchFamily="34" charset="0"/>
                <a:ea typeface="黑体" panose="02010609060101010101" charset="-122"/>
              </a:rPr>
              <a:t>）</a:t>
            </a:r>
            <a:endParaRPr lang="zh-CN" altLang="en-US" sz="3600" b="1" dirty="0">
              <a:solidFill>
                <a:srgbClr val="FFC000"/>
              </a:solidFill>
              <a:latin typeface="Arial" panose="020B0604020202020204" pitchFamily="34" charset="0"/>
              <a:ea typeface="黑体" panose="02010609060101010101" charset="-122"/>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6175440" y="606150"/>
              <a:ext cx="184410" cy="119340"/>
            </p14:xfrm>
          </p:contentPart>
        </mc:Choice>
        <mc:Fallback xmlns="">
          <p:pic>
            <p:nvPicPr>
              <p:cNvPr id="6" name="墨迹 5"/>
            </p:nvPicPr>
            <p:blipFill>
              <a:blip r:embed="rId3"/>
            </p:blipFill>
            <p:spPr>
              <a:xfrm>
                <a:off x="6175440" y="606150"/>
                <a:ext cx="184410" cy="119340"/>
              </a:xfrm>
              <a:prstGeom prst="rect"/>
            </p:spPr>
          </p:pic>
        </mc:Fallback>
      </mc:AlternateContent>
      <p:graphicFrame>
        <p:nvGraphicFramePr>
          <p:cNvPr id="2" name="表格 1"/>
          <p:cNvGraphicFramePr/>
          <p:nvPr>
            <p:custDataLst>
              <p:tags r:id="rId4"/>
            </p:custDataLst>
          </p:nvPr>
        </p:nvGraphicFramePr>
        <p:xfrm>
          <a:off x="426244" y="1373505"/>
          <a:ext cx="8305800" cy="233172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1165860">
                <a:tc>
                  <a:txBody>
                    <a:bodyPr/>
                    <a:p>
                      <a:pPr algn="ctr">
                        <a:buNone/>
                      </a:pPr>
                      <a:r>
                        <a:rPr lang="zh-CN" altLang="en-US" sz="3600">
                          <a:solidFill>
                            <a:schemeClr val="tx1"/>
                          </a:solidFill>
                        </a:rPr>
                        <a:t>谷好好</a:t>
                      </a:r>
                      <a:endParaRPr lang="zh-CN" altLang="en-US" sz="3600">
                        <a:solidFill>
                          <a:schemeClr val="tx1"/>
                        </a:solidFill>
                      </a:endParaRPr>
                    </a:p>
                    <a:p>
                      <a:pPr algn="ctr">
                        <a:buNone/>
                      </a:pPr>
                      <a:r>
                        <a:rPr lang="en-US" altLang="zh-CN" sz="3600">
                          <a:solidFill>
                            <a:schemeClr val="tx1"/>
                          </a:solidFill>
                        </a:rPr>
                        <a:t>361.5</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sym typeface="+mn-ea"/>
                        </a:rPr>
                        <a:t>吴芸帆</a:t>
                      </a:r>
                      <a:endParaRPr lang="zh-CN" altLang="en-US" sz="3600">
                        <a:solidFill>
                          <a:schemeClr val="tx1"/>
                        </a:solidFill>
                        <a:sym typeface="+mn-ea"/>
                      </a:endParaRPr>
                    </a:p>
                    <a:p>
                      <a:pPr algn="ctr">
                        <a:buClrTx/>
                        <a:buSzTx/>
                        <a:buFontTx/>
                        <a:buNone/>
                      </a:pPr>
                      <a:r>
                        <a:rPr lang="en-US" altLang="zh-CN" sz="3600">
                          <a:solidFill>
                            <a:schemeClr val="tx1"/>
                          </a:solidFill>
                        </a:rPr>
                        <a:t>354.5</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王奕涵</a:t>
                      </a:r>
                      <a:endParaRPr lang="zh-CN" altLang="en-US" sz="3600">
                        <a:solidFill>
                          <a:schemeClr val="tx1"/>
                        </a:solidFill>
                      </a:endParaRPr>
                    </a:p>
                    <a:p>
                      <a:pPr algn="ctr">
                        <a:buClrTx/>
                        <a:buSzTx/>
                        <a:buFontTx/>
                        <a:buNone/>
                      </a:pPr>
                      <a:r>
                        <a:rPr lang="en-US" altLang="zh-CN" sz="3600">
                          <a:solidFill>
                            <a:schemeClr val="tx1"/>
                          </a:solidFill>
                        </a:rPr>
                        <a:t>349.5</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彭家涛</a:t>
                      </a:r>
                      <a:endParaRPr lang="zh-CN" altLang="en-US" sz="3600">
                        <a:solidFill>
                          <a:schemeClr val="tx1"/>
                        </a:solidFill>
                      </a:endParaRPr>
                    </a:p>
                    <a:p>
                      <a:pPr algn="ctr">
                        <a:buClrTx/>
                        <a:buSzTx/>
                        <a:buFontTx/>
                        <a:buNone/>
                      </a:pPr>
                      <a:r>
                        <a:rPr lang="en-US" altLang="zh-CN" sz="3600">
                          <a:solidFill>
                            <a:schemeClr val="tx1"/>
                          </a:solidFill>
                        </a:rPr>
                        <a:t>339</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吴馨菲</a:t>
                      </a:r>
                      <a:endParaRPr lang="zh-CN" altLang="en-US" sz="3600">
                        <a:solidFill>
                          <a:schemeClr val="tx1"/>
                        </a:solidFill>
                      </a:endParaRPr>
                    </a:p>
                    <a:p>
                      <a:pPr algn="ctr">
                        <a:buClrTx/>
                        <a:buSzTx/>
                        <a:buFontTx/>
                        <a:buNone/>
                      </a:pPr>
                      <a:r>
                        <a:rPr lang="en-US" altLang="zh-CN" sz="3600">
                          <a:solidFill>
                            <a:schemeClr val="tx1"/>
                          </a:solidFill>
                        </a:rPr>
                        <a:t>338.5</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r h="1165860">
                <a:tc>
                  <a:txBody>
                    <a:bodyPr/>
                    <a:p>
                      <a:pPr algn="ctr">
                        <a:buNone/>
                      </a:pPr>
                      <a:r>
                        <a:rPr lang="zh-CN" altLang="en-US" sz="3600" b="1">
                          <a:solidFill>
                            <a:schemeClr val="tx1"/>
                          </a:solidFill>
                        </a:rPr>
                        <a:t>高馨悦</a:t>
                      </a:r>
                      <a:endParaRPr lang="zh-CN" altLang="en-US" sz="3600" b="1">
                        <a:solidFill>
                          <a:schemeClr val="tx1"/>
                        </a:solidFill>
                      </a:endParaRPr>
                    </a:p>
                    <a:p>
                      <a:pPr algn="ctr">
                        <a:buNone/>
                      </a:pPr>
                      <a:r>
                        <a:rPr lang="en-US" altLang="zh-CN" sz="3600" b="1">
                          <a:solidFill>
                            <a:schemeClr val="tx1"/>
                          </a:solidFill>
                        </a:rPr>
                        <a:t>335.5</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rPr>
                        <a:t>顾依灵</a:t>
                      </a:r>
                      <a:endParaRPr lang="zh-CN" altLang="en-US" sz="3600" b="1">
                        <a:solidFill>
                          <a:schemeClr val="tx1"/>
                        </a:solidFill>
                      </a:endParaRPr>
                    </a:p>
                    <a:p>
                      <a:pPr algn="ctr">
                        <a:buClrTx/>
                        <a:buSzTx/>
                        <a:buFontTx/>
                        <a:buNone/>
                      </a:pPr>
                      <a:r>
                        <a:rPr lang="en-US" altLang="zh-CN" sz="3600" b="1">
                          <a:solidFill>
                            <a:schemeClr val="tx1"/>
                          </a:solidFill>
                        </a:rPr>
                        <a:t>335</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rPr>
                        <a:t>张萍</a:t>
                      </a:r>
                      <a:endParaRPr lang="zh-CN" altLang="en-US" sz="3600" b="1">
                        <a:solidFill>
                          <a:schemeClr val="tx1"/>
                        </a:solidFill>
                      </a:endParaRPr>
                    </a:p>
                    <a:p>
                      <a:pPr algn="ctr">
                        <a:buClrTx/>
                        <a:buSzTx/>
                        <a:buFontTx/>
                        <a:buNone/>
                      </a:pPr>
                      <a:r>
                        <a:rPr lang="en-US" altLang="zh-CN" sz="3600" b="1">
                          <a:solidFill>
                            <a:schemeClr val="tx1"/>
                          </a:solidFill>
                        </a:rPr>
                        <a:t>334.5</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rPr>
                        <a:t>陈羽熙</a:t>
                      </a:r>
                      <a:endParaRPr lang="zh-CN" altLang="en-US" sz="3600" b="1">
                        <a:solidFill>
                          <a:schemeClr val="tx1"/>
                        </a:solidFill>
                      </a:endParaRPr>
                    </a:p>
                    <a:p>
                      <a:pPr algn="ctr">
                        <a:buClrTx/>
                        <a:buSzTx/>
                        <a:buFontTx/>
                        <a:buNone/>
                      </a:pPr>
                      <a:r>
                        <a:rPr lang="en-US" altLang="zh-CN" sz="3600" b="1">
                          <a:solidFill>
                            <a:schemeClr val="tx1"/>
                          </a:solidFill>
                        </a:rPr>
                        <a:t>334</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rPr>
                        <a:t>罗子琰</a:t>
                      </a:r>
                      <a:endParaRPr lang="zh-CN" altLang="en-US" sz="3600" b="1">
                        <a:solidFill>
                          <a:schemeClr val="tx1"/>
                        </a:solidFill>
                      </a:endParaRPr>
                    </a:p>
                    <a:p>
                      <a:pPr algn="ctr">
                        <a:buClrTx/>
                        <a:buSzTx/>
                        <a:buFontTx/>
                        <a:buNone/>
                      </a:pPr>
                      <a:r>
                        <a:rPr lang="en-US" altLang="zh-CN" sz="3600" b="1">
                          <a:solidFill>
                            <a:schemeClr val="tx1"/>
                          </a:solidFill>
                        </a:rPr>
                        <a:t>328.5</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图片5"/>
          <p:cNvPicPr>
            <a:picLocks noGrp="1"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b="3225"/>
          <a:stretch>
            <a:fillRect/>
          </a:stretch>
        </p:blipFill>
        <p:spPr>
          <a:xfrm>
            <a:off x="0" y="92"/>
            <a:ext cx="9144000" cy="5143500"/>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日期占位符 3"/>
          <p:cNvSpPr>
            <a:spLocks noGrp="1"/>
          </p:cNvSpPr>
          <p:nvPr>
            <p:ph type="dt" sz="half" idx="10"/>
          </p:nvPr>
        </p:nvSpPr>
        <p:spPr/>
        <p:txBody>
          <a:bodyPr/>
          <a:lstStyle/>
          <a:p>
            <a:pPr fontAlgn="base">
              <a:spcBef>
                <a:spcPct val="0"/>
              </a:spcBef>
              <a:spcAft>
                <a:spcPct val="0"/>
              </a:spcAft>
              <a:defRPr/>
            </a:pPr>
            <a:fld id="{82E1FB72-9535-4991-AFC1-C5A4A8AB5E95}" type="datetime1">
              <a:rPr lang="zh-CN" altLang="en-US" sz="1050">
                <a:solidFill>
                  <a:srgbClr val="000000"/>
                </a:solidFill>
                <a:latin typeface="Arial" panose="020B0604020202020204" pitchFamily="34" charset="0"/>
                <a:ea typeface="宋体" panose="02010600030101010101" pitchFamily="2" charset="-122"/>
              </a:rPr>
            </a:fld>
            <a:endParaRPr lang="en-US" altLang="zh-CN" sz="1050" dirty="0">
              <a:solidFill>
                <a:srgbClr val="000000"/>
              </a:solidFill>
              <a:latin typeface="Arial" panose="020B0604020202020204" pitchFamily="34" charset="0"/>
              <a:ea typeface="宋体" panose="02010600030101010101" pitchFamily="2" charset="-122"/>
            </a:endParaRPr>
          </a:p>
        </p:txBody>
      </p:sp>
      <p:sp>
        <p:nvSpPr>
          <p:cNvPr id="7" name="灯片编号占位符 5"/>
          <p:cNvSpPr>
            <a:spLocks noGrp="1"/>
          </p:cNvSpPr>
          <p:nvPr>
            <p:ph type="sldNum" sz="quarter" idx="12"/>
          </p:nvPr>
        </p:nvSpPr>
        <p:spPr/>
        <p:txBody>
          <a:bodyPr/>
          <a:lstStyle/>
          <a:p>
            <a:pPr fontAlgn="base">
              <a:spcBef>
                <a:spcPct val="0"/>
              </a:spcBef>
              <a:spcAft>
                <a:spcPct val="0"/>
              </a:spcAft>
              <a:defRPr/>
            </a:pPr>
            <a:fld id="{0121530F-4C63-4A10-B6AE-9D35E384CE39}" type="slidenum">
              <a:rPr lang="zh-CN" altLang="en-US" sz="1050">
                <a:solidFill>
                  <a:srgbClr val="000000"/>
                </a:solidFill>
                <a:latin typeface="Arial" panose="020B0604020202020204" pitchFamily="34" charset="0"/>
                <a:ea typeface="宋体" panose="02010600030101010101" pitchFamily="2" charset="-122"/>
              </a:rPr>
            </a:fld>
            <a:endParaRPr lang="en-US" altLang="zh-CN" sz="1050">
              <a:solidFill>
                <a:srgbClr val="000000"/>
              </a:solidFill>
              <a:latin typeface="Arial" panose="020B0604020202020204" pitchFamily="34" charset="0"/>
              <a:ea typeface="宋体" panose="02010600030101010101" pitchFamily="2" charset="-122"/>
            </a:endParaRPr>
          </a:p>
        </p:txBody>
      </p:sp>
      <p:sp>
        <p:nvSpPr>
          <p:cNvPr id="20483" name="Text Box 3"/>
          <p:cNvSpPr txBox="1">
            <a:spLocks noChangeArrowheads="1"/>
          </p:cNvSpPr>
          <p:nvPr/>
        </p:nvSpPr>
        <p:spPr bwMode="auto">
          <a:xfrm>
            <a:off x="304480" y="120309"/>
            <a:ext cx="6038850" cy="714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zh-CN" altLang="en-US" sz="4050" b="1" dirty="0">
                <a:solidFill>
                  <a:srgbClr val="FFC000"/>
                </a:solidFill>
                <a:latin typeface="Arial" panose="020B0604020202020204" pitchFamily="34" charset="0"/>
                <a:ea typeface="黑体" panose="02010609060101010101" charset="-122"/>
              </a:rPr>
              <a:t>光荣榜</a:t>
            </a:r>
            <a:r>
              <a:rPr lang="zh-CN" altLang="en-US" sz="3600" b="1" dirty="0">
                <a:solidFill>
                  <a:srgbClr val="FFC000"/>
                </a:solidFill>
                <a:latin typeface="Arial" panose="020B0604020202020204" pitchFamily="34" charset="0"/>
                <a:ea typeface="黑体" panose="02010609060101010101" charset="-122"/>
              </a:rPr>
              <a:t>（单科</a:t>
            </a:r>
            <a:r>
              <a:rPr lang="zh-CN" sz="3600" b="1" dirty="0" smtClean="0">
                <a:solidFill>
                  <a:srgbClr val="FFC000"/>
                </a:solidFill>
                <a:latin typeface="Arial" panose="020B0604020202020204" pitchFamily="34" charset="0"/>
                <a:ea typeface="黑体" panose="02010609060101010101" charset="-122"/>
              </a:rPr>
              <a:t>优胜者</a:t>
            </a:r>
            <a:r>
              <a:rPr lang="zh-CN" altLang="en-US" sz="3600" b="1" dirty="0" smtClean="0">
                <a:solidFill>
                  <a:srgbClr val="FFC000"/>
                </a:solidFill>
                <a:latin typeface="Arial" panose="020B0604020202020204" pitchFamily="34" charset="0"/>
                <a:ea typeface="黑体" panose="02010609060101010101" charset="-122"/>
              </a:rPr>
              <a:t>）</a:t>
            </a:r>
            <a:endParaRPr lang="zh-CN" altLang="en-US" sz="3600" b="1" dirty="0">
              <a:solidFill>
                <a:srgbClr val="FFC000"/>
              </a:solidFill>
              <a:latin typeface="Arial" panose="020B0604020202020204" pitchFamily="34" charset="0"/>
              <a:ea typeface="黑体" panose="02010609060101010101" charset="-122"/>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6175440" y="606150"/>
              <a:ext cx="184410" cy="119340"/>
            </p14:xfrm>
          </p:contentPart>
        </mc:Choice>
        <mc:Fallback xmlns="">
          <p:pic>
            <p:nvPicPr>
              <p:cNvPr id="6" name="墨迹 5"/>
            </p:nvPicPr>
            <p:blipFill>
              <a:blip r:embed="rId3"/>
            </p:blipFill>
            <p:spPr>
              <a:xfrm>
                <a:off x="6175440" y="606150"/>
                <a:ext cx="184410" cy="119340"/>
              </a:xfrm>
              <a:prstGeom prst="rect"/>
            </p:spPr>
          </p:pic>
        </mc:Fallback>
      </mc:AlternateContent>
      <p:graphicFrame>
        <p:nvGraphicFramePr>
          <p:cNvPr id="2" name="表格 1"/>
          <p:cNvGraphicFramePr/>
          <p:nvPr>
            <p:custDataLst>
              <p:tags r:id="rId4"/>
            </p:custDataLst>
          </p:nvPr>
        </p:nvGraphicFramePr>
        <p:xfrm>
          <a:off x="250984" y="964883"/>
          <a:ext cx="8682990" cy="3224530"/>
        </p:xfrm>
        <a:graphic>
          <a:graphicData uri="http://schemas.openxmlformats.org/drawingml/2006/table">
            <a:tbl>
              <a:tblPr firstRow="1" bandRow="1">
                <a:tableStyleId>{5C22544A-7EE6-4342-B048-85BDC9FD1C3A}</a:tableStyleId>
              </a:tblPr>
              <a:tblGrid>
                <a:gridCol w="1837055"/>
                <a:gridCol w="6845935"/>
              </a:tblGrid>
              <a:tr h="694055">
                <a:tc>
                  <a:txBody>
                    <a:bodyPr/>
                    <a:p>
                      <a:pPr>
                        <a:buNone/>
                      </a:pPr>
                      <a:r>
                        <a:rPr lang="zh-CN" altLang="en-US" sz="3600">
                          <a:solidFill>
                            <a:schemeClr val="tx1"/>
                          </a:solidFill>
                        </a:rPr>
                        <a:t>语文</a:t>
                      </a:r>
                      <a:endParaRPr lang="zh-CN" altLang="en-US"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l">
                        <a:buClrTx/>
                        <a:buSzTx/>
                        <a:buFontTx/>
                        <a:buNone/>
                      </a:pPr>
                      <a:r>
                        <a:rPr lang="zh-CN" altLang="en-US" sz="3600">
                          <a:solidFill>
                            <a:schemeClr val="tx1"/>
                          </a:solidFill>
                        </a:rPr>
                        <a:t>吴芸帆、王奕涵、张萍、</a:t>
                      </a:r>
                      <a:r>
                        <a:rPr lang="zh-CN" altLang="en-US" sz="3600">
                          <a:solidFill>
                            <a:schemeClr val="tx1"/>
                          </a:solidFill>
                          <a:sym typeface="+mn-ea"/>
                        </a:rPr>
                        <a:t>高馨悦</a:t>
                      </a:r>
                      <a:endParaRPr lang="zh-CN" altLang="en-US"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r h="648335">
                <a:tc>
                  <a:txBody>
                    <a:bodyPr/>
                    <a:p>
                      <a:pPr algn="l">
                        <a:buClrTx/>
                        <a:buSzTx/>
                        <a:buFontTx/>
                        <a:buNone/>
                      </a:pPr>
                      <a:r>
                        <a:rPr lang="zh-CN" altLang="en-US" sz="3600" b="1">
                          <a:solidFill>
                            <a:schemeClr val="tx1"/>
                          </a:solidFill>
                        </a:rPr>
                        <a:t>数学</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l">
                        <a:buClrTx/>
                        <a:buSzTx/>
                        <a:buFontTx/>
                        <a:buNone/>
                      </a:pPr>
                      <a:r>
                        <a:rPr lang="zh-CN" altLang="en-US" sz="3600" b="1">
                          <a:solidFill>
                            <a:schemeClr val="tx1"/>
                          </a:solidFill>
                        </a:rPr>
                        <a:t>谷好好、冯乔丹、</a:t>
                      </a:r>
                      <a:r>
                        <a:rPr lang="zh-CN" altLang="en-US" sz="3600" b="1">
                          <a:solidFill>
                            <a:schemeClr val="tx1"/>
                          </a:solidFill>
                          <a:sym typeface="+mn-ea"/>
                        </a:rPr>
                        <a:t>吴芸帆</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r h="716280">
                <a:tc>
                  <a:txBody>
                    <a:bodyPr/>
                    <a:p>
                      <a:pPr algn="l">
                        <a:buClrTx/>
                        <a:buSzTx/>
                        <a:buFontTx/>
                        <a:buNone/>
                      </a:pPr>
                      <a:r>
                        <a:rPr lang="zh-CN" altLang="en-US" sz="3600" b="1">
                          <a:solidFill>
                            <a:schemeClr val="tx1"/>
                          </a:solidFill>
                        </a:rPr>
                        <a:t>英语</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l">
                        <a:buClrTx/>
                        <a:buSzTx/>
                        <a:buFontTx/>
                        <a:buNone/>
                      </a:pPr>
                      <a:r>
                        <a:rPr lang="zh-CN" altLang="en-US" sz="3600" b="1">
                          <a:solidFill>
                            <a:schemeClr val="tx1"/>
                          </a:solidFill>
                        </a:rPr>
                        <a:t>陈羽熙、谷好好、胡慧情</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r h="1165860">
                <a:tc>
                  <a:txBody>
                    <a:bodyPr/>
                    <a:p>
                      <a:pPr algn="l">
                        <a:buClrTx/>
                        <a:buSzTx/>
                        <a:buFontTx/>
                        <a:buNone/>
                      </a:pPr>
                      <a:r>
                        <a:rPr lang="zh-CN" altLang="en-US" sz="3600" b="1">
                          <a:solidFill>
                            <a:schemeClr val="tx1"/>
                          </a:solidFill>
                        </a:rPr>
                        <a:t>历史</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l">
                        <a:buClrTx/>
                        <a:buSzTx/>
                        <a:buFontTx/>
                        <a:buNone/>
                      </a:pPr>
                      <a:r>
                        <a:rPr lang="zh-CN" altLang="en-US" sz="3600" b="1">
                          <a:solidFill>
                            <a:schemeClr val="tx1"/>
                          </a:solidFill>
                          <a:sym typeface="+mn-ea"/>
                        </a:rPr>
                        <a:t>吴芸帆、彭家涛、许超、蒋承锐、张睿</a:t>
                      </a:r>
                      <a:endParaRPr lang="zh-CN" altLang="en-US"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图片5"/>
          <p:cNvPicPr>
            <a:picLocks noGrp="1"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b="3225"/>
          <a:stretch>
            <a:fillRect/>
          </a:stretch>
        </p:blipFill>
        <p:spPr>
          <a:xfrm>
            <a:off x="0" y="92"/>
            <a:ext cx="9144000" cy="5143500"/>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日期占位符 3"/>
          <p:cNvSpPr>
            <a:spLocks noGrp="1"/>
          </p:cNvSpPr>
          <p:nvPr>
            <p:ph type="dt" sz="half" idx="10"/>
          </p:nvPr>
        </p:nvSpPr>
        <p:spPr/>
        <p:txBody>
          <a:bodyPr/>
          <a:lstStyle/>
          <a:p>
            <a:pPr fontAlgn="base">
              <a:spcBef>
                <a:spcPct val="0"/>
              </a:spcBef>
              <a:spcAft>
                <a:spcPct val="0"/>
              </a:spcAft>
              <a:defRPr/>
            </a:pPr>
            <a:fld id="{82E1FB72-9535-4991-AFC1-C5A4A8AB5E95}" type="datetime1">
              <a:rPr lang="zh-CN" altLang="en-US" sz="1050">
                <a:solidFill>
                  <a:srgbClr val="000000"/>
                </a:solidFill>
                <a:latin typeface="Arial" panose="020B0604020202020204" pitchFamily="34" charset="0"/>
                <a:ea typeface="宋体" panose="02010600030101010101" pitchFamily="2" charset="-122"/>
              </a:rPr>
            </a:fld>
            <a:endParaRPr lang="en-US" altLang="zh-CN" sz="1050" dirty="0">
              <a:solidFill>
                <a:srgbClr val="000000"/>
              </a:solidFill>
              <a:latin typeface="Arial" panose="020B0604020202020204" pitchFamily="34" charset="0"/>
              <a:ea typeface="宋体" panose="02010600030101010101" pitchFamily="2" charset="-122"/>
            </a:endParaRPr>
          </a:p>
        </p:txBody>
      </p:sp>
      <p:sp>
        <p:nvSpPr>
          <p:cNvPr id="7" name="灯片编号占位符 5"/>
          <p:cNvSpPr>
            <a:spLocks noGrp="1"/>
          </p:cNvSpPr>
          <p:nvPr>
            <p:ph type="sldNum" sz="quarter" idx="12"/>
          </p:nvPr>
        </p:nvSpPr>
        <p:spPr/>
        <p:txBody>
          <a:bodyPr/>
          <a:lstStyle/>
          <a:p>
            <a:pPr fontAlgn="base">
              <a:spcBef>
                <a:spcPct val="0"/>
              </a:spcBef>
              <a:spcAft>
                <a:spcPct val="0"/>
              </a:spcAft>
              <a:defRPr/>
            </a:pPr>
            <a:fld id="{0121530F-4C63-4A10-B6AE-9D35E384CE39}" type="slidenum">
              <a:rPr lang="zh-CN" altLang="en-US" sz="1050">
                <a:solidFill>
                  <a:srgbClr val="000000"/>
                </a:solidFill>
                <a:latin typeface="Arial" panose="020B0604020202020204" pitchFamily="34" charset="0"/>
                <a:ea typeface="宋体" panose="02010600030101010101" pitchFamily="2" charset="-122"/>
              </a:rPr>
            </a:fld>
            <a:endParaRPr lang="en-US" altLang="zh-CN" sz="1050">
              <a:solidFill>
                <a:srgbClr val="000000"/>
              </a:solidFill>
              <a:latin typeface="Arial" panose="020B0604020202020204" pitchFamily="34" charset="0"/>
              <a:ea typeface="宋体" panose="02010600030101010101" pitchFamily="2" charset="-122"/>
            </a:endParaRPr>
          </a:p>
        </p:txBody>
      </p:sp>
      <p:sp>
        <p:nvSpPr>
          <p:cNvPr id="20483" name="Text Box 3"/>
          <p:cNvSpPr txBox="1">
            <a:spLocks noChangeArrowheads="1"/>
          </p:cNvSpPr>
          <p:nvPr/>
        </p:nvSpPr>
        <p:spPr bwMode="auto">
          <a:xfrm>
            <a:off x="106680" y="120491"/>
            <a:ext cx="8839676" cy="714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zh-CN" altLang="en-US" sz="4050" b="1" dirty="0">
                <a:solidFill>
                  <a:srgbClr val="FFC000"/>
                </a:solidFill>
                <a:latin typeface="Arial" panose="020B0604020202020204" pitchFamily="34" charset="0"/>
                <a:ea typeface="黑体" panose="02010609060101010101" charset="-122"/>
              </a:rPr>
              <a:t>光荣榜</a:t>
            </a:r>
            <a:r>
              <a:rPr lang="zh-CN" altLang="en-US" sz="3600" b="1" dirty="0">
                <a:solidFill>
                  <a:srgbClr val="FFC000"/>
                </a:solidFill>
                <a:latin typeface="Arial" panose="020B0604020202020204" pitchFamily="34" charset="0"/>
                <a:ea typeface="黑体" panose="02010609060101010101" charset="-122"/>
              </a:rPr>
              <a:t>（</a:t>
            </a:r>
            <a:r>
              <a:rPr lang="zh-CN" sz="3600" b="1" dirty="0">
                <a:solidFill>
                  <a:srgbClr val="FFC000"/>
                </a:solidFill>
                <a:latin typeface="Arial" panose="020B0604020202020204" pitchFamily="34" charset="0"/>
                <a:ea typeface="黑体" panose="02010609060101010101" charset="-122"/>
              </a:rPr>
              <a:t>进步较大者</a:t>
            </a:r>
            <a:r>
              <a:rPr lang="zh-CN" altLang="en-US" sz="3600" b="1" dirty="0" smtClean="0">
                <a:solidFill>
                  <a:srgbClr val="FFC000"/>
                </a:solidFill>
                <a:latin typeface="Arial" panose="020B0604020202020204" pitchFamily="34" charset="0"/>
                <a:ea typeface="黑体" panose="02010609060101010101" charset="-122"/>
              </a:rPr>
              <a:t>）</a:t>
            </a:r>
            <a:endParaRPr lang="zh-CN" altLang="en-US" sz="3600" b="1" dirty="0">
              <a:solidFill>
                <a:srgbClr val="FFC000"/>
              </a:solidFill>
              <a:latin typeface="Arial" panose="020B0604020202020204" pitchFamily="34" charset="0"/>
              <a:ea typeface="黑体" panose="02010609060101010101" charset="-122"/>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6175440" y="606150"/>
              <a:ext cx="184410" cy="119340"/>
            </p14:xfrm>
          </p:contentPart>
        </mc:Choice>
        <mc:Fallback xmlns="">
          <p:pic>
            <p:nvPicPr>
              <p:cNvPr id="6" name="墨迹 5"/>
            </p:nvPicPr>
            <p:blipFill>
              <a:blip r:embed="rId3"/>
            </p:blipFill>
            <p:spPr>
              <a:xfrm>
                <a:off x="6175440" y="606150"/>
                <a:ext cx="184410" cy="119340"/>
              </a:xfrm>
              <a:prstGeom prst="rect"/>
            </p:spPr>
          </p:pic>
        </mc:Fallback>
      </mc:AlternateContent>
      <p:graphicFrame>
        <p:nvGraphicFramePr>
          <p:cNvPr id="2" name="表格 1"/>
          <p:cNvGraphicFramePr/>
          <p:nvPr>
            <p:custDataLst>
              <p:tags r:id="rId4"/>
            </p:custDataLst>
          </p:nvPr>
        </p:nvGraphicFramePr>
        <p:xfrm>
          <a:off x="426244" y="1373505"/>
          <a:ext cx="8305800" cy="233172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1165860">
                <a:tc>
                  <a:txBody>
                    <a:bodyPr/>
                    <a:p>
                      <a:pPr algn="ctr">
                        <a:buNone/>
                      </a:pPr>
                      <a:r>
                        <a:rPr lang="zh-CN" altLang="en-US" sz="3600">
                          <a:solidFill>
                            <a:schemeClr val="tx1"/>
                          </a:solidFill>
                        </a:rPr>
                        <a:t>杜淑婷</a:t>
                      </a:r>
                      <a:endParaRPr lang="zh-CN" altLang="en-US" sz="1200">
                        <a:solidFill>
                          <a:schemeClr val="tx1"/>
                        </a:solidFill>
                      </a:endParaRPr>
                    </a:p>
                    <a:p>
                      <a:pPr algn="ctr">
                        <a:buNone/>
                      </a:pPr>
                      <a:r>
                        <a:rPr lang="zh-CN" altLang="en-US" sz="3600">
                          <a:solidFill>
                            <a:schemeClr val="tx1"/>
                          </a:solidFill>
                        </a:rPr>
                        <a:t>74</a:t>
                      </a:r>
                      <a:endParaRPr lang="en-US" altLang="zh-CN" sz="21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sym typeface="+mn-ea"/>
                        </a:rPr>
                        <a:t>史淑尔</a:t>
                      </a:r>
                      <a:endParaRPr lang="zh-CN" altLang="en-US" sz="3600">
                        <a:solidFill>
                          <a:schemeClr val="tx1"/>
                        </a:solidFill>
                        <a:sym typeface="+mn-ea"/>
                      </a:endParaRPr>
                    </a:p>
                    <a:p>
                      <a:pPr algn="ctr">
                        <a:buClrTx/>
                        <a:buSzTx/>
                        <a:buFontTx/>
                        <a:buNone/>
                      </a:pPr>
                      <a:r>
                        <a:rPr lang="en-US" altLang="zh-CN" sz="3600">
                          <a:solidFill>
                            <a:schemeClr val="tx1"/>
                          </a:solidFill>
                        </a:rPr>
                        <a:t>57</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胡慧情</a:t>
                      </a:r>
                      <a:endParaRPr lang="zh-CN" altLang="en-US" sz="3600">
                        <a:solidFill>
                          <a:schemeClr val="tx1"/>
                        </a:solidFill>
                      </a:endParaRPr>
                    </a:p>
                    <a:p>
                      <a:pPr algn="ctr">
                        <a:buClrTx/>
                        <a:buSzTx/>
                        <a:buFontTx/>
                        <a:buNone/>
                      </a:pPr>
                      <a:r>
                        <a:rPr lang="en-US" altLang="zh-CN" sz="3600">
                          <a:solidFill>
                            <a:schemeClr val="tx1"/>
                          </a:solidFill>
                        </a:rPr>
                        <a:t>53</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李文康</a:t>
                      </a:r>
                      <a:endParaRPr lang="zh-CN" altLang="en-US" sz="3600">
                        <a:solidFill>
                          <a:schemeClr val="tx1"/>
                        </a:solidFill>
                      </a:endParaRPr>
                    </a:p>
                    <a:p>
                      <a:pPr algn="ctr">
                        <a:buClrTx/>
                        <a:buSzTx/>
                        <a:buFontTx/>
                        <a:buNone/>
                      </a:pPr>
                      <a:r>
                        <a:rPr lang="en-US" altLang="zh-CN" sz="3600">
                          <a:solidFill>
                            <a:schemeClr val="tx1"/>
                          </a:solidFill>
                        </a:rPr>
                        <a:t>39</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a:solidFill>
                            <a:schemeClr val="tx1"/>
                          </a:solidFill>
                        </a:rPr>
                        <a:t>刘宸伊</a:t>
                      </a:r>
                      <a:endParaRPr lang="zh-CN" altLang="en-US" sz="3600">
                        <a:solidFill>
                          <a:schemeClr val="tx1"/>
                        </a:solidFill>
                      </a:endParaRPr>
                    </a:p>
                    <a:p>
                      <a:pPr algn="ctr">
                        <a:buClrTx/>
                        <a:buSzTx/>
                        <a:buFontTx/>
                        <a:buNone/>
                      </a:pPr>
                      <a:r>
                        <a:rPr lang="en-US" altLang="zh-CN" sz="3600">
                          <a:solidFill>
                            <a:schemeClr val="tx1"/>
                          </a:solidFill>
                        </a:rPr>
                        <a:t>38</a:t>
                      </a:r>
                      <a:endParaRPr lang="en-US" altLang="zh-CN" sz="360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r h="1165860">
                <a:tc>
                  <a:txBody>
                    <a:bodyPr/>
                    <a:p>
                      <a:pPr algn="ctr">
                        <a:buNone/>
                      </a:pPr>
                      <a:r>
                        <a:rPr lang="zh-CN" altLang="en-US" sz="3600" b="1">
                          <a:solidFill>
                            <a:schemeClr val="tx1"/>
                          </a:solidFill>
                          <a:sym typeface="+mn-ea"/>
                        </a:rPr>
                        <a:t>谢璟衣</a:t>
                      </a:r>
                      <a:endParaRPr lang="zh-CN" altLang="en-US" sz="3600" b="1">
                        <a:solidFill>
                          <a:schemeClr val="tx1"/>
                        </a:solidFill>
                        <a:sym typeface="+mn-ea"/>
                      </a:endParaRPr>
                    </a:p>
                    <a:p>
                      <a:pPr algn="ctr">
                        <a:buNone/>
                      </a:pPr>
                      <a:r>
                        <a:rPr lang="en-US" altLang="zh-CN" sz="3600" b="1">
                          <a:solidFill>
                            <a:schemeClr val="tx1"/>
                          </a:solidFill>
                        </a:rPr>
                        <a:t>37</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rPr>
                        <a:t>魏可兴</a:t>
                      </a:r>
                      <a:endParaRPr lang="zh-CN" altLang="en-US" sz="3600" b="1">
                        <a:solidFill>
                          <a:schemeClr val="tx1"/>
                        </a:solidFill>
                      </a:endParaRPr>
                    </a:p>
                    <a:p>
                      <a:pPr algn="ctr">
                        <a:buClrTx/>
                        <a:buSzTx/>
                        <a:buFontTx/>
                        <a:buNone/>
                      </a:pPr>
                      <a:r>
                        <a:rPr lang="en-US" altLang="zh-CN" sz="3600" b="1">
                          <a:solidFill>
                            <a:schemeClr val="tx1"/>
                          </a:solidFill>
                        </a:rPr>
                        <a:t>30</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sym typeface="+mn-ea"/>
                        </a:rPr>
                        <a:t>罗子琰</a:t>
                      </a:r>
                      <a:endParaRPr lang="zh-CN" altLang="en-US" sz="3600" b="1">
                        <a:solidFill>
                          <a:schemeClr val="tx1"/>
                        </a:solidFill>
                        <a:sym typeface="+mn-ea"/>
                      </a:endParaRPr>
                    </a:p>
                    <a:p>
                      <a:pPr algn="ctr">
                        <a:buClrTx/>
                        <a:buSzTx/>
                        <a:buFontTx/>
                        <a:buNone/>
                      </a:pPr>
                      <a:r>
                        <a:rPr lang="en-US" altLang="zh-CN" sz="3600" b="1">
                          <a:solidFill>
                            <a:schemeClr val="tx1"/>
                          </a:solidFill>
                        </a:rPr>
                        <a:t>28</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highlight>
                            <a:srgbClr val="00FF00"/>
                          </a:highlight>
                          <a:sym typeface="+mn-ea"/>
                        </a:rPr>
                        <a:t>董可昕</a:t>
                      </a:r>
                      <a:endParaRPr lang="zh-CN" altLang="en-US" sz="3600" b="1">
                        <a:solidFill>
                          <a:schemeClr val="tx1"/>
                        </a:solidFill>
                        <a:sym typeface="+mn-ea"/>
                      </a:endParaRPr>
                    </a:p>
                    <a:p>
                      <a:pPr algn="ctr">
                        <a:buClrTx/>
                        <a:buSzTx/>
                        <a:buFontTx/>
                        <a:buNone/>
                      </a:pPr>
                      <a:r>
                        <a:rPr lang="en-US" altLang="zh-CN" sz="3600" b="1">
                          <a:solidFill>
                            <a:schemeClr val="tx1"/>
                          </a:solidFill>
                        </a:rPr>
                        <a:t>20</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c>
                  <a:txBody>
                    <a:bodyPr/>
                    <a:p>
                      <a:pPr algn="ctr">
                        <a:buClrTx/>
                        <a:buSzTx/>
                        <a:buFontTx/>
                        <a:buNone/>
                      </a:pPr>
                      <a:r>
                        <a:rPr lang="zh-CN" altLang="en-US" sz="3600" b="1">
                          <a:solidFill>
                            <a:schemeClr val="tx1"/>
                          </a:solidFill>
                          <a:sym typeface="+mn-ea"/>
                        </a:rPr>
                        <a:t>薛蓬蓬</a:t>
                      </a:r>
                      <a:endParaRPr lang="zh-CN" altLang="en-US" sz="3600" b="1">
                        <a:solidFill>
                          <a:schemeClr val="tx1"/>
                        </a:solidFill>
                        <a:sym typeface="+mn-ea"/>
                      </a:endParaRPr>
                    </a:p>
                    <a:p>
                      <a:pPr algn="ctr">
                        <a:buClrTx/>
                        <a:buSzTx/>
                        <a:buFontTx/>
                        <a:buNone/>
                      </a:pPr>
                      <a:r>
                        <a:rPr lang="en-US" altLang="zh-CN" sz="3600" b="1">
                          <a:solidFill>
                            <a:schemeClr val="tx1"/>
                          </a:solidFill>
                        </a:rPr>
                        <a:t>17</a:t>
                      </a:r>
                      <a:endParaRPr lang="en-US" altLang="zh-CN" sz="3600" b="1">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知识巩固的关键时期</a:t>
            </a:r>
            <a:endParaRPr lang="en-US" sz="1125" dirty="0"/>
          </a:p>
        </p:txBody>
      </p:sp>
      <p:sp>
        <p:nvSpPr>
          <p:cNvPr id="8" name="Shape 6"/>
          <p:cNvSpPr/>
          <p:nvPr/>
        </p:nvSpPr>
        <p:spPr>
          <a:xfrm>
            <a:off x="507248" y="1139607"/>
            <a:ext cx="8131840" cy="1638588"/>
          </a:xfrm>
          <a:custGeom>
            <a:avLst/>
            <a:gdLst/>
            <a:ahLst/>
            <a:cxnLst/>
            <a:rect l="l" t="t" r="r" b="b"/>
            <a:pathLst>
              <a:path w="8131840" h="1638588">
                <a:moveTo>
                  <a:pt x="0" y="0"/>
                </a:moveTo>
                <a:lnTo>
                  <a:pt x="8131840" y="0"/>
                </a:lnTo>
                <a:lnTo>
                  <a:pt x="8131840" y="1638588"/>
                </a:lnTo>
                <a:lnTo>
                  <a:pt x="0" y="1638588"/>
                </a:lnTo>
                <a:close/>
              </a:path>
            </a:pathLst>
          </a:custGeom>
          <a:blipFill rotWithShape="1">
            <a:blip r:embed="rId1"/>
            <a:stretch>
              <a:fillRect t="-89060" b="-89060"/>
            </a:stretch>
          </a:blipFill>
        </p:spPr>
      </p:sp>
      <p:sp>
        <p:nvSpPr>
          <p:cNvPr id="9" name="Shape 7"/>
          <p:cNvSpPr/>
          <p:nvPr/>
        </p:nvSpPr>
        <p:spPr>
          <a:xfrm>
            <a:off x="504912" y="1139607"/>
            <a:ext cx="8131840" cy="1638588"/>
          </a:xfrm>
          <a:custGeom>
            <a:avLst/>
            <a:gdLst/>
            <a:ahLst/>
            <a:cxnLst/>
            <a:rect l="l" t="t" r="r" b="b"/>
            <a:pathLst>
              <a:path w="8131840" h="1638588">
                <a:moveTo>
                  <a:pt x="0" y="0"/>
                </a:moveTo>
                <a:lnTo>
                  <a:pt x="8131840" y="0"/>
                </a:lnTo>
                <a:lnTo>
                  <a:pt x="8131840" y="1638588"/>
                </a:lnTo>
                <a:lnTo>
                  <a:pt x="0" y="1638588"/>
                </a:lnTo>
                <a:close/>
              </a:path>
            </a:pathLst>
          </a:custGeom>
          <a:solidFill>
            <a:srgbClr val="BA0000">
              <a:alpha val="44000"/>
            </a:srgbClr>
          </a:solidFill>
        </p:spPr>
      </p:sp>
      <p:pic>
        <p:nvPicPr>
          <p:cNvPr id="10" name="Image 0"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8298" y="1139607"/>
            <a:ext cx="716124" cy="716124"/>
          </a:xfrm>
          <a:prstGeom prst="rect">
            <a:avLst/>
          </a:prstGeom>
        </p:spPr>
      </p:pic>
      <p:sp>
        <p:nvSpPr>
          <p:cNvPr id="11" name="Shape 8"/>
          <p:cNvSpPr/>
          <p:nvPr/>
        </p:nvSpPr>
        <p:spPr>
          <a:xfrm>
            <a:off x="818302" y="2144978"/>
            <a:ext cx="1710797" cy="2439935"/>
          </a:xfrm>
          <a:custGeom>
            <a:avLst/>
            <a:gdLst/>
            <a:ahLst/>
            <a:cxnLst/>
            <a:rect l="l" t="t" r="r" b="b"/>
            <a:pathLst>
              <a:path w="1710797" h="2439935">
                <a:moveTo>
                  <a:pt x="0" y="0"/>
                </a:moveTo>
                <a:lnTo>
                  <a:pt x="1710797" y="0"/>
                </a:lnTo>
                <a:lnTo>
                  <a:pt x="1710797" y="2439935"/>
                </a:lnTo>
                <a:lnTo>
                  <a:pt x="0" y="2439935"/>
                </a:lnTo>
                <a:close/>
              </a:path>
            </a:pathLst>
          </a:custGeom>
          <a:solidFill>
            <a:srgbClr val="FFFFFF"/>
          </a:solidFill>
          <a:ln w="9525">
            <a:solidFill>
              <a:srgbClr val="BA0000"/>
            </a:solidFill>
            <a:prstDash val="solid"/>
          </a:ln>
          <a:effectLst>
            <a:outerShdw blurRad="23813" algn="bl" rotWithShape="0">
              <a:srgbClr val="BA0000">
                <a:alpha val="100000"/>
              </a:srgbClr>
            </a:outerShdw>
          </a:effectLst>
        </p:spPr>
      </p:sp>
      <p:sp>
        <p:nvSpPr>
          <p:cNvPr id="12" name="Shape 9"/>
          <p:cNvSpPr/>
          <p:nvPr/>
        </p:nvSpPr>
        <p:spPr>
          <a:xfrm>
            <a:off x="4690636" y="2144978"/>
            <a:ext cx="1710797" cy="2439935"/>
          </a:xfrm>
          <a:custGeom>
            <a:avLst/>
            <a:gdLst/>
            <a:ahLst/>
            <a:cxnLst/>
            <a:rect l="l" t="t" r="r" b="b"/>
            <a:pathLst>
              <a:path w="1710797" h="2439935">
                <a:moveTo>
                  <a:pt x="0" y="0"/>
                </a:moveTo>
                <a:lnTo>
                  <a:pt x="1710797" y="0"/>
                </a:lnTo>
                <a:lnTo>
                  <a:pt x="1710797" y="2439935"/>
                </a:lnTo>
                <a:lnTo>
                  <a:pt x="0" y="2439935"/>
                </a:lnTo>
                <a:close/>
              </a:path>
            </a:pathLst>
          </a:custGeom>
          <a:solidFill>
            <a:srgbClr val="FFFFFF"/>
          </a:solidFill>
          <a:ln w="9525">
            <a:solidFill>
              <a:srgbClr val="BA0000"/>
            </a:solidFill>
            <a:prstDash val="solid"/>
          </a:ln>
          <a:effectLst>
            <a:outerShdw blurRad="23813" algn="bl" rotWithShape="0">
              <a:srgbClr val="BA0000">
                <a:alpha val="100000"/>
              </a:srgbClr>
            </a:outerShdw>
          </a:effectLst>
        </p:spPr>
      </p:sp>
      <p:sp>
        <p:nvSpPr>
          <p:cNvPr id="13" name="Shape 10"/>
          <p:cNvSpPr/>
          <p:nvPr/>
        </p:nvSpPr>
        <p:spPr>
          <a:xfrm>
            <a:off x="2752926" y="2144978"/>
            <a:ext cx="1710797" cy="2439935"/>
          </a:xfrm>
          <a:custGeom>
            <a:avLst/>
            <a:gdLst/>
            <a:ahLst/>
            <a:cxnLst/>
            <a:rect l="l" t="t" r="r" b="b"/>
            <a:pathLst>
              <a:path w="1710797" h="2439935">
                <a:moveTo>
                  <a:pt x="0" y="0"/>
                </a:moveTo>
                <a:lnTo>
                  <a:pt x="1710797" y="0"/>
                </a:lnTo>
                <a:lnTo>
                  <a:pt x="1710797" y="2439935"/>
                </a:lnTo>
                <a:lnTo>
                  <a:pt x="0" y="2439935"/>
                </a:lnTo>
                <a:close/>
              </a:path>
            </a:pathLst>
          </a:custGeom>
          <a:solidFill>
            <a:srgbClr val="FFFFFF"/>
          </a:solidFill>
          <a:ln w="14288">
            <a:solidFill>
              <a:srgbClr val="CE1414"/>
            </a:solidFill>
            <a:prstDash val="solid"/>
          </a:ln>
          <a:effectLst>
            <a:outerShdw blurRad="47625" algn="bl" rotWithShape="0">
              <a:srgbClr val="CE1414">
                <a:alpha val="100000"/>
              </a:srgbClr>
            </a:outerShdw>
          </a:effectLst>
        </p:spPr>
      </p:sp>
      <p:sp>
        <p:nvSpPr>
          <p:cNvPr id="14" name="Shape 11"/>
          <p:cNvSpPr/>
          <p:nvPr/>
        </p:nvSpPr>
        <p:spPr>
          <a:xfrm>
            <a:off x="6614151" y="2144978"/>
            <a:ext cx="1710797" cy="2446747"/>
          </a:xfrm>
          <a:custGeom>
            <a:avLst/>
            <a:gdLst/>
            <a:ahLst/>
            <a:cxnLst/>
            <a:rect l="l" t="t" r="r" b="b"/>
            <a:pathLst>
              <a:path w="1710797" h="2446747">
                <a:moveTo>
                  <a:pt x="0" y="0"/>
                </a:moveTo>
                <a:lnTo>
                  <a:pt x="1710797" y="0"/>
                </a:lnTo>
                <a:lnTo>
                  <a:pt x="1710797" y="2446747"/>
                </a:lnTo>
                <a:lnTo>
                  <a:pt x="0" y="2446747"/>
                </a:lnTo>
                <a:close/>
              </a:path>
            </a:pathLst>
          </a:custGeom>
          <a:solidFill>
            <a:srgbClr val="FFFFFF"/>
          </a:solidFill>
          <a:ln w="14288">
            <a:solidFill>
              <a:srgbClr val="CE1414"/>
            </a:solidFill>
            <a:prstDash val="solid"/>
          </a:ln>
          <a:effectLst>
            <a:outerShdw blurRad="47625" algn="bl" rotWithShape="0">
              <a:srgbClr val="CE1414">
                <a:alpha val="100000"/>
              </a:srgbClr>
            </a:outerShdw>
          </a:effectLst>
        </p:spPr>
      </p:sp>
      <p:sp>
        <p:nvSpPr>
          <p:cNvPr id="15" name="Shape 12"/>
          <p:cNvSpPr/>
          <p:nvPr/>
        </p:nvSpPr>
        <p:spPr>
          <a:xfrm>
            <a:off x="1377767" y="1958901"/>
            <a:ext cx="588781" cy="588781"/>
          </a:xfrm>
          <a:custGeom>
            <a:avLst/>
            <a:gdLst/>
            <a:ahLst/>
            <a:cxnLst/>
            <a:rect l="l" t="t" r="r" b="b"/>
            <a:pathLst>
              <a:path w="588781" h="588781">
                <a:moveTo>
                  <a:pt x="294390" y="0"/>
                </a:moveTo>
                <a:cubicBezTo>
                  <a:pt x="456869" y="0"/>
                  <a:pt x="588781" y="131912"/>
                  <a:pt x="588781" y="294390"/>
                </a:cubicBezTo>
                <a:cubicBezTo>
                  <a:pt x="588781" y="456869"/>
                  <a:pt x="456869" y="588781"/>
                  <a:pt x="294390" y="588781"/>
                </a:cubicBezTo>
                <a:cubicBezTo>
                  <a:pt x="131912" y="588781"/>
                  <a:pt x="0" y="456869"/>
                  <a:pt x="0" y="294390"/>
                </a:cubicBezTo>
                <a:cubicBezTo>
                  <a:pt x="0" y="131912"/>
                  <a:pt x="131912" y="0"/>
                  <a:pt x="294390" y="0"/>
                </a:cubicBezTo>
                <a:close/>
              </a:path>
            </a:pathLst>
          </a:custGeom>
          <a:solidFill>
            <a:srgbClr val="BA0000"/>
          </a:solidFill>
        </p:spPr>
      </p:sp>
      <p:sp>
        <p:nvSpPr>
          <p:cNvPr id="16" name="Shape 13"/>
          <p:cNvSpPr/>
          <p:nvPr/>
        </p:nvSpPr>
        <p:spPr>
          <a:xfrm>
            <a:off x="5250101" y="1958901"/>
            <a:ext cx="588781" cy="588781"/>
          </a:xfrm>
          <a:custGeom>
            <a:avLst/>
            <a:gdLst/>
            <a:ahLst/>
            <a:cxnLst/>
            <a:rect l="l" t="t" r="r" b="b"/>
            <a:pathLst>
              <a:path w="588781" h="588781">
                <a:moveTo>
                  <a:pt x="294390" y="0"/>
                </a:moveTo>
                <a:cubicBezTo>
                  <a:pt x="456869" y="0"/>
                  <a:pt x="588781" y="131912"/>
                  <a:pt x="588781" y="294390"/>
                </a:cubicBezTo>
                <a:cubicBezTo>
                  <a:pt x="588781" y="456869"/>
                  <a:pt x="456869" y="588781"/>
                  <a:pt x="294390" y="588781"/>
                </a:cubicBezTo>
                <a:cubicBezTo>
                  <a:pt x="131912" y="588781"/>
                  <a:pt x="0" y="456869"/>
                  <a:pt x="0" y="294390"/>
                </a:cubicBezTo>
                <a:cubicBezTo>
                  <a:pt x="0" y="131912"/>
                  <a:pt x="131912" y="0"/>
                  <a:pt x="294390" y="0"/>
                </a:cubicBezTo>
                <a:close/>
              </a:path>
            </a:pathLst>
          </a:custGeom>
          <a:solidFill>
            <a:srgbClr val="BA0000"/>
          </a:solidFill>
        </p:spPr>
      </p:sp>
      <p:sp>
        <p:nvSpPr>
          <p:cNvPr id="17" name="Shape 14"/>
          <p:cNvSpPr/>
          <p:nvPr/>
        </p:nvSpPr>
        <p:spPr>
          <a:xfrm>
            <a:off x="3313934" y="1958901"/>
            <a:ext cx="588781" cy="588781"/>
          </a:xfrm>
          <a:custGeom>
            <a:avLst/>
            <a:gdLst/>
            <a:ahLst/>
            <a:cxnLst/>
            <a:rect l="l" t="t" r="r" b="b"/>
            <a:pathLst>
              <a:path w="588781" h="588781">
                <a:moveTo>
                  <a:pt x="294390" y="0"/>
                </a:moveTo>
                <a:cubicBezTo>
                  <a:pt x="456869" y="0"/>
                  <a:pt x="588781" y="131912"/>
                  <a:pt x="588781" y="294390"/>
                </a:cubicBezTo>
                <a:cubicBezTo>
                  <a:pt x="588781" y="456869"/>
                  <a:pt x="456869" y="588781"/>
                  <a:pt x="294390" y="588781"/>
                </a:cubicBezTo>
                <a:cubicBezTo>
                  <a:pt x="131912" y="588781"/>
                  <a:pt x="0" y="456869"/>
                  <a:pt x="0" y="294390"/>
                </a:cubicBezTo>
                <a:cubicBezTo>
                  <a:pt x="0" y="131912"/>
                  <a:pt x="131912" y="0"/>
                  <a:pt x="294390" y="0"/>
                </a:cubicBezTo>
                <a:close/>
              </a:path>
            </a:pathLst>
          </a:custGeom>
          <a:solidFill>
            <a:srgbClr val="CE1414"/>
          </a:solidFill>
        </p:spPr>
      </p:sp>
      <p:sp>
        <p:nvSpPr>
          <p:cNvPr id="18" name="Shape 15"/>
          <p:cNvSpPr/>
          <p:nvPr/>
        </p:nvSpPr>
        <p:spPr>
          <a:xfrm>
            <a:off x="7175159" y="1958901"/>
            <a:ext cx="588781" cy="588781"/>
          </a:xfrm>
          <a:custGeom>
            <a:avLst/>
            <a:gdLst/>
            <a:ahLst/>
            <a:cxnLst/>
            <a:rect l="l" t="t" r="r" b="b"/>
            <a:pathLst>
              <a:path w="588781" h="588781">
                <a:moveTo>
                  <a:pt x="294390" y="0"/>
                </a:moveTo>
                <a:cubicBezTo>
                  <a:pt x="456869" y="0"/>
                  <a:pt x="588781" y="131912"/>
                  <a:pt x="588781" y="294390"/>
                </a:cubicBezTo>
                <a:cubicBezTo>
                  <a:pt x="588781" y="456869"/>
                  <a:pt x="456869" y="588781"/>
                  <a:pt x="294390" y="588781"/>
                </a:cubicBezTo>
                <a:cubicBezTo>
                  <a:pt x="131912" y="588781"/>
                  <a:pt x="0" y="456869"/>
                  <a:pt x="0" y="294390"/>
                </a:cubicBezTo>
                <a:cubicBezTo>
                  <a:pt x="0" y="131912"/>
                  <a:pt x="131912" y="0"/>
                  <a:pt x="294390" y="0"/>
                </a:cubicBezTo>
                <a:close/>
              </a:path>
            </a:pathLst>
          </a:custGeom>
          <a:solidFill>
            <a:srgbClr val="CE1414"/>
          </a:solidFill>
        </p:spPr>
      </p:sp>
      <p:sp>
        <p:nvSpPr>
          <p:cNvPr id="19" name="Text 16"/>
          <p:cNvSpPr txBox="1"/>
          <p:nvPr/>
        </p:nvSpPr>
        <p:spPr>
          <a:xfrm>
            <a:off x="1483201" y="2144978"/>
            <a:ext cx="381000" cy="204788"/>
          </a:xfrm>
          <a:prstGeom prst="rect">
            <a:avLst/>
          </a:prstGeom>
          <a:noFill/>
        </p:spPr>
        <p:txBody>
          <a:bodyPr wrap="square" lIns="0" tIns="0" rIns="0" bIns="0" rtlCol="0" anchor="t">
            <a:spAutoFit/>
          </a:bodyPr>
          <a:lstStyle/>
          <a:p>
            <a:pPr marL="0" indent="0" algn="ctr">
              <a:lnSpc>
                <a:spcPct val="96000"/>
              </a:lnSpc>
              <a:buNone/>
            </a:pPr>
            <a:r>
              <a:rPr lang="en-US" sz="1350" b="1" dirty="0">
                <a:solidFill>
                  <a:srgbClr val="FFFFFF"/>
                </a:solidFill>
                <a:latin typeface="SourceHanSansSC-Regular" panose="020B0500000000000000" charset="-122"/>
                <a:ea typeface="SourceHanSansSC-Regular" panose="020B0500000000000000" charset="-122"/>
                <a:cs typeface="SourceHanSansSC-Regular" panose="020B0500000000000000" charset="-122"/>
              </a:rPr>
              <a:t>01</a:t>
            </a:r>
            <a:endParaRPr lang="en-US" sz="1350" dirty="0"/>
          </a:p>
        </p:txBody>
      </p:sp>
      <p:sp>
        <p:nvSpPr>
          <p:cNvPr id="20" name="Text 17"/>
          <p:cNvSpPr txBox="1"/>
          <p:nvPr/>
        </p:nvSpPr>
        <p:spPr>
          <a:xfrm>
            <a:off x="3417825" y="2144978"/>
            <a:ext cx="381000" cy="204788"/>
          </a:xfrm>
          <a:prstGeom prst="rect">
            <a:avLst/>
          </a:prstGeom>
          <a:noFill/>
        </p:spPr>
        <p:txBody>
          <a:bodyPr wrap="square" lIns="0" tIns="0" rIns="0" bIns="0" rtlCol="0" anchor="t">
            <a:spAutoFit/>
          </a:bodyPr>
          <a:lstStyle/>
          <a:p>
            <a:pPr marL="0" indent="0" algn="ctr">
              <a:lnSpc>
                <a:spcPct val="96000"/>
              </a:lnSpc>
              <a:buNone/>
            </a:pPr>
            <a:r>
              <a:rPr lang="en-US" sz="1350" b="1" dirty="0">
                <a:solidFill>
                  <a:srgbClr val="FFFFFF"/>
                </a:solidFill>
                <a:latin typeface="SourceHanSansSC-Regular" panose="020B0500000000000000" charset="-122"/>
                <a:ea typeface="SourceHanSansSC-Regular" panose="020B0500000000000000" charset="-122"/>
                <a:cs typeface="SourceHanSansSC-Regular" panose="020B0500000000000000" charset="-122"/>
              </a:rPr>
              <a:t>02</a:t>
            </a:r>
            <a:endParaRPr lang="en-US" sz="1350" dirty="0"/>
          </a:p>
        </p:txBody>
      </p:sp>
      <p:sp>
        <p:nvSpPr>
          <p:cNvPr id="21" name="Text 18"/>
          <p:cNvSpPr txBox="1"/>
          <p:nvPr/>
        </p:nvSpPr>
        <p:spPr>
          <a:xfrm>
            <a:off x="5355535" y="2144978"/>
            <a:ext cx="381000" cy="204788"/>
          </a:xfrm>
          <a:prstGeom prst="rect">
            <a:avLst/>
          </a:prstGeom>
          <a:noFill/>
        </p:spPr>
        <p:txBody>
          <a:bodyPr wrap="square" lIns="0" tIns="0" rIns="0" bIns="0" rtlCol="0" anchor="t">
            <a:spAutoFit/>
          </a:bodyPr>
          <a:lstStyle/>
          <a:p>
            <a:pPr marL="0" indent="0" algn="ctr">
              <a:lnSpc>
                <a:spcPct val="96000"/>
              </a:lnSpc>
              <a:buNone/>
            </a:pPr>
            <a:r>
              <a:rPr lang="en-US" sz="1350" b="1" dirty="0">
                <a:solidFill>
                  <a:srgbClr val="FFFFFF"/>
                </a:solidFill>
                <a:latin typeface="SourceHanSansSC-Regular" panose="020B0500000000000000" charset="-122"/>
                <a:ea typeface="SourceHanSansSC-Regular" panose="020B0500000000000000" charset="-122"/>
                <a:cs typeface="SourceHanSansSC-Regular" panose="020B0500000000000000" charset="-122"/>
              </a:rPr>
              <a:t>03</a:t>
            </a:r>
            <a:endParaRPr lang="en-US" sz="1350" dirty="0"/>
          </a:p>
        </p:txBody>
      </p:sp>
      <p:sp>
        <p:nvSpPr>
          <p:cNvPr id="22" name="Text 19"/>
          <p:cNvSpPr txBox="1"/>
          <p:nvPr/>
        </p:nvSpPr>
        <p:spPr>
          <a:xfrm>
            <a:off x="7279050" y="2150897"/>
            <a:ext cx="381000" cy="204788"/>
          </a:xfrm>
          <a:prstGeom prst="rect">
            <a:avLst/>
          </a:prstGeom>
          <a:noFill/>
        </p:spPr>
        <p:txBody>
          <a:bodyPr wrap="square" lIns="0" tIns="0" rIns="0" bIns="0" rtlCol="0" anchor="t">
            <a:spAutoFit/>
          </a:bodyPr>
          <a:lstStyle/>
          <a:p>
            <a:pPr marL="0" indent="0" algn="ctr">
              <a:lnSpc>
                <a:spcPct val="96000"/>
              </a:lnSpc>
              <a:buNone/>
            </a:pPr>
            <a:r>
              <a:rPr lang="en-US" sz="1350" b="1" dirty="0">
                <a:solidFill>
                  <a:srgbClr val="FFFFFF"/>
                </a:solidFill>
                <a:latin typeface="SourceHanSansSC-Regular" panose="020B0500000000000000" charset="-122"/>
                <a:ea typeface="SourceHanSansSC-Regular" panose="020B0500000000000000" charset="-122"/>
                <a:cs typeface="SourceHanSansSC-Regular" panose="020B0500000000000000" charset="-122"/>
              </a:rPr>
              <a:t>04</a:t>
            </a:r>
            <a:endParaRPr lang="en-US" sz="1350" dirty="0"/>
          </a:p>
        </p:txBody>
      </p:sp>
      <p:sp>
        <p:nvSpPr>
          <p:cNvPr id="23" name="Text 20"/>
          <p:cNvSpPr txBox="1"/>
          <p:nvPr/>
        </p:nvSpPr>
        <p:spPr>
          <a:xfrm>
            <a:off x="879201" y="2641620"/>
            <a:ext cx="1585913" cy="409575"/>
          </a:xfrm>
          <a:prstGeom prst="rect">
            <a:avLst/>
          </a:prstGeom>
          <a:noFill/>
        </p:spPr>
        <p:txBody>
          <a:bodyPr wrap="square" lIns="0" tIns="0" rIns="0" bIns="0" rtlCol="0" anchor="ctr">
            <a:spAutoFit/>
          </a:bodyPr>
          <a:lstStyle/>
          <a:p>
            <a:pPr marL="0" indent="0" algn="ctr">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深化理解课程内容</a:t>
            </a:r>
            <a:endParaRPr lang="en-US" sz="1350" dirty="0"/>
          </a:p>
        </p:txBody>
      </p:sp>
      <p:sp>
        <p:nvSpPr>
          <p:cNvPr id="24" name="Text 21"/>
          <p:cNvSpPr txBox="1"/>
          <p:nvPr/>
        </p:nvSpPr>
        <p:spPr>
          <a:xfrm>
            <a:off x="933132" y="3106715"/>
            <a:ext cx="1481138" cy="823913"/>
          </a:xfrm>
          <a:prstGeom prst="rect">
            <a:avLst/>
          </a:prstGeom>
          <a:noFill/>
        </p:spPr>
        <p:txBody>
          <a:bodyPr wrap="square" lIns="0" tIns="0" rIns="0" bIns="0" rtlCol="0" anchor="t">
            <a:spAutoFit/>
          </a:bodyPr>
          <a:lstStyle/>
          <a:p>
            <a:pPr marL="0" indent="0" algn="ctr">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期末复习是深化理解课程内容的关键时期，通过系统回顾与总结，学生可以将零散的知识点串联起来，形成完整的知识框架，从而加深对课程内容的理解和掌握。</a:t>
            </a:r>
            <a:endParaRPr lang="en-US" sz="900" dirty="0"/>
          </a:p>
        </p:txBody>
      </p:sp>
      <p:sp>
        <p:nvSpPr>
          <p:cNvPr id="25" name="Text 22"/>
          <p:cNvSpPr txBox="1"/>
          <p:nvPr/>
        </p:nvSpPr>
        <p:spPr>
          <a:xfrm>
            <a:off x="2815368" y="2641620"/>
            <a:ext cx="1585913" cy="409575"/>
          </a:xfrm>
          <a:prstGeom prst="rect">
            <a:avLst/>
          </a:prstGeom>
          <a:noFill/>
        </p:spPr>
        <p:txBody>
          <a:bodyPr wrap="square" lIns="0" tIns="0" rIns="0" bIns="0" rtlCol="0" anchor="ctr">
            <a:spAutoFit/>
          </a:bodyPr>
          <a:lstStyle/>
          <a:p>
            <a:pPr marL="0" indent="0" algn="ctr">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查缺补漏提升能力</a:t>
            </a:r>
            <a:endParaRPr lang="en-US" sz="1350" dirty="0"/>
          </a:p>
        </p:txBody>
      </p:sp>
      <p:sp>
        <p:nvSpPr>
          <p:cNvPr id="26" name="Text 23"/>
          <p:cNvSpPr txBox="1"/>
          <p:nvPr/>
        </p:nvSpPr>
        <p:spPr>
          <a:xfrm>
            <a:off x="2869299" y="3106715"/>
            <a:ext cx="1481138" cy="685800"/>
          </a:xfrm>
          <a:prstGeom prst="rect">
            <a:avLst/>
          </a:prstGeom>
          <a:noFill/>
        </p:spPr>
        <p:txBody>
          <a:bodyPr wrap="square" lIns="0" tIns="0" rIns="0" bIns="0" rtlCol="0" anchor="t">
            <a:spAutoFit/>
          </a:bodyPr>
          <a:lstStyle/>
          <a:p>
            <a:pPr marL="0" indent="0" algn="ctr">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在复习过程中，学生可以及时发现自己在学习中存在的不足，通过查缺补漏，巩固薄弱环节，提升学习能力和水平。</a:t>
            </a:r>
            <a:endParaRPr lang="en-US" sz="900" dirty="0"/>
          </a:p>
        </p:txBody>
      </p:sp>
      <p:sp>
        <p:nvSpPr>
          <p:cNvPr id="27" name="Text 24"/>
          <p:cNvSpPr txBox="1"/>
          <p:nvPr/>
        </p:nvSpPr>
        <p:spPr>
          <a:xfrm>
            <a:off x="4773234" y="2642932"/>
            <a:ext cx="1585913" cy="409575"/>
          </a:xfrm>
          <a:prstGeom prst="rect">
            <a:avLst/>
          </a:prstGeom>
          <a:noFill/>
        </p:spPr>
        <p:txBody>
          <a:bodyPr wrap="square" lIns="0" tIns="0" rIns="0" bIns="0" rtlCol="0" anchor="ctr">
            <a:spAutoFit/>
          </a:bodyPr>
          <a:lstStyle/>
          <a:p>
            <a:pPr marL="0" indent="0" algn="ctr">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构建完整知识体系</a:t>
            </a:r>
            <a:endParaRPr lang="en-US" sz="1350" dirty="0"/>
          </a:p>
        </p:txBody>
      </p:sp>
      <p:sp>
        <p:nvSpPr>
          <p:cNvPr id="28" name="Text 25"/>
          <p:cNvSpPr txBox="1"/>
          <p:nvPr/>
        </p:nvSpPr>
        <p:spPr>
          <a:xfrm>
            <a:off x="4827165" y="3108026"/>
            <a:ext cx="1481138" cy="547688"/>
          </a:xfrm>
          <a:prstGeom prst="rect">
            <a:avLst/>
          </a:prstGeom>
          <a:noFill/>
        </p:spPr>
        <p:txBody>
          <a:bodyPr wrap="square" lIns="0" tIns="0" rIns="0" bIns="0" rtlCol="0" anchor="t">
            <a:spAutoFit/>
          </a:bodyPr>
          <a:lstStyle/>
          <a:p>
            <a:pPr marL="0" indent="0" algn="ctr">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期末复习有助于构建完整的知识体系，将所学知识系统化、条理化，为将来的学习和工作打下坚实的基础。</a:t>
            </a:r>
            <a:endParaRPr lang="en-US" sz="900" dirty="0"/>
          </a:p>
        </p:txBody>
      </p:sp>
      <p:sp>
        <p:nvSpPr>
          <p:cNvPr id="29" name="Text 26"/>
          <p:cNvSpPr txBox="1"/>
          <p:nvPr/>
        </p:nvSpPr>
        <p:spPr>
          <a:xfrm>
            <a:off x="6675051" y="2634204"/>
            <a:ext cx="1585913" cy="409575"/>
          </a:xfrm>
          <a:prstGeom prst="rect">
            <a:avLst/>
          </a:prstGeom>
          <a:noFill/>
        </p:spPr>
        <p:txBody>
          <a:bodyPr wrap="square" lIns="0" tIns="0" rIns="0" bIns="0" rtlCol="0" anchor="ctr">
            <a:spAutoFit/>
          </a:bodyPr>
          <a:lstStyle/>
          <a:p>
            <a:pPr marL="0" indent="0" algn="ctr">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为后续学习打基础</a:t>
            </a:r>
            <a:endParaRPr lang="en-US" sz="1350" dirty="0"/>
          </a:p>
        </p:txBody>
      </p:sp>
      <p:sp>
        <p:nvSpPr>
          <p:cNvPr id="30" name="Text 27"/>
          <p:cNvSpPr txBox="1"/>
          <p:nvPr/>
        </p:nvSpPr>
        <p:spPr>
          <a:xfrm>
            <a:off x="6728981" y="3099298"/>
            <a:ext cx="1481138" cy="547688"/>
          </a:xfrm>
          <a:prstGeom prst="rect">
            <a:avLst/>
          </a:prstGeom>
          <a:noFill/>
        </p:spPr>
        <p:txBody>
          <a:bodyPr wrap="square" lIns="0" tIns="0" rIns="0" bIns="0" rtlCol="0" anchor="t">
            <a:spAutoFit/>
          </a:bodyPr>
          <a:lstStyle/>
          <a:p>
            <a:pPr marL="0" indent="0" algn="ctr">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良好的期末复习效果能够为后续学习提供有力支撑，确保学生在新学期能够顺利衔接，更好地吸收新知识。</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对学业发展的影响</a:t>
            </a:r>
            <a:endParaRPr lang="en-US" sz="1125" dirty="0"/>
          </a:p>
        </p:txBody>
      </p:sp>
      <p:pic>
        <p:nvPicPr>
          <p:cNvPr id="8" name="Image 0" descr="preencoded.png"/>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3241894" y="2585767"/>
            <a:ext cx="1471540" cy="1688796"/>
          </a:xfrm>
          <a:prstGeom prst="rect">
            <a:avLst/>
          </a:prstGeom>
        </p:spPr>
      </p:pic>
      <p:pic>
        <p:nvPicPr>
          <p:cNvPr id="9" name="Image 1" descr="preencoded.png"/>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248534" y="1624907"/>
            <a:ext cx="1677058" cy="1454877"/>
          </a:xfrm>
          <a:prstGeom prst="rect">
            <a:avLst/>
          </a:prstGeom>
        </p:spPr>
      </p:pic>
      <p:pic>
        <p:nvPicPr>
          <p:cNvPr id="10" name="Image 2" descr="preencoded.png"/>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419456" y="1605467"/>
            <a:ext cx="1477095" cy="1721495"/>
          </a:xfrm>
          <a:prstGeom prst="rect">
            <a:avLst/>
          </a:prstGeom>
        </p:spPr>
      </p:pic>
      <p:pic>
        <p:nvPicPr>
          <p:cNvPr id="11" name="Image 3" descr="preencoded.png"/>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4197275" y="2796914"/>
            <a:ext cx="1715940" cy="1488204"/>
          </a:xfrm>
          <a:prstGeom prst="rect">
            <a:avLst/>
          </a:prstGeom>
        </p:spPr>
      </p:pic>
      <p:sp>
        <p:nvSpPr>
          <p:cNvPr id="12" name="Shape 6"/>
          <p:cNvSpPr/>
          <p:nvPr>
            <p:custDataLst>
              <p:tags r:id="rId13"/>
            </p:custDataLst>
          </p:nvPr>
        </p:nvSpPr>
        <p:spPr>
          <a:xfrm>
            <a:off x="2947093" y="1677470"/>
            <a:ext cx="461026" cy="461026"/>
          </a:xfrm>
          <a:custGeom>
            <a:avLst/>
            <a:gdLst/>
            <a:ahLst/>
            <a:cxnLst/>
            <a:rect l="l" t="t" r="r" b="b"/>
            <a:pathLst>
              <a:path w="461026" h="461026">
                <a:moveTo>
                  <a:pt x="230513" y="0"/>
                </a:moveTo>
                <a:cubicBezTo>
                  <a:pt x="357737" y="0"/>
                  <a:pt x="461026" y="103290"/>
                  <a:pt x="461026" y="230513"/>
                </a:cubicBezTo>
                <a:cubicBezTo>
                  <a:pt x="461026" y="357737"/>
                  <a:pt x="357737" y="461026"/>
                  <a:pt x="230513" y="461026"/>
                </a:cubicBezTo>
                <a:cubicBezTo>
                  <a:pt x="103290" y="461026"/>
                  <a:pt x="0" y="357737"/>
                  <a:pt x="0" y="230513"/>
                </a:cubicBezTo>
                <a:cubicBezTo>
                  <a:pt x="0" y="103290"/>
                  <a:pt x="103290" y="0"/>
                  <a:pt x="230513" y="0"/>
                </a:cubicBezTo>
                <a:close/>
              </a:path>
            </a:pathLst>
          </a:custGeom>
          <a:solidFill>
            <a:srgbClr val="BA0000"/>
          </a:solidFill>
        </p:spPr>
      </p:sp>
      <p:sp>
        <p:nvSpPr>
          <p:cNvPr id="13" name="Shape 7"/>
          <p:cNvSpPr/>
          <p:nvPr>
            <p:custDataLst>
              <p:tags r:id="rId14"/>
            </p:custDataLst>
          </p:nvPr>
        </p:nvSpPr>
        <p:spPr>
          <a:xfrm>
            <a:off x="3011381" y="3750134"/>
            <a:ext cx="461026" cy="461026"/>
          </a:xfrm>
          <a:custGeom>
            <a:avLst/>
            <a:gdLst/>
            <a:ahLst/>
            <a:cxnLst/>
            <a:rect l="l" t="t" r="r" b="b"/>
            <a:pathLst>
              <a:path w="461026" h="461026">
                <a:moveTo>
                  <a:pt x="230513" y="0"/>
                </a:moveTo>
                <a:cubicBezTo>
                  <a:pt x="357737" y="0"/>
                  <a:pt x="461026" y="103290"/>
                  <a:pt x="461026" y="230513"/>
                </a:cubicBezTo>
                <a:cubicBezTo>
                  <a:pt x="461026" y="357737"/>
                  <a:pt x="357737" y="461026"/>
                  <a:pt x="230513" y="461026"/>
                </a:cubicBezTo>
                <a:cubicBezTo>
                  <a:pt x="103290" y="461026"/>
                  <a:pt x="0" y="357737"/>
                  <a:pt x="0" y="230513"/>
                </a:cubicBezTo>
                <a:cubicBezTo>
                  <a:pt x="0" y="103290"/>
                  <a:pt x="103290" y="0"/>
                  <a:pt x="230513" y="0"/>
                </a:cubicBezTo>
                <a:close/>
              </a:path>
            </a:pathLst>
          </a:custGeom>
          <a:solidFill>
            <a:srgbClr val="BA0000"/>
          </a:solidFill>
        </p:spPr>
      </p:sp>
      <p:sp>
        <p:nvSpPr>
          <p:cNvPr id="14" name="Shape 8"/>
          <p:cNvSpPr/>
          <p:nvPr>
            <p:custDataLst>
              <p:tags r:id="rId15"/>
            </p:custDataLst>
          </p:nvPr>
        </p:nvSpPr>
        <p:spPr>
          <a:xfrm>
            <a:off x="5666038" y="1677470"/>
            <a:ext cx="461026" cy="461026"/>
          </a:xfrm>
          <a:custGeom>
            <a:avLst/>
            <a:gdLst/>
            <a:ahLst/>
            <a:cxnLst/>
            <a:rect l="l" t="t" r="r" b="b"/>
            <a:pathLst>
              <a:path w="461026" h="461026">
                <a:moveTo>
                  <a:pt x="230513" y="0"/>
                </a:moveTo>
                <a:cubicBezTo>
                  <a:pt x="357737" y="0"/>
                  <a:pt x="461026" y="103290"/>
                  <a:pt x="461026" y="230513"/>
                </a:cubicBezTo>
                <a:cubicBezTo>
                  <a:pt x="461026" y="357737"/>
                  <a:pt x="357737" y="461026"/>
                  <a:pt x="230513" y="461026"/>
                </a:cubicBezTo>
                <a:cubicBezTo>
                  <a:pt x="103290" y="461026"/>
                  <a:pt x="0" y="357737"/>
                  <a:pt x="0" y="230513"/>
                </a:cubicBezTo>
                <a:cubicBezTo>
                  <a:pt x="0" y="103290"/>
                  <a:pt x="103290" y="0"/>
                  <a:pt x="230513" y="0"/>
                </a:cubicBezTo>
                <a:close/>
              </a:path>
            </a:pathLst>
          </a:custGeom>
          <a:solidFill>
            <a:srgbClr val="CE1414"/>
          </a:solidFill>
        </p:spPr>
      </p:sp>
      <p:sp>
        <p:nvSpPr>
          <p:cNvPr id="15" name="Shape 9"/>
          <p:cNvSpPr/>
          <p:nvPr>
            <p:custDataLst>
              <p:tags r:id="rId16"/>
            </p:custDataLst>
          </p:nvPr>
        </p:nvSpPr>
        <p:spPr>
          <a:xfrm>
            <a:off x="5666038" y="3716807"/>
            <a:ext cx="461026" cy="461026"/>
          </a:xfrm>
          <a:custGeom>
            <a:avLst/>
            <a:gdLst/>
            <a:ahLst/>
            <a:cxnLst/>
            <a:rect l="l" t="t" r="r" b="b"/>
            <a:pathLst>
              <a:path w="461026" h="461026">
                <a:moveTo>
                  <a:pt x="230513" y="0"/>
                </a:moveTo>
                <a:cubicBezTo>
                  <a:pt x="357737" y="0"/>
                  <a:pt x="461026" y="103290"/>
                  <a:pt x="461026" y="230513"/>
                </a:cubicBezTo>
                <a:cubicBezTo>
                  <a:pt x="461026" y="357737"/>
                  <a:pt x="357737" y="461026"/>
                  <a:pt x="230513" y="461026"/>
                </a:cubicBezTo>
                <a:cubicBezTo>
                  <a:pt x="103290" y="461026"/>
                  <a:pt x="0" y="357737"/>
                  <a:pt x="0" y="230513"/>
                </a:cubicBezTo>
                <a:cubicBezTo>
                  <a:pt x="0" y="103290"/>
                  <a:pt x="103290" y="0"/>
                  <a:pt x="230513" y="0"/>
                </a:cubicBezTo>
                <a:close/>
              </a:path>
            </a:pathLst>
          </a:custGeom>
          <a:solidFill>
            <a:srgbClr val="CE1414"/>
          </a:solidFill>
        </p:spPr>
      </p:sp>
      <p:sp>
        <p:nvSpPr>
          <p:cNvPr id="16" name="Shape 10"/>
          <p:cNvSpPr/>
          <p:nvPr>
            <p:custDataLst>
              <p:tags r:id="rId17"/>
            </p:custDataLst>
          </p:nvPr>
        </p:nvSpPr>
        <p:spPr>
          <a:xfrm rot="8100000">
            <a:off x="3347520" y="2100290"/>
            <a:ext cx="268825" cy="167212"/>
          </a:xfrm>
          <a:custGeom>
            <a:avLst/>
            <a:gdLst/>
            <a:ahLst/>
            <a:cxnLst/>
            <a:rect l="l" t="t" r="r" b="b"/>
            <a:pathLst>
              <a:path w="268825" h="167212">
                <a:moveTo>
                  <a:pt x="134412" y="0"/>
                </a:moveTo>
                <a:lnTo>
                  <a:pt x="0" y="167212"/>
                </a:lnTo>
                <a:lnTo>
                  <a:pt x="268825" y="167212"/>
                </a:lnTo>
                <a:lnTo>
                  <a:pt x="134412" y="0"/>
                </a:lnTo>
                <a:close/>
              </a:path>
            </a:pathLst>
          </a:custGeom>
          <a:solidFill>
            <a:srgbClr val="BA0000"/>
          </a:solidFill>
        </p:spPr>
      </p:sp>
      <p:sp>
        <p:nvSpPr>
          <p:cNvPr id="17" name="Shape 11"/>
          <p:cNvSpPr/>
          <p:nvPr>
            <p:custDataLst>
              <p:tags r:id="rId18"/>
            </p:custDataLst>
          </p:nvPr>
        </p:nvSpPr>
        <p:spPr>
          <a:xfrm rot="3861500">
            <a:off x="3440642" y="3742219"/>
            <a:ext cx="268825" cy="139944"/>
          </a:xfrm>
          <a:custGeom>
            <a:avLst/>
            <a:gdLst/>
            <a:ahLst/>
            <a:cxnLst/>
            <a:rect l="l" t="t" r="r" b="b"/>
            <a:pathLst>
              <a:path w="268825" h="139944">
                <a:moveTo>
                  <a:pt x="134412" y="0"/>
                </a:moveTo>
                <a:lnTo>
                  <a:pt x="0" y="139944"/>
                </a:lnTo>
                <a:lnTo>
                  <a:pt x="268825" y="139944"/>
                </a:lnTo>
                <a:lnTo>
                  <a:pt x="134412" y="0"/>
                </a:lnTo>
                <a:close/>
              </a:path>
            </a:pathLst>
          </a:custGeom>
          <a:solidFill>
            <a:srgbClr val="BA0000"/>
          </a:solidFill>
        </p:spPr>
      </p:sp>
      <p:sp>
        <p:nvSpPr>
          <p:cNvPr id="18" name="Shape 12"/>
          <p:cNvSpPr/>
          <p:nvPr>
            <p:custDataLst>
              <p:tags r:id="rId19"/>
            </p:custDataLst>
          </p:nvPr>
        </p:nvSpPr>
        <p:spPr>
          <a:xfrm rot="2700000" flipV="1">
            <a:off x="5453194" y="2096645"/>
            <a:ext cx="268825" cy="159582"/>
          </a:xfrm>
          <a:custGeom>
            <a:avLst/>
            <a:gdLst/>
            <a:ahLst/>
            <a:cxnLst/>
            <a:rect l="l" t="t" r="r" b="b"/>
            <a:pathLst>
              <a:path w="268825" h="159582">
                <a:moveTo>
                  <a:pt x="134412" y="0"/>
                </a:moveTo>
                <a:lnTo>
                  <a:pt x="0" y="159582"/>
                </a:lnTo>
                <a:lnTo>
                  <a:pt x="268825" y="159582"/>
                </a:lnTo>
                <a:lnTo>
                  <a:pt x="134412" y="0"/>
                </a:lnTo>
                <a:close/>
              </a:path>
            </a:pathLst>
          </a:custGeom>
          <a:solidFill>
            <a:srgbClr val="CE1414"/>
          </a:solidFill>
        </p:spPr>
      </p:sp>
      <p:sp>
        <p:nvSpPr>
          <p:cNvPr id="19" name="Shape 13"/>
          <p:cNvSpPr/>
          <p:nvPr>
            <p:custDataLst>
              <p:tags r:id="rId20"/>
            </p:custDataLst>
          </p:nvPr>
        </p:nvSpPr>
        <p:spPr>
          <a:xfrm rot="7197127" flipV="1">
            <a:off x="5385980" y="3711424"/>
            <a:ext cx="268825" cy="159582"/>
          </a:xfrm>
          <a:custGeom>
            <a:avLst/>
            <a:gdLst/>
            <a:ahLst/>
            <a:cxnLst/>
            <a:rect l="l" t="t" r="r" b="b"/>
            <a:pathLst>
              <a:path w="268825" h="159582">
                <a:moveTo>
                  <a:pt x="134412" y="0"/>
                </a:moveTo>
                <a:lnTo>
                  <a:pt x="0" y="159582"/>
                </a:lnTo>
                <a:lnTo>
                  <a:pt x="268825" y="159582"/>
                </a:lnTo>
                <a:lnTo>
                  <a:pt x="134412" y="0"/>
                </a:lnTo>
                <a:close/>
              </a:path>
            </a:pathLst>
          </a:custGeom>
          <a:solidFill>
            <a:srgbClr val="CE1414"/>
          </a:solidFill>
        </p:spPr>
      </p:sp>
      <p:sp>
        <p:nvSpPr>
          <p:cNvPr id="20" name="Text 14"/>
          <p:cNvSpPr txBox="1"/>
          <p:nvPr>
            <p:custDataLst>
              <p:tags r:id="rId21"/>
            </p:custDataLst>
          </p:nvPr>
        </p:nvSpPr>
        <p:spPr>
          <a:xfrm>
            <a:off x="801910" y="1472682"/>
            <a:ext cx="1971675" cy="409575"/>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影响学期成绩评定</a:t>
            </a:r>
            <a:endParaRPr lang="en-US" sz="1350" dirty="0"/>
          </a:p>
        </p:txBody>
      </p:sp>
      <p:sp>
        <p:nvSpPr>
          <p:cNvPr id="21" name="Text 15"/>
          <p:cNvSpPr txBox="1"/>
          <p:nvPr>
            <p:custDataLst>
              <p:tags r:id="rId22"/>
            </p:custDataLst>
          </p:nvPr>
        </p:nvSpPr>
        <p:spPr>
          <a:xfrm>
            <a:off x="801910" y="1995158"/>
            <a:ext cx="1957388" cy="409575"/>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期末考试成绩是学期成绩评定的重要依据，良好的期末表现可以显著提升学生的整体成绩，为学业发展增添助力。</a:t>
            </a:r>
            <a:endParaRPr lang="en-US" sz="900" dirty="0"/>
          </a:p>
        </p:txBody>
      </p:sp>
      <p:pic>
        <p:nvPicPr>
          <p:cNvPr id="22" name="Image 4" descr="preencoded.png"/>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3008398" y="1738775"/>
            <a:ext cx="338415" cy="338415"/>
          </a:xfrm>
          <a:prstGeom prst="rect">
            <a:avLst/>
          </a:prstGeom>
        </p:spPr>
      </p:pic>
      <p:pic>
        <p:nvPicPr>
          <p:cNvPr id="23" name="Image 5" descr="preencoded.png"/>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5702348" y="3750134"/>
            <a:ext cx="388406" cy="388406"/>
          </a:xfrm>
          <a:prstGeom prst="rect">
            <a:avLst/>
          </a:prstGeom>
        </p:spPr>
      </p:pic>
      <p:pic>
        <p:nvPicPr>
          <p:cNvPr id="24" name="Image 6" descr="preencoded.png"/>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3081019" y="3819772"/>
            <a:ext cx="321752" cy="321752"/>
          </a:xfrm>
          <a:prstGeom prst="rect">
            <a:avLst/>
          </a:prstGeom>
        </p:spPr>
      </p:pic>
      <p:pic>
        <p:nvPicPr>
          <p:cNvPr id="25" name="Image 7" descr="preencoded.png"/>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5777334" y="1772103"/>
            <a:ext cx="271761" cy="271761"/>
          </a:xfrm>
          <a:prstGeom prst="rect">
            <a:avLst/>
          </a:prstGeom>
        </p:spPr>
      </p:pic>
      <p:sp>
        <p:nvSpPr>
          <p:cNvPr id="26" name="Text 16"/>
          <p:cNvSpPr txBox="1"/>
          <p:nvPr>
            <p:custDataLst>
              <p:tags r:id="rId35"/>
            </p:custDataLst>
          </p:nvPr>
        </p:nvSpPr>
        <p:spPr>
          <a:xfrm>
            <a:off x="3501415" y="2249952"/>
            <a:ext cx="952500" cy="204788"/>
          </a:xfrm>
          <a:prstGeom prst="rect">
            <a:avLst/>
          </a:prstGeom>
          <a:noFill/>
        </p:spPr>
        <p:txBody>
          <a:bodyPr wrap="square" lIns="0" tIns="0" rIns="0" bIns="0" rtlCol="0" anchor="t">
            <a:spAutoFit/>
          </a:bodyPr>
          <a:lstStyle/>
          <a:p>
            <a:pPr marL="0" indent="0" algn="ctr">
              <a:lnSpc>
                <a:spcPct val="96000"/>
              </a:lnSpc>
              <a:buNone/>
            </a:pPr>
            <a:r>
              <a:rPr lang="en-US" sz="13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01</a:t>
            </a:r>
            <a:endParaRPr lang="en-US" sz="1350" dirty="0"/>
          </a:p>
        </p:txBody>
      </p:sp>
      <p:sp>
        <p:nvSpPr>
          <p:cNvPr id="27" name="Text 17"/>
          <p:cNvSpPr txBox="1"/>
          <p:nvPr>
            <p:custDataLst>
              <p:tags r:id="rId36"/>
            </p:custDataLst>
          </p:nvPr>
        </p:nvSpPr>
        <p:spPr>
          <a:xfrm>
            <a:off x="3501415" y="3430165"/>
            <a:ext cx="952500" cy="204788"/>
          </a:xfrm>
          <a:prstGeom prst="rect">
            <a:avLst/>
          </a:prstGeom>
          <a:noFill/>
        </p:spPr>
        <p:txBody>
          <a:bodyPr wrap="square" lIns="0" tIns="0" rIns="0" bIns="0" rtlCol="0" anchor="t">
            <a:spAutoFit/>
          </a:bodyPr>
          <a:lstStyle/>
          <a:p>
            <a:pPr marL="0" indent="0" algn="ctr">
              <a:lnSpc>
                <a:spcPct val="96000"/>
              </a:lnSpc>
              <a:buNone/>
            </a:pPr>
            <a:r>
              <a:rPr lang="en-US" sz="13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02</a:t>
            </a:r>
            <a:endParaRPr lang="en-US" sz="1350" dirty="0"/>
          </a:p>
        </p:txBody>
      </p:sp>
      <p:sp>
        <p:nvSpPr>
          <p:cNvPr id="28" name="Text 18"/>
          <p:cNvSpPr txBox="1"/>
          <p:nvPr>
            <p:custDataLst>
              <p:tags r:id="rId37"/>
            </p:custDataLst>
          </p:nvPr>
        </p:nvSpPr>
        <p:spPr>
          <a:xfrm>
            <a:off x="4681754" y="2249952"/>
            <a:ext cx="952500" cy="204788"/>
          </a:xfrm>
          <a:prstGeom prst="rect">
            <a:avLst/>
          </a:prstGeom>
          <a:noFill/>
        </p:spPr>
        <p:txBody>
          <a:bodyPr wrap="square" lIns="0" tIns="0" rIns="0" bIns="0" rtlCol="0" anchor="t">
            <a:spAutoFit/>
          </a:bodyPr>
          <a:lstStyle/>
          <a:p>
            <a:pPr marL="0" indent="0" algn="ctr">
              <a:lnSpc>
                <a:spcPct val="96000"/>
              </a:lnSpc>
              <a:buNone/>
            </a:pPr>
            <a:r>
              <a:rPr lang="en-US" sz="13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03</a:t>
            </a:r>
            <a:endParaRPr lang="en-US" sz="1350" dirty="0"/>
          </a:p>
        </p:txBody>
      </p:sp>
      <p:sp>
        <p:nvSpPr>
          <p:cNvPr id="29" name="Text 19"/>
          <p:cNvSpPr txBox="1"/>
          <p:nvPr>
            <p:custDataLst>
              <p:tags r:id="rId38"/>
            </p:custDataLst>
          </p:nvPr>
        </p:nvSpPr>
        <p:spPr>
          <a:xfrm>
            <a:off x="4635107" y="3430165"/>
            <a:ext cx="952500" cy="204788"/>
          </a:xfrm>
          <a:prstGeom prst="rect">
            <a:avLst/>
          </a:prstGeom>
          <a:noFill/>
        </p:spPr>
        <p:txBody>
          <a:bodyPr wrap="square" lIns="0" tIns="0" rIns="0" bIns="0" rtlCol="0" anchor="t">
            <a:spAutoFit/>
          </a:bodyPr>
          <a:lstStyle/>
          <a:p>
            <a:pPr marL="0" indent="0" algn="ctr">
              <a:lnSpc>
                <a:spcPct val="96000"/>
              </a:lnSpc>
              <a:buNone/>
            </a:pPr>
            <a:r>
              <a:rPr lang="en-US" sz="13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04</a:t>
            </a:r>
            <a:endParaRPr lang="en-US" sz="1350" dirty="0"/>
          </a:p>
        </p:txBody>
      </p:sp>
      <p:sp>
        <p:nvSpPr>
          <p:cNvPr id="30" name="Text 20"/>
          <p:cNvSpPr txBox="1"/>
          <p:nvPr>
            <p:custDataLst>
              <p:tags r:id="rId39"/>
            </p:custDataLst>
          </p:nvPr>
        </p:nvSpPr>
        <p:spPr>
          <a:xfrm>
            <a:off x="801910" y="3282690"/>
            <a:ext cx="1971675" cy="207645"/>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关系到荣誉的评定</a:t>
            </a:r>
            <a:endParaRPr lang="en-US" sz="1350" dirty="0"/>
          </a:p>
        </p:txBody>
      </p:sp>
      <p:sp>
        <p:nvSpPr>
          <p:cNvPr id="31" name="Text 21"/>
          <p:cNvSpPr txBox="1"/>
          <p:nvPr>
            <p:custDataLst>
              <p:tags r:id="rId40"/>
            </p:custDataLst>
          </p:nvPr>
        </p:nvSpPr>
        <p:spPr>
          <a:xfrm>
            <a:off x="801910" y="3704202"/>
            <a:ext cx="1957388" cy="398145"/>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期末考试成绩还直接关系到荣誉的评定，优异的期末成绩可以帮助学生获得三好生、单项积极分子等荣誉</a:t>
            </a:r>
            <a:endParaRPr lang="en-US" sz="900" dirty="0"/>
          </a:p>
        </p:txBody>
      </p:sp>
      <p:sp>
        <p:nvSpPr>
          <p:cNvPr id="32" name="Text 22"/>
          <p:cNvSpPr txBox="1"/>
          <p:nvPr>
            <p:custDataLst>
              <p:tags r:id="rId41"/>
            </p:custDataLst>
          </p:nvPr>
        </p:nvSpPr>
        <p:spPr>
          <a:xfrm>
            <a:off x="6385864" y="1573647"/>
            <a:ext cx="1971675" cy="207645"/>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决定分班的重要因素</a:t>
            </a:r>
            <a:endParaRPr lang="en-US" sz="1350" dirty="0"/>
          </a:p>
        </p:txBody>
      </p:sp>
      <p:sp>
        <p:nvSpPr>
          <p:cNvPr id="33" name="Text 23"/>
          <p:cNvSpPr txBox="1"/>
          <p:nvPr>
            <p:custDataLst>
              <p:tags r:id="rId42"/>
            </p:custDataLst>
          </p:nvPr>
        </p:nvSpPr>
        <p:spPr>
          <a:xfrm>
            <a:off x="6385864" y="1995158"/>
            <a:ext cx="1957388" cy="265430"/>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期末考试成绩分班的重要参考指标，良好的成绩可以提升学生的竞争力。</a:t>
            </a:r>
            <a:endParaRPr lang="en-US" sz="900" dirty="0"/>
          </a:p>
        </p:txBody>
      </p:sp>
      <p:sp>
        <p:nvSpPr>
          <p:cNvPr id="34" name="Text 24"/>
          <p:cNvSpPr txBox="1"/>
          <p:nvPr>
            <p:custDataLst>
              <p:tags r:id="rId43"/>
            </p:custDataLst>
          </p:nvPr>
        </p:nvSpPr>
        <p:spPr>
          <a:xfrm>
            <a:off x="6385864" y="3181725"/>
            <a:ext cx="1971675" cy="409575"/>
          </a:xfrm>
          <a:prstGeom prst="rect">
            <a:avLst/>
          </a:prstGeom>
          <a:noFill/>
        </p:spPr>
        <p:txBody>
          <a:bodyPr wrap="square" lIns="0" tIns="0" rIns="0" bIns="0" rtlCol="0" anchor="ctr">
            <a:spAutoFit/>
          </a:bodyPr>
          <a:lstStyle/>
          <a:p>
            <a:pPr marL="0" indent="0" algn="l">
              <a:buNone/>
            </a:pPr>
            <a:r>
              <a:rPr lang="zh-CN" altLang="en-US" sz="1350" dirty="0">
                <a:solidFill>
                  <a:srgbClr val="000000"/>
                </a:solidFill>
                <a:latin typeface="SourceHanSansSC-Regular" panose="020B0500000000000000" charset="-122"/>
                <a:ea typeface="SourceHanSansSC-Regular" panose="020B0500000000000000" charset="-122"/>
                <a:cs typeface="SourceHanSansSC-Regular" panose="020B0500000000000000" charset="-122"/>
              </a:rPr>
              <a:t>为未来发展铺道路</a:t>
            </a:r>
            <a:endParaRPr lang="en-US" sz="1350" dirty="0"/>
          </a:p>
        </p:txBody>
      </p:sp>
      <p:sp>
        <p:nvSpPr>
          <p:cNvPr id="35" name="Text 25"/>
          <p:cNvSpPr txBox="1"/>
          <p:nvPr>
            <p:custDataLst>
              <p:tags r:id="rId44"/>
            </p:custDataLst>
          </p:nvPr>
        </p:nvSpPr>
        <p:spPr>
          <a:xfrm>
            <a:off x="6385864" y="3704202"/>
            <a:ext cx="1957388" cy="409575"/>
          </a:xfrm>
          <a:prstGeom prst="rect">
            <a:avLst/>
          </a:prstGeom>
          <a:noFill/>
        </p:spPr>
        <p:txBody>
          <a:bodyPr wrap="square" lIns="0" tIns="0" rIns="0" bIns="0" rtlCol="0" anchor="t">
            <a:spAutoFit/>
          </a:bodyPr>
          <a:lstStyle/>
          <a:p>
            <a:pPr marL="0" indent="0" algn="l">
              <a:lnSpc>
                <a:spcPct val="96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通过期末复习，学生可以不断提升自己的学业成绩和综合素质，为未来的发展和成长铺平道路。</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rot="5400000">
            <a:off x="388689" y="172930"/>
            <a:ext cx="379995" cy="379995"/>
          </a:xfrm>
          <a:custGeom>
            <a:avLst/>
            <a:gdLst/>
            <a:ahLst/>
            <a:cxnLst/>
            <a:rect l="l" t="t" r="r" b="b"/>
            <a:pathLst>
              <a:path w="379995" h="379995">
                <a:moveTo>
                  <a:pt x="189997" y="0"/>
                </a:moveTo>
                <a:lnTo>
                  <a:pt x="0" y="379995"/>
                </a:lnTo>
                <a:lnTo>
                  <a:pt x="379995" y="379995"/>
                </a:lnTo>
                <a:lnTo>
                  <a:pt x="189997" y="0"/>
                </a:lnTo>
                <a:close/>
              </a:path>
            </a:pathLst>
          </a:custGeom>
          <a:solidFill>
            <a:srgbClr val="BA0000"/>
          </a:solidFill>
        </p:spPr>
      </p:sp>
      <p:sp>
        <p:nvSpPr>
          <p:cNvPr id="3" name="Shape 1"/>
          <p:cNvSpPr/>
          <p:nvPr/>
        </p:nvSpPr>
        <p:spPr>
          <a:xfrm rot="5400000">
            <a:off x="504574" y="319702"/>
            <a:ext cx="264110" cy="264110"/>
          </a:xfrm>
          <a:custGeom>
            <a:avLst/>
            <a:gdLst/>
            <a:ahLst/>
            <a:cxnLst/>
            <a:rect l="l" t="t" r="r" b="b"/>
            <a:pathLst>
              <a:path w="264110" h="264110">
                <a:moveTo>
                  <a:pt x="132055" y="0"/>
                </a:moveTo>
                <a:lnTo>
                  <a:pt x="0" y="264110"/>
                </a:lnTo>
                <a:lnTo>
                  <a:pt x="264110" y="264110"/>
                </a:lnTo>
                <a:lnTo>
                  <a:pt x="132055" y="0"/>
                </a:lnTo>
                <a:close/>
              </a:path>
            </a:pathLst>
          </a:custGeom>
          <a:solidFill>
            <a:srgbClr val="CE1414"/>
          </a:solidFill>
        </p:spPr>
      </p:sp>
      <p:sp>
        <p:nvSpPr>
          <p:cNvPr id="4" name="Shape 2"/>
          <p:cNvSpPr/>
          <p:nvPr/>
        </p:nvSpPr>
        <p:spPr>
          <a:xfrm>
            <a:off x="7561089"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solidFill>
            <a:srgbClr val="BA0000"/>
          </a:solidFill>
        </p:spPr>
      </p:sp>
      <p:sp>
        <p:nvSpPr>
          <p:cNvPr id="5" name="Shape 3"/>
          <p:cNvSpPr/>
          <p:nvPr/>
        </p:nvSpPr>
        <p:spPr>
          <a:xfrm>
            <a:off x="7975263"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6" name="Shape 4"/>
          <p:cNvSpPr/>
          <p:nvPr/>
        </p:nvSpPr>
        <p:spPr>
          <a:xfrm>
            <a:off x="8352770" y="275694"/>
            <a:ext cx="128927" cy="128927"/>
          </a:xfrm>
          <a:custGeom>
            <a:avLst/>
            <a:gdLst/>
            <a:ahLst/>
            <a:cxnLst/>
            <a:rect l="l" t="t" r="r" b="b"/>
            <a:pathLst>
              <a:path w="128927" h="128927">
                <a:moveTo>
                  <a:pt x="64463" y="0"/>
                </a:moveTo>
                <a:cubicBezTo>
                  <a:pt x="100042" y="0"/>
                  <a:pt x="128927" y="28885"/>
                  <a:pt x="128927" y="64463"/>
                </a:cubicBezTo>
                <a:cubicBezTo>
                  <a:pt x="128927" y="100042"/>
                  <a:pt x="100042" y="128927"/>
                  <a:pt x="64463" y="128927"/>
                </a:cubicBezTo>
                <a:cubicBezTo>
                  <a:pt x="28885" y="128927"/>
                  <a:pt x="0" y="100042"/>
                  <a:pt x="0" y="64463"/>
                </a:cubicBezTo>
                <a:cubicBezTo>
                  <a:pt x="0" y="28885"/>
                  <a:pt x="28885" y="0"/>
                  <a:pt x="64463" y="0"/>
                </a:cubicBezTo>
                <a:close/>
              </a:path>
            </a:pathLst>
          </a:custGeom>
          <a:noFill/>
          <a:ln w="14288">
            <a:solidFill>
              <a:srgbClr val="BA0000"/>
            </a:solidFill>
            <a:prstDash val="solid"/>
          </a:ln>
        </p:spPr>
      </p:sp>
      <p:sp>
        <p:nvSpPr>
          <p:cNvPr id="7" name="Text 5"/>
          <p:cNvSpPr txBox="1"/>
          <p:nvPr/>
        </p:nvSpPr>
        <p:spPr>
          <a:xfrm>
            <a:off x="1190309" y="224815"/>
            <a:ext cx="7486650" cy="276225"/>
          </a:xfrm>
          <a:prstGeom prst="rect">
            <a:avLst/>
          </a:prstGeom>
          <a:noFill/>
        </p:spPr>
        <p:txBody>
          <a:bodyPr wrap="square" lIns="0" tIns="0" rIns="0" bIns="0" rtlCol="0" anchor="t">
            <a:spAutoFit/>
          </a:bodyPr>
          <a:lstStyle/>
          <a:p>
            <a:pPr marL="0" indent="0" algn="l">
              <a:lnSpc>
                <a:spcPct val="96000"/>
              </a:lnSpc>
              <a:buNone/>
            </a:pPr>
            <a:r>
              <a:rPr lang="zh-CN" altLang="en-US" sz="18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对个人成长的意义</a:t>
            </a:r>
            <a:endParaRPr lang="en-US" sz="1125" dirty="0"/>
          </a:p>
        </p:txBody>
      </p:sp>
      <p:sp>
        <p:nvSpPr>
          <p:cNvPr id="8" name="Shape 6"/>
          <p:cNvSpPr/>
          <p:nvPr/>
        </p:nvSpPr>
        <p:spPr>
          <a:xfrm>
            <a:off x="664137" y="1207559"/>
            <a:ext cx="3511929" cy="1608429"/>
          </a:xfrm>
          <a:custGeom>
            <a:avLst/>
            <a:gdLst/>
            <a:ahLst/>
            <a:cxnLst/>
            <a:rect l="l" t="t" r="r" b="b"/>
            <a:pathLst>
              <a:path w="3511929" h="1608429">
                <a:moveTo>
                  <a:pt x="201054" y="0"/>
                </a:moveTo>
                <a:lnTo>
                  <a:pt x="3310875" y="0"/>
                </a:lnTo>
                <a:quadBezTo>
                  <a:pt x="3511929" y="0"/>
                  <a:pt x="3511929" y="201054"/>
                </a:quadBezTo>
                <a:lnTo>
                  <a:pt x="3511929" y="1407375"/>
                </a:lnTo>
                <a:quadBezTo>
                  <a:pt x="3511929" y="1608429"/>
                  <a:pt x="3310875" y="1608429"/>
                </a:quadBezTo>
                <a:lnTo>
                  <a:pt x="201054" y="1608429"/>
                </a:lnTo>
                <a:quadBezTo>
                  <a:pt x="0" y="1608429"/>
                  <a:pt x="0" y="1407375"/>
                </a:quadBezTo>
                <a:lnTo>
                  <a:pt x="0" y="201054"/>
                </a:lnTo>
                <a:quadBezTo>
                  <a:pt x="0" y="0"/>
                  <a:pt x="201054" y="0"/>
                </a:quadBezTo>
                <a:close/>
              </a:path>
            </a:pathLst>
          </a:custGeom>
          <a:noFill/>
          <a:ln w="4763">
            <a:solidFill>
              <a:srgbClr val="BA0000"/>
            </a:solidFill>
            <a:prstDash val="solid"/>
          </a:ln>
        </p:spPr>
      </p:sp>
      <p:pic>
        <p:nvPicPr>
          <p:cNvPr id="9" name="Image 0"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9925" y="961612"/>
            <a:ext cx="2985536" cy="491893"/>
          </a:xfrm>
          <a:prstGeom prst="rect">
            <a:avLst/>
          </a:prstGeom>
        </p:spPr>
      </p:pic>
      <p:sp>
        <p:nvSpPr>
          <p:cNvPr id="10" name="Text 7"/>
          <p:cNvSpPr txBox="1"/>
          <p:nvPr/>
        </p:nvSpPr>
        <p:spPr>
          <a:xfrm>
            <a:off x="773336" y="1128978"/>
            <a:ext cx="2547938" cy="161925"/>
          </a:xfrm>
          <a:prstGeom prst="rect">
            <a:avLst/>
          </a:prstGeom>
          <a:noFill/>
        </p:spPr>
        <p:txBody>
          <a:bodyPr wrap="square" lIns="0" tIns="0" rIns="0" bIns="0" rtlCol="0" anchor="t">
            <a:spAutoFit/>
          </a:bodyPr>
          <a:lstStyle/>
          <a:p>
            <a:pPr marL="0" indent="0" algn="l">
              <a:lnSpc>
                <a:spcPct val="96000"/>
              </a:lnSpc>
              <a:buNone/>
            </a:pPr>
            <a:r>
              <a:rPr lang="zh-CN" altLang="en-US" sz="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培养自律和责任感</a:t>
            </a:r>
            <a:endParaRPr lang="en-US" sz="1050" dirty="0"/>
          </a:p>
        </p:txBody>
      </p:sp>
      <p:sp>
        <p:nvSpPr>
          <p:cNvPr id="11" name="Text 8"/>
          <p:cNvSpPr txBox="1"/>
          <p:nvPr/>
        </p:nvSpPr>
        <p:spPr>
          <a:xfrm>
            <a:off x="773336" y="1613263"/>
            <a:ext cx="3243263" cy="342900"/>
          </a:xfrm>
          <a:prstGeom prst="rect">
            <a:avLst/>
          </a:prstGeom>
          <a:noFill/>
        </p:spPr>
        <p:txBody>
          <a:bodyPr wrap="square" lIns="0" tIns="0" rIns="0" bIns="0" rtlCol="0" anchor="t">
            <a:spAutoFit/>
          </a:bodyPr>
          <a:lstStyle/>
          <a:p>
            <a:pPr marL="0" indent="0" algn="l">
              <a:lnSpc>
                <a:spcPct val="120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期末复习要求学生合理安排时间，高效利用资源，这有助于培养学生的自律意识和责任感，提升自我管理能力。</a:t>
            </a:r>
            <a:endParaRPr lang="en-US" sz="900" dirty="0"/>
          </a:p>
        </p:txBody>
      </p:sp>
      <p:sp>
        <p:nvSpPr>
          <p:cNvPr id="12" name="Shape 9"/>
          <p:cNvSpPr/>
          <p:nvPr/>
        </p:nvSpPr>
        <p:spPr>
          <a:xfrm>
            <a:off x="4917306" y="1207559"/>
            <a:ext cx="3511929" cy="1608429"/>
          </a:xfrm>
          <a:custGeom>
            <a:avLst/>
            <a:gdLst/>
            <a:ahLst/>
            <a:cxnLst/>
            <a:rect l="l" t="t" r="r" b="b"/>
            <a:pathLst>
              <a:path w="3511929" h="1608429">
                <a:moveTo>
                  <a:pt x="201054" y="0"/>
                </a:moveTo>
                <a:lnTo>
                  <a:pt x="3310875" y="0"/>
                </a:lnTo>
                <a:quadBezTo>
                  <a:pt x="3511929" y="0"/>
                  <a:pt x="3511929" y="201054"/>
                </a:quadBezTo>
                <a:lnTo>
                  <a:pt x="3511929" y="1407375"/>
                </a:lnTo>
                <a:quadBezTo>
                  <a:pt x="3511929" y="1608429"/>
                  <a:pt x="3310875" y="1608429"/>
                </a:quadBezTo>
                <a:lnTo>
                  <a:pt x="201054" y="1608429"/>
                </a:lnTo>
                <a:quadBezTo>
                  <a:pt x="0" y="1608429"/>
                  <a:pt x="0" y="1407375"/>
                </a:quadBezTo>
                <a:lnTo>
                  <a:pt x="0" y="201054"/>
                </a:lnTo>
                <a:quadBezTo>
                  <a:pt x="0" y="0"/>
                  <a:pt x="201054" y="0"/>
                </a:quadBezTo>
                <a:close/>
              </a:path>
            </a:pathLst>
          </a:custGeom>
          <a:noFill/>
          <a:ln w="4763">
            <a:solidFill>
              <a:srgbClr val="BA0000"/>
            </a:solidFill>
            <a:prstDash val="solid"/>
          </a:ln>
        </p:spPr>
      </p:sp>
      <p:pic>
        <p:nvPicPr>
          <p:cNvPr id="13"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3094" y="961612"/>
            <a:ext cx="2985536" cy="491893"/>
          </a:xfrm>
          <a:prstGeom prst="rect">
            <a:avLst/>
          </a:prstGeom>
        </p:spPr>
      </p:pic>
      <p:sp>
        <p:nvSpPr>
          <p:cNvPr id="14" name="Text 10"/>
          <p:cNvSpPr txBox="1"/>
          <p:nvPr/>
        </p:nvSpPr>
        <p:spPr>
          <a:xfrm>
            <a:off x="5026505" y="1128978"/>
            <a:ext cx="2547938" cy="161925"/>
          </a:xfrm>
          <a:prstGeom prst="rect">
            <a:avLst/>
          </a:prstGeom>
          <a:noFill/>
        </p:spPr>
        <p:txBody>
          <a:bodyPr wrap="square" lIns="0" tIns="0" rIns="0" bIns="0" rtlCol="0" anchor="t">
            <a:spAutoFit/>
          </a:bodyPr>
          <a:lstStyle/>
          <a:p>
            <a:pPr marL="0" indent="0" algn="l">
              <a:lnSpc>
                <a:spcPct val="96000"/>
              </a:lnSpc>
              <a:buNone/>
            </a:pPr>
            <a:r>
              <a:rPr lang="zh-CN" altLang="en-US" sz="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锻炼应对压力能力</a:t>
            </a:r>
            <a:endParaRPr lang="en-US" sz="1050" dirty="0"/>
          </a:p>
        </p:txBody>
      </p:sp>
      <p:sp>
        <p:nvSpPr>
          <p:cNvPr id="15" name="Text 11"/>
          <p:cNvSpPr txBox="1"/>
          <p:nvPr/>
        </p:nvSpPr>
        <p:spPr>
          <a:xfrm>
            <a:off x="5026505" y="1613263"/>
            <a:ext cx="3243263" cy="342900"/>
          </a:xfrm>
          <a:prstGeom prst="rect">
            <a:avLst/>
          </a:prstGeom>
          <a:noFill/>
        </p:spPr>
        <p:txBody>
          <a:bodyPr wrap="square" lIns="0" tIns="0" rIns="0" bIns="0" rtlCol="0" anchor="t">
            <a:spAutoFit/>
          </a:bodyPr>
          <a:lstStyle/>
          <a:p>
            <a:pPr marL="0" indent="0" algn="l">
              <a:lnSpc>
                <a:spcPct val="120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期末复习期间，学生需要面对一定的学习压力。通过有效应对这些压力，学生可以锻炼自己的抗压能力，提升心理承受能力。</a:t>
            </a:r>
            <a:endParaRPr lang="en-US" sz="900" dirty="0"/>
          </a:p>
        </p:txBody>
      </p:sp>
      <p:sp>
        <p:nvSpPr>
          <p:cNvPr id="16" name="Shape 12"/>
          <p:cNvSpPr/>
          <p:nvPr/>
        </p:nvSpPr>
        <p:spPr>
          <a:xfrm>
            <a:off x="664137" y="3173173"/>
            <a:ext cx="3511929" cy="1608429"/>
          </a:xfrm>
          <a:custGeom>
            <a:avLst/>
            <a:gdLst/>
            <a:ahLst/>
            <a:cxnLst/>
            <a:rect l="l" t="t" r="r" b="b"/>
            <a:pathLst>
              <a:path w="3511929" h="1608429">
                <a:moveTo>
                  <a:pt x="201054" y="0"/>
                </a:moveTo>
                <a:lnTo>
                  <a:pt x="3310875" y="0"/>
                </a:lnTo>
                <a:quadBezTo>
                  <a:pt x="3511929" y="0"/>
                  <a:pt x="3511929" y="201054"/>
                </a:quadBezTo>
                <a:lnTo>
                  <a:pt x="3511929" y="1407375"/>
                </a:lnTo>
                <a:quadBezTo>
                  <a:pt x="3511929" y="1608429"/>
                  <a:pt x="3310875" y="1608429"/>
                </a:quadBezTo>
                <a:lnTo>
                  <a:pt x="201054" y="1608429"/>
                </a:lnTo>
                <a:quadBezTo>
                  <a:pt x="0" y="1608429"/>
                  <a:pt x="0" y="1407375"/>
                </a:quadBezTo>
                <a:lnTo>
                  <a:pt x="0" y="201054"/>
                </a:lnTo>
                <a:quadBezTo>
                  <a:pt x="0" y="0"/>
                  <a:pt x="201054" y="0"/>
                </a:quadBezTo>
                <a:close/>
              </a:path>
            </a:pathLst>
          </a:custGeom>
          <a:noFill/>
          <a:ln w="4763">
            <a:solidFill>
              <a:srgbClr val="BA0000"/>
            </a:solidFill>
            <a:prstDash val="solid"/>
          </a:ln>
        </p:spPr>
      </p:sp>
      <p:pic>
        <p:nvPicPr>
          <p:cNvPr id="17"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925" y="2927226"/>
            <a:ext cx="2985536" cy="491893"/>
          </a:xfrm>
          <a:prstGeom prst="rect">
            <a:avLst/>
          </a:prstGeom>
        </p:spPr>
      </p:pic>
      <p:sp>
        <p:nvSpPr>
          <p:cNvPr id="18" name="Text 13"/>
          <p:cNvSpPr txBox="1"/>
          <p:nvPr/>
        </p:nvSpPr>
        <p:spPr>
          <a:xfrm>
            <a:off x="773336" y="3094591"/>
            <a:ext cx="2547938" cy="161925"/>
          </a:xfrm>
          <a:prstGeom prst="rect">
            <a:avLst/>
          </a:prstGeom>
          <a:noFill/>
        </p:spPr>
        <p:txBody>
          <a:bodyPr wrap="square" lIns="0" tIns="0" rIns="0" bIns="0" rtlCol="0" anchor="t">
            <a:spAutoFit/>
          </a:bodyPr>
          <a:lstStyle/>
          <a:p>
            <a:pPr marL="0" indent="0" algn="l">
              <a:lnSpc>
                <a:spcPct val="96000"/>
              </a:lnSpc>
              <a:buNone/>
            </a:pPr>
            <a:r>
              <a:rPr lang="zh-CN" altLang="en-US" sz="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增强自信心和成就感</a:t>
            </a:r>
            <a:endParaRPr lang="en-US" sz="1050" dirty="0"/>
          </a:p>
        </p:txBody>
      </p:sp>
      <p:sp>
        <p:nvSpPr>
          <p:cNvPr id="19" name="Text 14"/>
          <p:cNvSpPr txBox="1"/>
          <p:nvPr/>
        </p:nvSpPr>
        <p:spPr>
          <a:xfrm>
            <a:off x="773336" y="3578877"/>
            <a:ext cx="3243263" cy="514350"/>
          </a:xfrm>
          <a:prstGeom prst="rect">
            <a:avLst/>
          </a:prstGeom>
          <a:noFill/>
        </p:spPr>
        <p:txBody>
          <a:bodyPr wrap="square" lIns="0" tIns="0" rIns="0" bIns="0" rtlCol="0" anchor="t">
            <a:spAutoFit/>
          </a:bodyPr>
          <a:lstStyle/>
          <a:p>
            <a:pPr marL="0" indent="0" algn="l">
              <a:lnSpc>
                <a:spcPct val="120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通过努力复习并取得优异成绩，学生可以增强自信心和成就感，这种积极的心理体验有助于学生在未来的学习和生活中更加自信地面对挑战。</a:t>
            </a:r>
            <a:endParaRPr lang="en-US" sz="900" dirty="0"/>
          </a:p>
        </p:txBody>
      </p:sp>
      <p:sp>
        <p:nvSpPr>
          <p:cNvPr id="20" name="Shape 15"/>
          <p:cNvSpPr/>
          <p:nvPr/>
        </p:nvSpPr>
        <p:spPr>
          <a:xfrm>
            <a:off x="4917306" y="3173173"/>
            <a:ext cx="3511929" cy="1608429"/>
          </a:xfrm>
          <a:custGeom>
            <a:avLst/>
            <a:gdLst/>
            <a:ahLst/>
            <a:cxnLst/>
            <a:rect l="l" t="t" r="r" b="b"/>
            <a:pathLst>
              <a:path w="3511929" h="1608429">
                <a:moveTo>
                  <a:pt x="201054" y="0"/>
                </a:moveTo>
                <a:lnTo>
                  <a:pt x="3310875" y="0"/>
                </a:lnTo>
                <a:quadBezTo>
                  <a:pt x="3511929" y="0"/>
                  <a:pt x="3511929" y="201054"/>
                </a:quadBezTo>
                <a:lnTo>
                  <a:pt x="3511929" y="1407375"/>
                </a:lnTo>
                <a:quadBezTo>
                  <a:pt x="3511929" y="1608429"/>
                  <a:pt x="3310875" y="1608429"/>
                </a:quadBezTo>
                <a:lnTo>
                  <a:pt x="201054" y="1608429"/>
                </a:lnTo>
                <a:quadBezTo>
                  <a:pt x="0" y="1608429"/>
                  <a:pt x="0" y="1407375"/>
                </a:quadBezTo>
                <a:lnTo>
                  <a:pt x="0" y="201054"/>
                </a:lnTo>
                <a:quadBezTo>
                  <a:pt x="0" y="0"/>
                  <a:pt x="201054" y="0"/>
                </a:quadBezTo>
                <a:close/>
              </a:path>
            </a:pathLst>
          </a:custGeom>
          <a:noFill/>
          <a:ln w="4763">
            <a:solidFill>
              <a:srgbClr val="BA0000"/>
            </a:solidFill>
            <a:prstDash val="solid"/>
          </a:ln>
        </p:spPr>
      </p:sp>
      <p:pic>
        <p:nvPicPr>
          <p:cNvPr id="21" name="Image 3" descr="preencoded.p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823094" y="2927226"/>
            <a:ext cx="2985536" cy="491893"/>
          </a:xfrm>
          <a:prstGeom prst="rect">
            <a:avLst/>
          </a:prstGeom>
        </p:spPr>
      </p:pic>
      <p:sp>
        <p:nvSpPr>
          <p:cNvPr id="22" name="Text 16"/>
          <p:cNvSpPr txBox="1"/>
          <p:nvPr/>
        </p:nvSpPr>
        <p:spPr>
          <a:xfrm>
            <a:off x="5026505" y="3094591"/>
            <a:ext cx="2547938" cy="161925"/>
          </a:xfrm>
          <a:prstGeom prst="rect">
            <a:avLst/>
          </a:prstGeom>
          <a:noFill/>
        </p:spPr>
        <p:txBody>
          <a:bodyPr wrap="square" lIns="0" tIns="0" rIns="0" bIns="0" rtlCol="0" anchor="t">
            <a:spAutoFit/>
          </a:bodyPr>
          <a:lstStyle/>
          <a:p>
            <a:pPr marL="0" indent="0" algn="l">
              <a:lnSpc>
                <a:spcPct val="96000"/>
              </a:lnSpc>
              <a:buNone/>
            </a:pPr>
            <a:r>
              <a:rPr lang="zh-CN" altLang="en-US" sz="1050" dirty="0">
                <a:solidFill>
                  <a:srgbClr val="FFFFFF"/>
                </a:solidFill>
                <a:latin typeface="SourceHanSansSC-Regular" panose="020B0500000000000000" charset="-122"/>
                <a:ea typeface="SourceHanSansSC-Regular" panose="020B0500000000000000" charset="-122"/>
                <a:cs typeface="SourceHanSansSC-Regular" panose="020B0500000000000000" charset="-122"/>
              </a:rPr>
              <a:t>促进综合素质提升</a:t>
            </a:r>
            <a:endParaRPr lang="en-US" sz="1050" dirty="0"/>
          </a:p>
        </p:txBody>
      </p:sp>
      <p:sp>
        <p:nvSpPr>
          <p:cNvPr id="23" name="Text 17"/>
          <p:cNvSpPr txBox="1"/>
          <p:nvPr/>
        </p:nvSpPr>
        <p:spPr>
          <a:xfrm>
            <a:off x="5026505" y="3578877"/>
            <a:ext cx="3243263" cy="514350"/>
          </a:xfrm>
          <a:prstGeom prst="rect">
            <a:avLst/>
          </a:prstGeom>
          <a:noFill/>
        </p:spPr>
        <p:txBody>
          <a:bodyPr wrap="square" lIns="0" tIns="0" rIns="0" bIns="0" rtlCol="0" anchor="t">
            <a:spAutoFit/>
          </a:bodyPr>
          <a:lstStyle/>
          <a:p>
            <a:pPr marL="0" indent="0" algn="l">
              <a:lnSpc>
                <a:spcPct val="120000"/>
              </a:lnSpc>
              <a:buNone/>
            </a:pPr>
            <a:r>
              <a:rPr lang="zh-CN" altLang="en-US" sz="900" dirty="0">
                <a:solidFill>
                  <a:srgbClr val="000000"/>
                </a:solidFill>
                <a:latin typeface="SourceHanSansSC-Regular" panose="020B0500000000000000" charset="-122"/>
                <a:ea typeface="SourceHanSansSC-Regular" panose="020B0500000000000000" charset="-122"/>
                <a:cs typeface="SourceHanSansSC-Regular" panose="020B0500000000000000" charset="-122"/>
              </a:rPr>
              <a:t>期末复习不仅关注学生的学业成绩，还注重培养学生的综合素质。通过参与多样化的复习活动和实践，学生可以提升自己的沟通能力、团队协作能力等综合素质。</a:t>
            </a:r>
            <a:endParaRPr lang="en-US" sz="900" dirty="0"/>
          </a:p>
        </p:txBody>
      </p:sp>
      <p:pic>
        <p:nvPicPr>
          <p:cNvPr id="24" name="Image 4"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4089" y="2383661"/>
            <a:ext cx="376179" cy="376179"/>
          </a:xfrm>
          <a:prstGeom prst="rect">
            <a:avLst/>
          </a:prstGeom>
        </p:spPr>
      </p:pic>
      <p:pic>
        <p:nvPicPr>
          <p:cNvPr id="25"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8161" y="4347911"/>
            <a:ext cx="353036" cy="353036"/>
          </a:xfrm>
          <a:prstGeom prst="rect">
            <a:avLst/>
          </a:prstGeom>
        </p:spPr>
      </p:pic>
      <p:pic>
        <p:nvPicPr>
          <p:cNvPr id="26"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8161" y="2405095"/>
            <a:ext cx="410893" cy="410893"/>
          </a:xfrm>
          <a:prstGeom prst="rect">
            <a:avLst/>
          </a:prstGeom>
        </p:spPr>
      </p:pic>
      <p:pic>
        <p:nvPicPr>
          <p:cNvPr id="27" name="Image 7"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57804" y="4312851"/>
            <a:ext cx="468750" cy="46875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1.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2.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3.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4.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5.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6.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7.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8.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19.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21.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22.xml><?xml version="1.0" encoding="utf-8"?>
<p:tagLst xmlns:p="http://schemas.openxmlformats.org/presentationml/2006/main">
  <p:tag name="TABLE_ENDDRAG_ORIGIN_RECT" val="772*196"/>
  <p:tag name="TABLE_ENDDRAG_RECT" val="144*145*772*196"/>
</p:tagLst>
</file>

<file path=ppt/tags/tag23.xml><?xml version="1.0" encoding="utf-8"?>
<p:tagLst xmlns:p="http://schemas.openxmlformats.org/presentationml/2006/main">
  <p:tag name="TABLE_ENDDRAG_ORIGIN_RECT" val="911*314"/>
  <p:tag name="TABLE_ENDDRAG_RECT" val="26*102*911*314"/>
</p:tagLst>
</file>

<file path=ppt/tags/tag24.xml><?xml version="1.0" encoding="utf-8"?>
<p:tagLst xmlns:p="http://schemas.openxmlformats.org/presentationml/2006/main">
  <p:tag name="TABLE_ENDDRAG_ORIGIN_RECT" val="772*196"/>
  <p:tag name="TABLE_ENDDRAG_RECT" val="144*145*772*196"/>
</p:tagLst>
</file>

<file path=ppt/tags/tag25.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26.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27.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28.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29.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1.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2.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3.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4.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5.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6.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7.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8.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39.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1.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2.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3.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4.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5.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6.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7.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8.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49.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51.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52.xml><?xml version="1.0" encoding="utf-8"?>
<p:tagLst xmlns:p="http://schemas.openxmlformats.org/presentationml/2006/main">
  <p:tag name="KSO_WM_DIAGRAM_VIRTUALLY_FRAME" val="{&quot;height&quot;:221.45165354330712,&quot;left&quot;:63.14251968503936,&quot;top&quot;:115.95921259842518,&quot;width&quot;:594.9314173228346}"/>
</p:tagLst>
</file>

<file path=ppt/tags/tag53.xml><?xml version="1.0" encoding="utf-8"?>
<p:tagLst xmlns:p="http://schemas.openxmlformats.org/presentationml/2006/main">
  <p:tag name="commondata" val="eyJoZGlkIjoiNDczZjU5MGQ0ZGE1ZjE1YzFlYTZmOTA3NzA1YzgzYjIifQ=="/>
</p:tagLst>
</file>

<file path=ppt/tags/tag6.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7.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8.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ags/tag9.xml><?xml version="1.0" encoding="utf-8"?>
<p:tagLst xmlns:p="http://schemas.openxmlformats.org/presentationml/2006/main">
  <p:tag name="KSO_WM_DIAGRAM_VIRTUALLY_FRAME" val="{&quot;height&quot;:274.34562992125984,&quot;left&quot;:333.70212598425195,&quot;top&quot;:79.11444881889764,&quot;width&quot;:319.02811023622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4433</Words>
  <Application>WPS 演示</Application>
  <PresentationFormat/>
  <Paragraphs>502</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SourceHanSerifCN-Heavy</vt:lpstr>
      <vt:lpstr>SourceHanSansSC-Regular</vt:lpstr>
      <vt:lpstr>SourceHanSansSC-Heavy</vt:lpstr>
      <vt:lpstr>SourceHanSansSC-Bold</vt:lpstr>
      <vt:lpstr>Calibri</vt:lpstr>
      <vt:lpstr>微软雅黑</vt:lpstr>
      <vt:lpstr>Arial Unicode MS</vt:lpstr>
      <vt:lpstr>等线</vt:lpstr>
      <vt:lpstr>方正粗黑宋简体</vt:lpstr>
      <vt:lpstr>黑体</vt:lpstr>
      <vt:lpstr>等线 Light</vt:lpstr>
      <vt:lpstr>Calibri Light</vt:lpstr>
      <vt:lpstr>汉仪圆叠体简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清风</cp:lastModifiedBy>
  <cp:revision>2</cp:revision>
  <dcterms:created xsi:type="dcterms:W3CDTF">2024-12-15T12:00:00Z</dcterms:created>
  <dcterms:modified xsi:type="dcterms:W3CDTF">2024-12-15T13:13:38Z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BBCEC10AB0D844F2A7DDB3704A1301A3_12</vt:lpwstr>
  </property>
  <property fmtid="{D5CDD505-2E9C-101B-9397-08002B2CF9AE}" pid="3" name="KSOProductBuildVer">
    <vt:lpwstr>2052-12.1.0.18608</vt:lpwstr>
  </property>
</Properties>
</file>