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3" ContentType="audio/mp3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comments/comment1.xml" ContentType="application/vnd.openxmlformats-officedocument.presentationml.comments+xml"/>
  <Override PartName="/ppt/fonts/font1.fntdata" ContentType="application/x-fontdata"/>
  <Override PartName="/ppt/fonts/font10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56" r:id="rId3"/>
  </p:sldMasterIdLst>
  <p:notesMasterIdLst>
    <p:notesMasterId r:id="rId6"/>
  </p:notesMasterIdLst>
  <p:sldIdLst>
    <p:sldId id="256" r:id="rId4"/>
    <p:sldId id="424" r:id="rId5"/>
    <p:sldId id="257" r:id="rId7"/>
    <p:sldId id="259" r:id="rId8"/>
    <p:sldId id="535" r:id="rId9"/>
    <p:sldId id="263" r:id="rId10"/>
    <p:sldId id="427" r:id="rId11"/>
    <p:sldId id="455" r:id="rId12"/>
    <p:sldId id="460" r:id="rId13"/>
    <p:sldId id="505" r:id="rId14"/>
    <p:sldId id="506" r:id="rId15"/>
    <p:sldId id="456" r:id="rId16"/>
    <p:sldId id="508" r:id="rId17"/>
    <p:sldId id="463" r:id="rId18"/>
    <p:sldId id="458" r:id="rId19"/>
    <p:sldId id="457" r:id="rId20"/>
    <p:sldId id="465" r:id="rId21"/>
    <p:sldId id="468" r:id="rId22"/>
    <p:sldId id="472" r:id="rId23"/>
    <p:sldId id="509" r:id="rId24"/>
    <p:sldId id="510" r:id="rId25"/>
    <p:sldId id="481" r:id="rId26"/>
    <p:sldId id="482" r:id="rId27"/>
    <p:sldId id="474" r:id="rId28"/>
    <p:sldId id="475" r:id="rId29"/>
    <p:sldId id="478" r:id="rId30"/>
    <p:sldId id="480" r:id="rId31"/>
    <p:sldId id="469" r:id="rId32"/>
    <p:sldId id="483" r:id="rId33"/>
    <p:sldId id="486" r:id="rId34"/>
    <p:sldId id="495" r:id="rId35"/>
    <p:sldId id="488" r:id="rId36"/>
    <p:sldId id="493" r:id="rId37"/>
    <p:sldId id="489" r:id="rId38"/>
    <p:sldId id="492" r:id="rId39"/>
    <p:sldId id="266" r:id="rId40"/>
    <p:sldId id="503" r:id="rId41"/>
    <p:sldId id="422" r:id="rId42"/>
  </p:sldIdLst>
  <p:sldSz cx="12192000" cy="6858000"/>
  <p:notesSz cx="6858000" cy="9144000"/>
  <p:embeddedFontLst>
    <p:embeddedFont>
      <p:font typeface="方正粗黑宋简体" panose="02000000000000000000" charset="-122"/>
      <p:regular r:id="rId47"/>
    </p:embeddedFont>
    <p:embeddedFont>
      <p:font typeface="汉仪超粗宋简" panose="02010600000101010101" charset="-122"/>
      <p:regular r:id="rId48"/>
    </p:embeddedFont>
    <p:embeddedFont>
      <p:font typeface="微软雅黑" panose="020B0503020204020204" charset="-122"/>
      <p:regular r:id="rId49"/>
    </p:embeddedFont>
    <p:embeddedFont>
      <p:font typeface="华文隶书" panose="02010800040101010101" charset="-122"/>
      <p:regular r:id="rId50"/>
    </p:embeddedFont>
    <p:embeddedFont>
      <p:font typeface="华文新魏" panose="02010800040101010101" charset="-122"/>
      <p:regular r:id="rId51"/>
    </p:embeddedFont>
    <p:embeddedFont>
      <p:font typeface="等线" panose="02010600030101010101" charset="-122"/>
      <p:regular r:id="rId52"/>
    </p:embeddedFont>
    <p:embeddedFont>
      <p:font typeface="Calibri" panose="020F0502020204030204" charset="0"/>
      <p:regular r:id="rId53"/>
      <p:bold r:id="rId54"/>
      <p:italic r:id="rId55"/>
      <p:boldItalic r:id="rId56"/>
    </p:embeddedFont>
  </p:embeddedFontLst>
  <p:custDataLst>
    <p:tags r:id="rId5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2" userDrawn="1">
          <p15:clr>
            <a:srgbClr val="A4A3A4"/>
          </p15:clr>
        </p15:guide>
        <p15:guide id="2" pos="384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D8B53"/>
    <a:srgbClr val="50AF6D"/>
    <a:srgbClr val="63BA77"/>
    <a:srgbClr val="CEEB97"/>
    <a:srgbClr val="69A6D8"/>
    <a:srgbClr val="E8889D"/>
    <a:srgbClr val="EEA7B7"/>
    <a:srgbClr val="5BB776"/>
    <a:srgbClr val="66BA76"/>
    <a:srgbClr val="C8E8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9CF1AB2-1976-4502-BF36-3FF5EA218861}" styleName="中度样式 4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>
        <p:scale>
          <a:sx n="80" d="100"/>
          <a:sy n="80" d="100"/>
        </p:scale>
        <p:origin x="360" y="582"/>
      </p:cViewPr>
      <p:guideLst>
        <p:guide orient="horz" pos="2182"/>
        <p:guide pos="384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notesMaster" Target="notesMasters/notesMaster1.xml"/><Relationship Id="rId57" Type="http://schemas.openxmlformats.org/officeDocument/2006/relationships/tags" Target="tags/tag114.xml"/><Relationship Id="rId56" Type="http://schemas.openxmlformats.org/officeDocument/2006/relationships/font" Target="fonts/font10.fntdata"/><Relationship Id="rId55" Type="http://schemas.openxmlformats.org/officeDocument/2006/relationships/font" Target="fonts/font9.fntdata"/><Relationship Id="rId54" Type="http://schemas.openxmlformats.org/officeDocument/2006/relationships/font" Target="fonts/font8.fntdata"/><Relationship Id="rId53" Type="http://schemas.openxmlformats.org/officeDocument/2006/relationships/font" Target="fonts/font7.fntdata"/><Relationship Id="rId52" Type="http://schemas.openxmlformats.org/officeDocument/2006/relationships/font" Target="fonts/font6.fntdata"/><Relationship Id="rId51" Type="http://schemas.openxmlformats.org/officeDocument/2006/relationships/font" Target="fonts/font5.fntdata"/><Relationship Id="rId50" Type="http://schemas.openxmlformats.org/officeDocument/2006/relationships/font" Target="fonts/font4.fntdata"/><Relationship Id="rId5" Type="http://schemas.openxmlformats.org/officeDocument/2006/relationships/slide" Target="slides/slide2.xml"/><Relationship Id="rId49" Type="http://schemas.openxmlformats.org/officeDocument/2006/relationships/font" Target="fonts/font3.fntdata"/><Relationship Id="rId48" Type="http://schemas.openxmlformats.org/officeDocument/2006/relationships/font" Target="fonts/font2.fntdata"/><Relationship Id="rId47" Type="http://schemas.openxmlformats.org/officeDocument/2006/relationships/font" Target="fonts/font1.fntdata"/><Relationship Id="rId46" Type="http://schemas.openxmlformats.org/officeDocument/2006/relationships/commentAuthors" Target="commentAuthors.xml"/><Relationship Id="rId45" Type="http://schemas.openxmlformats.org/officeDocument/2006/relationships/tableStyles" Target="tableStyles.xml"/><Relationship Id="rId44" Type="http://schemas.openxmlformats.org/officeDocument/2006/relationships/viewProps" Target="viewProps.xml"/><Relationship Id="rId43" Type="http://schemas.openxmlformats.org/officeDocument/2006/relationships/presProps" Target="presProps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0" Type="http://schemas.openxmlformats.org/officeDocument/2006/relationships/slide" Target="slides/slide36.xml"/><Relationship Id="rId4" Type="http://schemas.openxmlformats.org/officeDocument/2006/relationships/slide" Target="slides/slide1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8-19T21:33:58.706" idx="1">
    <p:pos x="10" y="10"/>
    <p:text/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6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8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en-US" altLang="zh-CN"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  <a:sym typeface="+mn-ea"/>
              </a:rPr>
              <a:t>    </a:t>
            </a:r>
            <a:r>
              <a:rPr lang="zh-CN" altLang="en-US"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  <a:sym typeface="+mn-ea"/>
              </a:rPr>
              <a:t>开学后我们即将面对一群刚从幼儿园毕业的孩子，面对千头万绪的工作，我想，有明确方向的实干，才会有渐入佳境的喜悦。接下来就我个人经验做一些总结分享，与大家一同探讨。</a:t>
            </a:r>
            <a:endParaRPr lang="zh-CN" altLang="en-US">
              <a:latin typeface="Arial" panose="020B0604020202020204" pitchFamily="34" charset="0"/>
              <a:ea typeface="微软雅黑" panose="020B0503020204020204" charset="-122"/>
              <a:cs typeface="微软雅黑" panose="020B0503020204020204" charset="-122"/>
            </a:endParaRPr>
          </a:p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pPr marL="285750" indent="-285750">
              <a:lnSpc>
                <a:spcPct val="120000"/>
              </a:lnSpc>
              <a:buFont typeface="Wingdings" panose="05000000000000000000" charset="0"/>
              <a:buChar char="Ø"/>
            </a:pPr>
            <a:r>
              <a:rPr lang="zh-CN" altLang="en-US">
                <a:sym typeface="+mn-ea"/>
              </a:rPr>
              <a:t>多跟同事、搭班老师交流探讨，当然也可以是互相吐槽，发泄情绪</a:t>
            </a:r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如果</a:t>
            </a:r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pPr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dirty="0">
                <a:solidFill>
                  <a:srgbClr val="50AF6D"/>
                </a:solidFill>
                <a:latin typeface="思源黑体 Normal" panose="020B0400000000000000" pitchFamily="34" charset="-122"/>
                <a:ea typeface="思源黑体 Normal" panose="020B0400000000000000" pitchFamily="34" charset="-122"/>
                <a:sym typeface="+mn-ea"/>
              </a:rPr>
              <a:t>除了热爱、责任、专业，这些看起来压力很大的字眼，我们还要做一个有幸福感的班主任，除了是班主任，工作之余我们还是我们自己，可以逛街、。。。。。来放松自己，善待自己，善待自己，学会给自己减压， 给自己和学生一个合理的期待。</a:t>
            </a:r>
            <a:endParaRPr lang="zh-CN" altLang="en-US" dirty="0">
              <a:solidFill>
                <a:srgbClr val="50AF6D"/>
              </a:solidFill>
              <a:latin typeface="思源黑体 Normal" panose="020B0400000000000000" pitchFamily="34" charset="-122"/>
              <a:ea typeface="思源黑体 Normal" panose="020B0400000000000000" pitchFamily="34" charset="-122"/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dirty="0">
                <a:solidFill>
                  <a:srgbClr val="50AF6D"/>
                </a:solidFill>
                <a:latin typeface="思源黑体 Normal" panose="020B0400000000000000" pitchFamily="34" charset="-122"/>
                <a:ea typeface="思源黑体 Normal" panose="020B0400000000000000" pitchFamily="34" charset="-122"/>
                <a:sym typeface="+mn-ea"/>
              </a:rPr>
              <a:t>你积极乐观的心态，也会传递给孩子们建立阳光自信的状态。</a:t>
            </a:r>
            <a:endParaRPr lang="zh-CN" altLang="en-US" dirty="0">
              <a:solidFill>
                <a:srgbClr val="50AF6D"/>
              </a:solidFill>
              <a:latin typeface="思源黑体 Normal" panose="020B0400000000000000" pitchFamily="34" charset="-122"/>
              <a:ea typeface="思源黑体 Normal" panose="020B0400000000000000" pitchFamily="34" charset="-122"/>
            </a:endParaRPr>
          </a:p>
          <a:p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愿老师们，在鹏外工作顺利，生活幸福，谢谢大家</a:t>
            </a:r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班主任总要有人做的，为什么不能是我呢，工作总是要做的，怎么样才可以做的更好、更快一些，网上有很多理论，那么我今天我就对我去年做一年级班主任的</a:t>
            </a:r>
            <a:r>
              <a:rPr lang="en-US" altLang="zh-CN"/>
              <a:t> </a:t>
            </a:r>
            <a:r>
              <a:rPr lang="zh-CN" altLang="en-US"/>
              <a:t>实战经验把这些工作，按照几个时间点划分为以上四个部分，开学前，开学第一周，步入正轨，班级日常管理。我们今天不讲情怀，只讲干货，讲如何尽快上手带班一年级。</a:t>
            </a:r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从未如此可爱" panose="02010600010101010101" charset="-122"/>
                <a:sym typeface="+mn-ea"/>
              </a:rPr>
              <a:t>如果时间允许，你们班的孩子刚好在家长旁边，也可以简单和孩子聊一下天，消除彼此的陌生感，为接下来的见面破冰。</a:t>
            </a:r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从未如此可爱" panose="02010600010101010101" charset="-122"/>
              <a:sym typeface="+mn-ea"/>
            </a:endParaRPr>
          </a:p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大多数的一年级新生，是不具备扫地、擦拭的能力，所以需要班主任要亲自打扫教室的卫生。我多次带过一年级新生，在课前、课间，我经常拿着笤帚扫地，很多孩子看到后也要求和我一起清扫室内外的地面，我很高兴孩子们有这种意识，就带着孩子们扫地或是擦窗台、课桌等。在和孩子们一起打扫教室卫生的这个过程中，我会观察哪个孩子动手能力强或是哪个孩子的责任心强，所以，和孩子们一起清理教室卫生的这个过程，也是我发现班干部的过程，动手能力强、责任心强的孩子，就是我临时班委的班干部。</a:t>
            </a:r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772"/>
          <a:stretch>
            <a:fillRect/>
          </a:stretch>
        </p:blipFill>
        <p:spPr>
          <a:xfrm>
            <a:off x="0" y="4716378"/>
            <a:ext cx="12192000" cy="214162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76"/>
          <a:stretch>
            <a:fillRect/>
          </a:stretch>
        </p:blipFill>
        <p:spPr>
          <a:xfrm>
            <a:off x="0" y="3823367"/>
            <a:ext cx="12192000" cy="303463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772"/>
          <a:stretch>
            <a:fillRect/>
          </a:stretch>
        </p:blipFill>
        <p:spPr>
          <a:xfrm>
            <a:off x="0" y="4716378"/>
            <a:ext cx="12192000" cy="2141621"/>
          </a:xfrm>
          <a:prstGeom prst="rect">
            <a:avLst/>
          </a:prstGeom>
        </p:spPr>
      </p:pic>
      <p:sp>
        <p:nvSpPr>
          <p:cNvPr id="18" name="矩形 17"/>
          <p:cNvSpPr/>
          <p:nvPr userDrawn="1"/>
        </p:nvSpPr>
        <p:spPr>
          <a:xfrm>
            <a:off x="354842" y="341194"/>
            <a:ext cx="11477768" cy="6150136"/>
          </a:xfrm>
          <a:prstGeom prst="rect">
            <a:avLst/>
          </a:prstGeom>
          <a:noFill/>
          <a:ln w="114300">
            <a:solidFill>
              <a:srgbClr val="63BA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 userDrawn="1"/>
        </p:nvSpPr>
        <p:spPr>
          <a:xfrm>
            <a:off x="493594" y="491317"/>
            <a:ext cx="11204812" cy="5895833"/>
          </a:xfrm>
          <a:prstGeom prst="rect">
            <a:avLst/>
          </a:prstGeom>
          <a:solidFill>
            <a:schemeClr val="bg1"/>
          </a:solidFill>
          <a:ln w="22225">
            <a:solidFill>
              <a:srgbClr val="50AF6D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03" t="70541"/>
          <a:stretch>
            <a:fillRect/>
          </a:stretch>
        </p:blipFill>
        <p:spPr>
          <a:xfrm>
            <a:off x="8761863" y="4752528"/>
            <a:ext cx="3430137" cy="2105472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701" b="75802"/>
          <a:stretch>
            <a:fillRect/>
          </a:stretch>
        </p:blipFill>
        <p:spPr>
          <a:xfrm>
            <a:off x="0" y="0"/>
            <a:ext cx="4326340" cy="1978926"/>
          </a:xfrm>
          <a:prstGeom prst="rect">
            <a:avLst/>
          </a:prstGeom>
        </p:spPr>
      </p:pic>
      <p:sp>
        <p:nvSpPr>
          <p:cNvPr id="18" name="矩形 17"/>
          <p:cNvSpPr/>
          <p:nvPr userDrawn="1"/>
        </p:nvSpPr>
        <p:spPr>
          <a:xfrm>
            <a:off x="354842" y="341194"/>
            <a:ext cx="11477768" cy="6150136"/>
          </a:xfrm>
          <a:prstGeom prst="rect">
            <a:avLst/>
          </a:prstGeom>
          <a:noFill/>
          <a:ln w="114300">
            <a:solidFill>
              <a:srgbClr val="63BA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 userDrawn="1"/>
        </p:nvSpPr>
        <p:spPr>
          <a:xfrm>
            <a:off x="493594" y="491317"/>
            <a:ext cx="11204812" cy="5895833"/>
          </a:xfrm>
          <a:prstGeom prst="rect">
            <a:avLst/>
          </a:prstGeom>
          <a:solidFill>
            <a:schemeClr val="bg1"/>
          </a:solidFill>
          <a:ln w="22225">
            <a:solidFill>
              <a:srgbClr val="50AF6D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772"/>
          <a:stretch>
            <a:fillRect/>
          </a:stretch>
        </p:blipFill>
        <p:spPr>
          <a:xfrm>
            <a:off x="0" y="4716378"/>
            <a:ext cx="12192000" cy="214162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76"/>
          <a:stretch>
            <a:fillRect/>
          </a:stretch>
        </p:blipFill>
        <p:spPr>
          <a:xfrm>
            <a:off x="0" y="3823367"/>
            <a:ext cx="12192000" cy="303463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772"/>
          <a:stretch>
            <a:fillRect/>
          </a:stretch>
        </p:blipFill>
        <p:spPr>
          <a:xfrm>
            <a:off x="0" y="4716378"/>
            <a:ext cx="12192000" cy="2141621"/>
          </a:xfrm>
          <a:prstGeom prst="rect">
            <a:avLst/>
          </a:prstGeom>
        </p:spPr>
      </p:pic>
      <p:sp>
        <p:nvSpPr>
          <p:cNvPr id="18" name="矩形 17"/>
          <p:cNvSpPr/>
          <p:nvPr userDrawn="1"/>
        </p:nvSpPr>
        <p:spPr>
          <a:xfrm>
            <a:off x="354842" y="341194"/>
            <a:ext cx="11477768" cy="6150136"/>
          </a:xfrm>
          <a:prstGeom prst="rect">
            <a:avLst/>
          </a:prstGeom>
          <a:noFill/>
          <a:ln w="114300">
            <a:solidFill>
              <a:srgbClr val="63BA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 userDrawn="1"/>
        </p:nvSpPr>
        <p:spPr>
          <a:xfrm>
            <a:off x="493594" y="491317"/>
            <a:ext cx="11204812" cy="5895833"/>
          </a:xfrm>
          <a:prstGeom prst="rect">
            <a:avLst/>
          </a:prstGeom>
          <a:solidFill>
            <a:schemeClr val="bg1"/>
          </a:solidFill>
          <a:ln w="22225">
            <a:solidFill>
              <a:srgbClr val="50AF6D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7" Type="http://schemas.openxmlformats.org/officeDocument/2006/relationships/theme" Target="../theme/theme2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Relationship Id="rId3" Type="http://schemas.openxmlformats.org/officeDocument/2006/relationships/slideLayout" Target="../slideLayouts/slideLayout10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tags" Target="../tags/tag3.xml"/><Relationship Id="rId7" Type="http://schemas.openxmlformats.org/officeDocument/2006/relationships/tags" Target="../tags/tag2.xml"/><Relationship Id="rId6" Type="http://schemas.openxmlformats.org/officeDocument/2006/relationships/tags" Target="../tags/tag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3" Type="http://schemas.microsoft.com/office/2007/relationships/media" Target="../media/media1.mp3"/><Relationship Id="rId2" Type="http://schemas.openxmlformats.org/officeDocument/2006/relationships/audio" Target="../media/media1.mp3"/><Relationship Id="rId1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22.png"/><Relationship Id="rId7" Type="http://schemas.openxmlformats.org/officeDocument/2006/relationships/tags" Target="../tags/tag23.xml"/><Relationship Id="rId6" Type="http://schemas.openxmlformats.org/officeDocument/2006/relationships/image" Target="../media/image21.png"/><Relationship Id="rId5" Type="http://schemas.openxmlformats.org/officeDocument/2006/relationships/tags" Target="../tags/tag22.xml"/><Relationship Id="rId4" Type="http://schemas.openxmlformats.org/officeDocument/2006/relationships/image" Target="../media/image20.png"/><Relationship Id="rId3" Type="http://schemas.openxmlformats.org/officeDocument/2006/relationships/tags" Target="../tags/tag21.xml"/><Relationship Id="rId2" Type="http://schemas.openxmlformats.org/officeDocument/2006/relationships/image" Target="../media/image19.png"/><Relationship Id="rId1" Type="http://schemas.openxmlformats.org/officeDocument/2006/relationships/tags" Target="../tags/tag20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26.png"/><Relationship Id="rId7" Type="http://schemas.openxmlformats.org/officeDocument/2006/relationships/tags" Target="../tags/tag27.xml"/><Relationship Id="rId6" Type="http://schemas.openxmlformats.org/officeDocument/2006/relationships/image" Target="../media/image25.png"/><Relationship Id="rId5" Type="http://schemas.openxmlformats.org/officeDocument/2006/relationships/tags" Target="../tags/tag26.xml"/><Relationship Id="rId4" Type="http://schemas.openxmlformats.org/officeDocument/2006/relationships/image" Target="../media/image24.png"/><Relationship Id="rId3" Type="http://schemas.openxmlformats.org/officeDocument/2006/relationships/tags" Target="../tags/tag25.xml"/><Relationship Id="rId2" Type="http://schemas.openxmlformats.org/officeDocument/2006/relationships/image" Target="../media/image23.png"/><Relationship Id="rId1" Type="http://schemas.openxmlformats.org/officeDocument/2006/relationships/tags" Target="../tags/tag24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29.xml"/><Relationship Id="rId1" Type="http://schemas.openxmlformats.org/officeDocument/2006/relationships/tags" Target="../tags/tag28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7.png"/><Relationship Id="rId2" Type="http://schemas.openxmlformats.org/officeDocument/2006/relationships/tags" Target="../tags/tag31.xml"/><Relationship Id="rId1" Type="http://schemas.openxmlformats.org/officeDocument/2006/relationships/tags" Target="../tags/tag3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2.png"/><Relationship Id="rId1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9.png"/><Relationship Id="rId3" Type="http://schemas.openxmlformats.org/officeDocument/2006/relationships/tags" Target="../tags/tag33.xml"/><Relationship Id="rId2" Type="http://schemas.openxmlformats.org/officeDocument/2006/relationships/image" Target="../media/image28.png"/><Relationship Id="rId1" Type="http://schemas.openxmlformats.org/officeDocument/2006/relationships/tags" Target="../tags/tag32.xml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comments" Target="../comments/comment1.xml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0.png"/><Relationship Id="rId2" Type="http://schemas.openxmlformats.org/officeDocument/2006/relationships/tags" Target="../tags/tag35.xml"/><Relationship Id="rId1" Type="http://schemas.openxmlformats.org/officeDocument/2006/relationships/tags" Target="../tags/tag3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2.png"/><Relationship Id="rId1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6.xml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8.xml"/><Relationship Id="rId4" Type="http://schemas.openxmlformats.org/officeDocument/2006/relationships/tags" Target="../tags/tag7.xml"/><Relationship Id="rId3" Type="http://schemas.openxmlformats.org/officeDocument/2006/relationships/tags" Target="../tags/tag6.xml"/><Relationship Id="rId2" Type="http://schemas.openxmlformats.org/officeDocument/2006/relationships/tags" Target="../tags/tag5.xml"/><Relationship Id="rId1" Type="http://schemas.openxmlformats.org/officeDocument/2006/relationships/tags" Target="../tags/tag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38.xml"/><Relationship Id="rId1" Type="http://schemas.openxmlformats.org/officeDocument/2006/relationships/tags" Target="../tags/tag3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40.xml"/><Relationship Id="rId1" Type="http://schemas.openxmlformats.org/officeDocument/2006/relationships/tags" Target="../tags/tag39.xml"/></Relationships>
</file>

<file path=ppt/slides/_rels/slide2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2.png"/><Relationship Id="rId3" Type="http://schemas.openxmlformats.org/officeDocument/2006/relationships/tags" Target="../tags/tag42.xml"/><Relationship Id="rId2" Type="http://schemas.openxmlformats.org/officeDocument/2006/relationships/image" Target="../media/image31.png"/><Relationship Id="rId1" Type="http://schemas.openxmlformats.org/officeDocument/2006/relationships/tags" Target="../tags/tag41.xml"/></Relationships>
</file>

<file path=ppt/slides/_rels/slide2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34.png"/><Relationship Id="rId3" Type="http://schemas.openxmlformats.org/officeDocument/2006/relationships/tags" Target="../tags/tag44.xml"/><Relationship Id="rId2" Type="http://schemas.openxmlformats.org/officeDocument/2006/relationships/image" Target="../media/image33.png"/><Relationship Id="rId1" Type="http://schemas.openxmlformats.org/officeDocument/2006/relationships/tags" Target="../tags/tag43.xml"/></Relationships>
</file>

<file path=ppt/slides/_rels/slide2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tags" Target="../tags/tag47.xml"/><Relationship Id="rId4" Type="http://schemas.openxmlformats.org/officeDocument/2006/relationships/image" Target="../media/image36.png"/><Relationship Id="rId3" Type="http://schemas.openxmlformats.org/officeDocument/2006/relationships/tags" Target="../tags/tag46.xml"/><Relationship Id="rId2" Type="http://schemas.openxmlformats.org/officeDocument/2006/relationships/image" Target="../media/image35.png"/><Relationship Id="rId1" Type="http://schemas.openxmlformats.org/officeDocument/2006/relationships/tags" Target="../tags/tag45.xml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8.png"/><Relationship Id="rId3" Type="http://schemas.microsoft.com/office/2007/relationships/media" Target="../media/media2.mp4"/><Relationship Id="rId2" Type="http://schemas.openxmlformats.org/officeDocument/2006/relationships/video" Target="../media/media2.mp4"/><Relationship Id="rId1" Type="http://schemas.openxmlformats.org/officeDocument/2006/relationships/tags" Target="../tags/tag48.xml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tags" Target="../tags/tag57.xml"/><Relationship Id="rId8" Type="http://schemas.openxmlformats.org/officeDocument/2006/relationships/tags" Target="../tags/tag56.xml"/><Relationship Id="rId7" Type="http://schemas.openxmlformats.org/officeDocument/2006/relationships/tags" Target="../tags/tag55.xml"/><Relationship Id="rId6" Type="http://schemas.openxmlformats.org/officeDocument/2006/relationships/tags" Target="../tags/tag54.xml"/><Relationship Id="rId5" Type="http://schemas.openxmlformats.org/officeDocument/2006/relationships/tags" Target="../tags/tag53.xml"/><Relationship Id="rId4" Type="http://schemas.openxmlformats.org/officeDocument/2006/relationships/tags" Target="../tags/tag52.xml"/><Relationship Id="rId30" Type="http://schemas.openxmlformats.org/officeDocument/2006/relationships/slideLayout" Target="../slideLayouts/slideLayout2.xml"/><Relationship Id="rId3" Type="http://schemas.openxmlformats.org/officeDocument/2006/relationships/tags" Target="../tags/tag51.xml"/><Relationship Id="rId29" Type="http://schemas.openxmlformats.org/officeDocument/2006/relationships/tags" Target="../tags/tag77.xml"/><Relationship Id="rId28" Type="http://schemas.openxmlformats.org/officeDocument/2006/relationships/tags" Target="../tags/tag76.xml"/><Relationship Id="rId27" Type="http://schemas.openxmlformats.org/officeDocument/2006/relationships/tags" Target="../tags/tag75.xml"/><Relationship Id="rId26" Type="http://schemas.openxmlformats.org/officeDocument/2006/relationships/tags" Target="../tags/tag74.xml"/><Relationship Id="rId25" Type="http://schemas.openxmlformats.org/officeDocument/2006/relationships/tags" Target="../tags/tag73.xml"/><Relationship Id="rId24" Type="http://schemas.openxmlformats.org/officeDocument/2006/relationships/tags" Target="../tags/tag72.xml"/><Relationship Id="rId23" Type="http://schemas.openxmlformats.org/officeDocument/2006/relationships/tags" Target="../tags/tag71.xml"/><Relationship Id="rId22" Type="http://schemas.openxmlformats.org/officeDocument/2006/relationships/tags" Target="../tags/tag70.xml"/><Relationship Id="rId21" Type="http://schemas.openxmlformats.org/officeDocument/2006/relationships/tags" Target="../tags/tag69.xml"/><Relationship Id="rId20" Type="http://schemas.openxmlformats.org/officeDocument/2006/relationships/tags" Target="../tags/tag68.xml"/><Relationship Id="rId2" Type="http://schemas.openxmlformats.org/officeDocument/2006/relationships/tags" Target="../tags/tag50.xml"/><Relationship Id="rId19" Type="http://schemas.openxmlformats.org/officeDocument/2006/relationships/tags" Target="../tags/tag67.xml"/><Relationship Id="rId18" Type="http://schemas.openxmlformats.org/officeDocument/2006/relationships/tags" Target="../tags/tag66.xml"/><Relationship Id="rId17" Type="http://schemas.openxmlformats.org/officeDocument/2006/relationships/tags" Target="../tags/tag65.xml"/><Relationship Id="rId16" Type="http://schemas.openxmlformats.org/officeDocument/2006/relationships/tags" Target="../tags/tag64.xml"/><Relationship Id="rId15" Type="http://schemas.openxmlformats.org/officeDocument/2006/relationships/tags" Target="../tags/tag63.xml"/><Relationship Id="rId14" Type="http://schemas.openxmlformats.org/officeDocument/2006/relationships/tags" Target="../tags/tag62.xml"/><Relationship Id="rId13" Type="http://schemas.openxmlformats.org/officeDocument/2006/relationships/tags" Target="../tags/tag61.xml"/><Relationship Id="rId12" Type="http://schemas.openxmlformats.org/officeDocument/2006/relationships/tags" Target="../tags/tag60.xml"/><Relationship Id="rId11" Type="http://schemas.openxmlformats.org/officeDocument/2006/relationships/tags" Target="../tags/tag59.xml"/><Relationship Id="rId10" Type="http://schemas.openxmlformats.org/officeDocument/2006/relationships/tags" Target="../tags/tag58.xml"/><Relationship Id="rId1" Type="http://schemas.openxmlformats.org/officeDocument/2006/relationships/tags" Target="../tags/tag4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1.png"/><Relationship Id="rId1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82.xml"/><Relationship Id="rId5" Type="http://schemas.openxmlformats.org/officeDocument/2006/relationships/tags" Target="../tags/tag81.xml"/><Relationship Id="rId4" Type="http://schemas.openxmlformats.org/officeDocument/2006/relationships/tags" Target="../tags/tag80.xml"/><Relationship Id="rId3" Type="http://schemas.openxmlformats.org/officeDocument/2006/relationships/image" Target="../media/image42.png"/><Relationship Id="rId2" Type="http://schemas.openxmlformats.org/officeDocument/2006/relationships/tags" Target="../tags/tag79.xml"/><Relationship Id="rId1" Type="http://schemas.openxmlformats.org/officeDocument/2006/relationships/tags" Target="../tags/tag78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1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89.xml"/><Relationship Id="rId6" Type="http://schemas.openxmlformats.org/officeDocument/2006/relationships/tags" Target="../tags/tag88.xml"/><Relationship Id="rId5" Type="http://schemas.openxmlformats.org/officeDocument/2006/relationships/tags" Target="../tags/tag87.xml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tags" Target="../tags/tag83.xml"/></Relationships>
</file>

<file path=ppt/slides/_rels/slide31.xml.rels><?xml version="1.0" encoding="UTF-8" standalone="yes"?>
<Relationships xmlns="http://schemas.openxmlformats.org/package/2006/relationships"><Relationship Id="rId9" Type="http://schemas.openxmlformats.org/officeDocument/2006/relationships/tags" Target="../tags/tag98.xml"/><Relationship Id="rId8" Type="http://schemas.openxmlformats.org/officeDocument/2006/relationships/tags" Target="../tags/tag97.xml"/><Relationship Id="rId7" Type="http://schemas.openxmlformats.org/officeDocument/2006/relationships/tags" Target="../tags/tag96.xml"/><Relationship Id="rId6" Type="http://schemas.openxmlformats.org/officeDocument/2006/relationships/tags" Target="../tags/tag95.xml"/><Relationship Id="rId5" Type="http://schemas.openxmlformats.org/officeDocument/2006/relationships/tags" Target="../tags/tag94.xml"/><Relationship Id="rId4" Type="http://schemas.openxmlformats.org/officeDocument/2006/relationships/tags" Target="../tags/tag93.xml"/><Relationship Id="rId3" Type="http://schemas.openxmlformats.org/officeDocument/2006/relationships/tags" Target="../tags/tag92.xml"/><Relationship Id="rId23" Type="http://schemas.openxmlformats.org/officeDocument/2006/relationships/slideLayout" Target="../slideLayouts/slideLayout2.xml"/><Relationship Id="rId22" Type="http://schemas.openxmlformats.org/officeDocument/2006/relationships/tags" Target="../tags/tag111.xml"/><Relationship Id="rId21" Type="http://schemas.openxmlformats.org/officeDocument/2006/relationships/tags" Target="../tags/tag110.xml"/><Relationship Id="rId20" Type="http://schemas.openxmlformats.org/officeDocument/2006/relationships/tags" Target="../tags/tag109.xml"/><Relationship Id="rId2" Type="http://schemas.openxmlformats.org/officeDocument/2006/relationships/tags" Target="../tags/tag91.xml"/><Relationship Id="rId19" Type="http://schemas.openxmlformats.org/officeDocument/2006/relationships/tags" Target="../tags/tag108.xml"/><Relationship Id="rId18" Type="http://schemas.openxmlformats.org/officeDocument/2006/relationships/tags" Target="../tags/tag107.xml"/><Relationship Id="rId17" Type="http://schemas.openxmlformats.org/officeDocument/2006/relationships/tags" Target="../tags/tag106.xml"/><Relationship Id="rId16" Type="http://schemas.openxmlformats.org/officeDocument/2006/relationships/tags" Target="../tags/tag105.xml"/><Relationship Id="rId15" Type="http://schemas.openxmlformats.org/officeDocument/2006/relationships/tags" Target="../tags/tag104.xml"/><Relationship Id="rId14" Type="http://schemas.openxmlformats.org/officeDocument/2006/relationships/tags" Target="../tags/tag103.xml"/><Relationship Id="rId13" Type="http://schemas.openxmlformats.org/officeDocument/2006/relationships/tags" Target="../tags/tag102.xml"/><Relationship Id="rId12" Type="http://schemas.openxmlformats.org/officeDocument/2006/relationships/tags" Target="../tags/tag101.xml"/><Relationship Id="rId11" Type="http://schemas.openxmlformats.org/officeDocument/2006/relationships/tags" Target="../tags/tag100.xml"/><Relationship Id="rId10" Type="http://schemas.openxmlformats.org/officeDocument/2006/relationships/tags" Target="../tags/tag99.xml"/><Relationship Id="rId1" Type="http://schemas.openxmlformats.org/officeDocument/2006/relationships/tags" Target="../tags/tag9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2.png"/><Relationship Id="rId1" Type="http://schemas.openxmlformats.org/officeDocument/2006/relationships/image" Target="../media/image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2.xml"/></Relationships>
</file>

<file path=ppt/slides/_rels/slide3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image" Target="../media/image4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6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9.png"/><Relationship Id="rId3" Type="http://schemas.openxmlformats.org/officeDocument/2006/relationships/image" Target="../media/image48.png"/><Relationship Id="rId2" Type="http://schemas.openxmlformats.org/officeDocument/2006/relationships/tags" Target="../tags/tag113.xml"/><Relationship Id="rId1" Type="http://schemas.openxmlformats.org/officeDocument/2006/relationships/image" Target="../media/image4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2.png"/><Relationship Id="rId2" Type="http://schemas.openxmlformats.org/officeDocument/2006/relationships/tags" Target="../tags/tag9.xml"/><Relationship Id="rId1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17.png"/><Relationship Id="rId8" Type="http://schemas.openxmlformats.org/officeDocument/2006/relationships/tags" Target="../tags/tag16.xml"/><Relationship Id="rId7" Type="http://schemas.openxmlformats.org/officeDocument/2006/relationships/image" Target="../media/image16.png"/><Relationship Id="rId6" Type="http://schemas.openxmlformats.org/officeDocument/2006/relationships/tags" Target="../tags/tag15.xml"/><Relationship Id="rId5" Type="http://schemas.openxmlformats.org/officeDocument/2006/relationships/image" Target="../media/image15.jpeg"/><Relationship Id="rId4" Type="http://schemas.openxmlformats.org/officeDocument/2006/relationships/tags" Target="../tags/tag14.xml"/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0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8.png"/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1578195" y="1433015"/>
            <a:ext cx="9053409" cy="4039738"/>
          </a:xfrm>
          <a:prstGeom prst="rect">
            <a:avLst/>
          </a:prstGeom>
          <a:noFill/>
          <a:ln w="114300">
            <a:solidFill>
              <a:srgbClr val="66BA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1714675" y="1593376"/>
            <a:ext cx="8762650" cy="3742899"/>
          </a:xfrm>
          <a:prstGeom prst="rect">
            <a:avLst/>
          </a:prstGeom>
          <a:solidFill>
            <a:schemeClr val="bg1"/>
          </a:solidFill>
          <a:ln w="22225">
            <a:solidFill>
              <a:srgbClr val="66BA7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 i="1" dirty="0">
              <a:effectLst>
                <a:outerShdw blurRad="25400" dist="25400" dir="2700000" algn="tl">
                  <a:srgbClr val="000000">
                    <a:alpha val="25000"/>
                  </a:srgbClr>
                </a:outerShdw>
              </a:effectLst>
              <a:latin typeface="方正粗黑宋简体" panose="02000000000000000000" charset="-122"/>
              <a:ea typeface="方正粗黑宋简体" panose="02000000000000000000" charset="-122"/>
              <a:cs typeface="方正粗黑宋简体" panose="02000000000000000000" charset="-122"/>
              <a:sym typeface="汉仪超粗宋简" panose="02010600000101010101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46" t="38501" r="9783" b="15830"/>
          <a:stretch>
            <a:fillRect/>
          </a:stretch>
        </p:blipFill>
        <p:spPr>
          <a:xfrm>
            <a:off x="22525" y="4271755"/>
            <a:ext cx="4616500" cy="2603770"/>
          </a:xfrm>
          <a:prstGeom prst="rect">
            <a:avLst/>
          </a:prstGeom>
        </p:spPr>
      </p:pic>
      <p:sp>
        <p:nvSpPr>
          <p:cNvPr id="13" name="Google Shape;13;p2"/>
          <p:cNvSpPr/>
          <p:nvPr/>
        </p:nvSpPr>
        <p:spPr>
          <a:xfrm rot="12770">
            <a:off x="9414913" y="3697437"/>
            <a:ext cx="364585" cy="352780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rgbClr val="66BA76"/>
          </a:solidFill>
          <a:ln>
            <a:solidFill>
              <a:srgbClr val="66BA76"/>
            </a:solidFill>
          </a:ln>
          <a:effectLst>
            <a:outerShdw blurRad="50800" dist="381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2000" dirty="0">
              <a:solidFill>
                <a:schemeClr val="lt1"/>
              </a:solidFill>
              <a:latin typeface="思源黑体 Normal" panose="020B0400000000000000" pitchFamily="34" charset="-122"/>
              <a:ea typeface="思源黑体 Normal" panose="020B0400000000000000" pitchFamily="34" charset="-122"/>
            </a:endParaRPr>
          </a:p>
        </p:txBody>
      </p:sp>
      <p:sp>
        <p:nvSpPr>
          <p:cNvPr id="14" name="Google Shape;13;p2"/>
          <p:cNvSpPr/>
          <p:nvPr/>
        </p:nvSpPr>
        <p:spPr>
          <a:xfrm rot="12770">
            <a:off x="9827314" y="2107017"/>
            <a:ext cx="516310" cy="499592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rgbClr val="C8E8F9"/>
          </a:solidFill>
          <a:ln>
            <a:noFill/>
          </a:ln>
          <a:effectLst>
            <a:outerShdw blurRad="50800" dist="381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2000" dirty="0">
              <a:solidFill>
                <a:schemeClr val="lt1"/>
              </a:solidFill>
              <a:latin typeface="思源黑体 Normal" panose="020B0400000000000000" pitchFamily="34" charset="-122"/>
              <a:ea typeface="思源黑体 Normal" panose="020B0400000000000000" pitchFamily="34" charset="-122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3090144" y="639068"/>
            <a:ext cx="5951855" cy="591820"/>
            <a:chOff x="411974" y="278056"/>
            <a:chExt cx="6136165" cy="610147"/>
          </a:xfrm>
        </p:grpSpPr>
        <p:sp>
          <p:nvSpPr>
            <p:cNvPr id="17" name="iconfont-11672-5428298"/>
            <p:cNvSpPr/>
            <p:nvPr/>
          </p:nvSpPr>
          <p:spPr>
            <a:xfrm>
              <a:off x="411974" y="278056"/>
              <a:ext cx="609685" cy="609685"/>
            </a:xfrm>
            <a:custGeom>
              <a:avLst/>
              <a:gdLst>
                <a:gd name="T0" fmla="*/ 12000 w 12800"/>
                <a:gd name="T1" fmla="*/ 11200 h 12800"/>
                <a:gd name="T2" fmla="*/ 7176 w 12800"/>
                <a:gd name="T3" fmla="*/ 12121 h 12800"/>
                <a:gd name="T4" fmla="*/ 6400 w 12800"/>
                <a:gd name="T5" fmla="*/ 12800 h 12800"/>
                <a:gd name="T6" fmla="*/ 5624 w 12800"/>
                <a:gd name="T7" fmla="*/ 12121 h 12800"/>
                <a:gd name="T8" fmla="*/ 800 w 12800"/>
                <a:gd name="T9" fmla="*/ 11200 h 12800"/>
                <a:gd name="T10" fmla="*/ 0 w 12800"/>
                <a:gd name="T11" fmla="*/ 10400 h 12800"/>
                <a:gd name="T12" fmla="*/ 0 w 12800"/>
                <a:gd name="T13" fmla="*/ 800 h 12800"/>
                <a:gd name="T14" fmla="*/ 800 w 12800"/>
                <a:gd name="T15" fmla="*/ 0 h 12800"/>
                <a:gd name="T16" fmla="*/ 879 w 12800"/>
                <a:gd name="T17" fmla="*/ 16 h 12800"/>
                <a:gd name="T18" fmla="*/ 6400 w 12800"/>
                <a:gd name="T19" fmla="*/ 1600 h 12800"/>
                <a:gd name="T20" fmla="*/ 11921 w 12800"/>
                <a:gd name="T21" fmla="*/ 16 h 12800"/>
                <a:gd name="T22" fmla="*/ 12000 w 12800"/>
                <a:gd name="T23" fmla="*/ 0 h 12800"/>
                <a:gd name="T24" fmla="*/ 12800 w 12800"/>
                <a:gd name="T25" fmla="*/ 800 h 12800"/>
                <a:gd name="T26" fmla="*/ 12800 w 12800"/>
                <a:gd name="T27" fmla="*/ 10400 h 12800"/>
                <a:gd name="T28" fmla="*/ 12000 w 12800"/>
                <a:gd name="T29" fmla="*/ 11200 h 12800"/>
                <a:gd name="T30" fmla="*/ 5600 w 12800"/>
                <a:gd name="T31" fmla="*/ 2507 h 12800"/>
                <a:gd name="T32" fmla="*/ 1600 w 12800"/>
                <a:gd name="T33" fmla="*/ 1670 h 12800"/>
                <a:gd name="T34" fmla="*/ 1600 w 12800"/>
                <a:gd name="T35" fmla="*/ 9643 h 12800"/>
                <a:gd name="T36" fmla="*/ 5600 w 12800"/>
                <a:gd name="T37" fmla="*/ 10400 h 12800"/>
                <a:gd name="T38" fmla="*/ 5600 w 12800"/>
                <a:gd name="T39" fmla="*/ 2507 h 12800"/>
                <a:gd name="T40" fmla="*/ 11200 w 12800"/>
                <a:gd name="T41" fmla="*/ 1670 h 12800"/>
                <a:gd name="T42" fmla="*/ 7200 w 12800"/>
                <a:gd name="T43" fmla="*/ 2506 h 12800"/>
                <a:gd name="T44" fmla="*/ 7200 w 12800"/>
                <a:gd name="T45" fmla="*/ 10400 h 12800"/>
                <a:gd name="T46" fmla="*/ 11200 w 12800"/>
                <a:gd name="T47" fmla="*/ 9644 h 12800"/>
                <a:gd name="T48" fmla="*/ 11200 w 12800"/>
                <a:gd name="T49" fmla="*/ 1670 h 12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2800" h="12800">
                  <a:moveTo>
                    <a:pt x="12000" y="11200"/>
                  </a:moveTo>
                  <a:cubicBezTo>
                    <a:pt x="10776" y="11254"/>
                    <a:pt x="8442" y="11463"/>
                    <a:pt x="7176" y="12121"/>
                  </a:cubicBezTo>
                  <a:cubicBezTo>
                    <a:pt x="7116" y="12503"/>
                    <a:pt x="6799" y="12800"/>
                    <a:pt x="6400" y="12800"/>
                  </a:cubicBezTo>
                  <a:cubicBezTo>
                    <a:pt x="6002" y="12800"/>
                    <a:pt x="5684" y="12503"/>
                    <a:pt x="5624" y="12121"/>
                  </a:cubicBezTo>
                  <a:cubicBezTo>
                    <a:pt x="4358" y="11463"/>
                    <a:pt x="2024" y="11254"/>
                    <a:pt x="800" y="11200"/>
                  </a:cubicBezTo>
                  <a:cubicBezTo>
                    <a:pt x="358" y="11200"/>
                    <a:pt x="0" y="10842"/>
                    <a:pt x="0" y="10400"/>
                  </a:cubicBezTo>
                  <a:lnTo>
                    <a:pt x="0" y="800"/>
                  </a:lnTo>
                  <a:cubicBezTo>
                    <a:pt x="0" y="358"/>
                    <a:pt x="358" y="0"/>
                    <a:pt x="800" y="0"/>
                  </a:cubicBezTo>
                  <a:cubicBezTo>
                    <a:pt x="828" y="0"/>
                    <a:pt x="851" y="14"/>
                    <a:pt x="879" y="16"/>
                  </a:cubicBezTo>
                  <a:cubicBezTo>
                    <a:pt x="6381" y="158"/>
                    <a:pt x="6400" y="1600"/>
                    <a:pt x="6400" y="1600"/>
                  </a:cubicBezTo>
                  <a:cubicBezTo>
                    <a:pt x="6400" y="1600"/>
                    <a:pt x="6419" y="158"/>
                    <a:pt x="11921" y="16"/>
                  </a:cubicBezTo>
                  <a:cubicBezTo>
                    <a:pt x="11949" y="14"/>
                    <a:pt x="11972" y="0"/>
                    <a:pt x="12000" y="0"/>
                  </a:cubicBezTo>
                  <a:cubicBezTo>
                    <a:pt x="12442" y="0"/>
                    <a:pt x="12800" y="358"/>
                    <a:pt x="12800" y="800"/>
                  </a:cubicBezTo>
                  <a:lnTo>
                    <a:pt x="12800" y="10400"/>
                  </a:lnTo>
                  <a:cubicBezTo>
                    <a:pt x="12800" y="10842"/>
                    <a:pt x="12442" y="11200"/>
                    <a:pt x="12000" y="11200"/>
                  </a:cubicBezTo>
                  <a:close/>
                  <a:moveTo>
                    <a:pt x="5600" y="2507"/>
                  </a:moveTo>
                  <a:cubicBezTo>
                    <a:pt x="4568" y="1982"/>
                    <a:pt x="2861" y="1764"/>
                    <a:pt x="1600" y="1670"/>
                  </a:cubicBezTo>
                  <a:lnTo>
                    <a:pt x="1600" y="9643"/>
                  </a:lnTo>
                  <a:cubicBezTo>
                    <a:pt x="3747" y="9753"/>
                    <a:pt x="4949" y="10074"/>
                    <a:pt x="5600" y="10400"/>
                  </a:cubicBezTo>
                  <a:lnTo>
                    <a:pt x="5600" y="2507"/>
                  </a:lnTo>
                  <a:close/>
                  <a:moveTo>
                    <a:pt x="11200" y="1670"/>
                  </a:moveTo>
                  <a:cubicBezTo>
                    <a:pt x="9940" y="1764"/>
                    <a:pt x="8232" y="1982"/>
                    <a:pt x="7200" y="2506"/>
                  </a:cubicBezTo>
                  <a:lnTo>
                    <a:pt x="7200" y="10400"/>
                  </a:lnTo>
                  <a:cubicBezTo>
                    <a:pt x="7851" y="10074"/>
                    <a:pt x="9052" y="9753"/>
                    <a:pt x="11200" y="9644"/>
                  </a:cubicBezTo>
                  <a:lnTo>
                    <a:pt x="11200" y="1670"/>
                  </a:lnTo>
                  <a:close/>
                </a:path>
              </a:pathLst>
            </a:custGeom>
            <a:solidFill>
              <a:srgbClr val="3D8B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思源黑体 Normal" panose="020B0400000000000000" pitchFamily="34" charset="-122"/>
                <a:ea typeface="思源黑体 Normal" panose="020B0400000000000000" pitchFamily="34" charset="-122"/>
              </a:endParaRPr>
            </a:p>
          </p:txBody>
        </p:sp>
        <p:sp>
          <p:nvSpPr>
            <p:cNvPr id="18" name="Rectangle: Rounded Corners 10"/>
            <p:cNvSpPr/>
            <p:nvPr/>
          </p:nvSpPr>
          <p:spPr>
            <a:xfrm>
              <a:off x="1164183" y="314063"/>
              <a:ext cx="5383956" cy="574140"/>
            </a:xfrm>
            <a:prstGeom prst="roundRect">
              <a:avLst>
                <a:gd name="adj" fmla="val 50000"/>
              </a:avLst>
            </a:prstGeom>
            <a:solidFill>
              <a:srgbClr val="3D8B53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/>
              <a:endParaRPr lang="en-US" kern="0" dirty="0">
                <a:solidFill>
                  <a:srgbClr val="FFFFFF"/>
                </a:solidFill>
                <a:latin typeface="思源黑体 Normal" panose="020B0400000000000000" pitchFamily="34" charset="-122"/>
                <a:ea typeface="思源黑体 Normal" panose="020B0400000000000000" pitchFamily="34" charset="-122"/>
              </a:endParaRPr>
            </a:p>
          </p:txBody>
        </p:sp>
      </p:grpSp>
      <p:sp>
        <p:nvSpPr>
          <p:cNvPr id="20" name="AutoShape 22"/>
          <p:cNvSpPr>
            <a:spLocks noChangeArrowheads="1"/>
          </p:cNvSpPr>
          <p:nvPr/>
        </p:nvSpPr>
        <p:spPr bwMode="auto">
          <a:xfrm>
            <a:off x="4535196" y="4524982"/>
            <a:ext cx="1381125" cy="360000"/>
          </a:xfrm>
          <a:prstGeom prst="roundRect">
            <a:avLst>
              <a:gd name="adj" fmla="val 50000"/>
            </a:avLst>
          </a:prstGeom>
          <a:solidFill>
            <a:srgbClr val="63BA77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1200" kern="0" dirty="0">
                <a:solidFill>
                  <a:srgbClr val="FFFDEF"/>
                </a:solidFill>
                <a:latin typeface="Arial" panose="020B0604020202020204" pitchFamily="34" charset="0"/>
                <a:ea typeface="微软雅黑" panose="020B0503020204020204" charset="-122"/>
              </a:rPr>
              <a:t>李小英</a:t>
            </a:r>
            <a:endParaRPr kumimoji="0" lang="zh-CN" altLang="en-US" sz="1200" b="0" i="0" u="none" strike="noStrike" kern="0" cap="none" spc="0" normalizeH="0" baseline="0" noProof="0" dirty="0">
              <a:ln>
                <a:noFill/>
              </a:ln>
              <a:solidFill>
                <a:srgbClr val="FFFDE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21" name="AutoShape 23"/>
          <p:cNvSpPr>
            <a:spLocks noChangeArrowheads="1"/>
          </p:cNvSpPr>
          <p:nvPr/>
        </p:nvSpPr>
        <p:spPr bwMode="auto">
          <a:xfrm>
            <a:off x="6308310" y="4524982"/>
            <a:ext cx="1381126" cy="360000"/>
          </a:xfrm>
          <a:prstGeom prst="roundRect">
            <a:avLst>
              <a:gd name="adj" fmla="val 50000"/>
            </a:avLst>
          </a:prstGeom>
          <a:solidFill>
            <a:srgbClr val="63BA77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0" i="0" u="none" strike="noStrike" kern="0" cap="none" spc="0" normalizeH="0" baseline="0" noProof="0" dirty="0">
                <a:ln>
                  <a:noFill/>
                </a:ln>
                <a:solidFill>
                  <a:srgbClr val="FFFDE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</a:rPr>
              <a:t>2024.08</a:t>
            </a:r>
            <a:endParaRPr kumimoji="0" lang="en-US" altLang="zh-CN" sz="1200" b="0" i="0" u="none" strike="noStrike" kern="0" cap="none" spc="0" normalizeH="0" baseline="0" noProof="0" dirty="0">
              <a:ln>
                <a:noFill/>
              </a:ln>
              <a:solidFill>
                <a:srgbClr val="FFFDE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22" name="Google Shape;13;p2"/>
          <p:cNvSpPr/>
          <p:nvPr/>
        </p:nvSpPr>
        <p:spPr>
          <a:xfrm rot="12770">
            <a:off x="8821000" y="4549011"/>
            <a:ext cx="221019" cy="213862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rgbClr val="CEEB97"/>
          </a:solidFill>
          <a:ln>
            <a:noFill/>
          </a:ln>
          <a:effectLst>
            <a:outerShdw blurRad="50800" dist="381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2000" dirty="0">
              <a:solidFill>
                <a:schemeClr val="lt1"/>
              </a:solidFill>
              <a:latin typeface="思源黑体 Normal" panose="020B0400000000000000" pitchFamily="34" charset="-122"/>
              <a:ea typeface="思源黑体 Normal" panose="020B0400000000000000" pitchFamily="34" charset="-122"/>
            </a:endParaRPr>
          </a:p>
        </p:txBody>
      </p:sp>
      <p:pic>
        <p:nvPicPr>
          <p:cNvPr id="25" name="5c4aae333f30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820733" y="860489"/>
            <a:ext cx="487363" cy="48736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82" t="8418" r="16360" b="1947"/>
          <a:stretch>
            <a:fillRect/>
          </a:stretch>
        </p:blipFill>
        <p:spPr>
          <a:xfrm>
            <a:off x="10066030" y="3204894"/>
            <a:ext cx="2434996" cy="3671128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47290" y="2070100"/>
            <a:ext cx="7473315" cy="9302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5400" dirty="0" smtClean="0">
                <a:solidFill>
                  <a:schemeClr val="accent6"/>
                </a:solidFill>
                <a:effectLst>
                  <a:outerShdw blurRad="25400" dist="25400" dir="2700000" algn="tl">
                    <a:srgbClr val="000000">
                      <a:alpha val="25000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方正粗黑宋简体" panose="02000000000000000000" charset="-122"/>
                <a:sym typeface="汉仪超粗宋简" panose="02010600000101010101" charset="-122"/>
              </a:rPr>
              <a:t>经验</a:t>
            </a:r>
            <a:r>
              <a:rPr lang="zh-CN" altLang="en-US" sz="5400" i="1" dirty="0" smtClean="0">
                <a:effectLst>
                  <a:outerShdw blurRad="25400" dist="25400" dir="2700000" algn="tl">
                    <a:srgbClr val="000000">
                      <a:alpha val="25000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方正粗黑宋简体" panose="02000000000000000000" charset="-122"/>
                <a:sym typeface="汉仪超粗宋简" panose="02010600000101010101" charset="-122"/>
              </a:rPr>
              <a:t>共分享 </a:t>
            </a:r>
            <a:r>
              <a:rPr lang="en-US" altLang="zh-CN" sz="5400" i="1" dirty="0" smtClean="0">
                <a:effectLst>
                  <a:outerShdw blurRad="25400" dist="25400" dir="2700000" algn="tl">
                    <a:srgbClr val="000000">
                      <a:alpha val="25000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方正粗黑宋简体" panose="02000000000000000000" charset="-122"/>
                <a:sym typeface="汉仪超粗宋简" panose="02010600000101010101" charset="-122"/>
              </a:rPr>
              <a:t> </a:t>
            </a:r>
            <a:r>
              <a:rPr lang="zh-CN" altLang="en-US" sz="5400" dirty="0" smtClean="0">
                <a:solidFill>
                  <a:schemeClr val="accent2"/>
                </a:solidFill>
                <a:effectLst>
                  <a:outerShdw blurRad="25400" dist="25400" dir="2700000" algn="tl">
                    <a:srgbClr val="000000">
                      <a:alpha val="25000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方正粗黑宋简体" panose="02000000000000000000" charset="-122"/>
                <a:sym typeface="汉仪超粗宋简" panose="02010600000101010101" charset="-122"/>
              </a:rPr>
              <a:t>交流</a:t>
            </a:r>
            <a:r>
              <a:rPr lang="zh-CN" altLang="en-US" sz="5400" i="1" dirty="0" smtClean="0">
                <a:effectLst>
                  <a:outerShdw blurRad="25400" dist="25400" dir="2700000" algn="tl">
                    <a:srgbClr val="000000">
                      <a:alpha val="25000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方正粗黑宋简体" panose="02000000000000000000" charset="-122"/>
                <a:sym typeface="汉仪超粗宋简" panose="02010600000101010101" charset="-122"/>
              </a:rPr>
              <a:t>促成</a:t>
            </a:r>
            <a:r>
              <a:rPr lang="zh-CN" altLang="en-US" sz="5400" i="1" dirty="0">
                <a:effectLst>
                  <a:outerShdw blurRad="25400" dist="25400" dir="2700000" algn="tl">
                    <a:srgbClr val="000000">
                      <a:alpha val="25000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方正粗黑宋简体" panose="02000000000000000000" charset="-122"/>
                <a:sym typeface="汉仪超粗宋简" panose="02010600000101010101" charset="-122"/>
              </a:rPr>
              <a:t>长</a:t>
            </a:r>
            <a:endParaRPr lang="zh-CN" altLang="en-US" sz="5400" i="1" dirty="0">
              <a:effectLst>
                <a:outerShdw blurRad="25400" dist="25400" dir="2700000" algn="tl">
                  <a:srgbClr val="000000">
                    <a:alpha val="25000"/>
                  </a:srgbClr>
                </a:outerShdw>
              </a:effectLst>
              <a:latin typeface="Arial" panose="020B0604020202020204" pitchFamily="34" charset="0"/>
              <a:ea typeface="微软雅黑" panose="020B0503020204020204" charset="-122"/>
              <a:cs typeface="方正粗黑宋简体" panose="02000000000000000000" charset="-122"/>
              <a:sym typeface="汉仪超粗宋简" panose="02010600000101010101" charset="-122"/>
            </a:endParaRPr>
          </a:p>
        </p:txBody>
      </p:sp>
      <p:sp>
        <p:nvSpPr>
          <p:cNvPr id="4" name="矩形 3"/>
          <p:cNvSpPr/>
          <p:nvPr>
            <p:custDataLst>
              <p:tags r:id="rId6"/>
            </p:custDataLst>
          </p:nvPr>
        </p:nvSpPr>
        <p:spPr>
          <a:xfrm>
            <a:off x="4020820" y="750570"/>
            <a:ext cx="4641850" cy="368300"/>
          </a:xfrm>
          <a:prstGeom prst="rect">
            <a:avLst/>
          </a:prstGeom>
        </p:spPr>
        <p:txBody>
          <a:bodyPr wrap="square">
            <a:spAutoFit/>
          </a:bodyPr>
          <a:p>
            <a:pPr algn="dist"/>
            <a:r>
              <a:rPr lang="zh-CN" altLang="en-US" b="0" i="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</a:rPr>
              <a:t>分</a:t>
            </a:r>
            <a:r>
              <a:rPr lang="en-US" altLang="zh-CN" b="0" i="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</a:rPr>
              <a:t>/</a:t>
            </a:r>
            <a:r>
              <a:rPr lang="zh-CN" altLang="en-US" b="0" i="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</a:rPr>
              <a:t>享</a:t>
            </a:r>
            <a:r>
              <a:rPr lang="en-US" altLang="zh-CN" b="0" i="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</a:rPr>
              <a:t>/</a:t>
            </a:r>
            <a:r>
              <a:rPr lang="zh-CN" altLang="en-US" b="0" i="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</a:rPr>
              <a:t>蓄</a:t>
            </a:r>
            <a:r>
              <a:rPr lang="en-US" altLang="zh-CN" b="0" i="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</a:rPr>
              <a:t>/</a:t>
            </a:r>
            <a:r>
              <a:rPr lang="zh-CN" altLang="en-US" b="0" i="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</a:rPr>
              <a:t>能</a:t>
            </a:r>
            <a:r>
              <a:rPr lang="en-US" altLang="zh-CN" b="0" i="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</a:rPr>
              <a:t>/</a:t>
            </a:r>
            <a:r>
              <a:rPr lang="zh-CN" altLang="en-US" b="0" i="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</a:rPr>
              <a:t>量  深</a:t>
            </a:r>
            <a:r>
              <a:rPr lang="en-US" altLang="zh-CN" b="0" i="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</a:rPr>
              <a:t>/</a:t>
            </a:r>
            <a:r>
              <a:rPr lang="zh-CN" altLang="en-US" b="0" i="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</a:rPr>
              <a:t>耕</a:t>
            </a:r>
            <a:r>
              <a:rPr lang="en-US" altLang="zh-CN" b="0" i="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</a:rPr>
              <a:t>/</a:t>
            </a:r>
            <a:r>
              <a:rPr lang="zh-CN" altLang="en-US" b="0" i="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</a:rPr>
              <a:t>待</a:t>
            </a:r>
            <a:r>
              <a:rPr lang="en-US" altLang="zh-CN" b="0" i="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</a:rPr>
              <a:t>/</a:t>
            </a:r>
            <a:r>
              <a:rPr lang="zh-CN" altLang="en-US" b="0" i="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</a:rPr>
              <a:t>花</a:t>
            </a:r>
            <a:r>
              <a:rPr lang="en-US" altLang="zh-CN" b="0" i="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</a:rPr>
              <a:t>/</a:t>
            </a:r>
            <a:r>
              <a:rPr lang="zh-CN" altLang="en-US" b="0" i="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</a:rPr>
              <a:t>开</a:t>
            </a:r>
            <a:endParaRPr lang="zh-CN" altLang="en-US" b="0" i="0" dirty="0" smtClean="0">
              <a:solidFill>
                <a:schemeClr val="bg1"/>
              </a:solidFill>
              <a:effectLst/>
              <a:latin typeface="Arial" panose="020B0604020202020204" pitchFamily="34" charset="0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3549600" y="3274603"/>
            <a:ext cx="5409104" cy="608324"/>
            <a:chOff x="3191751" y="3552008"/>
            <a:chExt cx="5409104" cy="608324"/>
          </a:xfrm>
        </p:grpSpPr>
        <p:sp>
          <p:nvSpPr>
            <p:cNvPr id="8" name="圆角矩形 7"/>
            <p:cNvSpPr/>
            <p:nvPr>
              <p:custDataLst>
                <p:tags r:id="rId7"/>
              </p:custDataLst>
            </p:nvPr>
          </p:nvSpPr>
          <p:spPr>
            <a:xfrm>
              <a:off x="3191751" y="3552008"/>
              <a:ext cx="5409104" cy="608324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2700">
              <a:solidFill>
                <a:srgbClr val="D2DCD9"/>
              </a:solidFill>
            </a:ln>
            <a:effectLst>
              <a:outerShdw blurRad="190500" dist="63500" dir="27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9" name="矩形 8"/>
            <p:cNvSpPr/>
            <p:nvPr>
              <p:custDataLst>
                <p:tags r:id="rId8"/>
              </p:custDataLst>
            </p:nvPr>
          </p:nvSpPr>
          <p:spPr>
            <a:xfrm>
              <a:off x="3432245" y="3608439"/>
              <a:ext cx="4981904" cy="521970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algn="ctr"/>
              <a:r>
                <a:rPr lang="zh-CN" altLang="en-US" sz="2800" b="1" dirty="0" smtClean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  <a:sym typeface="+mn-ea"/>
                </a:rPr>
                <a:t>一年级</a:t>
              </a:r>
              <a:r>
                <a:rPr lang="en-US" altLang="zh-CN" sz="2800" b="1" dirty="0" smtClean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  <a:sym typeface="+mn-ea"/>
                </a:rPr>
                <a:t> </a:t>
              </a:r>
              <a:r>
                <a:rPr lang="zh-CN" altLang="en-US" sz="2800" b="1" dirty="0" smtClean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  <a:sym typeface="+mn-ea"/>
                </a:rPr>
                <a:t>班主任</a:t>
              </a:r>
              <a:r>
                <a:rPr lang="en-US" altLang="zh-CN" sz="2800" b="1" dirty="0" smtClean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  <a:sym typeface="+mn-ea"/>
                </a:rPr>
                <a:t> </a:t>
              </a:r>
              <a:r>
                <a:rPr lang="zh-CN" altLang="en-US" sz="2800" b="1" dirty="0" smtClean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  <a:sym typeface="+mn-ea"/>
                </a:rPr>
                <a:t>经验交流</a:t>
              </a:r>
              <a:r>
                <a:rPr lang="zh-CN" altLang="en-US" sz="2800" b="1" dirty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  <a:sym typeface="+mn-ea"/>
                </a:rPr>
                <a:t>分享</a:t>
              </a:r>
              <a:endParaRPr lang="zh-CN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grpId="0" nodeType="withEffect" p14:presetBounceEnd="60000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5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6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grpId="0" nodeType="withEffect" p14:presetBounceEnd="60000">
                                      <p:stCondLst>
                                        <p:cond delay="37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9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0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36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5"/>
                    </p:tgtEl>
                  </p:cMediaNode>
                </p:audio>
              </p:childTnLst>
            </p:cTn>
          </p:par>
        </p:tnLst>
        <p:bldLst>
          <p:bldP spid="13" grpId="0" animBg="1"/>
          <p:bldP spid="14" grpId="0" animBg="1"/>
          <p:bldP spid="20" grpId="0" bldLvl="0" animBg="1"/>
          <p:bldP spid="21" grpId="0" bldLvl="0" animBg="1"/>
          <p:bldP spid="22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grpId="0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grpId="0" nodeType="withEffect">
                                      <p:stCondLst>
                                        <p:cond delay="37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36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5"/>
                    </p:tgtEl>
                  </p:cMediaNode>
                </p:audio>
              </p:childTnLst>
            </p:cTn>
          </p:par>
        </p:tnLst>
        <p:bldLst>
          <p:bldP spid="13" grpId="0" animBg="1"/>
          <p:bldP spid="14" grpId="0" animBg="1"/>
          <p:bldP spid="20" grpId="0" bldLvl="0" animBg="1"/>
          <p:bldP spid="21" grpId="0" bldLvl="0" animBg="1"/>
          <p:bldP spid="22" grpId="0" animBg="1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35890" y="621665"/>
            <a:ext cx="2704465" cy="457644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080385" y="621665"/>
            <a:ext cx="2618105" cy="457581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5938520" y="621665"/>
            <a:ext cx="2776855" cy="486029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8924925" y="622300"/>
            <a:ext cx="2930525" cy="49085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513830" y="1587500"/>
            <a:ext cx="2987675" cy="524383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9598025" y="1587500"/>
            <a:ext cx="2640965" cy="522224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86360" y="1501775"/>
            <a:ext cx="3209290" cy="414782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3392170" y="1587500"/>
            <a:ext cx="3025140" cy="41687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565821" y="752432"/>
            <a:ext cx="11087654" cy="368935"/>
            <a:chOff x="-2748935" y="741415"/>
            <a:chExt cx="11087654" cy="368935"/>
          </a:xfrm>
        </p:grpSpPr>
        <p:sp>
          <p:nvSpPr>
            <p:cNvPr id="3" name="矩形 2"/>
            <p:cNvSpPr/>
            <p:nvPr/>
          </p:nvSpPr>
          <p:spPr>
            <a:xfrm>
              <a:off x="4341846" y="939542"/>
              <a:ext cx="3996873" cy="45719"/>
            </a:xfrm>
            <a:prstGeom prst="rect">
              <a:avLst/>
            </a:prstGeom>
            <a:solidFill>
              <a:srgbClr val="63BA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>
                <a:latin typeface="思源黑体 Normal" panose="020B0400000000000000" pitchFamily="34" charset="-122"/>
                <a:ea typeface="思源黑体 Normal" panose="020B0400000000000000" pitchFamily="34" charset="-122"/>
              </a:endParaRPr>
            </a:p>
          </p:txBody>
        </p:sp>
        <p:sp>
          <p:nvSpPr>
            <p:cNvPr id="4" name="TextBox 8"/>
            <p:cNvSpPr txBox="1">
              <a:spLocks noChangeArrowheads="1"/>
            </p:cNvSpPr>
            <p:nvPr/>
          </p:nvSpPr>
          <p:spPr bwMode="auto">
            <a:xfrm>
              <a:off x="1168313" y="741415"/>
              <a:ext cx="3255323" cy="3689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 eaLnBrk="1" hangingPunct="1"/>
              <a:r>
                <a:rPr lang="zh-CN" altLang="en-US" sz="2400" b="1">
                  <a:solidFill>
                    <a:srgbClr val="FF9570"/>
                  </a:solidFill>
                  <a:latin typeface="Arial" panose="020B0604020202020204" pitchFamily="34" charset="0"/>
                  <a:ea typeface="微软雅黑" panose="020B0503020204020204" charset="-122"/>
                  <a:cs typeface="从未如此可爱" panose="02010600010101010101" charset="-122"/>
                  <a:sym typeface="+mn-ea"/>
                </a:rPr>
                <a:t>开学前准备</a:t>
              </a:r>
              <a:endParaRPr lang="zh-CN" altLang="en-US" sz="2400" b="1" dirty="0">
                <a:solidFill>
                  <a:srgbClr val="FF9570"/>
                </a:solidFill>
                <a:latin typeface="Arial" panose="020B0604020202020204" pitchFamily="34" charset="0"/>
                <a:ea typeface="微软雅黑" panose="020B0503020204020204" charset="-122"/>
                <a:cs typeface="从未如此可爱" panose="02010600010101010101" charset="-122"/>
                <a:sym typeface="+mn-ea"/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-2748935" y="939542"/>
              <a:ext cx="3996873" cy="45719"/>
            </a:xfrm>
            <a:prstGeom prst="rect">
              <a:avLst/>
            </a:prstGeom>
            <a:solidFill>
              <a:srgbClr val="63BA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>
                <a:latin typeface="思源黑体 Normal" panose="020B0400000000000000" pitchFamily="34" charset="-122"/>
                <a:ea typeface="思源黑体 Normal" panose="020B0400000000000000" pitchFamily="34" charset="-122"/>
              </a:endParaRPr>
            </a:p>
          </p:txBody>
        </p:sp>
      </p:grpSp>
      <p:sp>
        <p:nvSpPr>
          <p:cNvPr id="9" name="文本框 8"/>
          <p:cNvSpPr txBox="1"/>
          <p:nvPr>
            <p:custDataLst>
              <p:tags r:id="rId1"/>
            </p:custDataLst>
          </p:nvPr>
        </p:nvSpPr>
        <p:spPr>
          <a:xfrm>
            <a:off x="859155" y="1649730"/>
            <a:ext cx="82505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solidFill>
                  <a:schemeClr val="accent4"/>
                </a:solidFill>
                <a:latin typeface="Arial" panose="020B0604020202020204" pitchFamily="34" charset="0"/>
                <a:ea typeface="微软雅黑" panose="020B0503020204020204" charset="-122"/>
                <a:cs typeface="华文新魏" panose="02010800040101010101" charset="-122"/>
              </a:rPr>
              <a:t>  </a:t>
            </a:r>
            <a:r>
              <a:rPr lang="en-US" altLang="zh-CN" sz="2800" b="1">
                <a:solidFill>
                  <a:schemeClr val="accent4"/>
                </a:solidFill>
                <a:latin typeface="Arial" panose="020B0604020202020204" pitchFamily="34" charset="0"/>
                <a:ea typeface="微软雅黑" panose="020B0503020204020204" charset="-122"/>
                <a:cs typeface="从未如此可爱" panose="02010600010101010101" charset="-122"/>
              </a:rPr>
              <a:t>5 .提前</a:t>
            </a:r>
            <a:r>
              <a:rPr lang="zh-CN" altLang="en-US" sz="2800" b="1">
                <a:solidFill>
                  <a:schemeClr val="accent4"/>
                </a:solidFill>
                <a:latin typeface="Arial" panose="020B0604020202020204" pitchFamily="34" charset="0"/>
                <a:ea typeface="微软雅黑" panose="020B0503020204020204" charset="-122"/>
                <a:cs typeface="从未如此可爱" panose="02010600010101010101" charset="-122"/>
              </a:rPr>
              <a:t>熟悉</a:t>
            </a:r>
            <a:r>
              <a:rPr lang="en-US" altLang="zh-CN" sz="2800" b="1">
                <a:solidFill>
                  <a:schemeClr val="accent4"/>
                </a:solidFill>
                <a:latin typeface="Arial" panose="020B0604020202020204" pitchFamily="34" charset="0"/>
                <a:ea typeface="微软雅黑" panose="020B0503020204020204" charset="-122"/>
                <a:cs typeface="从未如此可爱" panose="02010600010101010101" charset="-122"/>
              </a:rPr>
              <a:t>每个孩子</a:t>
            </a:r>
            <a:r>
              <a:rPr lang="zh-CN" altLang="en-US" sz="2800" b="1">
                <a:solidFill>
                  <a:schemeClr val="accent4"/>
                </a:solidFill>
                <a:latin typeface="Arial" panose="020B0604020202020204" pitchFamily="34" charset="0"/>
                <a:ea typeface="微软雅黑" panose="020B0503020204020204" charset="-122"/>
                <a:cs typeface="从未如此可爱" panose="02010600010101010101" charset="-122"/>
              </a:rPr>
              <a:t>的姓名，尽快记住人名</a:t>
            </a:r>
            <a:endParaRPr lang="zh-CN" altLang="en-US" sz="2800" b="1">
              <a:solidFill>
                <a:schemeClr val="accent4"/>
              </a:solidFill>
              <a:latin typeface="Arial" panose="020B0604020202020204" pitchFamily="34" charset="0"/>
              <a:ea typeface="微软雅黑" panose="020B0503020204020204" charset="-122"/>
              <a:cs typeface="从未如此可爱" panose="02010600010101010101" charset="-122"/>
            </a:endParaRPr>
          </a:p>
        </p:txBody>
      </p:sp>
      <p:sp>
        <p:nvSpPr>
          <p:cNvPr id="10" name="文本框 9"/>
          <p:cNvSpPr txBox="1"/>
          <p:nvPr>
            <p:custDataLst>
              <p:tags r:id="rId2"/>
            </p:custDataLst>
          </p:nvPr>
        </p:nvSpPr>
        <p:spPr>
          <a:xfrm>
            <a:off x="1840230" y="2536825"/>
            <a:ext cx="8079105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342900" indent="-342900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华文新魏" panose="02010800040101010101" charset="-122"/>
              </a:rPr>
              <a:t>对照名单先熟悉名字，不认识的生僻字先查询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华文新魏" panose="02010800040101010101" charset="-122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华文新魏" panose="02010800040101010101" charset="-122"/>
              </a:rPr>
              <a:t>根据收集的每个学生的照片，对上名字大概认识一下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华文新魏" panose="02010800040101010101" charset="-122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zh-CN" sz="2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华文新魏" panose="02010800040101010101" charset="-122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华文新魏" panose="02010800040101010101" charset="-122"/>
              </a:rPr>
              <a:t>想象一下，当</a:t>
            </a:r>
            <a:r>
              <a:rPr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华文新魏" panose="02010800040101010101" charset="-122"/>
              </a:rPr>
              <a:t>孩子走进教室时就能脱口认出部分孩子，</a:t>
            </a:r>
            <a:r>
              <a:rPr 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华文新魏" panose="02010800040101010101" charset="-122"/>
              </a:rPr>
              <a:t>家长和孩子都会觉得老师很用心。</a:t>
            </a:r>
            <a:endParaRPr lang="zh-CN" sz="2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华文新魏" panose="02010800040101010101" charset="-122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华文新魏" panose="02010800040101010101" charset="-122"/>
              </a:rPr>
              <a:t>开学后，尽快在最短的时间内记住所有孩子的人名，方便日常管理。</a:t>
            </a:r>
            <a:endParaRPr lang="zh-CN" sz="2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华文新魏" panose="020108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565821" y="752432"/>
            <a:ext cx="11087654" cy="368935"/>
            <a:chOff x="-2748935" y="741415"/>
            <a:chExt cx="11087654" cy="368935"/>
          </a:xfrm>
        </p:grpSpPr>
        <p:sp>
          <p:nvSpPr>
            <p:cNvPr id="3" name="矩形 2"/>
            <p:cNvSpPr/>
            <p:nvPr/>
          </p:nvSpPr>
          <p:spPr>
            <a:xfrm>
              <a:off x="4341846" y="939542"/>
              <a:ext cx="3996873" cy="45719"/>
            </a:xfrm>
            <a:prstGeom prst="rect">
              <a:avLst/>
            </a:prstGeom>
            <a:solidFill>
              <a:srgbClr val="63BA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>
                <a:latin typeface="思源黑体 Normal" panose="020B0400000000000000" pitchFamily="34" charset="-122"/>
                <a:ea typeface="思源黑体 Normal" panose="020B0400000000000000" pitchFamily="34" charset="-122"/>
              </a:endParaRPr>
            </a:p>
          </p:txBody>
        </p:sp>
        <p:sp>
          <p:nvSpPr>
            <p:cNvPr id="4" name="TextBox 8"/>
            <p:cNvSpPr txBox="1">
              <a:spLocks noChangeArrowheads="1"/>
            </p:cNvSpPr>
            <p:nvPr/>
          </p:nvSpPr>
          <p:spPr bwMode="auto">
            <a:xfrm>
              <a:off x="1168313" y="741415"/>
              <a:ext cx="3255323" cy="3689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 eaLnBrk="1" hangingPunct="1"/>
              <a:r>
                <a:rPr lang="zh-CN" altLang="en-US" sz="2400" b="1">
                  <a:solidFill>
                    <a:srgbClr val="FF9570"/>
                  </a:solidFill>
                  <a:latin typeface="Arial" panose="020B0604020202020204" pitchFamily="34" charset="0"/>
                  <a:ea typeface="微软雅黑" panose="020B0503020204020204" charset="-122"/>
                  <a:cs typeface="从未如此可爱" panose="02010600010101010101" charset="-122"/>
                  <a:sym typeface="+mn-ea"/>
                </a:rPr>
                <a:t>开学前准备</a:t>
              </a:r>
              <a:endParaRPr lang="zh-CN" altLang="en-US" sz="2400" b="1" dirty="0">
                <a:solidFill>
                  <a:srgbClr val="FF9570"/>
                </a:solidFill>
                <a:latin typeface="Arial" panose="020B0604020202020204" pitchFamily="34" charset="0"/>
                <a:ea typeface="微软雅黑" panose="020B0503020204020204" charset="-122"/>
                <a:cs typeface="从未如此可爱" panose="02010600010101010101" charset="-122"/>
                <a:sym typeface="+mn-ea"/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-2748935" y="939542"/>
              <a:ext cx="3996873" cy="45719"/>
            </a:xfrm>
            <a:prstGeom prst="rect">
              <a:avLst/>
            </a:prstGeom>
            <a:solidFill>
              <a:srgbClr val="63BA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>
                <a:latin typeface="思源黑体 Normal" panose="020B0400000000000000" pitchFamily="34" charset="-122"/>
                <a:ea typeface="思源黑体 Normal" panose="020B0400000000000000" pitchFamily="34" charset="-122"/>
              </a:endParaRPr>
            </a:p>
          </p:txBody>
        </p:sp>
      </p:grpSp>
      <p:sp>
        <p:nvSpPr>
          <p:cNvPr id="9" name="文本框 8"/>
          <p:cNvSpPr txBox="1"/>
          <p:nvPr>
            <p:custDataLst>
              <p:tags r:id="rId1"/>
            </p:custDataLst>
          </p:nvPr>
        </p:nvSpPr>
        <p:spPr>
          <a:xfrm>
            <a:off x="859155" y="1244600"/>
            <a:ext cx="82505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solidFill>
                  <a:schemeClr val="accent4"/>
                </a:solidFill>
                <a:latin typeface="Arial" panose="020B0604020202020204" pitchFamily="34" charset="0"/>
                <a:ea typeface="微软雅黑" panose="020B0503020204020204" charset="-122"/>
                <a:cs typeface="华文新魏" panose="02010800040101010101" charset="-122"/>
              </a:rPr>
              <a:t>  </a:t>
            </a:r>
            <a:r>
              <a:rPr lang="en-US" altLang="zh-CN" sz="2800" b="1">
                <a:solidFill>
                  <a:schemeClr val="accent4"/>
                </a:solidFill>
                <a:latin typeface="Arial" panose="020B0604020202020204" pitchFamily="34" charset="0"/>
                <a:ea typeface="微软雅黑" panose="020B0503020204020204" charset="-122"/>
                <a:cs typeface="从未如此可爱" panose="02010600010101010101" charset="-122"/>
              </a:rPr>
              <a:t>6.</a:t>
            </a:r>
            <a:r>
              <a:rPr lang="zh-CN" sz="2800" b="1">
                <a:solidFill>
                  <a:schemeClr val="accent4"/>
                </a:solidFill>
                <a:latin typeface="Arial" panose="020B0604020202020204" pitchFamily="34" charset="0"/>
                <a:ea typeface="微软雅黑" panose="020B0503020204020204" charset="-122"/>
                <a:cs typeface="从未如此可爱" panose="02010600010101010101" charset="-122"/>
              </a:rPr>
              <a:t>班级家委会的筹建</a:t>
            </a:r>
            <a:endParaRPr lang="zh-CN" sz="2800" b="1">
              <a:solidFill>
                <a:schemeClr val="accent4"/>
              </a:solidFill>
              <a:latin typeface="Arial" panose="020B0604020202020204" pitchFamily="34" charset="0"/>
              <a:ea typeface="微软雅黑" panose="020B0503020204020204" charset="-122"/>
              <a:cs typeface="从未如此可爱" panose="02010600010101010101" charset="-122"/>
            </a:endParaRPr>
          </a:p>
        </p:txBody>
      </p:sp>
      <p:sp>
        <p:nvSpPr>
          <p:cNvPr id="10" name="文本框 9"/>
          <p:cNvSpPr txBox="1"/>
          <p:nvPr>
            <p:custDataLst>
              <p:tags r:id="rId2"/>
            </p:custDataLst>
          </p:nvPr>
        </p:nvSpPr>
        <p:spPr>
          <a:xfrm>
            <a:off x="930275" y="1889760"/>
            <a:ext cx="5605780" cy="40309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457200" indent="-457200">
              <a:lnSpc>
                <a:spcPct val="160000"/>
              </a:lnSpc>
              <a:buFont typeface="Wingdings" panose="05000000000000000000" charset="0"/>
              <a:buChar char="Ø"/>
            </a:pPr>
            <a:r>
              <a:rPr lang="zh-CN" alt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华文新魏" panose="02010800040101010101" charset="-122"/>
              </a:rPr>
              <a:t>经过问卷和班群的观察，老师对班级家委会的成员应该有了一些想法。</a:t>
            </a:r>
            <a:endParaRPr lang="zh-CN" altLang="en-US" sz="20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华文新魏" panose="02010800040101010101" charset="-122"/>
            </a:endParaRPr>
          </a:p>
          <a:p>
            <a:pPr marL="457200" indent="-457200">
              <a:lnSpc>
                <a:spcPct val="160000"/>
              </a:lnSpc>
              <a:buFont typeface="Wingdings" panose="05000000000000000000" charset="0"/>
              <a:buChar char="Ø"/>
            </a:pPr>
            <a:r>
              <a:rPr lang="zh-CN" alt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华文新魏" panose="02010800040101010101" charset="-122"/>
                <a:sym typeface="+mn-ea"/>
              </a:rPr>
              <a:t>将招募信息和家委报名表公开发布在班级群</a:t>
            </a:r>
            <a:r>
              <a:rPr lang="zh-CN" alt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华文新魏" panose="02010800040101010101" charset="-122"/>
                <a:sym typeface="+mn-ea"/>
              </a:rPr>
              <a:t>，也</a:t>
            </a:r>
            <a:r>
              <a:rPr lang="zh-CN" alt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华文新魏" panose="02010800040101010101" charset="-122"/>
              </a:rPr>
              <a:t>可以和家长私聊一下，了解是否有位班级服务的时间和意愿</a:t>
            </a:r>
            <a:endParaRPr lang="zh-CN" altLang="en-US" sz="20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华文新魏" panose="02010800040101010101" charset="-122"/>
            </a:endParaRPr>
          </a:p>
          <a:p>
            <a:pPr marL="457200" indent="-457200">
              <a:lnSpc>
                <a:spcPct val="160000"/>
              </a:lnSpc>
              <a:buFont typeface="Wingdings" panose="05000000000000000000" charset="0"/>
              <a:buChar char="Ø"/>
            </a:pPr>
            <a:r>
              <a:rPr lang="zh-CN" alt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华文新魏" panose="02010800040101010101" charset="-122"/>
              </a:rPr>
              <a:t>选家委的时候，可以采取自荐和推荐的方式。</a:t>
            </a:r>
            <a:r>
              <a:rPr lang="zh-CN" alt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华文新魏" panose="02010800040101010101" charset="-122"/>
              </a:rPr>
              <a:t>前期先确定主要人员</a:t>
            </a:r>
            <a:r>
              <a:rPr lang="zh-CN" alt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华文新魏" panose="02010800040101010101" charset="-122"/>
              </a:rPr>
              <a:t>，如：家委主任、采购、财务等，后续根据需要补充确定。</a:t>
            </a:r>
            <a:endParaRPr lang="zh-CN" altLang="en-US" sz="20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华文新魏" panose="02010800040101010101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6801485" y="2227580"/>
            <a:ext cx="4920615" cy="3484880"/>
            <a:chOff x="10711" y="3508"/>
            <a:chExt cx="7749" cy="5488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3"/>
            <a:srcRect l="12901" t="13649" r="12244" b="4505"/>
            <a:stretch>
              <a:fillRect/>
            </a:stretch>
          </p:blipFill>
          <p:spPr>
            <a:xfrm>
              <a:off x="10711" y="3508"/>
              <a:ext cx="7740" cy="5313"/>
            </a:xfrm>
            <a:prstGeom prst="rect">
              <a:avLst/>
            </a:prstGeom>
          </p:spPr>
        </p:pic>
        <p:sp>
          <p:nvSpPr>
            <p:cNvPr id="7" name="矩形 6"/>
            <p:cNvSpPr/>
            <p:nvPr/>
          </p:nvSpPr>
          <p:spPr>
            <a:xfrm>
              <a:off x="17616" y="8550"/>
              <a:ext cx="845" cy="447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1578195" y="1433015"/>
            <a:ext cx="9053409" cy="4039738"/>
          </a:xfrm>
          <a:prstGeom prst="rect">
            <a:avLst/>
          </a:prstGeom>
          <a:noFill/>
          <a:ln w="114300">
            <a:solidFill>
              <a:srgbClr val="66BA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1714675" y="1593376"/>
            <a:ext cx="8762650" cy="3742899"/>
          </a:xfrm>
          <a:prstGeom prst="rect">
            <a:avLst/>
          </a:prstGeom>
          <a:solidFill>
            <a:schemeClr val="bg1"/>
          </a:solidFill>
          <a:ln w="22225">
            <a:solidFill>
              <a:srgbClr val="66BA7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46" t="38501" r="9783" b="15830"/>
          <a:stretch>
            <a:fillRect/>
          </a:stretch>
        </p:blipFill>
        <p:spPr>
          <a:xfrm>
            <a:off x="22525" y="4271755"/>
            <a:ext cx="4616500" cy="260377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2153769" y="2106609"/>
            <a:ext cx="7884462" cy="2122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7200" b="1">
                <a:solidFill>
                  <a:srgbClr val="FF9570"/>
                </a:solidFill>
                <a:latin typeface="Arial" panose="020B0604020202020204" pitchFamily="34" charset="0"/>
                <a:ea typeface="微软雅黑" panose="020B0503020204020204" charset="-122"/>
                <a:cs typeface="从未如此可爱" panose="02010600010101010101" charset="-122"/>
                <a:sym typeface="+mn-ea"/>
              </a:rPr>
              <a:t>2.开学第一周-----</a:t>
            </a:r>
            <a:endParaRPr lang="zh-CN" altLang="en-US" sz="7200" b="1">
              <a:solidFill>
                <a:srgbClr val="FF9570"/>
              </a:solidFill>
              <a:latin typeface="Arial" panose="020B0604020202020204" pitchFamily="34" charset="0"/>
              <a:ea typeface="微软雅黑" panose="020B0503020204020204" charset="-122"/>
              <a:cs typeface="从未如此可爱" panose="02010600010101010101" charset="-122"/>
              <a:sym typeface="+mn-ea"/>
            </a:endParaRP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sz="6000" b="1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从未如此可爱" panose="02010600010101010101" charset="-122"/>
                <a:sym typeface="+mn-ea"/>
              </a:rPr>
              <a:t>适应摆在第一位</a:t>
            </a:r>
            <a:endParaRPr lang="zh-CN" altLang="en-US" sz="7200" u="sng" dirty="0">
              <a:solidFill>
                <a:srgbClr val="50AF6D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3" name="Google Shape;13;p2"/>
          <p:cNvSpPr/>
          <p:nvPr/>
        </p:nvSpPr>
        <p:spPr>
          <a:xfrm rot="12770">
            <a:off x="9414913" y="3697437"/>
            <a:ext cx="364585" cy="352780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rgbClr val="66BA76"/>
          </a:solidFill>
          <a:ln>
            <a:solidFill>
              <a:srgbClr val="66BA76"/>
            </a:solidFill>
          </a:ln>
          <a:effectLst>
            <a:outerShdw blurRad="50800" dist="381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2000" dirty="0">
              <a:solidFill>
                <a:schemeClr val="lt1"/>
              </a:solidFill>
              <a:latin typeface="思源黑体 Normal" panose="020B0400000000000000" pitchFamily="34" charset="-122"/>
              <a:ea typeface="思源黑体 Normal" panose="020B0400000000000000" pitchFamily="34" charset="-122"/>
            </a:endParaRPr>
          </a:p>
        </p:txBody>
      </p:sp>
      <p:sp>
        <p:nvSpPr>
          <p:cNvPr id="14" name="Google Shape;13;p2"/>
          <p:cNvSpPr/>
          <p:nvPr/>
        </p:nvSpPr>
        <p:spPr>
          <a:xfrm rot="12770">
            <a:off x="9827314" y="2107017"/>
            <a:ext cx="516310" cy="499592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rgbClr val="C8E8F9"/>
          </a:solidFill>
          <a:ln>
            <a:noFill/>
          </a:ln>
          <a:effectLst>
            <a:outerShdw blurRad="50800" dist="381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2000" dirty="0">
              <a:solidFill>
                <a:schemeClr val="lt1"/>
              </a:solidFill>
              <a:latin typeface="思源黑体 Normal" panose="020B0400000000000000" pitchFamily="34" charset="-122"/>
              <a:ea typeface="思源黑体 Normal" panose="020B0400000000000000" pitchFamily="34" charset="-122"/>
            </a:endParaRPr>
          </a:p>
        </p:txBody>
      </p:sp>
      <p:sp>
        <p:nvSpPr>
          <p:cNvPr id="22" name="Google Shape;13;p2"/>
          <p:cNvSpPr/>
          <p:nvPr/>
        </p:nvSpPr>
        <p:spPr>
          <a:xfrm rot="12770">
            <a:off x="8821000" y="4549011"/>
            <a:ext cx="221019" cy="213862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rgbClr val="CEEB97"/>
          </a:solidFill>
          <a:ln>
            <a:noFill/>
          </a:ln>
          <a:effectLst>
            <a:outerShdw blurRad="50800" dist="381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2000" dirty="0">
              <a:solidFill>
                <a:schemeClr val="lt1"/>
              </a:solidFill>
              <a:latin typeface="思源黑体 Normal" panose="020B0400000000000000" pitchFamily="34" charset="-122"/>
              <a:ea typeface="思源黑体 Normal" panose="020B0400000000000000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48" t="13946" r="5391" b="15439"/>
          <a:stretch>
            <a:fillRect/>
          </a:stretch>
        </p:blipFill>
        <p:spPr>
          <a:xfrm>
            <a:off x="8169442" y="3497410"/>
            <a:ext cx="3690942" cy="33092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 bldLvl="0" animBg="1"/>
      <p:bldP spid="14" grpId="0" bldLvl="0" animBg="1"/>
      <p:bldP spid="22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565821" y="752432"/>
            <a:ext cx="11087654" cy="368935"/>
            <a:chOff x="-2748935" y="741415"/>
            <a:chExt cx="11087654" cy="368935"/>
          </a:xfrm>
        </p:grpSpPr>
        <p:sp>
          <p:nvSpPr>
            <p:cNvPr id="3" name="矩形 2"/>
            <p:cNvSpPr/>
            <p:nvPr/>
          </p:nvSpPr>
          <p:spPr>
            <a:xfrm>
              <a:off x="4341846" y="939542"/>
              <a:ext cx="3996873" cy="45719"/>
            </a:xfrm>
            <a:prstGeom prst="rect">
              <a:avLst/>
            </a:prstGeom>
            <a:solidFill>
              <a:srgbClr val="63BA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>
                <a:latin typeface="思源黑体 Normal" panose="020B0400000000000000" pitchFamily="34" charset="-122"/>
                <a:ea typeface="思源黑体 Normal" panose="020B0400000000000000" pitchFamily="34" charset="-122"/>
              </a:endParaRPr>
            </a:p>
          </p:txBody>
        </p:sp>
        <p:sp>
          <p:nvSpPr>
            <p:cNvPr id="4" name="TextBox 8"/>
            <p:cNvSpPr txBox="1">
              <a:spLocks noChangeArrowheads="1"/>
            </p:cNvSpPr>
            <p:nvPr/>
          </p:nvSpPr>
          <p:spPr bwMode="auto">
            <a:xfrm>
              <a:off x="1168313" y="741415"/>
              <a:ext cx="3255323" cy="3689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 eaLnBrk="1" hangingPunct="1"/>
              <a:r>
                <a:rPr lang="zh-CN" altLang="en-US" sz="2400" b="1">
                  <a:solidFill>
                    <a:srgbClr val="FF9570"/>
                  </a:solidFill>
                  <a:latin typeface="Arial" panose="020B0604020202020204" pitchFamily="34" charset="0"/>
                  <a:ea typeface="微软雅黑" panose="020B0503020204020204" charset="-122"/>
                  <a:cs typeface="从未如此可爱" panose="02010600010101010101" charset="-122"/>
                  <a:sym typeface="+mn-ea"/>
                </a:rPr>
                <a:t>开学第一周</a:t>
              </a:r>
              <a:endParaRPr lang="zh-CN" altLang="en-US" sz="2400" b="1" dirty="0">
                <a:solidFill>
                  <a:srgbClr val="FF9570"/>
                </a:solidFill>
                <a:latin typeface="Arial" panose="020B0604020202020204" pitchFamily="34" charset="0"/>
                <a:ea typeface="微软雅黑" panose="020B0503020204020204" charset="-122"/>
                <a:cs typeface="从未如此可爱" panose="02010600010101010101" charset="-122"/>
                <a:sym typeface="+mn-ea"/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-2748935" y="939542"/>
              <a:ext cx="3996873" cy="45719"/>
            </a:xfrm>
            <a:prstGeom prst="rect">
              <a:avLst/>
            </a:prstGeom>
            <a:solidFill>
              <a:srgbClr val="63BA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>
                <a:latin typeface="思源黑体 Normal" panose="020B0400000000000000" pitchFamily="34" charset="-122"/>
                <a:ea typeface="思源黑体 Normal" panose="020B0400000000000000" pitchFamily="34" charset="-122"/>
              </a:endParaRPr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2489200" y="1791970"/>
            <a:ext cx="7206615" cy="41814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285750" indent="-285750">
              <a:lnSpc>
                <a:spcPct val="160000"/>
              </a:lnSpc>
              <a:buFont typeface="Wingdings" panose="05000000000000000000" charset="0"/>
              <a:buChar char="u"/>
            </a:pPr>
            <a:r>
              <a:rPr lang="zh-CN" altLang="en-US">
                <a:latin typeface="Arial" panose="020B0604020202020204" pitchFamily="34" charset="0"/>
                <a:ea typeface="微软雅黑" panose="020B0503020204020204" charset="-122"/>
              </a:rPr>
              <a:t>小学一年级是义务教育阶段的开端，</a:t>
            </a:r>
            <a:r>
              <a:rPr lang="zh-CN" altLang="en-US"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是一个孩子求学生涯的开始，</a:t>
            </a:r>
            <a:r>
              <a:rPr lang="zh-CN" altLang="en-US">
                <a:latin typeface="Arial" panose="020B0604020202020204" pitchFamily="34" charset="0"/>
                <a:ea typeface="微软雅黑" panose="020B0503020204020204" charset="-122"/>
              </a:rPr>
              <a:t>是幼儿园与小学教育之间重要的衔接点。</a:t>
            </a:r>
            <a:endParaRPr lang="zh-CN" altLang="en-US">
              <a:latin typeface="Arial" panose="020B0604020202020204" pitchFamily="34" charset="0"/>
              <a:ea typeface="微软雅黑" panose="020B0503020204020204" charset="-122"/>
            </a:endParaRPr>
          </a:p>
          <a:p>
            <a:pPr marL="285750" indent="-285750">
              <a:lnSpc>
                <a:spcPct val="160000"/>
              </a:lnSpc>
              <a:buFont typeface="Wingdings" panose="05000000000000000000" charset="0"/>
              <a:buChar char="u"/>
            </a:pPr>
            <a:r>
              <a:rPr lang="zh-CN" altLang="en-US">
                <a:latin typeface="Arial" panose="020B0604020202020204" pitchFamily="34" charset="0"/>
                <a:ea typeface="微软雅黑" panose="020B0503020204020204" charset="-122"/>
              </a:rPr>
              <a:t>对于刚离开幼儿园进入小学的一年级学生来说，开学第一周是非常重要的，我们要在一周的时间内，帮助孩子了解小学的日常时间安排，适应课堂学习方式。</a:t>
            </a:r>
            <a:endParaRPr lang="zh-CN" altLang="en-US">
              <a:latin typeface="Arial" panose="020B0604020202020204" pitchFamily="34" charset="0"/>
              <a:ea typeface="微软雅黑" panose="020B0503020204020204" charset="-122"/>
            </a:endParaRPr>
          </a:p>
          <a:p>
            <a:pPr marL="285750" indent="-285750">
              <a:lnSpc>
                <a:spcPct val="160000"/>
              </a:lnSpc>
              <a:buFont typeface="Wingdings" panose="05000000000000000000" charset="0"/>
              <a:buChar char="u"/>
            </a:pPr>
            <a:endParaRPr lang="zh-CN" altLang="en-US">
              <a:latin typeface="Arial" panose="020B0604020202020204" pitchFamily="34" charset="0"/>
              <a:ea typeface="微软雅黑" panose="020B0503020204020204" charset="-122"/>
            </a:endParaRPr>
          </a:p>
          <a:p>
            <a:pPr marL="285750" indent="-285750">
              <a:lnSpc>
                <a:spcPct val="160000"/>
              </a:lnSpc>
              <a:buFont typeface="Wingdings" panose="05000000000000000000" charset="0"/>
              <a:buChar char="ü"/>
            </a:pPr>
            <a:r>
              <a:rPr lang="zh-CN" altLang="en-US" b="1">
                <a:latin typeface="Arial" panose="020B0604020202020204" pitchFamily="34" charset="0"/>
                <a:ea typeface="微软雅黑" panose="020B0503020204020204" charset="-122"/>
              </a:rPr>
              <a:t>所以第一周不急于讲新课知识，要把适应摆在第一位，</a:t>
            </a:r>
            <a:endParaRPr lang="zh-CN" altLang="en-US" b="1">
              <a:latin typeface="Arial" panose="020B0604020202020204" pitchFamily="34" charset="0"/>
              <a:ea typeface="微软雅黑" panose="020B0503020204020204" charset="-122"/>
            </a:endParaRPr>
          </a:p>
          <a:p>
            <a:pPr marL="285750" indent="-285750">
              <a:lnSpc>
                <a:spcPct val="160000"/>
              </a:lnSpc>
              <a:buFont typeface="Wingdings" panose="05000000000000000000" charset="0"/>
              <a:buChar char="ü"/>
            </a:pPr>
            <a:r>
              <a:rPr lang="zh-CN" altLang="en-US" b="1"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第一周以及第一个月班主任尽量多在教室里，</a:t>
            </a:r>
            <a:r>
              <a:rPr lang="zh-CN" altLang="en-US" b="1">
                <a:latin typeface="Arial" panose="020B0604020202020204" pitchFamily="34" charset="0"/>
                <a:ea typeface="微软雅黑" panose="020B0503020204020204" charset="-122"/>
              </a:rPr>
              <a:t>抓好开学契机，训练常规，培养良好行为习惯，也可以拉近与</a:t>
            </a:r>
            <a:r>
              <a:rPr lang="zh-CN" altLang="en-US" b="1"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学生的距离，增进感情</a:t>
            </a:r>
            <a:r>
              <a:rPr lang="zh-CN" altLang="en-US" b="1">
                <a:latin typeface="Arial" panose="020B0604020202020204" pitchFamily="34" charset="0"/>
                <a:ea typeface="微软雅黑" panose="020B0503020204020204" charset="-122"/>
              </a:rPr>
              <a:t>。</a:t>
            </a:r>
            <a:endParaRPr lang="zh-CN" altLang="en-US" b="1">
              <a:latin typeface="Arial" panose="020B0604020202020204" pitchFamily="34" charset="0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565821" y="752432"/>
            <a:ext cx="11087654" cy="368935"/>
            <a:chOff x="-2748935" y="741415"/>
            <a:chExt cx="11087654" cy="368935"/>
          </a:xfrm>
        </p:grpSpPr>
        <p:sp>
          <p:nvSpPr>
            <p:cNvPr id="3" name="矩形 2"/>
            <p:cNvSpPr/>
            <p:nvPr/>
          </p:nvSpPr>
          <p:spPr>
            <a:xfrm>
              <a:off x="4341846" y="939542"/>
              <a:ext cx="3996873" cy="45719"/>
            </a:xfrm>
            <a:prstGeom prst="rect">
              <a:avLst/>
            </a:prstGeom>
            <a:solidFill>
              <a:srgbClr val="63BA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>
                <a:latin typeface="思源黑体 Normal" panose="020B0400000000000000" pitchFamily="34" charset="-122"/>
                <a:ea typeface="思源黑体 Normal" panose="020B0400000000000000" pitchFamily="34" charset="-122"/>
              </a:endParaRPr>
            </a:p>
          </p:txBody>
        </p:sp>
        <p:sp>
          <p:nvSpPr>
            <p:cNvPr id="4" name="TextBox 8"/>
            <p:cNvSpPr txBox="1">
              <a:spLocks noChangeArrowheads="1"/>
            </p:cNvSpPr>
            <p:nvPr/>
          </p:nvSpPr>
          <p:spPr bwMode="auto">
            <a:xfrm>
              <a:off x="1168313" y="741415"/>
              <a:ext cx="3255323" cy="3689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 eaLnBrk="1" hangingPunct="1"/>
              <a:r>
                <a:rPr lang="zh-CN" altLang="en-US" sz="2400" b="1">
                  <a:solidFill>
                    <a:srgbClr val="FF9570"/>
                  </a:solidFill>
                  <a:latin typeface="Arial" panose="020B0604020202020204" pitchFamily="34" charset="0"/>
                  <a:ea typeface="微软雅黑" panose="020B0503020204020204" charset="-122"/>
                  <a:cs typeface="从未如此可爱" panose="02010600010101010101" charset="-122"/>
                  <a:sym typeface="+mn-ea"/>
                </a:rPr>
                <a:t>开学第一周</a:t>
              </a:r>
              <a:endParaRPr lang="zh-CN" altLang="en-US" sz="2400" b="1" dirty="0">
                <a:solidFill>
                  <a:srgbClr val="FF9570"/>
                </a:solidFill>
                <a:latin typeface="Arial" panose="020B0604020202020204" pitchFamily="34" charset="0"/>
                <a:ea typeface="微软雅黑" panose="020B0503020204020204" charset="-122"/>
                <a:cs typeface="从未如此可爱" panose="02010600010101010101" charset="-122"/>
                <a:sym typeface="+mn-ea"/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-2748935" y="939542"/>
              <a:ext cx="3996873" cy="45719"/>
            </a:xfrm>
            <a:prstGeom prst="rect">
              <a:avLst/>
            </a:prstGeom>
            <a:solidFill>
              <a:srgbClr val="63BA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>
                <a:latin typeface="思源黑体 Normal" panose="020B0400000000000000" pitchFamily="34" charset="-122"/>
                <a:ea typeface="思源黑体 Normal" panose="020B0400000000000000" pitchFamily="34" charset="-122"/>
              </a:endParaRPr>
            </a:p>
          </p:txBody>
        </p:sp>
      </p:grpSp>
      <p:pic>
        <p:nvPicPr>
          <p:cNvPr id="6" name="图片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67360" y="1430020"/>
            <a:ext cx="5441950" cy="463677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109335" y="1449070"/>
            <a:ext cx="5630545" cy="46367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565821" y="752432"/>
            <a:ext cx="11087654" cy="368935"/>
            <a:chOff x="-2748935" y="741415"/>
            <a:chExt cx="11087654" cy="368935"/>
          </a:xfrm>
        </p:grpSpPr>
        <p:sp>
          <p:nvSpPr>
            <p:cNvPr id="3" name="矩形 2"/>
            <p:cNvSpPr/>
            <p:nvPr/>
          </p:nvSpPr>
          <p:spPr>
            <a:xfrm>
              <a:off x="4341846" y="939542"/>
              <a:ext cx="3996873" cy="45719"/>
            </a:xfrm>
            <a:prstGeom prst="rect">
              <a:avLst/>
            </a:prstGeom>
            <a:solidFill>
              <a:srgbClr val="63BA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>
                <a:latin typeface="思源黑体 Normal" panose="020B0400000000000000" pitchFamily="34" charset="-122"/>
                <a:ea typeface="思源黑体 Normal" panose="020B0400000000000000" pitchFamily="34" charset="-122"/>
              </a:endParaRPr>
            </a:p>
          </p:txBody>
        </p:sp>
        <p:sp>
          <p:nvSpPr>
            <p:cNvPr id="4" name="TextBox 8"/>
            <p:cNvSpPr txBox="1">
              <a:spLocks noChangeArrowheads="1"/>
            </p:cNvSpPr>
            <p:nvPr/>
          </p:nvSpPr>
          <p:spPr bwMode="auto">
            <a:xfrm>
              <a:off x="1168313" y="741415"/>
              <a:ext cx="3255323" cy="3689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 eaLnBrk="1" hangingPunct="1"/>
              <a:r>
                <a:rPr lang="zh-CN" altLang="en-US" sz="2400" b="1">
                  <a:solidFill>
                    <a:srgbClr val="FF9570"/>
                  </a:solidFill>
                  <a:latin typeface="Arial" panose="020B0604020202020204" pitchFamily="34" charset="0"/>
                  <a:ea typeface="微软雅黑" panose="020B0503020204020204" charset="-122"/>
                  <a:cs typeface="从未如此可爱" panose="02010600010101010101" charset="-122"/>
                  <a:sym typeface="+mn-ea"/>
                </a:rPr>
                <a:t>开学第一课</a:t>
              </a:r>
              <a:endParaRPr lang="zh-CN" altLang="en-US" sz="2400" b="1" dirty="0">
                <a:solidFill>
                  <a:srgbClr val="FF9570"/>
                </a:solidFill>
                <a:latin typeface="Arial" panose="020B0604020202020204" pitchFamily="34" charset="0"/>
                <a:ea typeface="微软雅黑" panose="020B0503020204020204" charset="-122"/>
                <a:cs typeface="从未如此可爱" panose="02010600010101010101" charset="-122"/>
                <a:sym typeface="+mn-ea"/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-2748935" y="939542"/>
              <a:ext cx="3996873" cy="45719"/>
            </a:xfrm>
            <a:prstGeom prst="rect">
              <a:avLst/>
            </a:prstGeom>
            <a:solidFill>
              <a:srgbClr val="63BA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>
                <a:latin typeface="思源黑体 Normal" panose="020B0400000000000000" pitchFamily="34" charset="-122"/>
                <a:ea typeface="思源黑体 Normal" panose="020B0400000000000000" pitchFamily="34" charset="-122"/>
              </a:endParaRPr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742950" y="1353820"/>
            <a:ext cx="5898515" cy="17519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</a:pPr>
            <a:r>
              <a:rPr lang="en-US" altLang="zh-CN" b="1">
                <a:solidFill>
                  <a:schemeClr val="accent6"/>
                </a:solidFill>
                <a:latin typeface="Arial" panose="020B0604020202020204" pitchFamily="34" charset="0"/>
                <a:ea typeface="微软雅黑" panose="020B0503020204020204" charset="-122"/>
                <a:cs typeface="方正粗黑宋简体" panose="02000000000000000000" charset="-122"/>
              </a:rPr>
              <a:t>      </a:t>
            </a:r>
            <a:r>
              <a:rPr lang="zh-CN" altLang="en-US" b="1">
                <a:solidFill>
                  <a:schemeClr val="accent6"/>
                </a:solidFill>
                <a:latin typeface="Arial" panose="020B0604020202020204" pitchFamily="34" charset="0"/>
                <a:ea typeface="微软雅黑" panose="020B0503020204020204" charset="-122"/>
                <a:cs typeface="方正粗黑宋简体" panose="02000000000000000000" charset="-122"/>
              </a:rPr>
              <a:t>我们第一次走进教室，面对学生，第一次讲话，第一次朗读，第一次板书</a:t>
            </a:r>
            <a:r>
              <a:rPr lang="en-US" altLang="zh-CN" b="1">
                <a:solidFill>
                  <a:schemeClr val="accent6"/>
                </a:solidFill>
                <a:latin typeface="Arial" panose="020B0604020202020204" pitchFamily="34" charset="0"/>
                <a:ea typeface="微软雅黑" panose="020B0503020204020204" charset="-122"/>
                <a:cs typeface="方正粗黑宋简体" panose="02000000000000000000" charset="-122"/>
              </a:rPr>
              <a:t>...</a:t>
            </a:r>
            <a:r>
              <a:rPr lang="zh-CN" altLang="en-US" b="1">
                <a:solidFill>
                  <a:schemeClr val="accent6"/>
                </a:solidFill>
                <a:latin typeface="Arial" panose="020B0604020202020204" pitchFamily="34" charset="0"/>
                <a:ea typeface="微软雅黑" panose="020B0503020204020204" charset="-122"/>
                <a:cs typeface="方正粗黑宋简体" panose="02000000000000000000" charset="-122"/>
              </a:rPr>
              <a:t>如果在这些第一次中，给学生留下深刻的印象，甚至让学生从心底折服，那么我们的教育教学工作便成功了一半。</a:t>
            </a:r>
            <a:endParaRPr lang="zh-CN" altLang="en-US" b="1">
              <a:solidFill>
                <a:schemeClr val="accent6"/>
              </a:solidFill>
              <a:latin typeface="Arial" panose="020B0604020202020204" pitchFamily="34" charset="0"/>
              <a:ea typeface="微软雅黑" panose="020B0503020204020204" charset="-122"/>
              <a:cs typeface="方正粗黑宋简体" panose="02000000000000000000" charset="-122"/>
            </a:endParaRPr>
          </a:p>
          <a:p>
            <a:pPr algn="r">
              <a:lnSpc>
                <a:spcPct val="120000"/>
              </a:lnSpc>
            </a:pPr>
            <a:r>
              <a:rPr lang="en-US" altLang="zh-CN" b="1">
                <a:solidFill>
                  <a:schemeClr val="accent6"/>
                </a:solidFill>
                <a:latin typeface="Arial" panose="020B0604020202020204" pitchFamily="34" charset="0"/>
                <a:ea typeface="微软雅黑" panose="020B0503020204020204" charset="-122"/>
                <a:cs typeface="方正粗黑宋简体" panose="02000000000000000000" charset="-122"/>
              </a:rPr>
              <a:t>——</a:t>
            </a:r>
            <a:r>
              <a:rPr lang="zh-CN" altLang="en-US" b="1">
                <a:solidFill>
                  <a:schemeClr val="accent6"/>
                </a:solidFill>
                <a:latin typeface="Arial" panose="020B0604020202020204" pitchFamily="34" charset="0"/>
                <a:ea typeface="微软雅黑" panose="020B0503020204020204" charset="-122"/>
                <a:cs typeface="方正粗黑宋简体" panose="02000000000000000000" charset="-122"/>
              </a:rPr>
              <a:t>《一个学期打造卓越班级》</a:t>
            </a:r>
            <a:endParaRPr lang="zh-CN" altLang="en-US" b="1">
              <a:solidFill>
                <a:schemeClr val="accent6"/>
              </a:solidFill>
              <a:latin typeface="Arial" panose="020B0604020202020204" pitchFamily="34" charset="0"/>
              <a:ea typeface="微软雅黑" panose="020B0503020204020204" charset="-122"/>
              <a:cs typeface="方正粗黑宋简体" panose="02000000000000000000" charset="-122"/>
            </a:endParaRPr>
          </a:p>
        </p:txBody>
      </p:sp>
      <p:sp>
        <p:nvSpPr>
          <p:cNvPr id="9" name="Google Shape;2224;p42"/>
          <p:cNvSpPr/>
          <p:nvPr>
            <p:custDataLst>
              <p:tags r:id="rId1"/>
            </p:custDataLst>
          </p:nvPr>
        </p:nvSpPr>
        <p:spPr>
          <a:xfrm>
            <a:off x="647700" y="1353820"/>
            <a:ext cx="6084570" cy="1772920"/>
          </a:xfrm>
          <a:prstGeom prst="rect">
            <a:avLst/>
          </a:prstGeom>
          <a:noFill/>
          <a:ln w="12700" cap="flat" cmpd="sng" algn="ctr">
            <a:solidFill>
              <a:srgbClr val="63BA77"/>
            </a:solidFill>
            <a:prstDash val="solid"/>
            <a:miter lim="800000"/>
          </a:ln>
          <a:effectLst/>
        </p:spPr>
        <p:txBody>
          <a:bodyPr rtlCol="0" anchor="ctr"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Normal" panose="020B0400000000000000" pitchFamily="34" charset="-122"/>
              <a:ea typeface="思源黑体 Normal" panose="020B0400000000000000" pitchFamily="34" charset="-122"/>
              <a:sym typeface="Arial" panose="020B0604020202020204"/>
            </a:endParaRPr>
          </a:p>
        </p:txBody>
      </p:sp>
      <p:sp>
        <p:nvSpPr>
          <p:cNvPr id="10" name="Google Shape;2224;p42"/>
          <p:cNvSpPr/>
          <p:nvPr>
            <p:custDataLst>
              <p:tags r:id="rId2"/>
            </p:custDataLst>
          </p:nvPr>
        </p:nvSpPr>
        <p:spPr>
          <a:xfrm>
            <a:off x="647700" y="3498850"/>
            <a:ext cx="4342130" cy="2751455"/>
          </a:xfrm>
          <a:prstGeom prst="rect">
            <a:avLst/>
          </a:prstGeom>
          <a:noFill/>
          <a:ln w="12700" cap="flat" cmpd="sng" algn="ctr">
            <a:solidFill>
              <a:srgbClr val="63BA7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Normal" panose="020B0400000000000000" pitchFamily="34" charset="-122"/>
              <a:ea typeface="思源黑体 Normal" panose="020B0400000000000000" pitchFamily="34" charset="-122"/>
              <a:sym typeface="Arial" panose="020B0604020202020204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6915" y="1031875"/>
            <a:ext cx="4586605" cy="5301615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742950" y="3251835"/>
            <a:ext cx="4591050" cy="32461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>
              <a:lnSpc>
                <a:spcPct val="130000"/>
              </a:lnSpc>
              <a:buFont typeface="Wingdings" panose="05000000000000000000" charset="0"/>
              <a:buNone/>
            </a:pPr>
            <a:endParaRPr lang="zh-CN" altLang="en-US">
              <a:latin typeface="Arial" panose="020B0604020202020204" pitchFamily="34" charset="0"/>
              <a:ea typeface="微软雅黑" panose="020B0503020204020204" charset="-122"/>
            </a:endParaRPr>
          </a:p>
          <a:p>
            <a:pPr marL="285750" indent="-285750">
              <a:lnSpc>
                <a:spcPct val="130000"/>
              </a:lnSpc>
              <a:buFont typeface="Wingdings" panose="05000000000000000000" charset="0"/>
              <a:buChar char="ü"/>
            </a:pPr>
            <a:r>
              <a:rPr lang="zh-CN" altLang="en-US" b="1"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班主任自我介绍：</a:t>
            </a:r>
            <a:endParaRPr lang="zh-CN" altLang="en-US">
              <a:latin typeface="Arial" panose="020B0604020202020204" pitchFamily="34" charset="0"/>
              <a:ea typeface="微软雅黑" panose="020B0503020204020204" charset="-122"/>
            </a:endParaRPr>
          </a:p>
          <a:p>
            <a:pPr indent="0">
              <a:lnSpc>
                <a:spcPct val="130000"/>
              </a:lnSpc>
              <a:buFont typeface="Wingdings" panose="05000000000000000000" charset="0"/>
              <a:buNone/>
            </a:pPr>
            <a:r>
              <a:rPr lang="en-US" altLang="zh-CN"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          </a:t>
            </a:r>
            <a:r>
              <a:rPr lang="zh-CN" altLang="en-US"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简短、好记</a:t>
            </a:r>
            <a:endParaRPr lang="zh-CN" altLang="en-US">
              <a:latin typeface="Arial" panose="020B0604020202020204" pitchFamily="34" charset="0"/>
              <a:ea typeface="微软雅黑" panose="020B0503020204020204" charset="-122"/>
            </a:endParaRPr>
          </a:p>
          <a:p>
            <a:pPr marL="285750" indent="-285750">
              <a:lnSpc>
                <a:spcPct val="130000"/>
              </a:lnSpc>
              <a:buFont typeface="Wingdings" panose="05000000000000000000" charset="0"/>
              <a:buChar char="ü"/>
            </a:pPr>
            <a:endParaRPr lang="zh-CN" altLang="en-US">
              <a:latin typeface="Arial" panose="020B0604020202020204" pitchFamily="34" charset="0"/>
              <a:ea typeface="微软雅黑" panose="020B0503020204020204" charset="-122"/>
            </a:endParaRPr>
          </a:p>
          <a:p>
            <a:pPr marL="285750" indent="-285750">
              <a:lnSpc>
                <a:spcPct val="130000"/>
              </a:lnSpc>
              <a:buFont typeface="Wingdings" panose="05000000000000000000" charset="0"/>
              <a:buChar char="ü"/>
            </a:pPr>
            <a:r>
              <a:rPr lang="zh-CN" altLang="en-US" b="1"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同学之间互相认识：</a:t>
            </a:r>
            <a:endParaRPr lang="zh-CN" altLang="en-US" b="1">
              <a:latin typeface="Arial" panose="020B0604020202020204" pitchFamily="34" charset="0"/>
              <a:ea typeface="微软雅黑" panose="020B0503020204020204" charset="-122"/>
            </a:endParaRP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让学生开学前准备好一段自我介绍，</a:t>
            </a:r>
            <a:endParaRPr lang="zh-CN" altLang="en-US">
              <a:latin typeface="Arial" panose="020B0604020202020204" pitchFamily="34" charset="0"/>
              <a:ea typeface="微软雅黑" panose="020B0503020204020204" charset="-122"/>
              <a:sym typeface="+mn-ea"/>
            </a:endParaRPr>
          </a:p>
          <a:p>
            <a:pPr indent="0">
              <a:lnSpc>
                <a:spcPct val="130000"/>
              </a:lnSpc>
              <a:buFont typeface="Arial" panose="020B0604020202020204" pitchFamily="34" charset="0"/>
              <a:buNone/>
            </a:pPr>
            <a:r>
              <a:rPr lang="en-US" altLang="zh-CN"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     </a:t>
            </a:r>
            <a:r>
              <a:rPr lang="zh-CN" altLang="en-US"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第一天通过击鼓传花等游戏上台介绍</a:t>
            </a:r>
            <a:endParaRPr lang="zh-CN" altLang="en-US">
              <a:latin typeface="Arial" panose="020B0604020202020204" pitchFamily="34" charset="0"/>
              <a:ea typeface="微软雅黑" panose="020B0503020204020204" charset="-122"/>
            </a:endParaRP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找相同姓</a:t>
            </a:r>
            <a:r>
              <a:rPr lang="en-US" altLang="zh-CN"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 </a:t>
            </a:r>
            <a:r>
              <a:rPr lang="zh-CN" altLang="en-US"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等游戏找到归属感</a:t>
            </a:r>
            <a:endParaRPr lang="zh-CN" altLang="en-US">
              <a:latin typeface="Arial" panose="020B0604020202020204" pitchFamily="34" charset="0"/>
              <a:ea typeface="微软雅黑" panose="020B0503020204020204" charset="-122"/>
            </a:endParaRPr>
          </a:p>
          <a:p>
            <a:endParaRPr lang="zh-CN" altLang="en-US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571105" y="2566035"/>
            <a:ext cx="546100" cy="15570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>
                <a:latin typeface="方正粗黑宋简体" panose="02000000000000000000" charset="-122"/>
                <a:ea typeface="方正粗黑宋简体" panose="02000000000000000000" charset="-122"/>
              </a:rPr>
              <a:t>学科第一课</a:t>
            </a:r>
            <a:endParaRPr lang="zh-CN" altLang="en-US" sz="2400" b="1">
              <a:latin typeface="方正粗黑宋简体" panose="02000000000000000000" charset="-122"/>
              <a:ea typeface="方正粗黑宋简体" panose="020000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1578195" y="1433015"/>
            <a:ext cx="9053409" cy="4039738"/>
          </a:xfrm>
          <a:prstGeom prst="rect">
            <a:avLst/>
          </a:prstGeom>
          <a:noFill/>
          <a:ln w="114300">
            <a:solidFill>
              <a:srgbClr val="66BA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1714675" y="1593376"/>
            <a:ext cx="8762650" cy="3742899"/>
          </a:xfrm>
          <a:prstGeom prst="rect">
            <a:avLst/>
          </a:prstGeom>
          <a:solidFill>
            <a:schemeClr val="bg1"/>
          </a:solidFill>
          <a:ln w="22225">
            <a:solidFill>
              <a:srgbClr val="66BA7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46" t="38501" r="9783" b="15830"/>
          <a:stretch>
            <a:fillRect/>
          </a:stretch>
        </p:blipFill>
        <p:spPr>
          <a:xfrm>
            <a:off x="22525" y="4271755"/>
            <a:ext cx="4616500" cy="260377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942314" y="1998659"/>
            <a:ext cx="7884462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6000" b="1">
                <a:solidFill>
                  <a:srgbClr val="FF9570"/>
                </a:solidFill>
                <a:latin typeface="Arial" panose="020B0604020202020204" pitchFamily="34" charset="0"/>
                <a:ea typeface="微软雅黑" panose="020B0503020204020204" charset="-122"/>
                <a:cs typeface="从未如此可爱" panose="02010600010101010101" charset="-122"/>
                <a:sym typeface="+mn-ea"/>
              </a:rPr>
              <a:t>3.</a:t>
            </a:r>
            <a:r>
              <a:rPr sz="6000" b="1">
                <a:solidFill>
                  <a:srgbClr val="FF9570"/>
                </a:solidFill>
                <a:latin typeface="Arial" panose="020B0604020202020204" pitchFamily="34" charset="0"/>
                <a:ea typeface="微软雅黑" panose="020B0503020204020204" charset="-122"/>
                <a:cs typeface="从未如此可爱" panose="02010600010101010101" charset="-122"/>
                <a:sym typeface="+mn-ea"/>
              </a:rPr>
              <a:t>班级</a:t>
            </a:r>
            <a:r>
              <a:rPr lang="zh-CN" sz="6000" b="1">
                <a:solidFill>
                  <a:srgbClr val="FF9570"/>
                </a:solidFill>
                <a:latin typeface="Arial" panose="020B0604020202020204" pitchFamily="34" charset="0"/>
                <a:ea typeface="微软雅黑" panose="020B0503020204020204" charset="-122"/>
                <a:cs typeface="从未如此可爱" panose="02010600010101010101" charset="-122"/>
                <a:sym typeface="+mn-ea"/>
              </a:rPr>
              <a:t>日常</a:t>
            </a:r>
            <a:r>
              <a:rPr sz="6000" b="1">
                <a:solidFill>
                  <a:srgbClr val="FF9570"/>
                </a:solidFill>
                <a:latin typeface="Arial" panose="020B0604020202020204" pitchFamily="34" charset="0"/>
                <a:ea typeface="微软雅黑" panose="020B0503020204020204" charset="-122"/>
                <a:cs typeface="从未如此可爱" panose="02010600010101010101" charset="-122"/>
                <a:sym typeface="+mn-ea"/>
              </a:rPr>
              <a:t>管理——</a:t>
            </a:r>
            <a:endParaRPr sz="6000" b="1">
              <a:solidFill>
                <a:srgbClr val="FF9570"/>
              </a:solidFill>
              <a:latin typeface="Arial" panose="020B0604020202020204" pitchFamily="34" charset="0"/>
              <a:ea typeface="微软雅黑" panose="020B0503020204020204" charset="-122"/>
              <a:cs typeface="从未如此可爱" panose="02010600010101010101" charset="-122"/>
              <a:sym typeface="+mn-ea"/>
            </a:endParaRP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sz="6000" b="1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从未如此可爱" panose="02010600010101010101" charset="-122"/>
                <a:sym typeface="+mn-ea"/>
              </a:rPr>
              <a:t>各项工作有序开展</a:t>
            </a:r>
            <a:endParaRPr lang="zh-CN" altLang="en-US" sz="60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6000" u="sng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3" name="Google Shape;13;p2"/>
          <p:cNvSpPr/>
          <p:nvPr/>
        </p:nvSpPr>
        <p:spPr>
          <a:xfrm rot="12770">
            <a:off x="9414913" y="3697437"/>
            <a:ext cx="364585" cy="352780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rgbClr val="66BA76"/>
          </a:solidFill>
          <a:ln>
            <a:solidFill>
              <a:srgbClr val="66BA76"/>
            </a:solidFill>
          </a:ln>
          <a:effectLst>
            <a:outerShdw blurRad="50800" dist="381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2000" dirty="0">
              <a:solidFill>
                <a:schemeClr val="lt1"/>
              </a:solidFill>
              <a:latin typeface="思源黑体 Normal" panose="020B0400000000000000" pitchFamily="34" charset="-122"/>
              <a:ea typeface="思源黑体 Normal" panose="020B0400000000000000" pitchFamily="34" charset="-122"/>
            </a:endParaRPr>
          </a:p>
        </p:txBody>
      </p:sp>
      <p:sp>
        <p:nvSpPr>
          <p:cNvPr id="14" name="Google Shape;13;p2"/>
          <p:cNvSpPr/>
          <p:nvPr/>
        </p:nvSpPr>
        <p:spPr>
          <a:xfrm rot="12770">
            <a:off x="9827314" y="2107017"/>
            <a:ext cx="516310" cy="499592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rgbClr val="C8E8F9"/>
          </a:solidFill>
          <a:ln>
            <a:noFill/>
          </a:ln>
          <a:effectLst>
            <a:outerShdw blurRad="50800" dist="381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2000" dirty="0">
              <a:solidFill>
                <a:schemeClr val="lt1"/>
              </a:solidFill>
              <a:latin typeface="思源黑体 Normal" panose="020B0400000000000000" pitchFamily="34" charset="-122"/>
              <a:ea typeface="思源黑体 Normal" panose="020B0400000000000000" pitchFamily="34" charset="-122"/>
            </a:endParaRPr>
          </a:p>
        </p:txBody>
      </p:sp>
      <p:sp>
        <p:nvSpPr>
          <p:cNvPr id="22" name="Google Shape;13;p2"/>
          <p:cNvSpPr/>
          <p:nvPr/>
        </p:nvSpPr>
        <p:spPr>
          <a:xfrm rot="12770">
            <a:off x="8821000" y="4549011"/>
            <a:ext cx="221019" cy="213862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rgbClr val="CEEB97"/>
          </a:solidFill>
          <a:ln>
            <a:noFill/>
          </a:ln>
          <a:effectLst>
            <a:outerShdw blurRad="50800" dist="381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2000" dirty="0">
              <a:solidFill>
                <a:schemeClr val="lt1"/>
              </a:solidFill>
              <a:latin typeface="思源黑体 Normal" panose="020B0400000000000000" pitchFamily="34" charset="-122"/>
              <a:ea typeface="思源黑体 Normal" panose="020B0400000000000000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48" t="13946" r="5391" b="15439"/>
          <a:stretch>
            <a:fillRect/>
          </a:stretch>
        </p:blipFill>
        <p:spPr>
          <a:xfrm>
            <a:off x="8169442" y="3497410"/>
            <a:ext cx="3690942" cy="33092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 bldLvl="0" animBg="1"/>
      <p:bldP spid="14" grpId="0" bldLvl="0" animBg="1"/>
      <p:bldP spid="22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565821" y="752432"/>
            <a:ext cx="11087654" cy="368935"/>
            <a:chOff x="-2748935" y="741415"/>
            <a:chExt cx="11087654" cy="368935"/>
          </a:xfrm>
        </p:grpSpPr>
        <p:sp>
          <p:nvSpPr>
            <p:cNvPr id="3" name="矩形 2"/>
            <p:cNvSpPr/>
            <p:nvPr/>
          </p:nvSpPr>
          <p:spPr>
            <a:xfrm>
              <a:off x="4341846" y="939542"/>
              <a:ext cx="3996873" cy="45719"/>
            </a:xfrm>
            <a:prstGeom prst="rect">
              <a:avLst/>
            </a:prstGeom>
            <a:solidFill>
              <a:srgbClr val="63BA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>
                <a:latin typeface="思源黑体 Normal" panose="020B0400000000000000" pitchFamily="34" charset="-122"/>
                <a:ea typeface="思源黑体 Normal" panose="020B0400000000000000" pitchFamily="34" charset="-122"/>
              </a:endParaRPr>
            </a:p>
          </p:txBody>
        </p:sp>
        <p:sp>
          <p:nvSpPr>
            <p:cNvPr id="4" name="TextBox 8"/>
            <p:cNvSpPr txBox="1">
              <a:spLocks noChangeArrowheads="1"/>
            </p:cNvSpPr>
            <p:nvPr/>
          </p:nvSpPr>
          <p:spPr bwMode="auto">
            <a:xfrm>
              <a:off x="1168313" y="741415"/>
              <a:ext cx="3255323" cy="3689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 eaLnBrk="1" hangingPunct="1"/>
              <a:r>
                <a:rPr lang="zh-CN" altLang="en-US" sz="2400" b="1">
                  <a:solidFill>
                    <a:srgbClr val="FF9570"/>
                  </a:solidFill>
                  <a:latin typeface="Arial" panose="020B0604020202020204" pitchFamily="34" charset="0"/>
                  <a:ea typeface="微软雅黑" panose="020B0503020204020204" charset="-122"/>
                  <a:cs typeface="从未如此可爱" panose="02010600010101010101" charset="-122"/>
                  <a:sym typeface="+mn-ea"/>
                </a:rPr>
                <a:t>班主任一日常规工作</a:t>
              </a:r>
              <a:endParaRPr lang="zh-CN" altLang="en-US" sz="2400" b="1" dirty="0">
                <a:solidFill>
                  <a:srgbClr val="FF9570"/>
                </a:solidFill>
                <a:latin typeface="Arial" panose="020B0604020202020204" pitchFamily="34" charset="0"/>
                <a:ea typeface="微软雅黑" panose="020B0503020204020204" charset="-122"/>
                <a:cs typeface="从未如此可爱" panose="02010600010101010101" charset="-122"/>
                <a:sym typeface="+mn-ea"/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-2748935" y="939542"/>
              <a:ext cx="3996873" cy="45719"/>
            </a:xfrm>
            <a:prstGeom prst="rect">
              <a:avLst/>
            </a:prstGeom>
            <a:solidFill>
              <a:srgbClr val="63BA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>
                <a:latin typeface="思源黑体 Normal" panose="020B0400000000000000" pitchFamily="34" charset="-122"/>
                <a:ea typeface="思源黑体 Normal" panose="020B0400000000000000" pitchFamily="34" charset="-122"/>
              </a:endParaRPr>
            </a:p>
          </p:txBody>
        </p:sp>
      </p:grpSp>
      <p:graphicFrame>
        <p:nvGraphicFramePr>
          <p:cNvPr id="7" name="表格 6"/>
          <p:cNvGraphicFramePr/>
          <p:nvPr>
            <p:custDataLst>
              <p:tags r:id="rId1"/>
            </p:custDataLst>
          </p:nvPr>
        </p:nvGraphicFramePr>
        <p:xfrm>
          <a:off x="1828800" y="1483360"/>
          <a:ext cx="8926830" cy="482981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975610"/>
                <a:gridCol w="2975610"/>
                <a:gridCol w="2975610"/>
              </a:tblGrid>
              <a:tr h="39560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600"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时间点</a:t>
                      </a:r>
                      <a:endParaRPr lang="zh-CN" altLang="en-US" sz="1600"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600"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工作内容</a:t>
                      </a:r>
                      <a:endParaRPr lang="zh-CN" altLang="en-US" sz="1600"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600"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备注</a:t>
                      </a:r>
                      <a:endParaRPr lang="zh-CN" altLang="en-US" sz="1600"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/>
                </a:tc>
              </a:tr>
              <a:tr h="85534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600"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入班</a:t>
                      </a:r>
                      <a:endParaRPr lang="zh-CN" altLang="en-US" sz="1600"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600"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打开电器、开窗通风</a:t>
                      </a:r>
                      <a:endParaRPr lang="zh-CN" altLang="en-US" sz="1600"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  <a:p>
                      <a:pPr algn="ctr">
                        <a:buNone/>
                      </a:pPr>
                      <a:r>
                        <a:rPr lang="zh-CN" altLang="en-US" sz="1600"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检查卫生情况</a:t>
                      </a:r>
                      <a:endParaRPr lang="zh-CN" altLang="en-US" sz="1600"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  <a:p>
                      <a:pPr algn="ctr">
                        <a:buNone/>
                      </a:pPr>
                      <a:r>
                        <a:rPr lang="zh-CN" altLang="en-US" sz="1600"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学生入班书包和摆放位置</a:t>
                      </a:r>
                      <a:endParaRPr lang="zh-CN" altLang="en-US" sz="1600"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1600">
                        <a:ea typeface="微软雅黑" panose="020B0503020204020204" charset="-122"/>
                      </a:endParaRPr>
                    </a:p>
                  </a:txBody>
                  <a:tcPr/>
                </a:tc>
              </a:tr>
              <a:tr h="136207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600"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早读时间</a:t>
                      </a:r>
                      <a:endParaRPr lang="zh-CN" altLang="en-US" sz="1600"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600"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组织早读</a:t>
                      </a:r>
                      <a:endParaRPr lang="zh-CN" altLang="en-US" sz="1600"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  <a:p>
                      <a:pPr algn="ctr">
                        <a:buNone/>
                      </a:pPr>
                      <a:r>
                        <a:rPr lang="zh-CN" altLang="en-US" sz="1600"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检查着装情况</a:t>
                      </a:r>
                      <a:endParaRPr lang="zh-CN" altLang="en-US" sz="1600"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  <a:p>
                      <a:pPr algn="ctr">
                        <a:buNone/>
                      </a:pPr>
                      <a:r>
                        <a:rPr lang="zh-CN" altLang="en-US" sz="1600"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早读结束前五分钟收作业</a:t>
                      </a:r>
                      <a:endParaRPr lang="zh-CN" altLang="en-US" sz="1600"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  <a:p>
                      <a:pPr algn="ctr">
                        <a:buNone/>
                      </a:pPr>
                      <a:r>
                        <a:rPr lang="zh-CN" altLang="en-US" sz="1600"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填写出勤人数</a:t>
                      </a:r>
                      <a:endParaRPr lang="zh-CN" altLang="en-US" sz="1600"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  <a:p>
                      <a:pPr algn="ctr">
                        <a:buNone/>
                      </a:pPr>
                      <a:r>
                        <a:rPr lang="zh-CN" altLang="en-US" sz="1600"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缺勤学生及时联系家长</a:t>
                      </a:r>
                      <a:endParaRPr lang="zh-CN" altLang="en-US" sz="1600"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600"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入校时可以询问学生是否吃早餐</a:t>
                      </a:r>
                      <a:endParaRPr lang="zh-CN" altLang="en-US" sz="1600"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/>
                </a:tc>
              </a:tr>
              <a:tr h="110807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600"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大课间</a:t>
                      </a:r>
                      <a:endParaRPr lang="zh-CN" altLang="en-US" sz="1600"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600"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周一升旗组织路队，检查着装</a:t>
                      </a:r>
                      <a:endParaRPr lang="zh-CN" altLang="en-US" sz="1600"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  <a:p>
                      <a:pPr algn="ctr">
                        <a:buNone/>
                      </a:pPr>
                      <a:r>
                        <a:rPr lang="zh-CN" altLang="en-US" sz="1600"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大课间跟班出操</a:t>
                      </a:r>
                      <a:endParaRPr lang="zh-CN" altLang="en-US" sz="1600"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  <a:p>
                      <a:pPr algn="ctr">
                        <a:buNone/>
                      </a:pPr>
                      <a:r>
                        <a:rPr lang="zh-CN" altLang="en-US" sz="1600"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全程巡视，跟着学生一起做操</a:t>
                      </a:r>
                      <a:endParaRPr lang="zh-CN" altLang="en-US" sz="1600"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  <a:p>
                      <a:pPr algn="ctr">
                        <a:buNone/>
                      </a:pPr>
                      <a:r>
                        <a:rPr lang="zh-CN" altLang="en-US" sz="1600"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退场时带队回班</a:t>
                      </a:r>
                      <a:endParaRPr lang="zh-CN" altLang="en-US" sz="1600"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600"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关注路队纪律，做操点评</a:t>
                      </a:r>
                      <a:endParaRPr lang="zh-CN" altLang="en-US" sz="1600"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/>
                </a:tc>
              </a:tr>
              <a:tr h="110871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600"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课间</a:t>
                      </a:r>
                      <a:endParaRPr lang="zh-CN" altLang="en-US" sz="1600"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600"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进班巡视</a:t>
                      </a:r>
                      <a:endParaRPr lang="zh-CN" altLang="en-US" sz="1600"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  <a:p>
                      <a:pPr algn="ctr">
                        <a:buNone/>
                      </a:pPr>
                      <a:r>
                        <a:rPr lang="zh-CN" altLang="en-US" sz="1600"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提醒学生喝水上厕所</a:t>
                      </a:r>
                      <a:endParaRPr lang="zh-CN" altLang="en-US" sz="1600"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  <a:p>
                      <a:pPr algn="ctr">
                        <a:buNone/>
                      </a:pPr>
                      <a:r>
                        <a:rPr lang="zh-CN" altLang="en-US" sz="1600"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叮嘱学生请勿追逐打闹</a:t>
                      </a:r>
                      <a:endParaRPr lang="zh-CN" altLang="en-US" sz="1600"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  <a:p>
                      <a:pPr algn="ctr">
                        <a:buNone/>
                      </a:pPr>
                      <a:r>
                        <a:rPr lang="zh-CN" altLang="en-US" sz="1600"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跟学生聊聊天，处理学生矛盾</a:t>
                      </a:r>
                      <a:endParaRPr lang="zh-CN" altLang="en-US" sz="1600"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1600">
                        <a:ea typeface="微软雅黑" panose="020B0503020204020204" charset="-122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" name="矩形 6"/>
          <p:cNvSpPr/>
          <p:nvPr>
            <p:custDataLst>
              <p:tags r:id="rId1"/>
            </p:custDataLst>
          </p:nvPr>
        </p:nvSpPr>
        <p:spPr>
          <a:xfrm>
            <a:off x="1186180" y="1260475"/>
            <a:ext cx="10154285" cy="5083175"/>
          </a:xfrm>
          <a:prstGeom prst="rect">
            <a:avLst/>
          </a:prstGeom>
          <a:noFill/>
          <a:ln w="114300">
            <a:solidFill>
              <a:srgbClr val="66BA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矩形 5"/>
          <p:cNvSpPr/>
          <p:nvPr>
            <p:custDataLst>
              <p:tags r:id="rId2"/>
            </p:custDataLst>
          </p:nvPr>
        </p:nvSpPr>
        <p:spPr>
          <a:xfrm>
            <a:off x="1186815" y="1260475"/>
            <a:ext cx="10086975" cy="5015865"/>
          </a:xfrm>
          <a:prstGeom prst="rect">
            <a:avLst/>
          </a:prstGeom>
          <a:solidFill>
            <a:schemeClr val="bg1"/>
          </a:solidFill>
          <a:ln w="22225">
            <a:solidFill>
              <a:srgbClr val="66BA7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>
                <a:latin typeface="Arial" panose="020B0604020202020204" pitchFamily="34" charset="0"/>
                <a:ea typeface="微软雅黑" panose="020B0503020204020204" charset="-122"/>
              </a:rPr>
              <a:t>提起班主任似乎脑袋里就有数不清的角色，会飘出一个又一个的通知表格，一件又一件的琐事官司……全权负责孩子的思想、学习、健康和生活，作为班级的领导者、组织者、协调者和教育者，做什么？怎么做？我想有明确方向的实干，就会有渐入佳境的喜悦。接下来是一个回顾，也是一个总结吧！</a:t>
            </a:r>
            <a:endParaRPr lang="zh-CN" altLang="en-US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3" name="文本框 12"/>
          <p:cNvSpPr txBox="1"/>
          <p:nvPr>
            <p:custDataLst>
              <p:tags r:id="rId3"/>
            </p:custDataLst>
          </p:nvPr>
        </p:nvSpPr>
        <p:spPr>
          <a:xfrm>
            <a:off x="4839335" y="176530"/>
            <a:ext cx="309626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7200" dirty="0">
                <a:solidFill>
                  <a:schemeClr val="accent6"/>
                </a:solidFill>
                <a:latin typeface="Arial" panose="020B0604020202020204" pitchFamily="34" charset="0"/>
                <a:ea typeface="微软雅黑" panose="020B0503020204020204" charset="-122"/>
                <a:cs typeface="华文隶书" panose="02010800040101010101" charset="-122"/>
              </a:rPr>
              <a:t>前</a:t>
            </a:r>
            <a:r>
              <a:rPr lang="en-US" altLang="zh-CN" sz="7200" dirty="0">
                <a:solidFill>
                  <a:schemeClr val="accent6"/>
                </a:solidFill>
                <a:latin typeface="Arial" panose="020B0604020202020204" pitchFamily="34" charset="0"/>
                <a:ea typeface="微软雅黑" panose="020B0503020204020204" charset="-122"/>
                <a:cs typeface="华文隶书" panose="02010800040101010101" charset="-122"/>
              </a:rPr>
              <a:t>   </a:t>
            </a:r>
            <a:r>
              <a:rPr lang="zh-CN" sz="7200" dirty="0">
                <a:solidFill>
                  <a:schemeClr val="accent6"/>
                </a:solidFill>
                <a:latin typeface="Arial" panose="020B0604020202020204" pitchFamily="34" charset="0"/>
                <a:ea typeface="微软雅黑" panose="020B0503020204020204" charset="-122"/>
                <a:cs typeface="华文隶书" panose="02010800040101010101" charset="-122"/>
              </a:rPr>
              <a:t>言</a:t>
            </a:r>
            <a:endParaRPr lang="zh-CN" sz="7200" dirty="0">
              <a:solidFill>
                <a:schemeClr val="accent6"/>
              </a:solidFill>
              <a:latin typeface="Arial" panose="020B0604020202020204" pitchFamily="34" charset="0"/>
              <a:ea typeface="微软雅黑" panose="020B0503020204020204" charset="-122"/>
              <a:cs typeface="华文隶书" panose="0201080004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513965" y="3630930"/>
            <a:ext cx="7499350" cy="280860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>
              <a:lnSpc>
                <a:spcPct val="150000"/>
              </a:lnSpc>
            </a:pPr>
            <a:r>
              <a:rPr lang="zh-CN" altLang="en-US" b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</a:rPr>
              <a:t>提起班主任似乎脑袋里就有数不清的角色，</a:t>
            </a:r>
            <a:endParaRPr lang="zh-CN" altLang="en-US" b="1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b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</a:rPr>
              <a:t>会飘出一个又一个的通知表格，一件又一件的投诉官司……</a:t>
            </a:r>
            <a:endParaRPr lang="zh-CN" altLang="en-US" b="1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b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</a:rPr>
              <a:t>全权负责孩子的思想、学习、健康和生活，</a:t>
            </a:r>
            <a:endParaRPr lang="zh-CN" altLang="en-US" b="1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b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</a:rPr>
              <a:t>作为班级的领导者、组织者、协调者和教育者，做什么？怎么做？</a:t>
            </a:r>
            <a:endParaRPr lang="zh-CN" altLang="en-US" b="1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</a:pPr>
            <a:endParaRPr lang="zh-CN" altLang="en-US" sz="2000" b="1">
              <a:latin typeface="Arial" panose="020B0604020202020204" pitchFamily="34" charset="0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</a:pPr>
            <a:endParaRPr lang="zh-CN" altLang="en-US" sz="2000" b="1">
              <a:latin typeface="Arial" panose="020B0604020202020204" pitchFamily="34" charset="0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" name="Rectangle 38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791335" y="1595755"/>
            <a:ext cx="4211320" cy="368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p>
            <a:pPr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16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rPr>
              <a:t>中小学班主任工作规定</a:t>
            </a:r>
            <a:r>
              <a:rPr lang="en-US" altLang="zh-CN" sz="16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rPr>
              <a:t>:   </a:t>
            </a:r>
            <a:r>
              <a:rPr lang="zh-CN" altLang="en-US" sz="16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rPr>
              <a:t>第二条</a:t>
            </a:r>
            <a:endParaRPr lang="zh-CN" altLang="en-US" sz="1600" u="sng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8" name="Rectangle 38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697480" y="2128520"/>
            <a:ext cx="7065645" cy="1107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p>
            <a:pPr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rPr>
              <a:t>班主任是中小学日常</a:t>
            </a:r>
            <a:r>
              <a:rPr lang="zh-CN" altLang="en-US" sz="1600" b="1" dirty="0">
                <a:solidFill>
                  <a:srgbClr val="50AF6D"/>
                </a:solidFill>
                <a:latin typeface="Arial" panose="020B0604020202020204" pitchFamily="34" charset="0"/>
                <a:ea typeface="微软雅黑" panose="020B0503020204020204" charset="-122"/>
              </a:rPr>
              <a:t>思想道德教育</a:t>
            </a:r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rPr>
              <a:t>和</a:t>
            </a:r>
            <a:r>
              <a:rPr lang="zh-CN" altLang="en-US" sz="1600" b="1" dirty="0">
                <a:solidFill>
                  <a:srgbClr val="50AF6D"/>
                </a:solidFill>
                <a:latin typeface="Arial" panose="020B0604020202020204" pitchFamily="34" charset="0"/>
                <a:ea typeface="微软雅黑" panose="020B0503020204020204" charset="-122"/>
              </a:rPr>
              <a:t>学生管理工作的主要实施者</a:t>
            </a:r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rPr>
              <a:t>，是中小学生健康成长的</a:t>
            </a:r>
            <a:r>
              <a:rPr lang="zh-CN" altLang="en-US" sz="1600" b="1" dirty="0">
                <a:solidFill>
                  <a:srgbClr val="50AF6D"/>
                </a:solidFill>
                <a:latin typeface="Arial" panose="020B0604020202020204" pitchFamily="34" charset="0"/>
                <a:ea typeface="微软雅黑" panose="020B0503020204020204" charset="-122"/>
              </a:rPr>
              <a:t>引领者</a:t>
            </a:r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rPr>
              <a:t>，班主任要努力成为中小学生的</a:t>
            </a:r>
            <a:r>
              <a:rPr lang="zh-CN" altLang="en-US" sz="1600" b="1" dirty="0">
                <a:solidFill>
                  <a:srgbClr val="50AF6D"/>
                </a:solidFill>
                <a:latin typeface="Arial" panose="020B0604020202020204" pitchFamily="34" charset="0"/>
                <a:ea typeface="微软雅黑" panose="020B0503020204020204" charset="-122"/>
              </a:rPr>
              <a:t>人生导师</a:t>
            </a:r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rPr>
              <a:t>。</a:t>
            </a:r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班主任通过日常的班级生活实施德育、管理和引领学生健康全面发展。</a:t>
            </a:r>
            <a:endParaRPr lang="zh-CN" alt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4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7" name="表格 6"/>
          <p:cNvGraphicFramePr/>
          <p:nvPr>
            <p:custDataLst>
              <p:tags r:id="rId1"/>
            </p:custDataLst>
          </p:nvPr>
        </p:nvGraphicFramePr>
        <p:xfrm>
          <a:off x="1589405" y="860425"/>
          <a:ext cx="9126220" cy="512508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858135"/>
                <a:gridCol w="3379470"/>
                <a:gridCol w="2888615"/>
              </a:tblGrid>
              <a:tr h="44005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600"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时间点</a:t>
                      </a:r>
                      <a:endParaRPr lang="zh-CN" altLang="en-US" sz="1600"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600"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工作内容</a:t>
                      </a:r>
                      <a:endParaRPr lang="zh-CN" altLang="en-US" sz="1600"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600"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备注</a:t>
                      </a:r>
                      <a:endParaRPr lang="zh-CN" altLang="en-US" sz="1600"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/>
                </a:tc>
              </a:tr>
              <a:tr h="151447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600"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午餐</a:t>
                      </a:r>
                      <a:endParaRPr lang="zh-CN" altLang="en-US" sz="1600"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600"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下课前五分钟到达教室</a:t>
                      </a:r>
                      <a:endParaRPr lang="zh-CN" altLang="en-US" sz="1600"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  <a:p>
                      <a:pPr algn="ctr">
                        <a:buNone/>
                      </a:pPr>
                      <a:r>
                        <a:rPr lang="zh-CN" altLang="en-US" sz="1600"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喝水上厕所后路队带至餐厅指定区域</a:t>
                      </a:r>
                      <a:endParaRPr lang="zh-CN" altLang="en-US" sz="1600"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  <a:p>
                      <a:pPr algn="ctr">
                        <a:buNone/>
                      </a:pPr>
                      <a:r>
                        <a:rPr lang="zh-CN" altLang="en-US" sz="1600"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所有人就座安静后分发餐食</a:t>
                      </a:r>
                      <a:endParaRPr lang="zh-CN" altLang="en-US" sz="1600"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  <a:p>
                      <a:pPr algn="ctr">
                        <a:buNone/>
                      </a:pPr>
                      <a:r>
                        <a:rPr lang="zh-CN" altLang="en-US" sz="1600"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强调安静就餐、倡导光盘行动</a:t>
                      </a:r>
                      <a:endParaRPr lang="zh-CN" altLang="en-US" sz="1600"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600"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强调安静</a:t>
                      </a:r>
                      <a:endParaRPr lang="zh-CN" altLang="en-US" sz="1600"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  <a:p>
                      <a:pPr algn="ctr">
                        <a:buNone/>
                      </a:pPr>
                      <a:r>
                        <a:rPr lang="zh-CN" altLang="en-US" sz="1600"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每个桌子选一名餐桌长负责纪律</a:t>
                      </a:r>
                      <a:endParaRPr lang="zh-CN" altLang="en-US" sz="1600"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  <a:p>
                      <a:pPr algn="ctr">
                        <a:buNone/>
                      </a:pPr>
                      <a:r>
                        <a:rPr lang="zh-CN" altLang="en-US" sz="1600"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餐后检查桌子卫生</a:t>
                      </a:r>
                      <a:endParaRPr lang="zh-CN" altLang="en-US" sz="1600"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/>
                </a:tc>
              </a:tr>
              <a:tr h="95123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600"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餐后休闲</a:t>
                      </a:r>
                      <a:endParaRPr lang="zh-CN" altLang="en-US" sz="1600"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1600"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  <a:p>
                      <a:pPr algn="ctr">
                        <a:buNone/>
                      </a:pPr>
                      <a:r>
                        <a:rPr lang="zh-CN" altLang="en-US" sz="1600"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餐后可以带孩子散步或组织班级活动</a:t>
                      </a:r>
                      <a:endParaRPr lang="zh-CN" altLang="en-US" sz="1600"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1600">
                        <a:ea typeface="微软雅黑" panose="020B0503020204020204" charset="-122"/>
                      </a:endParaRPr>
                    </a:p>
                  </a:txBody>
                  <a:tcPr/>
                </a:tc>
              </a:tr>
              <a:tr h="126809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600"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午休</a:t>
                      </a:r>
                      <a:endParaRPr lang="zh-CN" altLang="en-US" sz="1600"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600"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喝水上厕所后带队至午休房</a:t>
                      </a:r>
                      <a:endParaRPr lang="zh-CN" altLang="en-US" sz="1600"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  <a:p>
                      <a:pPr algn="ctr">
                        <a:buNone/>
                      </a:pPr>
                      <a:r>
                        <a:rPr lang="zh-CN" altLang="en-US" sz="1600"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在午休</a:t>
                      </a:r>
                      <a:r>
                        <a:rPr lang="zh-CN" altLang="en-US" sz="1600">
                          <a:latin typeface="Arial" panose="020B0604020202020204" pitchFamily="34" charset="0"/>
                          <a:ea typeface="微软雅黑" panose="020B0503020204020204" charset="-122"/>
                          <a:sym typeface="+mn-ea"/>
                        </a:rPr>
                        <a:t>房</a:t>
                      </a:r>
                      <a:r>
                        <a:rPr lang="zh-CN" altLang="en-US" sz="1600"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黑板上写好每天值日老师</a:t>
                      </a:r>
                      <a:endParaRPr lang="zh-CN" altLang="en-US" sz="1600"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  <a:p>
                      <a:pPr algn="ctr">
                        <a:buNone/>
                      </a:pPr>
                      <a:r>
                        <a:rPr lang="zh-CN" altLang="en-US" sz="1600"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进入午休房强调必须保持安静</a:t>
                      </a:r>
                      <a:endParaRPr lang="zh-CN" altLang="en-US" sz="1600"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  <a:p>
                      <a:pPr algn="ctr">
                        <a:buNone/>
                      </a:pPr>
                      <a:r>
                        <a:rPr lang="zh-CN" altLang="en-US" sz="1600"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起床铃声响提醒学生起床整理内务</a:t>
                      </a:r>
                      <a:endParaRPr lang="zh-CN" altLang="en-US" sz="1600"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1600">
                        <a:ea typeface="微软雅黑" panose="020B0503020204020204" charset="-122"/>
                      </a:endParaRPr>
                    </a:p>
                  </a:txBody>
                  <a:tcPr/>
                </a:tc>
              </a:tr>
              <a:tr h="95123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600"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午写</a:t>
                      </a:r>
                      <a:endParaRPr lang="zh-CN" altLang="en-US" sz="1600"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600"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教师巡视学生坐姿和握笔姿势，</a:t>
                      </a:r>
                      <a:endParaRPr lang="zh-CN" altLang="en-US" sz="1600"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  <a:p>
                      <a:pPr algn="ctr">
                        <a:buNone/>
                      </a:pPr>
                      <a:r>
                        <a:rPr lang="zh-CN" altLang="en-US" sz="1600"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巧用口令个别提醒纠正</a:t>
                      </a:r>
                      <a:endParaRPr lang="zh-CN" altLang="en-US" sz="1600"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600">
                          <a:latin typeface="Arial" panose="020B0604020202020204" pitchFamily="34" charset="0"/>
                          <a:ea typeface="微软雅黑" panose="020B0503020204020204" charset="-122"/>
                          <a:sym typeface="+mn-ea"/>
                        </a:rPr>
                        <a:t>写字做到三个一：</a:t>
                      </a:r>
                      <a:endParaRPr lang="zh-CN" altLang="en-US" sz="1600">
                        <a:latin typeface="Arial" panose="020B0604020202020204" pitchFamily="34" charset="0"/>
                        <a:ea typeface="微软雅黑" panose="020B0503020204020204" charset="-122"/>
                        <a:sym typeface="+mn-ea"/>
                      </a:endParaRPr>
                    </a:p>
                    <a:p>
                      <a:pPr algn="ctr">
                        <a:buNone/>
                      </a:pPr>
                      <a:r>
                        <a:rPr lang="zh-CN" altLang="en-US" sz="1600">
                          <a:latin typeface="Arial" panose="020B0604020202020204" pitchFamily="34" charset="0"/>
                          <a:ea typeface="微软雅黑" panose="020B0503020204020204" charset="-122"/>
                          <a:sym typeface="+mn-ea"/>
                        </a:rPr>
                        <a:t>一拳一尺和一寸</a:t>
                      </a:r>
                      <a:endParaRPr lang="zh-CN" altLang="en-US" sz="1600"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  <a:p>
                      <a:pPr algn="ctr">
                        <a:buNone/>
                      </a:pPr>
                      <a:r>
                        <a:rPr lang="zh-CN" altLang="en-US" sz="1600">
                          <a:latin typeface="Arial" panose="020B0604020202020204" pitchFamily="34" charset="0"/>
                          <a:ea typeface="微软雅黑" panose="020B0503020204020204" charset="-122"/>
                          <a:sym typeface="+mn-ea"/>
                        </a:rPr>
                        <a:t>头正身直脚放平</a:t>
                      </a:r>
                      <a:endParaRPr lang="zh-CN" altLang="en-US" sz="1600">
                        <a:latin typeface="Arial" panose="020B0604020202020204" pitchFamily="34" charset="0"/>
                        <a:ea typeface="微软雅黑" panose="020B0503020204020204" charset="-122"/>
                        <a:sym typeface="+mn-ea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TextBox 8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483069" y="383497"/>
            <a:ext cx="3255323" cy="368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p>
            <a:pPr algn="ctr" eaLnBrk="1" hangingPunct="1"/>
            <a:r>
              <a:rPr lang="zh-CN" altLang="en-US" sz="2400" b="1">
                <a:solidFill>
                  <a:srgbClr val="FF9570"/>
                </a:solidFill>
                <a:latin typeface="Arial" panose="020B0604020202020204" pitchFamily="34" charset="0"/>
                <a:ea typeface="微软雅黑" panose="020B0503020204020204" charset="-122"/>
                <a:cs typeface="从未如此可爱" panose="02010600010101010101" charset="-122"/>
                <a:sym typeface="+mn-ea"/>
              </a:rPr>
              <a:t>班主任一日常规工作</a:t>
            </a:r>
            <a:endParaRPr lang="zh-CN" altLang="en-US" sz="2400" b="1" dirty="0">
              <a:solidFill>
                <a:srgbClr val="FF9570"/>
              </a:solidFill>
              <a:latin typeface="Arial" panose="020B0604020202020204" pitchFamily="34" charset="0"/>
              <a:ea typeface="微软雅黑" panose="020B0503020204020204" charset="-122"/>
              <a:cs typeface="从未如此可爱" panose="02010600010101010101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7" name="表格 6"/>
          <p:cNvGraphicFramePr/>
          <p:nvPr>
            <p:custDataLst>
              <p:tags r:id="rId1"/>
            </p:custDataLst>
          </p:nvPr>
        </p:nvGraphicFramePr>
        <p:xfrm>
          <a:off x="1828800" y="1483360"/>
          <a:ext cx="8532495" cy="3733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672080"/>
                <a:gridCol w="3016250"/>
                <a:gridCol w="2844165"/>
              </a:tblGrid>
              <a:tr h="381000">
                <a:tc>
                  <a:txBody>
                    <a:bodyPr/>
                    <a:p>
                      <a:pPr algn="ctr">
                        <a:lnSpc>
                          <a:spcPct val="120000"/>
                        </a:lnSpc>
                        <a:buNone/>
                      </a:pPr>
                      <a:r>
                        <a:rPr lang="zh-CN" altLang="en-US" sz="1600"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时间点</a:t>
                      </a:r>
                      <a:endParaRPr lang="zh-CN" altLang="en-US" sz="1600"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lnSpc>
                          <a:spcPct val="120000"/>
                        </a:lnSpc>
                        <a:buNone/>
                      </a:pPr>
                      <a:r>
                        <a:rPr lang="zh-CN" altLang="en-US" sz="1600"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工作内容</a:t>
                      </a:r>
                      <a:endParaRPr lang="zh-CN" altLang="en-US" sz="1600"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lnSpc>
                          <a:spcPct val="120000"/>
                        </a:lnSpc>
                        <a:buNone/>
                      </a:pPr>
                      <a:r>
                        <a:rPr lang="zh-CN" altLang="en-US" sz="1600"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备注</a:t>
                      </a:r>
                      <a:endParaRPr lang="zh-CN" altLang="en-US" sz="1600"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 algn="ctr">
                        <a:lnSpc>
                          <a:spcPct val="120000"/>
                        </a:lnSpc>
                        <a:buNone/>
                      </a:pPr>
                      <a:r>
                        <a:rPr lang="zh-CN" altLang="en-US" sz="1600"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课前一首歌</a:t>
                      </a:r>
                      <a:endParaRPr lang="zh-CN" altLang="en-US" sz="1600"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lnSpc>
                          <a:spcPct val="120000"/>
                        </a:lnSpc>
                        <a:buNone/>
                      </a:pPr>
                      <a:r>
                        <a:rPr lang="zh-CN" altLang="en-US" sz="1600"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全体起立，清空桌面</a:t>
                      </a:r>
                      <a:endParaRPr lang="zh-CN" altLang="en-US" sz="1600"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  <a:p>
                      <a:pPr algn="ctr">
                        <a:lnSpc>
                          <a:spcPct val="120000"/>
                        </a:lnSpc>
                        <a:buNone/>
                      </a:pPr>
                      <a:r>
                        <a:rPr lang="zh-CN" altLang="en-US" sz="1600"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声音响亮</a:t>
                      </a:r>
                      <a:endParaRPr lang="zh-CN" altLang="en-US" sz="1600"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lnSpc>
                          <a:spcPct val="120000"/>
                        </a:lnSpc>
                        <a:buNone/>
                      </a:pPr>
                      <a:endParaRPr lang="zh-CN" altLang="en-US" sz="1600">
                        <a:ea typeface="微软雅黑" panose="020B0503020204020204" charset="-122"/>
                      </a:endParaRPr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 algn="ctr">
                        <a:lnSpc>
                          <a:spcPct val="120000"/>
                        </a:lnSpc>
                        <a:buNone/>
                      </a:pPr>
                      <a:r>
                        <a:rPr lang="zh-CN" altLang="en-US" sz="1600"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眼保健操、爱眼体操</a:t>
                      </a:r>
                      <a:endParaRPr lang="zh-CN" altLang="en-US" sz="1600"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lnSpc>
                          <a:spcPct val="120000"/>
                        </a:lnSpc>
                        <a:buNone/>
                      </a:pPr>
                      <a:r>
                        <a:rPr lang="zh-CN" altLang="en-US" sz="1600"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任课老师组织，班干部负责监督</a:t>
                      </a:r>
                      <a:endParaRPr lang="zh-CN" altLang="en-US" sz="1600"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  <a:p>
                      <a:pPr algn="ctr">
                        <a:lnSpc>
                          <a:spcPct val="120000"/>
                        </a:lnSpc>
                        <a:buNone/>
                      </a:pPr>
                      <a:r>
                        <a:rPr lang="zh-CN" altLang="en-US" sz="1600"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班主任老师时常巡视</a:t>
                      </a:r>
                      <a:endParaRPr lang="zh-CN" altLang="en-US" sz="1600"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lnSpc>
                          <a:spcPct val="120000"/>
                        </a:lnSpc>
                        <a:buNone/>
                      </a:pPr>
                      <a:endParaRPr lang="zh-CN" altLang="en-US" sz="1600">
                        <a:ea typeface="微软雅黑" panose="020B0503020204020204" charset="-122"/>
                      </a:endParaRPr>
                    </a:p>
                  </a:txBody>
                  <a:tcPr/>
                </a:tc>
              </a:tr>
              <a:tr h="1452880">
                <a:tc>
                  <a:txBody>
                    <a:bodyPr/>
                    <a:p>
                      <a:pPr algn="ctr">
                        <a:lnSpc>
                          <a:spcPct val="120000"/>
                        </a:lnSpc>
                        <a:buNone/>
                      </a:pPr>
                      <a:r>
                        <a:rPr lang="zh-CN" altLang="en-US" sz="1600"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放学</a:t>
                      </a:r>
                      <a:endParaRPr lang="zh-CN" altLang="en-US" sz="1600"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lnSpc>
                          <a:spcPct val="120000"/>
                        </a:lnSpc>
                        <a:buNone/>
                      </a:pPr>
                      <a:r>
                        <a:rPr lang="zh-CN" altLang="en-US" sz="1600"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放学前五分钟进班，进行一日总结及安全教育</a:t>
                      </a:r>
                      <a:endParaRPr lang="zh-CN" altLang="en-US" sz="1600"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  <a:p>
                      <a:pPr algn="ctr">
                        <a:lnSpc>
                          <a:spcPct val="120000"/>
                        </a:lnSpc>
                        <a:buNone/>
                      </a:pPr>
                      <a:r>
                        <a:rPr lang="zh-CN" altLang="en-US" sz="1600"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提醒学生带齐物品和书本在教室外路队</a:t>
                      </a:r>
                      <a:endParaRPr lang="zh-CN" altLang="en-US" sz="1600"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  <a:p>
                      <a:pPr algn="ctr">
                        <a:lnSpc>
                          <a:spcPct val="120000"/>
                        </a:lnSpc>
                        <a:buNone/>
                      </a:pPr>
                      <a:r>
                        <a:rPr lang="zh-CN" altLang="en-US" sz="1600"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关闭所有电器、门窗</a:t>
                      </a:r>
                      <a:endParaRPr lang="zh-CN" altLang="en-US" sz="1600"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  <a:p>
                      <a:pPr algn="ctr">
                        <a:lnSpc>
                          <a:spcPct val="120000"/>
                        </a:lnSpc>
                        <a:buNone/>
                      </a:pPr>
                      <a:endParaRPr lang="zh-CN" altLang="en-US" sz="1600">
                        <a:latin typeface="Arial" panose="020B0604020202020204" pitchFamily="34" charset="0"/>
                        <a:ea typeface="微软雅黑" panose="020B0503020204020204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lnSpc>
                          <a:spcPct val="120000"/>
                        </a:lnSpc>
                        <a:buNone/>
                      </a:pPr>
                      <a:r>
                        <a:rPr lang="zh-CN" altLang="en-US" sz="1600">
                          <a:latin typeface="Arial" panose="020B0604020202020204" pitchFamily="34" charset="0"/>
                          <a:ea typeface="微软雅黑" panose="020B0503020204020204" charset="-122"/>
                          <a:sym typeface="+mn-ea"/>
                        </a:rPr>
                        <a:t>到达一楼校门口先整理好队伍，吟诵本班特色诗词或歌曲再整齐走出校门</a:t>
                      </a:r>
                      <a:endParaRPr lang="zh-CN" altLang="en-US" sz="1600">
                        <a:latin typeface="Arial" panose="020B0604020202020204" pitchFamily="34" charset="0"/>
                        <a:ea typeface="微软雅黑" panose="020B0503020204020204" charset="-122"/>
                        <a:sym typeface="+mn-ea"/>
                      </a:endParaRPr>
                    </a:p>
                    <a:p>
                      <a:pPr algn="ctr">
                        <a:lnSpc>
                          <a:spcPct val="120000"/>
                        </a:lnSpc>
                        <a:buNone/>
                      </a:pPr>
                      <a:endParaRPr lang="zh-CN" altLang="en-US" sz="1600"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  <a:p>
                      <a:pPr algn="ctr">
                        <a:lnSpc>
                          <a:spcPct val="120000"/>
                        </a:lnSpc>
                        <a:buNone/>
                      </a:pPr>
                      <a:r>
                        <a:rPr lang="zh-CN" altLang="en-US" sz="1600"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务必跟学生确认是否为本人家长来接</a:t>
                      </a:r>
                      <a:endParaRPr lang="zh-CN" altLang="en-US" sz="1600"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  <a:p>
                      <a:pPr algn="ctr">
                        <a:lnSpc>
                          <a:spcPct val="120000"/>
                        </a:lnSpc>
                        <a:buNone/>
                      </a:pPr>
                      <a:endParaRPr lang="zh-CN" altLang="en-US" sz="1600"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TextBox 8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483069" y="522562"/>
            <a:ext cx="3255323" cy="368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 eaLnBrk="1" hangingPunct="1"/>
            <a:r>
              <a:rPr lang="zh-CN" altLang="en-US" sz="2400" b="1">
                <a:solidFill>
                  <a:srgbClr val="FF9570"/>
                </a:solidFill>
                <a:latin typeface="Arial" panose="020B0604020202020204" pitchFamily="34" charset="0"/>
                <a:ea typeface="微软雅黑" panose="020B0503020204020204" charset="-122"/>
                <a:cs typeface="从未如此可爱" panose="02010600010101010101" charset="-122"/>
                <a:sym typeface="+mn-ea"/>
              </a:rPr>
              <a:t>班主任一日常规工作</a:t>
            </a:r>
            <a:endParaRPr lang="zh-CN" altLang="en-US" sz="2400" b="1" dirty="0">
              <a:solidFill>
                <a:srgbClr val="FF9570"/>
              </a:solidFill>
              <a:latin typeface="Arial" panose="020B0604020202020204" pitchFamily="34" charset="0"/>
              <a:ea typeface="微软雅黑" panose="020B0503020204020204" charset="-122"/>
              <a:cs typeface="从未如此可爱" panose="02010600010101010101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565821" y="752432"/>
            <a:ext cx="11087654" cy="368935"/>
            <a:chOff x="-2748935" y="741415"/>
            <a:chExt cx="11087654" cy="368935"/>
          </a:xfrm>
        </p:grpSpPr>
        <p:sp>
          <p:nvSpPr>
            <p:cNvPr id="3" name="矩形 2"/>
            <p:cNvSpPr/>
            <p:nvPr/>
          </p:nvSpPr>
          <p:spPr>
            <a:xfrm>
              <a:off x="4341846" y="939542"/>
              <a:ext cx="3996873" cy="45719"/>
            </a:xfrm>
            <a:prstGeom prst="rect">
              <a:avLst/>
            </a:prstGeom>
            <a:solidFill>
              <a:srgbClr val="63BA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>
                <a:latin typeface="思源黑体 Normal" panose="020B0400000000000000" pitchFamily="34" charset="-122"/>
                <a:ea typeface="思源黑体 Normal" panose="020B0400000000000000" pitchFamily="34" charset="-122"/>
              </a:endParaRPr>
            </a:p>
          </p:txBody>
        </p:sp>
        <p:sp>
          <p:nvSpPr>
            <p:cNvPr id="4" name="TextBox 8"/>
            <p:cNvSpPr txBox="1">
              <a:spLocks noChangeArrowheads="1"/>
            </p:cNvSpPr>
            <p:nvPr/>
          </p:nvSpPr>
          <p:spPr bwMode="auto">
            <a:xfrm>
              <a:off x="1168313" y="741415"/>
              <a:ext cx="3255323" cy="3689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 eaLnBrk="1" hangingPunct="1"/>
              <a:r>
                <a:rPr lang="zh-CN" altLang="en-US" sz="2400" b="1">
                  <a:solidFill>
                    <a:srgbClr val="FF9570"/>
                  </a:solidFill>
                  <a:latin typeface="Arial" panose="020B0604020202020204" pitchFamily="34" charset="0"/>
                  <a:ea typeface="微软雅黑" panose="020B0503020204020204" charset="-122"/>
                  <a:cs typeface="从未如此可爱" panose="02010600010101010101" charset="-122"/>
                  <a:sym typeface="+mn-ea"/>
                </a:rPr>
                <a:t>关于奖惩制度</a:t>
              </a:r>
              <a:endParaRPr lang="zh-CN" altLang="en-US" sz="2400" b="1" dirty="0">
                <a:solidFill>
                  <a:srgbClr val="FF9570"/>
                </a:solidFill>
                <a:latin typeface="Arial" panose="020B0604020202020204" pitchFamily="34" charset="0"/>
                <a:ea typeface="微软雅黑" panose="020B0503020204020204" charset="-122"/>
                <a:cs typeface="从未如此可爱" panose="02010600010101010101" charset="-122"/>
                <a:sym typeface="+mn-ea"/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-2748935" y="939542"/>
              <a:ext cx="3996873" cy="45719"/>
            </a:xfrm>
            <a:prstGeom prst="rect">
              <a:avLst/>
            </a:prstGeom>
            <a:solidFill>
              <a:srgbClr val="63BA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>
                <a:latin typeface="思源黑体 Normal" panose="020B0400000000000000" pitchFamily="34" charset="-122"/>
                <a:ea typeface="思源黑体 Normal" panose="020B0400000000000000" pitchFamily="34" charset="-122"/>
              </a:endParaRP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977265" y="1873885"/>
            <a:ext cx="4918075" cy="46672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285750" indent="-285750">
              <a:buFont typeface="Wingdings" panose="05000000000000000000" charset="0"/>
              <a:buChar char="Ø"/>
            </a:pPr>
            <a:r>
              <a:rPr lang="zh-CN" altLang="en-US" b="1">
                <a:latin typeface="Arial" panose="020B0604020202020204" pitchFamily="34" charset="0"/>
                <a:ea typeface="微软雅黑" panose="020B0503020204020204" charset="-122"/>
              </a:rPr>
              <a:t>班级优化大师</a:t>
            </a:r>
            <a:r>
              <a:rPr lang="en-US" altLang="zh-CN" b="1">
                <a:latin typeface="Arial" panose="020B0604020202020204" pitchFamily="34" charset="0"/>
                <a:ea typeface="微软雅黑" panose="020B0503020204020204" charset="-122"/>
              </a:rPr>
              <a:t>APP:</a:t>
            </a:r>
            <a:r>
              <a:rPr lang="zh-CN" altLang="en-US">
                <a:latin typeface="Arial" panose="020B0604020202020204" pitchFamily="34" charset="0"/>
                <a:ea typeface="微软雅黑" panose="020B0503020204020204" charset="-122"/>
              </a:rPr>
              <a:t>全方面记录学生日常表现，与其他科任老师一起使用</a:t>
            </a:r>
            <a:endParaRPr lang="zh-CN" altLang="en-US">
              <a:latin typeface="Arial" panose="020B0604020202020204" pitchFamily="34" charset="0"/>
              <a:ea typeface="微软雅黑" panose="020B0503020204020204" charset="-122"/>
            </a:endParaRPr>
          </a:p>
          <a:p>
            <a:pPr marL="285750" indent="-285750">
              <a:buFont typeface="Wingdings" panose="05000000000000000000" charset="0"/>
              <a:buChar char="Ø"/>
            </a:pPr>
            <a:endParaRPr lang="zh-CN" altLang="en-US">
              <a:latin typeface="Arial" panose="020B0604020202020204" pitchFamily="34" charset="0"/>
              <a:ea typeface="微软雅黑" panose="020B0503020204020204" charset="-122"/>
            </a:endParaRPr>
          </a:p>
          <a:p>
            <a:pPr marL="285750" indent="-285750">
              <a:buFont typeface="Wingdings" panose="05000000000000000000" charset="0"/>
              <a:buChar char="Ø"/>
            </a:pPr>
            <a:r>
              <a:rPr lang="zh-CN" altLang="en-US" b="1">
                <a:latin typeface="Arial" panose="020B0604020202020204" pitchFamily="34" charset="0"/>
                <a:ea typeface="微软雅黑" panose="020B0503020204020204" charset="-122"/>
              </a:rPr>
              <a:t>表扬批评加减分要及时</a:t>
            </a:r>
            <a:r>
              <a:rPr lang="zh-CN" altLang="en-US">
                <a:latin typeface="Arial" panose="020B0604020202020204" pitchFamily="34" charset="0"/>
                <a:ea typeface="微软雅黑" panose="020B0503020204020204" charset="-122"/>
              </a:rPr>
              <a:t>，当下才能起到教育作用</a:t>
            </a:r>
            <a:endParaRPr lang="zh-CN" altLang="en-US">
              <a:latin typeface="Arial" panose="020B0604020202020204" pitchFamily="34" charset="0"/>
              <a:ea typeface="微软雅黑" panose="020B0503020204020204" charset="-122"/>
            </a:endParaRPr>
          </a:p>
          <a:p>
            <a:pPr marL="285750" indent="-285750">
              <a:buFont typeface="Wingdings" panose="05000000000000000000" charset="0"/>
              <a:buChar char="Ø"/>
            </a:pPr>
            <a:endParaRPr lang="zh-CN" altLang="en-US">
              <a:latin typeface="Arial" panose="020B0604020202020204" pitchFamily="34" charset="0"/>
              <a:ea typeface="微软雅黑" panose="020B0503020204020204" charset="-122"/>
            </a:endParaRPr>
          </a:p>
          <a:p>
            <a:pPr marL="285750" indent="-285750">
              <a:buFont typeface="Wingdings" panose="05000000000000000000" charset="0"/>
              <a:buChar char="Ø"/>
            </a:pPr>
            <a:r>
              <a:rPr lang="zh-CN" altLang="en-US" b="1">
                <a:latin typeface="Arial" panose="020B0604020202020204" pitchFamily="34" charset="0"/>
                <a:ea typeface="微软雅黑" panose="020B0503020204020204" charset="-122"/>
              </a:rPr>
              <a:t>每周统计一次：</a:t>
            </a:r>
            <a:r>
              <a:rPr lang="zh-CN" altLang="en-US">
                <a:latin typeface="Arial" panose="020B0604020202020204" pitchFamily="34" charset="0"/>
                <a:ea typeface="微软雅黑" panose="020B0503020204020204" charset="-122"/>
              </a:rPr>
              <a:t>表扬信、抽奖等形式表扬本周之星，拍照</a:t>
            </a:r>
            <a:r>
              <a:rPr lang="zh-CN" altLang="en-US"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在班级群公布；</a:t>
            </a:r>
            <a:endParaRPr lang="zh-CN" altLang="en-US">
              <a:latin typeface="Arial" panose="020B0604020202020204" pitchFamily="34" charset="0"/>
              <a:ea typeface="微软雅黑" panose="020B0503020204020204" charset="-122"/>
              <a:sym typeface="+mn-ea"/>
            </a:endParaRPr>
          </a:p>
          <a:p>
            <a:pPr indent="0">
              <a:buFont typeface="Wingdings" panose="05000000000000000000" charset="0"/>
              <a:buNone/>
            </a:pPr>
            <a:r>
              <a:rPr lang="en-US" altLang="zh-CN"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  </a:t>
            </a:r>
            <a:r>
              <a:rPr lang="zh-CN" altLang="en-US"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问题学生单独沟通，摆数据，讲事实，不在群里点名批评</a:t>
            </a:r>
            <a:endParaRPr lang="zh-CN" altLang="en-US">
              <a:latin typeface="Arial" panose="020B0604020202020204" pitchFamily="34" charset="0"/>
              <a:ea typeface="微软雅黑" panose="020B0503020204020204" charset="-122"/>
              <a:sym typeface="+mn-ea"/>
            </a:endParaRPr>
          </a:p>
          <a:p>
            <a:pPr marL="285750" indent="-285750">
              <a:buFont typeface="Wingdings" panose="05000000000000000000" charset="0"/>
              <a:buChar char="Ø"/>
            </a:pPr>
            <a:endParaRPr lang="zh-CN" altLang="en-US">
              <a:latin typeface="Arial" panose="020B0604020202020204" pitchFamily="34" charset="0"/>
              <a:ea typeface="微软雅黑" panose="020B0503020204020204" charset="-122"/>
              <a:sym typeface="+mn-ea"/>
            </a:endParaRPr>
          </a:p>
          <a:p>
            <a:pPr marL="285750" indent="-285750">
              <a:buFont typeface="Wingdings" panose="05000000000000000000" charset="0"/>
              <a:buChar char="Ø"/>
            </a:pPr>
            <a:r>
              <a:rPr lang="zh-CN" altLang="en-US">
                <a:latin typeface="Arial" panose="020B0604020202020204" pitchFamily="34" charset="0"/>
                <a:ea typeface="微软雅黑" panose="020B0503020204020204" charset="-122"/>
              </a:rPr>
              <a:t>奖励以</a:t>
            </a:r>
            <a:r>
              <a:rPr lang="zh-CN" altLang="en-US" b="1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charset="-122"/>
                <a:hlinkClick r:id="" action="ppaction://hlinkshowjump?jump=nextslide"/>
              </a:rPr>
              <a:t>非物质奖励</a:t>
            </a:r>
            <a:r>
              <a:rPr lang="zh-CN" altLang="en-US">
                <a:latin typeface="Arial" panose="020B0604020202020204" pitchFamily="34" charset="0"/>
                <a:ea typeface="微软雅黑" panose="020B0503020204020204" charset="-122"/>
              </a:rPr>
              <a:t>为主，物质奖励为辅</a:t>
            </a:r>
            <a:endParaRPr lang="zh-CN" altLang="en-US">
              <a:latin typeface="Arial" panose="020B0604020202020204" pitchFamily="34" charset="0"/>
              <a:ea typeface="微软雅黑" panose="020B0503020204020204" charset="-122"/>
            </a:endParaRPr>
          </a:p>
          <a:p>
            <a:pPr marL="285750" indent="-285750">
              <a:buFont typeface="Wingdings" panose="05000000000000000000" charset="0"/>
              <a:buChar char="Ø"/>
            </a:pPr>
            <a:endParaRPr lang="zh-CN" altLang="en-US">
              <a:latin typeface="Arial" panose="020B0604020202020204" pitchFamily="34" charset="0"/>
              <a:ea typeface="微软雅黑" panose="020B0503020204020204" charset="-122"/>
            </a:endParaRPr>
          </a:p>
          <a:p>
            <a:pPr marL="285750" indent="-285750">
              <a:buFont typeface="Wingdings" panose="05000000000000000000" charset="0"/>
              <a:buChar char="Ø"/>
            </a:pPr>
            <a:endParaRPr lang="zh-CN" altLang="en-US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6202680" y="1280160"/>
            <a:ext cx="4881245" cy="4752340"/>
            <a:chOff x="10060" y="2389"/>
            <a:chExt cx="7687" cy="7484"/>
          </a:xfrm>
        </p:grpSpPr>
        <p:pic>
          <p:nvPicPr>
            <p:cNvPr id="6" name="图片 5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2"/>
            <a:stretch>
              <a:fillRect/>
            </a:stretch>
          </p:blipFill>
          <p:spPr>
            <a:xfrm>
              <a:off x="14391" y="2389"/>
              <a:ext cx="3356" cy="7352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10060" y="2389"/>
              <a:ext cx="3555" cy="7485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661795" y="614680"/>
            <a:ext cx="4090035" cy="624332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961380" y="605155"/>
            <a:ext cx="4057650" cy="6105525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2637790" y="0"/>
            <a:ext cx="6916420" cy="82994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48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孩子们超爱的非物质奖励</a:t>
            </a:r>
            <a:endParaRPr lang="zh-CN" altLang="en-US" sz="48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565821" y="752432"/>
            <a:ext cx="11087654" cy="368935"/>
            <a:chOff x="-2748935" y="741415"/>
            <a:chExt cx="11087654" cy="368935"/>
          </a:xfrm>
        </p:grpSpPr>
        <p:sp>
          <p:nvSpPr>
            <p:cNvPr id="3" name="矩形 2"/>
            <p:cNvSpPr/>
            <p:nvPr/>
          </p:nvSpPr>
          <p:spPr>
            <a:xfrm>
              <a:off x="4341846" y="939542"/>
              <a:ext cx="3996873" cy="45719"/>
            </a:xfrm>
            <a:prstGeom prst="rect">
              <a:avLst/>
            </a:prstGeom>
            <a:solidFill>
              <a:srgbClr val="63BA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>
                <a:latin typeface="思源黑体 Normal" panose="020B0400000000000000" pitchFamily="34" charset="-122"/>
                <a:ea typeface="思源黑体 Normal" panose="020B0400000000000000" pitchFamily="34" charset="-122"/>
              </a:endParaRPr>
            </a:p>
          </p:txBody>
        </p:sp>
        <p:sp>
          <p:nvSpPr>
            <p:cNvPr id="4" name="TextBox 8"/>
            <p:cNvSpPr txBox="1">
              <a:spLocks noChangeArrowheads="1"/>
            </p:cNvSpPr>
            <p:nvPr/>
          </p:nvSpPr>
          <p:spPr bwMode="auto">
            <a:xfrm>
              <a:off x="1168313" y="741415"/>
              <a:ext cx="3255323" cy="3689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 eaLnBrk="1" hangingPunct="1"/>
              <a:r>
                <a:rPr lang="zh-CN" altLang="en-US" sz="2400" b="1">
                  <a:solidFill>
                    <a:srgbClr val="FF9570"/>
                  </a:solidFill>
                  <a:latin typeface="Arial" panose="020B0604020202020204" pitchFamily="34" charset="0"/>
                  <a:ea typeface="微软雅黑" panose="020B0503020204020204" charset="-122"/>
                  <a:cs typeface="从未如此可爱" panose="02010600010101010101" charset="-122"/>
                  <a:sym typeface="+mn-ea"/>
                </a:rPr>
                <a:t>关于班干部</a:t>
              </a:r>
              <a:endParaRPr lang="zh-CN" altLang="en-US" sz="2400" b="1" dirty="0">
                <a:solidFill>
                  <a:srgbClr val="FF9570"/>
                </a:solidFill>
                <a:latin typeface="Arial" panose="020B0604020202020204" pitchFamily="34" charset="0"/>
                <a:ea typeface="微软雅黑" panose="020B0503020204020204" charset="-122"/>
                <a:cs typeface="从未如此可爱" panose="02010600010101010101" charset="-122"/>
                <a:sym typeface="+mn-ea"/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-2748935" y="939542"/>
              <a:ext cx="3996873" cy="45719"/>
            </a:xfrm>
            <a:prstGeom prst="rect">
              <a:avLst/>
            </a:prstGeom>
            <a:solidFill>
              <a:srgbClr val="63BA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>
                <a:latin typeface="思源黑体 Normal" panose="020B0400000000000000" pitchFamily="34" charset="-122"/>
                <a:ea typeface="思源黑体 Normal" panose="020B0400000000000000" pitchFamily="34" charset="-122"/>
              </a:endParaRPr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1082675" y="1865630"/>
            <a:ext cx="3192780" cy="39693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buFont typeface="Wingdings" panose="05000000000000000000" charset="0"/>
              <a:buChar char="Ø"/>
            </a:pPr>
            <a:r>
              <a:rPr lang="zh-CN" altLang="en-US">
                <a:latin typeface="Arial" panose="020B0604020202020204" pitchFamily="34" charset="0"/>
                <a:ea typeface="微软雅黑" panose="020B0503020204020204" charset="-122"/>
              </a:rPr>
              <a:t>人人有事做，事事有人做</a:t>
            </a:r>
            <a:endParaRPr lang="zh-CN" altLang="en-US">
              <a:latin typeface="Arial" panose="020B0604020202020204" pitchFamily="34" charset="0"/>
              <a:ea typeface="微软雅黑" panose="020B0503020204020204" charset="-122"/>
            </a:endParaRPr>
          </a:p>
          <a:p>
            <a:pPr marL="285750" indent="-285750">
              <a:buFont typeface="Wingdings" panose="05000000000000000000" charset="0"/>
              <a:buChar char="Ø"/>
            </a:pPr>
            <a:endParaRPr lang="zh-CN" altLang="en-US">
              <a:latin typeface="Arial" panose="020B0604020202020204" pitchFamily="34" charset="0"/>
              <a:ea typeface="微软雅黑" panose="020B0503020204020204" charset="-122"/>
            </a:endParaRPr>
          </a:p>
          <a:p>
            <a:pPr marL="285750" indent="-285750">
              <a:buFont typeface="Wingdings" panose="05000000000000000000" charset="0"/>
              <a:buChar char="Ø"/>
            </a:pPr>
            <a:r>
              <a:rPr lang="zh-CN" altLang="en-US"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民主原则、自愿原则</a:t>
            </a:r>
            <a:endParaRPr lang="zh-CN" altLang="en-US">
              <a:latin typeface="Arial" panose="020B0604020202020204" pitchFamily="34" charset="0"/>
              <a:ea typeface="微软雅黑" panose="020B0503020204020204" charset="-122"/>
            </a:endParaRPr>
          </a:p>
          <a:p>
            <a:pPr marL="285750" indent="-285750">
              <a:buFont typeface="Wingdings" panose="05000000000000000000" charset="0"/>
              <a:buChar char="Ø"/>
            </a:pPr>
            <a:endParaRPr lang="zh-CN" altLang="en-US">
              <a:latin typeface="Arial" panose="020B0604020202020204" pitchFamily="34" charset="0"/>
              <a:ea typeface="微软雅黑" panose="020B0503020204020204" charset="-122"/>
            </a:endParaRPr>
          </a:p>
          <a:p>
            <a:pPr marL="285750" indent="-285750">
              <a:buFont typeface="Wingdings" panose="05000000000000000000" charset="0"/>
              <a:buChar char="Ø"/>
            </a:pPr>
            <a:r>
              <a:rPr lang="zh-CN" altLang="en-US">
                <a:latin typeface="Arial" panose="020B0604020202020204" pitchFamily="34" charset="0"/>
                <a:ea typeface="微软雅黑" panose="020B0503020204020204" charset="-122"/>
              </a:rPr>
              <a:t>确立核心团队，重点培养</a:t>
            </a:r>
            <a:endParaRPr lang="zh-CN" altLang="en-US">
              <a:latin typeface="Arial" panose="020B0604020202020204" pitchFamily="34" charset="0"/>
              <a:ea typeface="微软雅黑" panose="020B0503020204020204" charset="-122"/>
            </a:endParaRPr>
          </a:p>
          <a:p>
            <a:pPr marL="285750" indent="-285750">
              <a:buFont typeface="Wingdings" panose="05000000000000000000" charset="0"/>
              <a:buChar char="Ø"/>
            </a:pPr>
            <a:endParaRPr lang="zh-CN" altLang="en-US">
              <a:latin typeface="Arial" panose="020B0604020202020204" pitchFamily="34" charset="0"/>
              <a:ea typeface="微软雅黑" panose="020B0503020204020204" charset="-122"/>
            </a:endParaRPr>
          </a:p>
          <a:p>
            <a:pPr marL="285750" indent="-285750">
              <a:buFont typeface="Wingdings" panose="05000000000000000000" charset="0"/>
              <a:buChar char="Ø"/>
            </a:pPr>
            <a:r>
              <a:rPr lang="zh-CN" altLang="en-US">
                <a:latin typeface="Arial" panose="020B0604020202020204" pitchFamily="34" charset="0"/>
                <a:ea typeface="微软雅黑" panose="020B0503020204020204" charset="-122"/>
              </a:rPr>
              <a:t>第一个月班主任亲自培训示范，手把手带着做</a:t>
            </a:r>
            <a:endParaRPr lang="zh-CN" altLang="en-US">
              <a:latin typeface="Arial" panose="020B0604020202020204" pitchFamily="34" charset="0"/>
              <a:ea typeface="微软雅黑" panose="020B0503020204020204" charset="-122"/>
            </a:endParaRPr>
          </a:p>
          <a:p>
            <a:pPr marL="285750" indent="-285750">
              <a:buFont typeface="Wingdings" panose="05000000000000000000" charset="0"/>
              <a:buChar char="Ø"/>
            </a:pPr>
            <a:endParaRPr lang="zh-CN" altLang="en-US">
              <a:latin typeface="Arial" panose="020B0604020202020204" pitchFamily="34" charset="0"/>
              <a:ea typeface="微软雅黑" panose="020B0503020204020204" charset="-122"/>
            </a:endParaRPr>
          </a:p>
          <a:p>
            <a:pPr marL="285750" indent="-285750">
              <a:buFont typeface="Wingdings" panose="05000000000000000000" charset="0"/>
              <a:buChar char="Ø"/>
            </a:pPr>
            <a:r>
              <a:rPr lang="zh-CN" altLang="en-US">
                <a:latin typeface="Arial" panose="020B0604020202020204" pitchFamily="34" charset="0"/>
                <a:ea typeface="微软雅黑" panose="020B0503020204020204" charset="-122"/>
              </a:rPr>
              <a:t>定期检查提醒</a:t>
            </a:r>
            <a:endParaRPr lang="zh-CN" altLang="en-US">
              <a:latin typeface="Arial" panose="020B0604020202020204" pitchFamily="34" charset="0"/>
              <a:ea typeface="微软雅黑" panose="020B0503020204020204" charset="-122"/>
            </a:endParaRPr>
          </a:p>
          <a:p>
            <a:pPr marL="285750" indent="-285750">
              <a:buFont typeface="Wingdings" panose="05000000000000000000" charset="0"/>
              <a:buChar char="Ø"/>
            </a:pPr>
            <a:endParaRPr lang="zh-CN" altLang="en-US">
              <a:latin typeface="Arial" panose="020B0604020202020204" pitchFamily="34" charset="0"/>
              <a:ea typeface="微软雅黑" panose="020B0503020204020204" charset="-122"/>
            </a:endParaRPr>
          </a:p>
          <a:p>
            <a:pPr marL="285750" indent="-285750">
              <a:buFont typeface="Wingdings" panose="05000000000000000000" charset="0"/>
              <a:buChar char="Ø"/>
            </a:pPr>
            <a:r>
              <a:rPr lang="zh-CN" altLang="en-US">
                <a:latin typeface="Arial" panose="020B0604020202020204" pitchFamily="34" charset="0"/>
                <a:ea typeface="微软雅黑" panose="020B0503020204020204" charset="-122"/>
              </a:rPr>
              <a:t>仪式感满满的聘书仪式</a:t>
            </a:r>
            <a:endParaRPr lang="zh-CN" altLang="en-US">
              <a:latin typeface="Arial" panose="020B0604020202020204" pitchFamily="34" charset="0"/>
              <a:ea typeface="微软雅黑" panose="020B0503020204020204" charset="-122"/>
            </a:endParaRPr>
          </a:p>
          <a:p>
            <a:pPr marL="285750" indent="-285750">
              <a:buFont typeface="Wingdings" panose="05000000000000000000" charset="0"/>
              <a:buChar char="Ø"/>
            </a:pPr>
            <a:endParaRPr lang="zh-CN" altLang="en-US">
              <a:latin typeface="Arial" panose="020B0604020202020204" pitchFamily="34" charset="0"/>
              <a:ea typeface="微软雅黑" panose="020B0503020204020204" charset="-122"/>
            </a:endParaRPr>
          </a:p>
          <a:p>
            <a:endParaRPr lang="zh-CN" altLang="en-US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5448300" y="1233805"/>
            <a:ext cx="2838450" cy="4949825"/>
            <a:chOff x="8353" y="2664"/>
            <a:chExt cx="4470" cy="7795"/>
          </a:xfrm>
        </p:grpSpPr>
        <p:pic>
          <p:nvPicPr>
            <p:cNvPr id="7" name="图片 6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2"/>
            <a:srcRect b="17061"/>
            <a:stretch>
              <a:fillRect/>
            </a:stretch>
          </p:blipFill>
          <p:spPr>
            <a:xfrm>
              <a:off x="8353" y="2664"/>
              <a:ext cx="4425" cy="4939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rcRect t="48821"/>
            <a:stretch>
              <a:fillRect/>
            </a:stretch>
          </p:blipFill>
          <p:spPr>
            <a:xfrm>
              <a:off x="8353" y="7603"/>
              <a:ext cx="4470" cy="2857"/>
            </a:xfrm>
            <a:prstGeom prst="rect">
              <a:avLst/>
            </a:prstGeom>
          </p:spPr>
        </p:pic>
      </p:grpSp>
      <p:pic>
        <p:nvPicPr>
          <p:cNvPr id="12" name="图片 1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r="60861"/>
          <a:stretch>
            <a:fillRect/>
          </a:stretch>
        </p:blipFill>
        <p:spPr>
          <a:xfrm>
            <a:off x="8522335" y="1121410"/>
            <a:ext cx="2265045" cy="50793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565821" y="752432"/>
            <a:ext cx="11087654" cy="368935"/>
            <a:chOff x="-2748935" y="741415"/>
            <a:chExt cx="11087654" cy="368935"/>
          </a:xfrm>
        </p:grpSpPr>
        <p:sp>
          <p:nvSpPr>
            <p:cNvPr id="3" name="矩形 2"/>
            <p:cNvSpPr/>
            <p:nvPr/>
          </p:nvSpPr>
          <p:spPr>
            <a:xfrm>
              <a:off x="4341846" y="939542"/>
              <a:ext cx="3996873" cy="45719"/>
            </a:xfrm>
            <a:prstGeom prst="rect">
              <a:avLst/>
            </a:prstGeom>
            <a:solidFill>
              <a:srgbClr val="63BA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>
                <a:latin typeface="思源黑体 Normal" panose="020B0400000000000000" pitchFamily="34" charset="-122"/>
                <a:ea typeface="思源黑体 Normal" panose="020B0400000000000000" pitchFamily="34" charset="-122"/>
              </a:endParaRPr>
            </a:p>
          </p:txBody>
        </p:sp>
        <p:sp>
          <p:nvSpPr>
            <p:cNvPr id="4" name="TextBox 8"/>
            <p:cNvSpPr txBox="1">
              <a:spLocks noChangeArrowheads="1"/>
            </p:cNvSpPr>
            <p:nvPr/>
          </p:nvSpPr>
          <p:spPr bwMode="auto">
            <a:xfrm>
              <a:off x="1168313" y="741415"/>
              <a:ext cx="3255323" cy="3689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 eaLnBrk="1" hangingPunct="1"/>
              <a:r>
                <a:rPr lang="zh-CN" altLang="en-US" sz="2400" b="1">
                  <a:solidFill>
                    <a:srgbClr val="FF9570"/>
                  </a:solidFill>
                  <a:latin typeface="Arial" panose="020B0604020202020204" pitchFamily="34" charset="0"/>
                  <a:ea typeface="微软雅黑" panose="020B0503020204020204" charset="-122"/>
                  <a:cs typeface="从未如此可爱" panose="02010600010101010101" charset="-122"/>
                  <a:sym typeface="+mn-ea"/>
                </a:rPr>
                <a:t>关于路队</a:t>
              </a:r>
              <a:endParaRPr lang="zh-CN" altLang="en-US" sz="2400" b="1" dirty="0">
                <a:solidFill>
                  <a:srgbClr val="FF9570"/>
                </a:solidFill>
                <a:latin typeface="Arial" panose="020B0604020202020204" pitchFamily="34" charset="0"/>
                <a:ea typeface="微软雅黑" panose="020B0503020204020204" charset="-122"/>
                <a:cs typeface="从未如此可爱" panose="02010600010101010101" charset="-122"/>
                <a:sym typeface="+mn-ea"/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-2748935" y="939542"/>
              <a:ext cx="3996873" cy="45719"/>
            </a:xfrm>
            <a:prstGeom prst="rect">
              <a:avLst/>
            </a:prstGeom>
            <a:solidFill>
              <a:srgbClr val="63BA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>
                <a:latin typeface="思源黑体 Normal" panose="020B0400000000000000" pitchFamily="34" charset="-122"/>
                <a:ea typeface="思源黑体 Normal" panose="020B0400000000000000" pitchFamily="34" charset="-122"/>
              </a:endParaRPr>
            </a:p>
          </p:txBody>
        </p:sp>
      </p:grpSp>
      <p:sp>
        <p:nvSpPr>
          <p:cNvPr id="8" name="文本框 7"/>
          <p:cNvSpPr txBox="1"/>
          <p:nvPr>
            <p:custDataLst>
              <p:tags r:id="rId1"/>
            </p:custDataLst>
          </p:nvPr>
        </p:nvSpPr>
        <p:spPr>
          <a:xfrm>
            <a:off x="775335" y="2475865"/>
            <a:ext cx="4399280" cy="30880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000" b="1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charset="-122"/>
              </a:rPr>
              <a:t>选好队长很重要：</a:t>
            </a:r>
            <a:endParaRPr lang="zh-CN" altLang="en-US" sz="2000" b="1">
              <a:highlight>
                <a:srgbClr val="FFFF00"/>
              </a:highlight>
              <a:latin typeface="Arial" panose="020B0604020202020204" pitchFamily="34" charset="0"/>
              <a:ea typeface="微软雅黑" panose="020B0503020204020204" charset="-122"/>
            </a:endParaRPr>
          </a:p>
          <a:p>
            <a:pPr indent="0">
              <a:buFont typeface="Arial" panose="020B0604020202020204" pitchFamily="34" charset="0"/>
              <a:buNone/>
            </a:pPr>
            <a:r>
              <a:rPr lang="en-US" altLang="zh-CN" sz="2000" b="1">
                <a:latin typeface="Arial" panose="020B0604020202020204" pitchFamily="34" charset="0"/>
                <a:ea typeface="微软雅黑" panose="020B0503020204020204" charset="-122"/>
              </a:rPr>
              <a:t> </a:t>
            </a:r>
            <a:r>
              <a:rPr lang="zh-CN" altLang="en-US" sz="2000">
                <a:latin typeface="Arial" panose="020B0604020202020204" pitchFamily="34" charset="0"/>
                <a:ea typeface="微软雅黑" panose="020B0503020204020204" charset="-122"/>
              </a:rPr>
              <a:t>机灵、嗓子大、有胆量、自觉性高</a:t>
            </a:r>
            <a:endParaRPr lang="zh-CN" altLang="en-US" sz="2000">
              <a:latin typeface="Arial" panose="020B0604020202020204" pitchFamily="34" charset="0"/>
              <a:ea typeface="微软雅黑" panose="020B0503020204020204" charset="-122"/>
            </a:endParaRPr>
          </a:p>
          <a:p>
            <a:pPr indent="0">
              <a:buFont typeface="Arial" panose="020B0604020202020204" pitchFamily="34" charset="0"/>
              <a:buNone/>
            </a:pPr>
            <a:r>
              <a:rPr lang="en-US" altLang="zh-CN" sz="2000">
                <a:latin typeface="Arial" panose="020B0604020202020204" pitchFamily="34" charset="0"/>
                <a:ea typeface="微软雅黑" panose="020B0503020204020204" charset="-122"/>
              </a:rPr>
              <a:t>   </a:t>
            </a:r>
            <a:r>
              <a:rPr lang="zh-CN" altLang="en-US" sz="2000">
                <a:latin typeface="Arial" panose="020B0604020202020204" pitchFamily="34" charset="0"/>
                <a:ea typeface="微软雅黑" panose="020B0503020204020204" charset="-122"/>
              </a:rPr>
              <a:t>（男女两路，前后四个队长）</a:t>
            </a:r>
            <a:endParaRPr lang="zh-CN" altLang="en-US" sz="2000">
              <a:highlight>
                <a:srgbClr val="FFFF00"/>
              </a:highlight>
              <a:latin typeface="Arial" panose="020B0604020202020204" pitchFamily="34" charset="0"/>
              <a:ea typeface="微软雅黑" panose="020B050302020402020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zh-CN" altLang="en-US" sz="2000" b="1">
              <a:highlight>
                <a:srgbClr val="FFFF00"/>
              </a:highlight>
              <a:latin typeface="Arial" panose="020B0604020202020204" pitchFamily="34" charset="0"/>
              <a:ea typeface="微软雅黑" panose="020B050302020402020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000" b="1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charset="-122"/>
              </a:rPr>
              <a:t>明确要求，巧用口令</a:t>
            </a:r>
            <a:endParaRPr lang="en-US" altLang="zh-CN" sz="2000" b="1">
              <a:latin typeface="Arial" panose="020B0604020202020204" pitchFamily="34" charset="0"/>
              <a:ea typeface="微软雅黑" panose="020B050302020402020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zh-CN" sz="2000" b="1">
              <a:latin typeface="Arial" panose="020B0604020202020204" pitchFamily="34" charset="0"/>
              <a:ea typeface="微软雅黑" panose="020B050302020402020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zh-CN" sz="2000" b="1">
              <a:latin typeface="Arial" panose="020B0604020202020204" pitchFamily="34" charset="0"/>
              <a:ea typeface="微软雅黑" panose="020B050302020402020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000" b="1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charset="-122"/>
              </a:rPr>
              <a:t>反复训练</a:t>
            </a:r>
            <a:r>
              <a:rPr lang="zh-CN" altLang="en-US" sz="2000" b="1">
                <a:latin typeface="Arial" panose="020B0604020202020204" pitchFamily="34" charset="0"/>
                <a:ea typeface="微软雅黑" panose="020B0503020204020204" charset="-122"/>
              </a:rPr>
              <a:t>：</a:t>
            </a:r>
            <a:endParaRPr lang="zh-CN" altLang="en-US" sz="2000" b="1">
              <a:latin typeface="Arial" panose="020B0604020202020204" pitchFamily="34" charset="0"/>
              <a:ea typeface="微软雅黑" panose="020B0503020204020204" charset="-122"/>
            </a:endParaRPr>
          </a:p>
          <a:p>
            <a:pPr indent="0">
              <a:buFont typeface="Arial" panose="020B0604020202020204" pitchFamily="34" charset="0"/>
              <a:buNone/>
            </a:pPr>
            <a:r>
              <a:rPr lang="en-US" altLang="zh-CN" sz="2000" b="1">
                <a:latin typeface="Arial" panose="020B0604020202020204" pitchFamily="34" charset="0"/>
                <a:ea typeface="微软雅黑" panose="020B0503020204020204" charset="-122"/>
              </a:rPr>
              <a:t>   </a:t>
            </a:r>
            <a:r>
              <a:rPr lang="zh-CN" altLang="en-US" sz="2000">
                <a:latin typeface="Arial" panose="020B0604020202020204" pitchFamily="34" charset="0"/>
                <a:ea typeface="微软雅黑" panose="020B0503020204020204" charset="-122"/>
              </a:rPr>
              <a:t>开学前几天要学生记住自己的位置和序号，</a:t>
            </a:r>
            <a:r>
              <a:rPr lang="en-US" altLang="zh-CN" sz="2000">
                <a:latin typeface="Arial" panose="020B0604020202020204" pitchFamily="34" charset="0"/>
                <a:ea typeface="微软雅黑" panose="020B0503020204020204" charset="-122"/>
              </a:rPr>
              <a:t>  </a:t>
            </a:r>
            <a:r>
              <a:rPr lang="zh-CN" altLang="en-US" sz="2000">
                <a:latin typeface="Arial" panose="020B0604020202020204" pitchFamily="34" charset="0"/>
                <a:ea typeface="微软雅黑" panose="020B0503020204020204" charset="-122"/>
              </a:rPr>
              <a:t>能记住前后的人</a:t>
            </a:r>
            <a:endParaRPr lang="zh-CN" altLang="en-US" sz="2000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pic>
        <p:nvPicPr>
          <p:cNvPr id="7" name="45b36dcfb6163c9863b5b64e04597f47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44820" y="2127885"/>
            <a:ext cx="5894070" cy="32905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8" fill="hold" display="1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565821" y="752432"/>
            <a:ext cx="11087654" cy="368935"/>
            <a:chOff x="-2748935" y="741415"/>
            <a:chExt cx="11087654" cy="368935"/>
          </a:xfrm>
        </p:grpSpPr>
        <p:sp>
          <p:nvSpPr>
            <p:cNvPr id="3" name="矩形 2"/>
            <p:cNvSpPr/>
            <p:nvPr/>
          </p:nvSpPr>
          <p:spPr>
            <a:xfrm>
              <a:off x="4341846" y="939542"/>
              <a:ext cx="3996873" cy="45719"/>
            </a:xfrm>
            <a:prstGeom prst="rect">
              <a:avLst/>
            </a:prstGeom>
            <a:solidFill>
              <a:srgbClr val="63BA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>
                <a:latin typeface="思源黑体 Normal" panose="020B0400000000000000" pitchFamily="34" charset="-122"/>
                <a:ea typeface="思源黑体 Normal" panose="020B0400000000000000" pitchFamily="34" charset="-122"/>
              </a:endParaRPr>
            </a:p>
          </p:txBody>
        </p:sp>
        <p:sp>
          <p:nvSpPr>
            <p:cNvPr id="4" name="TextBox 8"/>
            <p:cNvSpPr txBox="1">
              <a:spLocks noChangeArrowheads="1"/>
            </p:cNvSpPr>
            <p:nvPr/>
          </p:nvSpPr>
          <p:spPr bwMode="auto">
            <a:xfrm>
              <a:off x="1168313" y="741415"/>
              <a:ext cx="3255323" cy="3689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 eaLnBrk="1" hangingPunct="1"/>
              <a:r>
                <a:rPr lang="zh-CN" altLang="en-US" sz="2400" b="1">
                  <a:solidFill>
                    <a:srgbClr val="FF9570"/>
                  </a:solidFill>
                  <a:latin typeface="Arial" panose="020B0604020202020204" pitchFamily="34" charset="0"/>
                  <a:ea typeface="微软雅黑" panose="020B0503020204020204" charset="-122"/>
                  <a:cs typeface="从未如此可爱" panose="02010600010101010101" charset="-122"/>
                  <a:sym typeface="+mn-ea"/>
                </a:rPr>
                <a:t>关于座位轮换</a:t>
              </a:r>
              <a:endParaRPr lang="zh-CN" altLang="en-US" sz="2400" b="1" dirty="0">
                <a:solidFill>
                  <a:srgbClr val="FF9570"/>
                </a:solidFill>
                <a:latin typeface="Arial" panose="020B0604020202020204" pitchFamily="34" charset="0"/>
                <a:ea typeface="微软雅黑" panose="020B0503020204020204" charset="-122"/>
                <a:cs typeface="从未如此可爱" panose="02010600010101010101" charset="-122"/>
                <a:sym typeface="+mn-ea"/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-2748935" y="939542"/>
              <a:ext cx="3996873" cy="45719"/>
            </a:xfrm>
            <a:prstGeom prst="rect">
              <a:avLst/>
            </a:prstGeom>
            <a:solidFill>
              <a:srgbClr val="63BA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>
                <a:latin typeface="思源黑体 Normal" panose="020B0400000000000000" pitchFamily="34" charset="-122"/>
                <a:ea typeface="思源黑体 Normal" panose="020B0400000000000000" pitchFamily="34" charset="-122"/>
              </a:endParaRPr>
            </a:p>
          </p:txBody>
        </p:sp>
      </p:grpSp>
      <p:graphicFrame>
        <p:nvGraphicFramePr>
          <p:cNvPr id="7" name="表格 6"/>
          <p:cNvGraphicFramePr/>
          <p:nvPr>
            <p:custDataLst>
              <p:tags r:id="rId1"/>
            </p:custDataLst>
          </p:nvPr>
        </p:nvGraphicFramePr>
        <p:xfrm>
          <a:off x="5134610" y="2286000"/>
          <a:ext cx="1536065" cy="228600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767715"/>
                <a:gridCol w="768350"/>
              </a:tblGrid>
              <a:tr h="38100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A6</a:t>
                      </a:r>
                      <a:endParaRPr lang="en-US" altLang="zh-CN"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B6</a:t>
                      </a:r>
                      <a:endParaRPr lang="en-US" altLang="zh-CN"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A5</a:t>
                      </a:r>
                      <a:endParaRPr lang="en-US" altLang="zh-CN"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B5</a:t>
                      </a:r>
                      <a:endParaRPr lang="en-US" altLang="zh-CN"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A4</a:t>
                      </a:r>
                      <a:endParaRPr lang="en-US" altLang="zh-CN"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B4</a:t>
                      </a:r>
                      <a:endParaRPr lang="en-US" altLang="zh-CN"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A3</a:t>
                      </a:r>
                      <a:endParaRPr lang="en-US" altLang="zh-CN"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B3</a:t>
                      </a:r>
                      <a:endParaRPr lang="en-US" altLang="zh-CN"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A2</a:t>
                      </a:r>
                      <a:endParaRPr lang="en-US" altLang="zh-CN"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B2</a:t>
                      </a:r>
                      <a:endParaRPr lang="en-US" altLang="zh-CN"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A1</a:t>
                      </a:r>
                      <a:endParaRPr lang="en-US" altLang="zh-CN"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B1</a:t>
                      </a:r>
                      <a:endParaRPr lang="en-US" altLang="zh-CN"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8" name="表格 7"/>
          <p:cNvGraphicFramePr/>
          <p:nvPr>
            <p:custDataLst>
              <p:tags r:id="rId2"/>
            </p:custDataLst>
          </p:nvPr>
        </p:nvGraphicFramePr>
        <p:xfrm>
          <a:off x="7057390" y="2286000"/>
          <a:ext cx="1536065" cy="228600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767715"/>
                <a:gridCol w="768350"/>
              </a:tblGrid>
              <a:tr h="381000">
                <a:tc>
                  <a:txBody>
                    <a:bodyPr/>
                    <a:p>
                      <a:pPr>
                        <a:buNone/>
                      </a:pPr>
                      <a:endParaRPr lang="zh-CN" altLang="en-US"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>
                        <a:ea typeface="微软雅黑" panose="020B0503020204020204" charset="-122"/>
                      </a:endParaRPr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>
                        <a:buNone/>
                      </a:pPr>
                      <a:endParaRPr lang="zh-CN" altLang="en-US">
                        <a:ea typeface="微软雅黑" panose="020B0503020204020204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>
                        <a:ea typeface="微软雅黑" panose="020B0503020204020204" charset="-122"/>
                      </a:endParaRPr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>
                        <a:buNone/>
                      </a:pPr>
                      <a:endParaRPr lang="zh-CN" altLang="en-US">
                        <a:ea typeface="微软雅黑" panose="020B0503020204020204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>
                        <a:ea typeface="微软雅黑" panose="020B0503020204020204" charset="-122"/>
                      </a:endParaRPr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>
                        <a:buNone/>
                      </a:pPr>
                      <a:endParaRPr lang="zh-CN" altLang="en-US">
                        <a:ea typeface="微软雅黑" panose="020B0503020204020204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>
                        <a:ea typeface="微软雅黑" panose="020B0503020204020204" charset="-122"/>
                      </a:endParaRPr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>
                        <a:buNone/>
                      </a:pPr>
                      <a:endParaRPr lang="zh-CN" altLang="en-US">
                        <a:ea typeface="微软雅黑" panose="020B0503020204020204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>
                        <a:ea typeface="微软雅黑" panose="020B0503020204020204" charset="-122"/>
                      </a:endParaRPr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>
                        <a:buNone/>
                      </a:pPr>
                      <a:endParaRPr lang="zh-CN" altLang="en-US">
                        <a:ea typeface="微软雅黑" panose="020B0503020204020204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>
                        <a:ea typeface="微软雅黑" panose="020B0503020204020204" charset="-122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9" name="表格 8"/>
          <p:cNvGraphicFramePr/>
          <p:nvPr>
            <p:custDataLst>
              <p:tags r:id="rId3"/>
            </p:custDataLst>
          </p:nvPr>
        </p:nvGraphicFramePr>
        <p:xfrm>
          <a:off x="8980170" y="2286000"/>
          <a:ext cx="1536065" cy="228600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767715"/>
                <a:gridCol w="768350"/>
              </a:tblGrid>
              <a:tr h="381000">
                <a:tc>
                  <a:txBody>
                    <a:bodyPr/>
                    <a:p>
                      <a:pPr>
                        <a:buNone/>
                      </a:pPr>
                      <a:endParaRPr lang="zh-CN" altLang="en-US"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>
                        <a:ea typeface="微软雅黑" panose="020B0503020204020204" charset="-122"/>
                      </a:endParaRPr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>
                        <a:buNone/>
                      </a:pPr>
                      <a:endParaRPr lang="zh-CN" altLang="en-US">
                        <a:ea typeface="微软雅黑" panose="020B0503020204020204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>
                        <a:ea typeface="微软雅黑" panose="020B0503020204020204" charset="-122"/>
                      </a:endParaRPr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>
                        <a:buNone/>
                      </a:pPr>
                      <a:endParaRPr lang="zh-CN" altLang="en-US">
                        <a:ea typeface="微软雅黑" panose="020B0503020204020204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>
                        <a:ea typeface="微软雅黑" panose="020B0503020204020204" charset="-122"/>
                      </a:endParaRPr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>
                        <a:buNone/>
                      </a:pPr>
                      <a:endParaRPr lang="zh-CN" altLang="en-US">
                        <a:ea typeface="微软雅黑" panose="020B0503020204020204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>
                        <a:ea typeface="微软雅黑" panose="020B0503020204020204" charset="-122"/>
                      </a:endParaRPr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>
                        <a:buNone/>
                      </a:pPr>
                      <a:endParaRPr lang="zh-CN" altLang="en-US">
                        <a:ea typeface="微软雅黑" panose="020B0503020204020204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>
                        <a:ea typeface="微软雅黑" panose="020B0503020204020204" charset="-122"/>
                      </a:endParaRPr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>
                        <a:buNone/>
                      </a:pPr>
                      <a:endParaRPr lang="zh-CN" altLang="en-US">
                        <a:ea typeface="微软雅黑" panose="020B0503020204020204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>
                        <a:ea typeface="微软雅黑" panose="020B0503020204020204" charset="-122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矩形 9"/>
          <p:cNvSpPr/>
          <p:nvPr/>
        </p:nvSpPr>
        <p:spPr>
          <a:xfrm>
            <a:off x="6670675" y="4991100"/>
            <a:ext cx="2309495" cy="4311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>
                <a:latin typeface="Arial" panose="020B0604020202020204" pitchFamily="34" charset="0"/>
                <a:ea typeface="微软雅黑" panose="020B0503020204020204" charset="-122"/>
              </a:rPr>
              <a:t>讲台</a:t>
            </a:r>
            <a:endParaRPr lang="zh-CN" altLang="en-US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cxnSp>
        <p:nvCxnSpPr>
          <p:cNvPr id="11" name="直接箭头连接符 10"/>
          <p:cNvCxnSpPr/>
          <p:nvPr/>
        </p:nvCxnSpPr>
        <p:spPr>
          <a:xfrm flipV="1">
            <a:off x="5528945" y="4051300"/>
            <a:ext cx="431165" cy="32639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直接箭头连接符 11"/>
          <p:cNvCxnSpPr/>
          <p:nvPr>
            <p:custDataLst>
              <p:tags r:id="rId4"/>
            </p:custDataLst>
          </p:nvPr>
        </p:nvCxnSpPr>
        <p:spPr>
          <a:xfrm flipV="1">
            <a:off x="5528945" y="2868930"/>
            <a:ext cx="431165" cy="32639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直接箭头连接符 12"/>
          <p:cNvCxnSpPr/>
          <p:nvPr>
            <p:custDataLst>
              <p:tags r:id="rId5"/>
            </p:custDataLst>
          </p:nvPr>
        </p:nvCxnSpPr>
        <p:spPr>
          <a:xfrm flipV="1">
            <a:off x="5528945" y="3269615"/>
            <a:ext cx="431165" cy="32639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直接箭头连接符 13"/>
          <p:cNvCxnSpPr/>
          <p:nvPr>
            <p:custDataLst>
              <p:tags r:id="rId6"/>
            </p:custDataLst>
          </p:nvPr>
        </p:nvCxnSpPr>
        <p:spPr>
          <a:xfrm flipV="1">
            <a:off x="5478780" y="3670300"/>
            <a:ext cx="431165" cy="32639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直接箭头连接符 14"/>
          <p:cNvCxnSpPr/>
          <p:nvPr>
            <p:custDataLst>
              <p:tags r:id="rId7"/>
            </p:custDataLst>
          </p:nvPr>
        </p:nvCxnSpPr>
        <p:spPr>
          <a:xfrm flipV="1">
            <a:off x="5528945" y="2487930"/>
            <a:ext cx="431165" cy="32639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6" name="文本框 15"/>
          <p:cNvSpPr txBox="1"/>
          <p:nvPr/>
        </p:nvSpPr>
        <p:spPr>
          <a:xfrm>
            <a:off x="1003935" y="1750060"/>
            <a:ext cx="3629660" cy="42227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>
              <a:lnSpc>
                <a:spcPct val="170000"/>
              </a:lnSpc>
              <a:buFont typeface="Wingdings" panose="05000000000000000000" charset="0"/>
              <a:buNone/>
            </a:pPr>
            <a:r>
              <a:rPr lang="zh-CN" altLang="en-US" b="1"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将座位轮制度事先告知家长，</a:t>
            </a:r>
            <a:endParaRPr lang="zh-CN" altLang="en-US" b="1">
              <a:latin typeface="Arial" panose="020B0604020202020204" pitchFamily="34" charset="0"/>
              <a:ea typeface="微软雅黑" panose="020B0503020204020204" charset="-122"/>
              <a:sym typeface="+mn-ea"/>
            </a:endParaRPr>
          </a:p>
          <a:p>
            <a:pPr indent="0">
              <a:lnSpc>
                <a:spcPct val="170000"/>
              </a:lnSpc>
              <a:buFont typeface="Wingdings" panose="05000000000000000000" charset="0"/>
              <a:buNone/>
            </a:pPr>
            <a:r>
              <a:rPr lang="zh-CN" altLang="en-US" b="1"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打消疑虑</a:t>
            </a:r>
            <a:endParaRPr lang="zh-CN" altLang="en-US" b="1">
              <a:latin typeface="Arial" panose="020B0604020202020204" pitchFamily="34" charset="0"/>
              <a:ea typeface="微软雅黑" panose="020B0503020204020204" charset="-122"/>
            </a:endParaRPr>
          </a:p>
          <a:p>
            <a:pPr marL="285750" indent="-285750">
              <a:lnSpc>
                <a:spcPct val="170000"/>
              </a:lnSpc>
              <a:buFont typeface="Wingdings" panose="05000000000000000000" charset="0"/>
              <a:buChar char="Ø"/>
            </a:pPr>
            <a:r>
              <a:rPr lang="zh-CN" altLang="en-US">
                <a:latin typeface="Arial" panose="020B0604020202020204" pitchFamily="34" charset="0"/>
                <a:ea typeface="微软雅黑" panose="020B0503020204020204" charset="-122"/>
              </a:rPr>
              <a:t>男女搭配同桌</a:t>
            </a:r>
            <a:endParaRPr lang="zh-CN" altLang="en-US">
              <a:latin typeface="Arial" panose="020B0604020202020204" pitchFamily="34" charset="0"/>
              <a:ea typeface="微软雅黑" panose="020B0503020204020204" charset="-122"/>
            </a:endParaRPr>
          </a:p>
          <a:p>
            <a:pPr marL="285750" indent="-285750">
              <a:lnSpc>
                <a:spcPct val="170000"/>
              </a:lnSpc>
              <a:buFont typeface="Wingdings" panose="05000000000000000000" charset="0"/>
              <a:buChar char="Ø"/>
            </a:pPr>
            <a:r>
              <a:rPr lang="zh-CN" altLang="en-US">
                <a:latin typeface="Arial" panose="020B0604020202020204" pitchFamily="34" charset="0"/>
                <a:ea typeface="微软雅黑" panose="020B0503020204020204" charset="-122"/>
              </a:rPr>
              <a:t>每小组按照身高排列</a:t>
            </a:r>
            <a:endParaRPr lang="zh-CN" altLang="en-US">
              <a:latin typeface="Arial" panose="020B0604020202020204" pitchFamily="34" charset="0"/>
              <a:ea typeface="微软雅黑" panose="020B0503020204020204" charset="-122"/>
            </a:endParaRPr>
          </a:p>
          <a:p>
            <a:pPr marL="285750" indent="-285750">
              <a:lnSpc>
                <a:spcPct val="170000"/>
              </a:lnSpc>
              <a:buFont typeface="Wingdings" panose="05000000000000000000" charset="0"/>
              <a:buChar char="Ø"/>
            </a:pPr>
            <a:r>
              <a:rPr lang="zh-CN" altLang="en-US">
                <a:latin typeface="Arial" panose="020B0604020202020204" pitchFamily="34" charset="0"/>
                <a:ea typeface="微软雅黑" panose="020B0503020204020204" charset="-122"/>
              </a:rPr>
              <a:t>每</a:t>
            </a:r>
            <a:r>
              <a:rPr lang="en-US" altLang="zh-CN">
                <a:latin typeface="Arial" panose="020B0604020202020204" pitchFamily="34" charset="0"/>
                <a:ea typeface="微软雅黑" panose="020B0503020204020204" charset="-122"/>
              </a:rPr>
              <a:t>2</a:t>
            </a:r>
            <a:r>
              <a:rPr lang="zh-CN" altLang="en-US">
                <a:latin typeface="Arial" panose="020B0604020202020204" pitchFamily="34" charset="0"/>
                <a:ea typeface="微软雅黑" panose="020B0503020204020204" charset="-122"/>
              </a:rPr>
              <a:t>周滚动一次：</a:t>
            </a:r>
            <a:endParaRPr lang="zh-CN" altLang="en-US">
              <a:latin typeface="Arial" panose="020B0604020202020204" pitchFamily="34" charset="0"/>
              <a:ea typeface="微软雅黑" panose="020B0503020204020204" charset="-122"/>
            </a:endParaRPr>
          </a:p>
          <a:p>
            <a:pPr indent="0">
              <a:lnSpc>
                <a:spcPct val="170000"/>
              </a:lnSpc>
              <a:buFont typeface="Wingdings" panose="05000000000000000000" charset="0"/>
              <a:buNone/>
            </a:pPr>
            <a:r>
              <a:rPr lang="en-US" altLang="zh-CN" sz="1400">
                <a:latin typeface="Arial" panose="020B0604020202020204" pitchFamily="34" charset="0"/>
                <a:ea typeface="微软雅黑" panose="020B0503020204020204" charset="-122"/>
              </a:rPr>
              <a:t>        </a:t>
            </a:r>
            <a:r>
              <a:rPr lang="zh-CN" altLang="en-US" sz="1400">
                <a:latin typeface="Arial" panose="020B0604020202020204" pitchFamily="34" charset="0"/>
                <a:ea typeface="微软雅黑" panose="020B0503020204020204" charset="-122"/>
              </a:rPr>
              <a:t>每个人向后移动一次，并向左移动一次</a:t>
            </a:r>
            <a:endParaRPr lang="zh-CN" altLang="en-US" sz="1400">
              <a:latin typeface="Arial" panose="020B0604020202020204" pitchFamily="34" charset="0"/>
              <a:ea typeface="微软雅黑" panose="020B0503020204020204" charset="-122"/>
            </a:endParaRPr>
          </a:p>
          <a:p>
            <a:pPr marL="285750" indent="-285750">
              <a:lnSpc>
                <a:spcPct val="170000"/>
              </a:lnSpc>
              <a:buFont typeface="Wingdings" panose="05000000000000000000" charset="0"/>
              <a:buChar char="Ø"/>
            </a:pPr>
            <a:r>
              <a:rPr lang="zh-CN" altLang="en-US">
                <a:latin typeface="Arial" panose="020B0604020202020204" pitchFamily="34" charset="0"/>
                <a:ea typeface="微软雅黑" panose="020B0503020204020204" charset="-122"/>
              </a:rPr>
              <a:t>根据平时表现，个别调整</a:t>
            </a:r>
            <a:endParaRPr lang="zh-CN" altLang="en-US">
              <a:latin typeface="Arial" panose="020B0604020202020204" pitchFamily="34" charset="0"/>
              <a:ea typeface="微软雅黑" panose="020B0503020204020204" charset="-122"/>
            </a:endParaRPr>
          </a:p>
          <a:p>
            <a:pPr marL="285750" indent="-285750">
              <a:lnSpc>
                <a:spcPct val="170000"/>
              </a:lnSpc>
              <a:buFont typeface="Wingdings" panose="05000000000000000000" charset="0"/>
              <a:buChar char="Ø"/>
            </a:pPr>
            <a:r>
              <a:rPr lang="zh-CN" altLang="en-US">
                <a:latin typeface="Arial" panose="020B0604020202020204" pitchFamily="34" charset="0"/>
                <a:ea typeface="微软雅黑" panose="020B0503020204020204" charset="-122"/>
              </a:rPr>
              <a:t>特殊学生关注</a:t>
            </a:r>
            <a:endParaRPr lang="zh-CN" altLang="en-US">
              <a:latin typeface="Arial" panose="020B0604020202020204" pitchFamily="34" charset="0"/>
              <a:ea typeface="微软雅黑" panose="020B0503020204020204" charset="-122"/>
            </a:endParaRPr>
          </a:p>
          <a:p>
            <a:pPr marL="285750" indent="-285750">
              <a:lnSpc>
                <a:spcPct val="170000"/>
              </a:lnSpc>
              <a:buFont typeface="Wingdings" panose="05000000000000000000" charset="0"/>
              <a:buChar char="Ø"/>
            </a:pPr>
            <a:endParaRPr lang="zh-CN" altLang="en-US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6648450" y="2487930"/>
            <a:ext cx="430530" cy="1889760"/>
            <a:chOff x="10470" y="3918"/>
            <a:chExt cx="678" cy="2976"/>
          </a:xfrm>
        </p:grpSpPr>
        <p:cxnSp>
          <p:nvCxnSpPr>
            <p:cNvPr id="17" name="直接箭头连接符 16"/>
            <p:cNvCxnSpPr/>
            <p:nvPr>
              <p:custDataLst>
                <p:tags r:id="rId8"/>
              </p:custDataLst>
            </p:nvPr>
          </p:nvCxnSpPr>
          <p:spPr>
            <a:xfrm flipV="1">
              <a:off x="10470" y="6380"/>
              <a:ext cx="679" cy="514"/>
            </a:xfrm>
            <a:prstGeom prst="straightConnector1">
              <a:avLst/>
            </a:prstGeom>
            <a:ln>
              <a:tailEnd type="arrow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8" name="直接箭头连接符 17"/>
            <p:cNvCxnSpPr/>
            <p:nvPr>
              <p:custDataLst>
                <p:tags r:id="rId9"/>
              </p:custDataLst>
            </p:nvPr>
          </p:nvCxnSpPr>
          <p:spPr>
            <a:xfrm flipV="1">
              <a:off x="10470" y="4518"/>
              <a:ext cx="679" cy="514"/>
            </a:xfrm>
            <a:prstGeom prst="straightConnector1">
              <a:avLst/>
            </a:prstGeom>
            <a:ln>
              <a:tailEnd type="arrow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9" name="直接箭头连接符 18"/>
            <p:cNvCxnSpPr/>
            <p:nvPr>
              <p:custDataLst>
                <p:tags r:id="rId10"/>
              </p:custDataLst>
            </p:nvPr>
          </p:nvCxnSpPr>
          <p:spPr>
            <a:xfrm flipV="1">
              <a:off x="10470" y="5150"/>
              <a:ext cx="679" cy="514"/>
            </a:xfrm>
            <a:prstGeom prst="straightConnector1">
              <a:avLst/>
            </a:prstGeom>
            <a:ln>
              <a:tailEnd type="arrow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0" name="直接箭头连接符 19"/>
            <p:cNvCxnSpPr/>
            <p:nvPr>
              <p:custDataLst>
                <p:tags r:id="rId11"/>
              </p:custDataLst>
            </p:nvPr>
          </p:nvCxnSpPr>
          <p:spPr>
            <a:xfrm flipV="1">
              <a:off x="10470" y="5765"/>
              <a:ext cx="679" cy="514"/>
            </a:xfrm>
            <a:prstGeom prst="straightConnector1">
              <a:avLst/>
            </a:prstGeom>
            <a:ln>
              <a:tailEnd type="arrow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1" name="直接箭头连接符 20"/>
            <p:cNvCxnSpPr/>
            <p:nvPr>
              <p:custDataLst>
                <p:tags r:id="rId12"/>
              </p:custDataLst>
            </p:nvPr>
          </p:nvCxnSpPr>
          <p:spPr>
            <a:xfrm flipV="1">
              <a:off x="10470" y="3918"/>
              <a:ext cx="679" cy="514"/>
            </a:xfrm>
            <a:prstGeom prst="straightConnector1">
              <a:avLst/>
            </a:prstGeom>
            <a:ln>
              <a:tailEnd type="arrow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cxnSp>
        <p:nvCxnSpPr>
          <p:cNvPr id="23" name="直接箭头连接符 22"/>
          <p:cNvCxnSpPr/>
          <p:nvPr>
            <p:custDataLst>
              <p:tags r:id="rId13"/>
            </p:custDataLst>
          </p:nvPr>
        </p:nvCxnSpPr>
        <p:spPr>
          <a:xfrm flipV="1">
            <a:off x="7533005" y="4103370"/>
            <a:ext cx="431165" cy="32639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直接箭头连接符 23"/>
          <p:cNvCxnSpPr/>
          <p:nvPr>
            <p:custDataLst>
              <p:tags r:id="rId14"/>
            </p:custDataLst>
          </p:nvPr>
        </p:nvCxnSpPr>
        <p:spPr>
          <a:xfrm flipV="1">
            <a:off x="7533005" y="2921000"/>
            <a:ext cx="431165" cy="32639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直接箭头连接符 24"/>
          <p:cNvCxnSpPr/>
          <p:nvPr>
            <p:custDataLst>
              <p:tags r:id="rId15"/>
            </p:custDataLst>
          </p:nvPr>
        </p:nvCxnSpPr>
        <p:spPr>
          <a:xfrm flipV="1">
            <a:off x="7533005" y="3322320"/>
            <a:ext cx="431165" cy="32639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6" name="直接箭头连接符 25"/>
          <p:cNvCxnSpPr/>
          <p:nvPr>
            <p:custDataLst>
              <p:tags r:id="rId16"/>
            </p:custDataLst>
          </p:nvPr>
        </p:nvCxnSpPr>
        <p:spPr>
          <a:xfrm flipV="1">
            <a:off x="7533005" y="3712845"/>
            <a:ext cx="431165" cy="32639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7" name="直接箭头连接符 26"/>
          <p:cNvCxnSpPr/>
          <p:nvPr>
            <p:custDataLst>
              <p:tags r:id="rId17"/>
            </p:custDataLst>
          </p:nvPr>
        </p:nvCxnSpPr>
        <p:spPr>
          <a:xfrm flipV="1">
            <a:off x="7533005" y="2540000"/>
            <a:ext cx="431165" cy="32639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8" name="直接箭头连接符 27"/>
          <p:cNvCxnSpPr/>
          <p:nvPr>
            <p:custDataLst>
              <p:tags r:id="rId18"/>
            </p:custDataLst>
          </p:nvPr>
        </p:nvCxnSpPr>
        <p:spPr>
          <a:xfrm flipV="1">
            <a:off x="8593455" y="3987165"/>
            <a:ext cx="431165" cy="32639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9" name="直接箭头连接符 28"/>
          <p:cNvCxnSpPr/>
          <p:nvPr>
            <p:custDataLst>
              <p:tags r:id="rId19"/>
            </p:custDataLst>
          </p:nvPr>
        </p:nvCxnSpPr>
        <p:spPr>
          <a:xfrm flipV="1">
            <a:off x="8593455" y="2804795"/>
            <a:ext cx="431165" cy="32639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0" name="直接箭头连接符 29"/>
          <p:cNvCxnSpPr/>
          <p:nvPr>
            <p:custDataLst>
              <p:tags r:id="rId20"/>
            </p:custDataLst>
          </p:nvPr>
        </p:nvCxnSpPr>
        <p:spPr>
          <a:xfrm flipV="1">
            <a:off x="8593455" y="3206115"/>
            <a:ext cx="431165" cy="32639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1" name="直接箭头连接符 30"/>
          <p:cNvCxnSpPr/>
          <p:nvPr>
            <p:custDataLst>
              <p:tags r:id="rId21"/>
            </p:custDataLst>
          </p:nvPr>
        </p:nvCxnSpPr>
        <p:spPr>
          <a:xfrm flipV="1">
            <a:off x="8593455" y="3596640"/>
            <a:ext cx="431165" cy="32639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2" name="直接箭头连接符 31"/>
          <p:cNvCxnSpPr/>
          <p:nvPr>
            <p:custDataLst>
              <p:tags r:id="rId22"/>
            </p:custDataLst>
          </p:nvPr>
        </p:nvCxnSpPr>
        <p:spPr>
          <a:xfrm flipV="1">
            <a:off x="8593455" y="2423795"/>
            <a:ext cx="431165" cy="32639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3" name="直接箭头连接符 32"/>
          <p:cNvCxnSpPr/>
          <p:nvPr>
            <p:custDataLst>
              <p:tags r:id="rId23"/>
            </p:custDataLst>
          </p:nvPr>
        </p:nvCxnSpPr>
        <p:spPr>
          <a:xfrm flipV="1">
            <a:off x="9537065" y="4039235"/>
            <a:ext cx="431165" cy="32639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4" name="直接箭头连接符 33"/>
          <p:cNvCxnSpPr/>
          <p:nvPr>
            <p:custDataLst>
              <p:tags r:id="rId24"/>
            </p:custDataLst>
          </p:nvPr>
        </p:nvCxnSpPr>
        <p:spPr>
          <a:xfrm flipV="1">
            <a:off x="9537065" y="2856865"/>
            <a:ext cx="431165" cy="32639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5" name="直接箭头连接符 34"/>
          <p:cNvCxnSpPr/>
          <p:nvPr>
            <p:custDataLst>
              <p:tags r:id="rId25"/>
            </p:custDataLst>
          </p:nvPr>
        </p:nvCxnSpPr>
        <p:spPr>
          <a:xfrm flipV="1">
            <a:off x="9537065" y="3258185"/>
            <a:ext cx="431165" cy="32639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6" name="直接箭头连接符 35"/>
          <p:cNvCxnSpPr/>
          <p:nvPr>
            <p:custDataLst>
              <p:tags r:id="rId26"/>
            </p:custDataLst>
          </p:nvPr>
        </p:nvCxnSpPr>
        <p:spPr>
          <a:xfrm flipV="1">
            <a:off x="9537065" y="3648710"/>
            <a:ext cx="431165" cy="32639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7" name="直接箭头连接符 36"/>
          <p:cNvCxnSpPr/>
          <p:nvPr>
            <p:custDataLst>
              <p:tags r:id="rId27"/>
            </p:custDataLst>
          </p:nvPr>
        </p:nvCxnSpPr>
        <p:spPr>
          <a:xfrm flipV="1">
            <a:off x="9537065" y="2475865"/>
            <a:ext cx="431165" cy="32639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41" name="组合 40"/>
          <p:cNvGrpSpPr/>
          <p:nvPr/>
        </p:nvGrpSpPr>
        <p:grpSpPr>
          <a:xfrm>
            <a:off x="5593080" y="2037080"/>
            <a:ext cx="1076960" cy="2440305"/>
            <a:chOff x="8808" y="3208"/>
            <a:chExt cx="1696" cy="3843"/>
          </a:xfrm>
        </p:grpSpPr>
        <p:sp>
          <p:nvSpPr>
            <p:cNvPr id="38" name="任意多边形 37"/>
            <p:cNvSpPr/>
            <p:nvPr/>
          </p:nvSpPr>
          <p:spPr>
            <a:xfrm>
              <a:off x="8808" y="3208"/>
              <a:ext cx="1697" cy="3776"/>
            </a:xfrm>
            <a:custGeom>
              <a:avLst/>
              <a:gdLst>
                <a:gd name="connisteX0" fmla="*/ 3532 w 1077528"/>
                <a:gd name="connsiteY0" fmla="*/ 413808 h 2397548"/>
                <a:gd name="connisteX1" fmla="*/ 3532 w 1077528"/>
                <a:gd name="connsiteY1" fmla="*/ 346498 h 2397548"/>
                <a:gd name="connisteX2" fmla="*/ 41632 w 1077528"/>
                <a:gd name="connsiteY2" fmla="*/ 279188 h 2397548"/>
                <a:gd name="connisteX3" fmla="*/ 89892 w 1077528"/>
                <a:gd name="connsiteY3" fmla="*/ 212513 h 2397548"/>
                <a:gd name="connisteX4" fmla="*/ 156567 w 1077528"/>
                <a:gd name="connsiteY4" fmla="*/ 145203 h 2397548"/>
                <a:gd name="connisteX5" fmla="*/ 233402 w 1077528"/>
                <a:gd name="connsiteY5" fmla="*/ 96943 h 2397548"/>
                <a:gd name="connisteX6" fmla="*/ 300712 w 1077528"/>
                <a:gd name="connsiteY6" fmla="*/ 49318 h 2397548"/>
                <a:gd name="connisteX7" fmla="*/ 376912 w 1077528"/>
                <a:gd name="connsiteY7" fmla="*/ 20743 h 2397548"/>
                <a:gd name="connisteX8" fmla="*/ 444222 w 1077528"/>
                <a:gd name="connsiteY8" fmla="*/ 1693 h 2397548"/>
                <a:gd name="connisteX9" fmla="*/ 511532 w 1077528"/>
                <a:gd name="connsiteY9" fmla="*/ 1693 h 2397548"/>
                <a:gd name="connisteX10" fmla="*/ 587732 w 1077528"/>
                <a:gd name="connsiteY10" fmla="*/ 1693 h 2397548"/>
                <a:gd name="connisteX11" fmla="*/ 655042 w 1077528"/>
                <a:gd name="connsiteY11" fmla="*/ 1693 h 2397548"/>
                <a:gd name="connisteX12" fmla="*/ 731877 w 1077528"/>
                <a:gd name="connsiteY12" fmla="*/ 20743 h 2397548"/>
                <a:gd name="connisteX13" fmla="*/ 799187 w 1077528"/>
                <a:gd name="connsiteY13" fmla="*/ 68368 h 2397548"/>
                <a:gd name="connisteX14" fmla="*/ 865862 w 1077528"/>
                <a:gd name="connsiteY14" fmla="*/ 126153 h 2397548"/>
                <a:gd name="connisteX15" fmla="*/ 904597 w 1077528"/>
                <a:gd name="connsiteY15" fmla="*/ 192828 h 2397548"/>
                <a:gd name="connisteX16" fmla="*/ 933172 w 1077528"/>
                <a:gd name="connsiteY16" fmla="*/ 260138 h 2397548"/>
                <a:gd name="connisteX17" fmla="*/ 980797 w 1077528"/>
                <a:gd name="connsiteY17" fmla="*/ 336973 h 2397548"/>
                <a:gd name="connisteX18" fmla="*/ 1010007 w 1077528"/>
                <a:gd name="connsiteY18" fmla="*/ 404283 h 2397548"/>
                <a:gd name="connisteX19" fmla="*/ 1029057 w 1077528"/>
                <a:gd name="connsiteY19" fmla="*/ 470958 h 2397548"/>
                <a:gd name="connisteX20" fmla="*/ 1048107 w 1077528"/>
                <a:gd name="connsiteY20" fmla="*/ 538268 h 2397548"/>
                <a:gd name="connisteX21" fmla="*/ 1057632 w 1077528"/>
                <a:gd name="connsiteY21" fmla="*/ 604943 h 2397548"/>
                <a:gd name="connisteX22" fmla="*/ 1067157 w 1077528"/>
                <a:gd name="connsiteY22" fmla="*/ 672253 h 2397548"/>
                <a:gd name="connisteX23" fmla="*/ 1076682 w 1077528"/>
                <a:gd name="connsiteY23" fmla="*/ 739563 h 2397548"/>
                <a:gd name="connisteX24" fmla="*/ 1076682 w 1077528"/>
                <a:gd name="connsiteY24" fmla="*/ 816398 h 2397548"/>
                <a:gd name="connisteX25" fmla="*/ 1076682 w 1077528"/>
                <a:gd name="connsiteY25" fmla="*/ 892598 h 2397548"/>
                <a:gd name="connisteX26" fmla="*/ 1076682 w 1077528"/>
                <a:gd name="connsiteY26" fmla="*/ 959908 h 2397548"/>
                <a:gd name="connisteX27" fmla="*/ 1076682 w 1077528"/>
                <a:gd name="connsiteY27" fmla="*/ 1027218 h 2397548"/>
                <a:gd name="connisteX28" fmla="*/ 1076682 w 1077528"/>
                <a:gd name="connsiteY28" fmla="*/ 1093893 h 2397548"/>
                <a:gd name="connisteX29" fmla="*/ 1076682 w 1077528"/>
                <a:gd name="connsiteY29" fmla="*/ 1161203 h 2397548"/>
                <a:gd name="connisteX30" fmla="*/ 1076682 w 1077528"/>
                <a:gd name="connsiteY30" fmla="*/ 1228513 h 2397548"/>
                <a:gd name="connisteX31" fmla="*/ 1067157 w 1077528"/>
                <a:gd name="connsiteY31" fmla="*/ 1304713 h 2397548"/>
                <a:gd name="connisteX32" fmla="*/ 1067157 w 1077528"/>
                <a:gd name="connsiteY32" fmla="*/ 1372023 h 2397548"/>
                <a:gd name="connisteX33" fmla="*/ 1038582 w 1077528"/>
                <a:gd name="connsiteY33" fmla="*/ 1448858 h 2397548"/>
                <a:gd name="connisteX34" fmla="*/ 1029057 w 1077528"/>
                <a:gd name="connsiteY34" fmla="*/ 1525693 h 2397548"/>
                <a:gd name="connisteX35" fmla="*/ 1010007 w 1077528"/>
                <a:gd name="connsiteY35" fmla="*/ 1592368 h 2397548"/>
                <a:gd name="connisteX36" fmla="*/ 999847 w 1077528"/>
                <a:gd name="connsiteY36" fmla="*/ 1659678 h 2397548"/>
                <a:gd name="connisteX37" fmla="*/ 980797 w 1077528"/>
                <a:gd name="connsiteY37" fmla="*/ 1726988 h 2397548"/>
                <a:gd name="connisteX38" fmla="*/ 961747 w 1077528"/>
                <a:gd name="connsiteY38" fmla="*/ 1793663 h 2397548"/>
                <a:gd name="connisteX39" fmla="*/ 942697 w 1077528"/>
                <a:gd name="connsiteY39" fmla="*/ 1860973 h 2397548"/>
                <a:gd name="connisteX40" fmla="*/ 914122 w 1077528"/>
                <a:gd name="connsiteY40" fmla="*/ 1937808 h 2397548"/>
                <a:gd name="connisteX41" fmla="*/ 904597 w 1077528"/>
                <a:gd name="connsiteY41" fmla="*/ 2004483 h 2397548"/>
                <a:gd name="connisteX42" fmla="*/ 884912 w 1077528"/>
                <a:gd name="connsiteY42" fmla="*/ 2071793 h 2397548"/>
                <a:gd name="connisteX43" fmla="*/ 865862 w 1077528"/>
                <a:gd name="connsiteY43" fmla="*/ 2139103 h 2397548"/>
                <a:gd name="connisteX44" fmla="*/ 846812 w 1077528"/>
                <a:gd name="connsiteY44" fmla="*/ 2205778 h 2397548"/>
                <a:gd name="connisteX45" fmla="*/ 827762 w 1077528"/>
                <a:gd name="connsiteY45" fmla="*/ 2273088 h 2397548"/>
                <a:gd name="connisteX46" fmla="*/ 769977 w 1077528"/>
                <a:gd name="connsiteY46" fmla="*/ 2340398 h 2397548"/>
                <a:gd name="connisteX47" fmla="*/ 703302 w 1077528"/>
                <a:gd name="connsiteY47" fmla="*/ 2397548 h 2397548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  <a:cxn ang="0">
                  <a:pos x="connisteX39" y="connsiteY39"/>
                </a:cxn>
                <a:cxn ang="0">
                  <a:pos x="connisteX40" y="connsiteY40"/>
                </a:cxn>
                <a:cxn ang="0">
                  <a:pos x="connisteX41" y="connsiteY41"/>
                </a:cxn>
                <a:cxn ang="0">
                  <a:pos x="connisteX42" y="connsiteY42"/>
                </a:cxn>
                <a:cxn ang="0">
                  <a:pos x="connisteX43" y="connsiteY43"/>
                </a:cxn>
                <a:cxn ang="0">
                  <a:pos x="connisteX44" y="connsiteY44"/>
                </a:cxn>
                <a:cxn ang="0">
                  <a:pos x="connisteX45" y="connsiteY45"/>
                </a:cxn>
                <a:cxn ang="0">
                  <a:pos x="connisteX46" y="connsiteY46"/>
                </a:cxn>
                <a:cxn ang="0">
                  <a:pos x="connisteX47" y="connsiteY47"/>
                </a:cxn>
              </a:cxnLst>
              <a:rect l="l" t="t" r="r" b="b"/>
              <a:pathLst>
                <a:path w="1077529" h="2397548">
                  <a:moveTo>
                    <a:pt x="3532" y="413808"/>
                  </a:moveTo>
                  <a:cubicBezTo>
                    <a:pt x="2897" y="401743"/>
                    <a:pt x="-4088" y="373168"/>
                    <a:pt x="3532" y="346498"/>
                  </a:cubicBezTo>
                  <a:cubicBezTo>
                    <a:pt x="11152" y="319828"/>
                    <a:pt x="24487" y="305858"/>
                    <a:pt x="41632" y="279188"/>
                  </a:cubicBezTo>
                  <a:cubicBezTo>
                    <a:pt x="58777" y="252518"/>
                    <a:pt x="67032" y="239183"/>
                    <a:pt x="89892" y="212513"/>
                  </a:cubicBezTo>
                  <a:cubicBezTo>
                    <a:pt x="112752" y="185843"/>
                    <a:pt x="127992" y="168063"/>
                    <a:pt x="156567" y="145203"/>
                  </a:cubicBezTo>
                  <a:cubicBezTo>
                    <a:pt x="185142" y="122343"/>
                    <a:pt x="204827" y="115993"/>
                    <a:pt x="233402" y="96943"/>
                  </a:cubicBezTo>
                  <a:cubicBezTo>
                    <a:pt x="261977" y="77893"/>
                    <a:pt x="272137" y="64558"/>
                    <a:pt x="300712" y="49318"/>
                  </a:cubicBezTo>
                  <a:cubicBezTo>
                    <a:pt x="329287" y="34078"/>
                    <a:pt x="348337" y="30268"/>
                    <a:pt x="376912" y="20743"/>
                  </a:cubicBezTo>
                  <a:cubicBezTo>
                    <a:pt x="405487" y="11218"/>
                    <a:pt x="417552" y="5503"/>
                    <a:pt x="444222" y="1693"/>
                  </a:cubicBezTo>
                  <a:cubicBezTo>
                    <a:pt x="470892" y="-2117"/>
                    <a:pt x="482957" y="1693"/>
                    <a:pt x="511532" y="1693"/>
                  </a:cubicBezTo>
                  <a:cubicBezTo>
                    <a:pt x="540107" y="1693"/>
                    <a:pt x="559157" y="1693"/>
                    <a:pt x="587732" y="1693"/>
                  </a:cubicBezTo>
                  <a:cubicBezTo>
                    <a:pt x="616307" y="1693"/>
                    <a:pt x="626467" y="-2117"/>
                    <a:pt x="655042" y="1693"/>
                  </a:cubicBezTo>
                  <a:cubicBezTo>
                    <a:pt x="683617" y="5503"/>
                    <a:pt x="703302" y="7408"/>
                    <a:pt x="731877" y="20743"/>
                  </a:cubicBezTo>
                  <a:cubicBezTo>
                    <a:pt x="760452" y="34078"/>
                    <a:pt x="772517" y="47413"/>
                    <a:pt x="799187" y="68368"/>
                  </a:cubicBezTo>
                  <a:cubicBezTo>
                    <a:pt x="825857" y="89323"/>
                    <a:pt x="844907" y="101388"/>
                    <a:pt x="865862" y="126153"/>
                  </a:cubicBezTo>
                  <a:cubicBezTo>
                    <a:pt x="886817" y="150918"/>
                    <a:pt x="891262" y="166158"/>
                    <a:pt x="904597" y="192828"/>
                  </a:cubicBezTo>
                  <a:cubicBezTo>
                    <a:pt x="917932" y="219498"/>
                    <a:pt x="917932" y="231563"/>
                    <a:pt x="933172" y="260138"/>
                  </a:cubicBezTo>
                  <a:cubicBezTo>
                    <a:pt x="948412" y="288713"/>
                    <a:pt x="965557" y="308398"/>
                    <a:pt x="980797" y="336973"/>
                  </a:cubicBezTo>
                  <a:cubicBezTo>
                    <a:pt x="996037" y="365548"/>
                    <a:pt x="1000482" y="377613"/>
                    <a:pt x="1010007" y="404283"/>
                  </a:cubicBezTo>
                  <a:cubicBezTo>
                    <a:pt x="1019532" y="430953"/>
                    <a:pt x="1021437" y="444288"/>
                    <a:pt x="1029057" y="470958"/>
                  </a:cubicBezTo>
                  <a:cubicBezTo>
                    <a:pt x="1036677" y="497628"/>
                    <a:pt x="1042392" y="511598"/>
                    <a:pt x="1048107" y="538268"/>
                  </a:cubicBezTo>
                  <a:cubicBezTo>
                    <a:pt x="1053822" y="564938"/>
                    <a:pt x="1053822" y="578273"/>
                    <a:pt x="1057632" y="604943"/>
                  </a:cubicBezTo>
                  <a:cubicBezTo>
                    <a:pt x="1061442" y="631613"/>
                    <a:pt x="1063347" y="645583"/>
                    <a:pt x="1067157" y="672253"/>
                  </a:cubicBezTo>
                  <a:cubicBezTo>
                    <a:pt x="1070967" y="698923"/>
                    <a:pt x="1074777" y="710988"/>
                    <a:pt x="1076682" y="739563"/>
                  </a:cubicBezTo>
                  <a:cubicBezTo>
                    <a:pt x="1078587" y="768138"/>
                    <a:pt x="1076682" y="785918"/>
                    <a:pt x="1076682" y="816398"/>
                  </a:cubicBezTo>
                  <a:cubicBezTo>
                    <a:pt x="1076682" y="846878"/>
                    <a:pt x="1076682" y="864023"/>
                    <a:pt x="1076682" y="892598"/>
                  </a:cubicBezTo>
                  <a:cubicBezTo>
                    <a:pt x="1076682" y="921173"/>
                    <a:pt x="1076682" y="933238"/>
                    <a:pt x="1076682" y="959908"/>
                  </a:cubicBezTo>
                  <a:cubicBezTo>
                    <a:pt x="1076682" y="986578"/>
                    <a:pt x="1076682" y="1000548"/>
                    <a:pt x="1076682" y="1027218"/>
                  </a:cubicBezTo>
                  <a:cubicBezTo>
                    <a:pt x="1076682" y="1053888"/>
                    <a:pt x="1076682" y="1067223"/>
                    <a:pt x="1076682" y="1093893"/>
                  </a:cubicBezTo>
                  <a:cubicBezTo>
                    <a:pt x="1076682" y="1120563"/>
                    <a:pt x="1076682" y="1134533"/>
                    <a:pt x="1076682" y="1161203"/>
                  </a:cubicBezTo>
                  <a:cubicBezTo>
                    <a:pt x="1076682" y="1187873"/>
                    <a:pt x="1078587" y="1199938"/>
                    <a:pt x="1076682" y="1228513"/>
                  </a:cubicBezTo>
                  <a:cubicBezTo>
                    <a:pt x="1074777" y="1257088"/>
                    <a:pt x="1069062" y="1276138"/>
                    <a:pt x="1067157" y="1304713"/>
                  </a:cubicBezTo>
                  <a:cubicBezTo>
                    <a:pt x="1065252" y="1333288"/>
                    <a:pt x="1072872" y="1343448"/>
                    <a:pt x="1067157" y="1372023"/>
                  </a:cubicBezTo>
                  <a:cubicBezTo>
                    <a:pt x="1061442" y="1400598"/>
                    <a:pt x="1046202" y="1418378"/>
                    <a:pt x="1038582" y="1448858"/>
                  </a:cubicBezTo>
                  <a:cubicBezTo>
                    <a:pt x="1030962" y="1479338"/>
                    <a:pt x="1034772" y="1497118"/>
                    <a:pt x="1029057" y="1525693"/>
                  </a:cubicBezTo>
                  <a:cubicBezTo>
                    <a:pt x="1023342" y="1554268"/>
                    <a:pt x="1015722" y="1565698"/>
                    <a:pt x="1010007" y="1592368"/>
                  </a:cubicBezTo>
                  <a:cubicBezTo>
                    <a:pt x="1004292" y="1619038"/>
                    <a:pt x="1005562" y="1633008"/>
                    <a:pt x="999847" y="1659678"/>
                  </a:cubicBezTo>
                  <a:cubicBezTo>
                    <a:pt x="994132" y="1686348"/>
                    <a:pt x="988417" y="1700318"/>
                    <a:pt x="980797" y="1726988"/>
                  </a:cubicBezTo>
                  <a:cubicBezTo>
                    <a:pt x="973177" y="1753658"/>
                    <a:pt x="969367" y="1766993"/>
                    <a:pt x="961747" y="1793663"/>
                  </a:cubicBezTo>
                  <a:cubicBezTo>
                    <a:pt x="954127" y="1820333"/>
                    <a:pt x="952222" y="1832398"/>
                    <a:pt x="942697" y="1860973"/>
                  </a:cubicBezTo>
                  <a:cubicBezTo>
                    <a:pt x="933172" y="1889548"/>
                    <a:pt x="921742" y="1909233"/>
                    <a:pt x="914122" y="1937808"/>
                  </a:cubicBezTo>
                  <a:cubicBezTo>
                    <a:pt x="906502" y="1966383"/>
                    <a:pt x="910312" y="1977813"/>
                    <a:pt x="904597" y="2004483"/>
                  </a:cubicBezTo>
                  <a:cubicBezTo>
                    <a:pt x="898882" y="2031153"/>
                    <a:pt x="892532" y="2045123"/>
                    <a:pt x="884912" y="2071793"/>
                  </a:cubicBezTo>
                  <a:cubicBezTo>
                    <a:pt x="877292" y="2098463"/>
                    <a:pt x="873482" y="2112433"/>
                    <a:pt x="865862" y="2139103"/>
                  </a:cubicBezTo>
                  <a:cubicBezTo>
                    <a:pt x="858242" y="2165773"/>
                    <a:pt x="854432" y="2179108"/>
                    <a:pt x="846812" y="2205778"/>
                  </a:cubicBezTo>
                  <a:cubicBezTo>
                    <a:pt x="839192" y="2232448"/>
                    <a:pt x="843002" y="2246418"/>
                    <a:pt x="827762" y="2273088"/>
                  </a:cubicBezTo>
                  <a:cubicBezTo>
                    <a:pt x="812522" y="2299758"/>
                    <a:pt x="794742" y="2315633"/>
                    <a:pt x="769977" y="2340398"/>
                  </a:cubicBezTo>
                  <a:cubicBezTo>
                    <a:pt x="745212" y="2365163"/>
                    <a:pt x="715367" y="2387388"/>
                    <a:pt x="703302" y="2397548"/>
                  </a:cubicBezTo>
                </a:path>
              </a:pathLst>
            </a:cu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9" name="任意多边形 38"/>
            <p:cNvSpPr/>
            <p:nvPr/>
          </p:nvSpPr>
          <p:spPr>
            <a:xfrm>
              <a:off x="9839" y="6863"/>
              <a:ext cx="212" cy="189"/>
            </a:xfrm>
            <a:custGeom>
              <a:avLst/>
              <a:gdLst>
                <a:gd name="connisteX0" fmla="*/ 38728 w 134613"/>
                <a:gd name="connsiteY0" fmla="*/ 0 h 120099"/>
                <a:gd name="connisteX1" fmla="*/ 628 w 134613"/>
                <a:gd name="connsiteY1" fmla="*/ 67310 h 120099"/>
                <a:gd name="connisteX2" fmla="*/ 67938 w 134613"/>
                <a:gd name="connsiteY2" fmla="*/ 115570 h 120099"/>
                <a:gd name="connisteX3" fmla="*/ 134613 w 134613"/>
                <a:gd name="connsiteY3" fmla="*/ 115570 h 120099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</a:cxnLst>
              <a:rect l="l" t="t" r="r" b="b"/>
              <a:pathLst>
                <a:path w="134613" h="120100">
                  <a:moveTo>
                    <a:pt x="38728" y="0"/>
                  </a:moveTo>
                  <a:cubicBezTo>
                    <a:pt x="29838" y="12700"/>
                    <a:pt x="-5087" y="44450"/>
                    <a:pt x="628" y="67310"/>
                  </a:cubicBezTo>
                  <a:cubicBezTo>
                    <a:pt x="6343" y="90170"/>
                    <a:pt x="41268" y="106045"/>
                    <a:pt x="67938" y="115570"/>
                  </a:cubicBezTo>
                  <a:cubicBezTo>
                    <a:pt x="94608" y="125095"/>
                    <a:pt x="122548" y="116840"/>
                    <a:pt x="134613" y="115570"/>
                  </a:cubicBezTo>
                </a:path>
              </a:pathLst>
            </a:cu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42" name="组合 41"/>
          <p:cNvGrpSpPr/>
          <p:nvPr/>
        </p:nvGrpSpPr>
        <p:grpSpPr>
          <a:xfrm>
            <a:off x="6455410" y="2037080"/>
            <a:ext cx="1076960" cy="2440305"/>
            <a:chOff x="8808" y="3208"/>
            <a:chExt cx="1696" cy="3843"/>
          </a:xfrm>
        </p:grpSpPr>
        <p:sp>
          <p:nvSpPr>
            <p:cNvPr id="43" name="任意多边形 42"/>
            <p:cNvSpPr/>
            <p:nvPr>
              <p:custDataLst>
                <p:tags r:id="rId28"/>
              </p:custDataLst>
            </p:nvPr>
          </p:nvSpPr>
          <p:spPr>
            <a:xfrm>
              <a:off x="8808" y="3208"/>
              <a:ext cx="1697" cy="3776"/>
            </a:xfrm>
            <a:custGeom>
              <a:avLst/>
              <a:gdLst>
                <a:gd name="connisteX0" fmla="*/ 3532 w 1077528"/>
                <a:gd name="connsiteY0" fmla="*/ 413808 h 2397548"/>
                <a:gd name="connisteX1" fmla="*/ 3532 w 1077528"/>
                <a:gd name="connsiteY1" fmla="*/ 346498 h 2397548"/>
                <a:gd name="connisteX2" fmla="*/ 41632 w 1077528"/>
                <a:gd name="connsiteY2" fmla="*/ 279188 h 2397548"/>
                <a:gd name="connisteX3" fmla="*/ 89892 w 1077528"/>
                <a:gd name="connsiteY3" fmla="*/ 212513 h 2397548"/>
                <a:gd name="connisteX4" fmla="*/ 156567 w 1077528"/>
                <a:gd name="connsiteY4" fmla="*/ 145203 h 2397548"/>
                <a:gd name="connisteX5" fmla="*/ 233402 w 1077528"/>
                <a:gd name="connsiteY5" fmla="*/ 96943 h 2397548"/>
                <a:gd name="connisteX6" fmla="*/ 300712 w 1077528"/>
                <a:gd name="connsiteY6" fmla="*/ 49318 h 2397548"/>
                <a:gd name="connisteX7" fmla="*/ 376912 w 1077528"/>
                <a:gd name="connsiteY7" fmla="*/ 20743 h 2397548"/>
                <a:gd name="connisteX8" fmla="*/ 444222 w 1077528"/>
                <a:gd name="connsiteY8" fmla="*/ 1693 h 2397548"/>
                <a:gd name="connisteX9" fmla="*/ 511532 w 1077528"/>
                <a:gd name="connsiteY9" fmla="*/ 1693 h 2397548"/>
                <a:gd name="connisteX10" fmla="*/ 587732 w 1077528"/>
                <a:gd name="connsiteY10" fmla="*/ 1693 h 2397548"/>
                <a:gd name="connisteX11" fmla="*/ 655042 w 1077528"/>
                <a:gd name="connsiteY11" fmla="*/ 1693 h 2397548"/>
                <a:gd name="connisteX12" fmla="*/ 731877 w 1077528"/>
                <a:gd name="connsiteY12" fmla="*/ 20743 h 2397548"/>
                <a:gd name="connisteX13" fmla="*/ 799187 w 1077528"/>
                <a:gd name="connsiteY13" fmla="*/ 68368 h 2397548"/>
                <a:gd name="connisteX14" fmla="*/ 865862 w 1077528"/>
                <a:gd name="connsiteY14" fmla="*/ 126153 h 2397548"/>
                <a:gd name="connisteX15" fmla="*/ 904597 w 1077528"/>
                <a:gd name="connsiteY15" fmla="*/ 192828 h 2397548"/>
                <a:gd name="connisteX16" fmla="*/ 933172 w 1077528"/>
                <a:gd name="connsiteY16" fmla="*/ 260138 h 2397548"/>
                <a:gd name="connisteX17" fmla="*/ 980797 w 1077528"/>
                <a:gd name="connsiteY17" fmla="*/ 336973 h 2397548"/>
                <a:gd name="connisteX18" fmla="*/ 1010007 w 1077528"/>
                <a:gd name="connsiteY18" fmla="*/ 404283 h 2397548"/>
                <a:gd name="connisteX19" fmla="*/ 1029057 w 1077528"/>
                <a:gd name="connsiteY19" fmla="*/ 470958 h 2397548"/>
                <a:gd name="connisteX20" fmla="*/ 1048107 w 1077528"/>
                <a:gd name="connsiteY20" fmla="*/ 538268 h 2397548"/>
                <a:gd name="connisteX21" fmla="*/ 1057632 w 1077528"/>
                <a:gd name="connsiteY21" fmla="*/ 604943 h 2397548"/>
                <a:gd name="connisteX22" fmla="*/ 1067157 w 1077528"/>
                <a:gd name="connsiteY22" fmla="*/ 672253 h 2397548"/>
                <a:gd name="connisteX23" fmla="*/ 1076682 w 1077528"/>
                <a:gd name="connsiteY23" fmla="*/ 739563 h 2397548"/>
                <a:gd name="connisteX24" fmla="*/ 1076682 w 1077528"/>
                <a:gd name="connsiteY24" fmla="*/ 816398 h 2397548"/>
                <a:gd name="connisteX25" fmla="*/ 1076682 w 1077528"/>
                <a:gd name="connsiteY25" fmla="*/ 892598 h 2397548"/>
                <a:gd name="connisteX26" fmla="*/ 1076682 w 1077528"/>
                <a:gd name="connsiteY26" fmla="*/ 959908 h 2397548"/>
                <a:gd name="connisteX27" fmla="*/ 1076682 w 1077528"/>
                <a:gd name="connsiteY27" fmla="*/ 1027218 h 2397548"/>
                <a:gd name="connisteX28" fmla="*/ 1076682 w 1077528"/>
                <a:gd name="connsiteY28" fmla="*/ 1093893 h 2397548"/>
                <a:gd name="connisteX29" fmla="*/ 1076682 w 1077528"/>
                <a:gd name="connsiteY29" fmla="*/ 1161203 h 2397548"/>
                <a:gd name="connisteX30" fmla="*/ 1076682 w 1077528"/>
                <a:gd name="connsiteY30" fmla="*/ 1228513 h 2397548"/>
                <a:gd name="connisteX31" fmla="*/ 1067157 w 1077528"/>
                <a:gd name="connsiteY31" fmla="*/ 1304713 h 2397548"/>
                <a:gd name="connisteX32" fmla="*/ 1067157 w 1077528"/>
                <a:gd name="connsiteY32" fmla="*/ 1372023 h 2397548"/>
                <a:gd name="connisteX33" fmla="*/ 1038582 w 1077528"/>
                <a:gd name="connsiteY33" fmla="*/ 1448858 h 2397548"/>
                <a:gd name="connisteX34" fmla="*/ 1029057 w 1077528"/>
                <a:gd name="connsiteY34" fmla="*/ 1525693 h 2397548"/>
                <a:gd name="connisteX35" fmla="*/ 1010007 w 1077528"/>
                <a:gd name="connsiteY35" fmla="*/ 1592368 h 2397548"/>
                <a:gd name="connisteX36" fmla="*/ 999847 w 1077528"/>
                <a:gd name="connsiteY36" fmla="*/ 1659678 h 2397548"/>
                <a:gd name="connisteX37" fmla="*/ 980797 w 1077528"/>
                <a:gd name="connsiteY37" fmla="*/ 1726988 h 2397548"/>
                <a:gd name="connisteX38" fmla="*/ 961747 w 1077528"/>
                <a:gd name="connsiteY38" fmla="*/ 1793663 h 2397548"/>
                <a:gd name="connisteX39" fmla="*/ 942697 w 1077528"/>
                <a:gd name="connsiteY39" fmla="*/ 1860973 h 2397548"/>
                <a:gd name="connisteX40" fmla="*/ 914122 w 1077528"/>
                <a:gd name="connsiteY40" fmla="*/ 1937808 h 2397548"/>
                <a:gd name="connisteX41" fmla="*/ 904597 w 1077528"/>
                <a:gd name="connsiteY41" fmla="*/ 2004483 h 2397548"/>
                <a:gd name="connisteX42" fmla="*/ 884912 w 1077528"/>
                <a:gd name="connsiteY42" fmla="*/ 2071793 h 2397548"/>
                <a:gd name="connisteX43" fmla="*/ 865862 w 1077528"/>
                <a:gd name="connsiteY43" fmla="*/ 2139103 h 2397548"/>
                <a:gd name="connisteX44" fmla="*/ 846812 w 1077528"/>
                <a:gd name="connsiteY44" fmla="*/ 2205778 h 2397548"/>
                <a:gd name="connisteX45" fmla="*/ 827762 w 1077528"/>
                <a:gd name="connsiteY45" fmla="*/ 2273088 h 2397548"/>
                <a:gd name="connisteX46" fmla="*/ 769977 w 1077528"/>
                <a:gd name="connsiteY46" fmla="*/ 2340398 h 2397548"/>
                <a:gd name="connisteX47" fmla="*/ 703302 w 1077528"/>
                <a:gd name="connsiteY47" fmla="*/ 2397548 h 2397548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  <a:cxn ang="0">
                  <a:pos x="connisteX39" y="connsiteY39"/>
                </a:cxn>
                <a:cxn ang="0">
                  <a:pos x="connisteX40" y="connsiteY40"/>
                </a:cxn>
                <a:cxn ang="0">
                  <a:pos x="connisteX41" y="connsiteY41"/>
                </a:cxn>
                <a:cxn ang="0">
                  <a:pos x="connisteX42" y="connsiteY42"/>
                </a:cxn>
                <a:cxn ang="0">
                  <a:pos x="connisteX43" y="connsiteY43"/>
                </a:cxn>
                <a:cxn ang="0">
                  <a:pos x="connisteX44" y="connsiteY44"/>
                </a:cxn>
                <a:cxn ang="0">
                  <a:pos x="connisteX45" y="connsiteY45"/>
                </a:cxn>
                <a:cxn ang="0">
                  <a:pos x="connisteX46" y="connsiteY46"/>
                </a:cxn>
                <a:cxn ang="0">
                  <a:pos x="connisteX47" y="connsiteY47"/>
                </a:cxn>
              </a:cxnLst>
              <a:rect l="l" t="t" r="r" b="b"/>
              <a:pathLst>
                <a:path w="1077529" h="2397548">
                  <a:moveTo>
                    <a:pt x="3532" y="413808"/>
                  </a:moveTo>
                  <a:cubicBezTo>
                    <a:pt x="2897" y="401743"/>
                    <a:pt x="-4088" y="373168"/>
                    <a:pt x="3532" y="346498"/>
                  </a:cubicBezTo>
                  <a:cubicBezTo>
                    <a:pt x="11152" y="319828"/>
                    <a:pt x="24487" y="305858"/>
                    <a:pt x="41632" y="279188"/>
                  </a:cubicBezTo>
                  <a:cubicBezTo>
                    <a:pt x="58777" y="252518"/>
                    <a:pt x="67032" y="239183"/>
                    <a:pt x="89892" y="212513"/>
                  </a:cubicBezTo>
                  <a:cubicBezTo>
                    <a:pt x="112752" y="185843"/>
                    <a:pt x="127992" y="168063"/>
                    <a:pt x="156567" y="145203"/>
                  </a:cubicBezTo>
                  <a:cubicBezTo>
                    <a:pt x="185142" y="122343"/>
                    <a:pt x="204827" y="115993"/>
                    <a:pt x="233402" y="96943"/>
                  </a:cubicBezTo>
                  <a:cubicBezTo>
                    <a:pt x="261977" y="77893"/>
                    <a:pt x="272137" y="64558"/>
                    <a:pt x="300712" y="49318"/>
                  </a:cubicBezTo>
                  <a:cubicBezTo>
                    <a:pt x="329287" y="34078"/>
                    <a:pt x="348337" y="30268"/>
                    <a:pt x="376912" y="20743"/>
                  </a:cubicBezTo>
                  <a:cubicBezTo>
                    <a:pt x="405487" y="11218"/>
                    <a:pt x="417552" y="5503"/>
                    <a:pt x="444222" y="1693"/>
                  </a:cubicBezTo>
                  <a:cubicBezTo>
                    <a:pt x="470892" y="-2117"/>
                    <a:pt x="482957" y="1693"/>
                    <a:pt x="511532" y="1693"/>
                  </a:cubicBezTo>
                  <a:cubicBezTo>
                    <a:pt x="540107" y="1693"/>
                    <a:pt x="559157" y="1693"/>
                    <a:pt x="587732" y="1693"/>
                  </a:cubicBezTo>
                  <a:cubicBezTo>
                    <a:pt x="616307" y="1693"/>
                    <a:pt x="626467" y="-2117"/>
                    <a:pt x="655042" y="1693"/>
                  </a:cubicBezTo>
                  <a:cubicBezTo>
                    <a:pt x="683617" y="5503"/>
                    <a:pt x="703302" y="7408"/>
                    <a:pt x="731877" y="20743"/>
                  </a:cubicBezTo>
                  <a:cubicBezTo>
                    <a:pt x="760452" y="34078"/>
                    <a:pt x="772517" y="47413"/>
                    <a:pt x="799187" y="68368"/>
                  </a:cubicBezTo>
                  <a:cubicBezTo>
                    <a:pt x="825857" y="89323"/>
                    <a:pt x="844907" y="101388"/>
                    <a:pt x="865862" y="126153"/>
                  </a:cubicBezTo>
                  <a:cubicBezTo>
                    <a:pt x="886817" y="150918"/>
                    <a:pt x="891262" y="166158"/>
                    <a:pt x="904597" y="192828"/>
                  </a:cubicBezTo>
                  <a:cubicBezTo>
                    <a:pt x="917932" y="219498"/>
                    <a:pt x="917932" y="231563"/>
                    <a:pt x="933172" y="260138"/>
                  </a:cubicBezTo>
                  <a:cubicBezTo>
                    <a:pt x="948412" y="288713"/>
                    <a:pt x="965557" y="308398"/>
                    <a:pt x="980797" y="336973"/>
                  </a:cubicBezTo>
                  <a:cubicBezTo>
                    <a:pt x="996037" y="365548"/>
                    <a:pt x="1000482" y="377613"/>
                    <a:pt x="1010007" y="404283"/>
                  </a:cubicBezTo>
                  <a:cubicBezTo>
                    <a:pt x="1019532" y="430953"/>
                    <a:pt x="1021437" y="444288"/>
                    <a:pt x="1029057" y="470958"/>
                  </a:cubicBezTo>
                  <a:cubicBezTo>
                    <a:pt x="1036677" y="497628"/>
                    <a:pt x="1042392" y="511598"/>
                    <a:pt x="1048107" y="538268"/>
                  </a:cubicBezTo>
                  <a:cubicBezTo>
                    <a:pt x="1053822" y="564938"/>
                    <a:pt x="1053822" y="578273"/>
                    <a:pt x="1057632" y="604943"/>
                  </a:cubicBezTo>
                  <a:cubicBezTo>
                    <a:pt x="1061442" y="631613"/>
                    <a:pt x="1063347" y="645583"/>
                    <a:pt x="1067157" y="672253"/>
                  </a:cubicBezTo>
                  <a:cubicBezTo>
                    <a:pt x="1070967" y="698923"/>
                    <a:pt x="1074777" y="710988"/>
                    <a:pt x="1076682" y="739563"/>
                  </a:cubicBezTo>
                  <a:cubicBezTo>
                    <a:pt x="1078587" y="768138"/>
                    <a:pt x="1076682" y="785918"/>
                    <a:pt x="1076682" y="816398"/>
                  </a:cubicBezTo>
                  <a:cubicBezTo>
                    <a:pt x="1076682" y="846878"/>
                    <a:pt x="1076682" y="864023"/>
                    <a:pt x="1076682" y="892598"/>
                  </a:cubicBezTo>
                  <a:cubicBezTo>
                    <a:pt x="1076682" y="921173"/>
                    <a:pt x="1076682" y="933238"/>
                    <a:pt x="1076682" y="959908"/>
                  </a:cubicBezTo>
                  <a:cubicBezTo>
                    <a:pt x="1076682" y="986578"/>
                    <a:pt x="1076682" y="1000548"/>
                    <a:pt x="1076682" y="1027218"/>
                  </a:cubicBezTo>
                  <a:cubicBezTo>
                    <a:pt x="1076682" y="1053888"/>
                    <a:pt x="1076682" y="1067223"/>
                    <a:pt x="1076682" y="1093893"/>
                  </a:cubicBezTo>
                  <a:cubicBezTo>
                    <a:pt x="1076682" y="1120563"/>
                    <a:pt x="1076682" y="1134533"/>
                    <a:pt x="1076682" y="1161203"/>
                  </a:cubicBezTo>
                  <a:cubicBezTo>
                    <a:pt x="1076682" y="1187873"/>
                    <a:pt x="1078587" y="1199938"/>
                    <a:pt x="1076682" y="1228513"/>
                  </a:cubicBezTo>
                  <a:cubicBezTo>
                    <a:pt x="1074777" y="1257088"/>
                    <a:pt x="1069062" y="1276138"/>
                    <a:pt x="1067157" y="1304713"/>
                  </a:cubicBezTo>
                  <a:cubicBezTo>
                    <a:pt x="1065252" y="1333288"/>
                    <a:pt x="1072872" y="1343448"/>
                    <a:pt x="1067157" y="1372023"/>
                  </a:cubicBezTo>
                  <a:cubicBezTo>
                    <a:pt x="1061442" y="1400598"/>
                    <a:pt x="1046202" y="1418378"/>
                    <a:pt x="1038582" y="1448858"/>
                  </a:cubicBezTo>
                  <a:cubicBezTo>
                    <a:pt x="1030962" y="1479338"/>
                    <a:pt x="1034772" y="1497118"/>
                    <a:pt x="1029057" y="1525693"/>
                  </a:cubicBezTo>
                  <a:cubicBezTo>
                    <a:pt x="1023342" y="1554268"/>
                    <a:pt x="1015722" y="1565698"/>
                    <a:pt x="1010007" y="1592368"/>
                  </a:cubicBezTo>
                  <a:cubicBezTo>
                    <a:pt x="1004292" y="1619038"/>
                    <a:pt x="1005562" y="1633008"/>
                    <a:pt x="999847" y="1659678"/>
                  </a:cubicBezTo>
                  <a:cubicBezTo>
                    <a:pt x="994132" y="1686348"/>
                    <a:pt x="988417" y="1700318"/>
                    <a:pt x="980797" y="1726988"/>
                  </a:cubicBezTo>
                  <a:cubicBezTo>
                    <a:pt x="973177" y="1753658"/>
                    <a:pt x="969367" y="1766993"/>
                    <a:pt x="961747" y="1793663"/>
                  </a:cubicBezTo>
                  <a:cubicBezTo>
                    <a:pt x="954127" y="1820333"/>
                    <a:pt x="952222" y="1832398"/>
                    <a:pt x="942697" y="1860973"/>
                  </a:cubicBezTo>
                  <a:cubicBezTo>
                    <a:pt x="933172" y="1889548"/>
                    <a:pt x="921742" y="1909233"/>
                    <a:pt x="914122" y="1937808"/>
                  </a:cubicBezTo>
                  <a:cubicBezTo>
                    <a:pt x="906502" y="1966383"/>
                    <a:pt x="910312" y="1977813"/>
                    <a:pt x="904597" y="2004483"/>
                  </a:cubicBezTo>
                  <a:cubicBezTo>
                    <a:pt x="898882" y="2031153"/>
                    <a:pt x="892532" y="2045123"/>
                    <a:pt x="884912" y="2071793"/>
                  </a:cubicBezTo>
                  <a:cubicBezTo>
                    <a:pt x="877292" y="2098463"/>
                    <a:pt x="873482" y="2112433"/>
                    <a:pt x="865862" y="2139103"/>
                  </a:cubicBezTo>
                  <a:cubicBezTo>
                    <a:pt x="858242" y="2165773"/>
                    <a:pt x="854432" y="2179108"/>
                    <a:pt x="846812" y="2205778"/>
                  </a:cubicBezTo>
                  <a:cubicBezTo>
                    <a:pt x="839192" y="2232448"/>
                    <a:pt x="843002" y="2246418"/>
                    <a:pt x="827762" y="2273088"/>
                  </a:cubicBezTo>
                  <a:cubicBezTo>
                    <a:pt x="812522" y="2299758"/>
                    <a:pt x="794742" y="2315633"/>
                    <a:pt x="769977" y="2340398"/>
                  </a:cubicBezTo>
                  <a:cubicBezTo>
                    <a:pt x="745212" y="2365163"/>
                    <a:pt x="715367" y="2387388"/>
                    <a:pt x="703302" y="2397548"/>
                  </a:cubicBezTo>
                </a:path>
              </a:pathLst>
            </a:cu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44" name="任意多边形 43"/>
            <p:cNvSpPr/>
            <p:nvPr>
              <p:custDataLst>
                <p:tags r:id="rId29"/>
              </p:custDataLst>
            </p:nvPr>
          </p:nvSpPr>
          <p:spPr>
            <a:xfrm>
              <a:off x="9839" y="6863"/>
              <a:ext cx="212" cy="189"/>
            </a:xfrm>
            <a:custGeom>
              <a:avLst/>
              <a:gdLst>
                <a:gd name="connisteX0" fmla="*/ 38728 w 134613"/>
                <a:gd name="connsiteY0" fmla="*/ 0 h 120099"/>
                <a:gd name="connisteX1" fmla="*/ 628 w 134613"/>
                <a:gd name="connsiteY1" fmla="*/ 67310 h 120099"/>
                <a:gd name="connisteX2" fmla="*/ 67938 w 134613"/>
                <a:gd name="connsiteY2" fmla="*/ 115570 h 120099"/>
                <a:gd name="connisteX3" fmla="*/ 134613 w 134613"/>
                <a:gd name="connsiteY3" fmla="*/ 115570 h 120099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</a:cxnLst>
              <a:rect l="l" t="t" r="r" b="b"/>
              <a:pathLst>
                <a:path w="134613" h="120100">
                  <a:moveTo>
                    <a:pt x="38728" y="0"/>
                  </a:moveTo>
                  <a:cubicBezTo>
                    <a:pt x="29838" y="12700"/>
                    <a:pt x="-5087" y="44450"/>
                    <a:pt x="628" y="67310"/>
                  </a:cubicBezTo>
                  <a:cubicBezTo>
                    <a:pt x="6343" y="90170"/>
                    <a:pt x="41268" y="106045"/>
                    <a:pt x="67938" y="115570"/>
                  </a:cubicBezTo>
                  <a:cubicBezTo>
                    <a:pt x="94608" y="125095"/>
                    <a:pt x="122548" y="116840"/>
                    <a:pt x="134613" y="115570"/>
                  </a:cubicBezTo>
                </a:path>
              </a:pathLst>
            </a:cu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565821" y="752432"/>
            <a:ext cx="11087654" cy="368935"/>
            <a:chOff x="-2748935" y="741415"/>
            <a:chExt cx="11087654" cy="368935"/>
          </a:xfrm>
        </p:grpSpPr>
        <p:sp>
          <p:nvSpPr>
            <p:cNvPr id="3" name="矩形 2"/>
            <p:cNvSpPr/>
            <p:nvPr/>
          </p:nvSpPr>
          <p:spPr>
            <a:xfrm>
              <a:off x="4341846" y="939542"/>
              <a:ext cx="3996873" cy="45719"/>
            </a:xfrm>
            <a:prstGeom prst="rect">
              <a:avLst/>
            </a:prstGeom>
            <a:solidFill>
              <a:srgbClr val="63BA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>
                <a:latin typeface="思源黑体 Normal" panose="020B0400000000000000" pitchFamily="34" charset="-122"/>
                <a:ea typeface="思源黑体 Normal" panose="020B0400000000000000" pitchFamily="34" charset="-122"/>
              </a:endParaRPr>
            </a:p>
          </p:txBody>
        </p:sp>
        <p:sp>
          <p:nvSpPr>
            <p:cNvPr id="4" name="TextBox 8"/>
            <p:cNvSpPr txBox="1">
              <a:spLocks noChangeArrowheads="1"/>
            </p:cNvSpPr>
            <p:nvPr/>
          </p:nvSpPr>
          <p:spPr bwMode="auto">
            <a:xfrm>
              <a:off x="1168313" y="741415"/>
              <a:ext cx="3255323" cy="3689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 eaLnBrk="1" hangingPunct="1"/>
              <a:r>
                <a:rPr lang="zh-CN" altLang="en-US" sz="2400" b="1">
                  <a:solidFill>
                    <a:srgbClr val="FF9570"/>
                  </a:solidFill>
                  <a:latin typeface="Arial" panose="020B0604020202020204" pitchFamily="34" charset="0"/>
                  <a:ea typeface="微软雅黑" panose="020B0503020204020204" charset="-122"/>
                  <a:cs typeface="从未如此可爱" panose="02010600010101010101" charset="-122"/>
                  <a:sym typeface="+mn-ea"/>
                </a:rPr>
                <a:t>关于值日</a:t>
              </a:r>
              <a:endParaRPr lang="zh-CN" altLang="en-US" sz="2400" b="1" dirty="0">
                <a:solidFill>
                  <a:srgbClr val="FF9570"/>
                </a:solidFill>
                <a:latin typeface="Arial" panose="020B0604020202020204" pitchFamily="34" charset="0"/>
                <a:ea typeface="微软雅黑" panose="020B0503020204020204" charset="-122"/>
                <a:cs typeface="从未如此可爱" panose="02010600010101010101" charset="-122"/>
                <a:sym typeface="+mn-ea"/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-2748935" y="939542"/>
              <a:ext cx="3996873" cy="45719"/>
            </a:xfrm>
            <a:prstGeom prst="rect">
              <a:avLst/>
            </a:prstGeom>
            <a:solidFill>
              <a:srgbClr val="63BA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>
                <a:latin typeface="思源黑体 Normal" panose="020B0400000000000000" pitchFamily="34" charset="-122"/>
                <a:ea typeface="思源黑体 Normal" panose="020B0400000000000000" pitchFamily="34" charset="-122"/>
              </a:endParaRPr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897890" y="1791970"/>
            <a:ext cx="4064000" cy="42208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lnSpc>
                <a:spcPct val="120000"/>
              </a:lnSpc>
              <a:buFont typeface="Wingdings" panose="05000000000000000000" charset="0"/>
              <a:buChar char="Ø"/>
            </a:pPr>
            <a:r>
              <a:rPr lang="zh-CN" altLang="en-US" sz="1600"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大多数的一年级新生，是不具备扫地、拖地的能力，所以需要班主任</a:t>
            </a:r>
            <a:r>
              <a:rPr lang="zh-CN" altLang="en-US" sz="1600">
                <a:latin typeface="Arial" panose="020B0604020202020204" pitchFamily="34" charset="0"/>
                <a:ea typeface="微软雅黑" panose="020B0503020204020204" charset="-122"/>
              </a:rPr>
              <a:t>亲自示范</a:t>
            </a:r>
            <a:endParaRPr lang="zh-CN" altLang="en-US" sz="1600">
              <a:latin typeface="Arial" panose="020B0604020202020204" pitchFamily="34" charset="0"/>
              <a:ea typeface="微软雅黑" panose="020B0503020204020204" charset="-122"/>
            </a:endParaRPr>
          </a:p>
          <a:p>
            <a:pPr marL="285750" indent="-285750">
              <a:lnSpc>
                <a:spcPct val="120000"/>
              </a:lnSpc>
              <a:buFont typeface="Wingdings" panose="05000000000000000000" charset="0"/>
              <a:buChar char="Ø"/>
            </a:pPr>
            <a:endParaRPr lang="zh-CN" altLang="en-US" sz="1600">
              <a:latin typeface="Arial" panose="020B0604020202020204" pitchFamily="34" charset="0"/>
              <a:ea typeface="微软雅黑" panose="020B0503020204020204" charset="-122"/>
            </a:endParaRPr>
          </a:p>
          <a:p>
            <a:pPr marL="285750" indent="-285750">
              <a:lnSpc>
                <a:spcPct val="120000"/>
              </a:lnSpc>
              <a:buFont typeface="Wingdings" panose="05000000000000000000" charset="0"/>
              <a:buChar char="Ø"/>
            </a:pPr>
            <a:r>
              <a:rPr lang="zh-CN" altLang="en-US" sz="1600">
                <a:latin typeface="Arial" panose="020B0604020202020204" pitchFamily="34" charset="0"/>
                <a:ea typeface="微软雅黑" panose="020B0503020204020204" charset="-122"/>
              </a:rPr>
              <a:t>明确每个人的职责，可以区域到人，每个学生负责自己身边的一块地砖或两块地砖的清洁卫生</a:t>
            </a:r>
            <a:r>
              <a:rPr lang="zh-CN" altLang="en-US" sz="1600"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（视教室的具体情况）</a:t>
            </a:r>
            <a:r>
              <a:rPr lang="zh-CN" altLang="en-US" sz="1600">
                <a:latin typeface="Arial" panose="020B0604020202020204" pitchFamily="34" charset="0"/>
                <a:ea typeface="微软雅黑" panose="020B0503020204020204" charset="-122"/>
              </a:rPr>
              <a:t>，降低值日难度</a:t>
            </a:r>
            <a:endParaRPr lang="zh-CN" altLang="en-US" sz="1600">
              <a:latin typeface="Arial" panose="020B0604020202020204" pitchFamily="34" charset="0"/>
              <a:ea typeface="微软雅黑" panose="020B0503020204020204" charset="-122"/>
            </a:endParaRPr>
          </a:p>
          <a:p>
            <a:pPr marL="285750" indent="-285750">
              <a:lnSpc>
                <a:spcPct val="120000"/>
              </a:lnSpc>
              <a:buFont typeface="Wingdings" panose="05000000000000000000" charset="0"/>
              <a:buChar char="Ø"/>
            </a:pPr>
            <a:endParaRPr lang="zh-CN" altLang="en-US" sz="1600">
              <a:latin typeface="Arial" panose="020B0604020202020204" pitchFamily="34" charset="0"/>
              <a:ea typeface="微软雅黑" panose="020B0503020204020204" charset="-122"/>
            </a:endParaRPr>
          </a:p>
          <a:p>
            <a:pPr marL="285750" indent="-285750">
              <a:lnSpc>
                <a:spcPct val="120000"/>
              </a:lnSpc>
              <a:buFont typeface="Wingdings" panose="05000000000000000000" charset="0"/>
              <a:buChar char="Ø"/>
            </a:pPr>
            <a:r>
              <a:rPr lang="zh-CN" altLang="en-US" sz="1600">
                <a:latin typeface="Arial" panose="020B0604020202020204" pitchFamily="34" charset="0"/>
                <a:ea typeface="微软雅黑" panose="020B0503020204020204" charset="-122"/>
              </a:rPr>
              <a:t>在劳动的过程中发现责任心强的孩子，及时的鼓励表扬</a:t>
            </a:r>
            <a:endParaRPr lang="zh-CN" altLang="en-US" sz="1600">
              <a:latin typeface="Arial" panose="020B0604020202020204" pitchFamily="34" charset="0"/>
              <a:ea typeface="微软雅黑" panose="020B0503020204020204" charset="-122"/>
            </a:endParaRPr>
          </a:p>
          <a:p>
            <a:pPr marL="285750" indent="-285750">
              <a:lnSpc>
                <a:spcPct val="120000"/>
              </a:lnSpc>
              <a:buFont typeface="Wingdings" panose="05000000000000000000" charset="0"/>
              <a:buChar char="Ø"/>
            </a:pPr>
            <a:endParaRPr lang="zh-CN" altLang="en-US" sz="1600">
              <a:latin typeface="Arial" panose="020B0604020202020204" pitchFamily="34" charset="0"/>
              <a:ea typeface="微软雅黑" panose="020B0503020204020204" charset="-122"/>
            </a:endParaRPr>
          </a:p>
          <a:p>
            <a:pPr marL="285750" indent="-285750">
              <a:lnSpc>
                <a:spcPct val="120000"/>
              </a:lnSpc>
              <a:buFont typeface="Wingdings" panose="05000000000000000000" charset="0"/>
              <a:buChar char="Ø"/>
            </a:pPr>
            <a:r>
              <a:rPr lang="zh-CN" altLang="en-US" sz="1600">
                <a:latin typeface="Arial" panose="020B0604020202020204" pitchFamily="34" charset="0"/>
                <a:ea typeface="微软雅黑" panose="020B0503020204020204" charset="-122"/>
              </a:rPr>
              <a:t>每天两次小扫，每两周大扫除</a:t>
            </a:r>
            <a:endParaRPr lang="zh-CN" altLang="en-US" sz="1600">
              <a:latin typeface="Arial" panose="020B0604020202020204" pitchFamily="34" charset="0"/>
              <a:ea typeface="微软雅黑" panose="020B0503020204020204" charset="-122"/>
            </a:endParaRPr>
          </a:p>
          <a:p>
            <a:pPr marL="285750" indent="-285750">
              <a:lnSpc>
                <a:spcPct val="120000"/>
              </a:lnSpc>
              <a:buFont typeface="Wingdings" panose="05000000000000000000" charset="0"/>
              <a:buChar char="Ø"/>
            </a:pPr>
            <a:endParaRPr lang="zh-CN" altLang="en-US" sz="1600">
              <a:latin typeface="Arial" panose="020B0604020202020204" pitchFamily="34" charset="0"/>
              <a:ea typeface="微软雅黑" panose="020B0503020204020204" charset="-122"/>
            </a:endParaRPr>
          </a:p>
          <a:p>
            <a:pPr marL="285750" indent="-285750">
              <a:lnSpc>
                <a:spcPct val="120000"/>
              </a:lnSpc>
              <a:buFont typeface="Wingdings" panose="05000000000000000000" charset="0"/>
              <a:buChar char="Ø"/>
            </a:pPr>
            <a:r>
              <a:rPr lang="zh-CN" altLang="en-US" sz="1600">
                <a:latin typeface="Arial" panose="020B0604020202020204" pitchFamily="34" charset="0"/>
                <a:ea typeface="微软雅黑" panose="020B0503020204020204" charset="-122"/>
              </a:rPr>
              <a:t>每天复盘当天值日情况</a:t>
            </a:r>
            <a:endParaRPr lang="zh-CN" altLang="en-US" sz="1600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68570" y="1501775"/>
            <a:ext cx="6777990" cy="42316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565821" y="752432"/>
            <a:ext cx="11087654" cy="368935"/>
            <a:chOff x="-2748935" y="741415"/>
            <a:chExt cx="11087654" cy="368935"/>
          </a:xfrm>
        </p:grpSpPr>
        <p:sp>
          <p:nvSpPr>
            <p:cNvPr id="3" name="矩形 2"/>
            <p:cNvSpPr/>
            <p:nvPr/>
          </p:nvSpPr>
          <p:spPr>
            <a:xfrm>
              <a:off x="4341846" y="939542"/>
              <a:ext cx="3996873" cy="45719"/>
            </a:xfrm>
            <a:prstGeom prst="rect">
              <a:avLst/>
            </a:prstGeom>
            <a:solidFill>
              <a:srgbClr val="63BA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>
                <a:latin typeface="思源黑体 Normal" panose="020B0400000000000000" pitchFamily="34" charset="-122"/>
                <a:ea typeface="思源黑体 Normal" panose="020B0400000000000000" pitchFamily="34" charset="-122"/>
              </a:endParaRPr>
            </a:p>
          </p:txBody>
        </p:sp>
        <p:sp>
          <p:nvSpPr>
            <p:cNvPr id="4" name="TextBox 8"/>
            <p:cNvSpPr txBox="1">
              <a:spLocks noChangeArrowheads="1"/>
            </p:cNvSpPr>
            <p:nvPr/>
          </p:nvSpPr>
          <p:spPr bwMode="auto">
            <a:xfrm>
              <a:off x="1168313" y="741415"/>
              <a:ext cx="3255323" cy="3689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 eaLnBrk="1" hangingPunct="1"/>
              <a:r>
                <a:rPr lang="zh-CN" altLang="en-US" sz="2400" b="1">
                  <a:solidFill>
                    <a:srgbClr val="FF9570"/>
                  </a:solidFill>
                  <a:latin typeface="Arial" panose="020B0604020202020204" pitchFamily="34" charset="0"/>
                  <a:ea typeface="微软雅黑" panose="020B0503020204020204" charset="-122"/>
                  <a:cs typeface="从未如此可爱" panose="02010600010101010101" charset="-122"/>
                  <a:sym typeface="+mn-ea"/>
                </a:rPr>
                <a:t>关于课堂管理</a:t>
              </a:r>
              <a:endParaRPr lang="zh-CN" altLang="en-US" sz="2400" b="1" dirty="0">
                <a:solidFill>
                  <a:srgbClr val="FF9570"/>
                </a:solidFill>
                <a:latin typeface="Arial" panose="020B0604020202020204" pitchFamily="34" charset="0"/>
                <a:ea typeface="微软雅黑" panose="020B0503020204020204" charset="-122"/>
                <a:cs typeface="从未如此可爱" panose="02010600010101010101" charset="-122"/>
                <a:sym typeface="+mn-ea"/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-2748935" y="939542"/>
              <a:ext cx="3996873" cy="45719"/>
            </a:xfrm>
            <a:prstGeom prst="rect">
              <a:avLst/>
            </a:prstGeom>
            <a:solidFill>
              <a:srgbClr val="63BA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>
                <a:latin typeface="思源黑体 Normal" panose="020B0400000000000000" pitchFamily="34" charset="-122"/>
                <a:ea typeface="思源黑体 Normal" panose="020B0400000000000000" pitchFamily="34" charset="-122"/>
              </a:endParaRPr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1101725" y="1510665"/>
            <a:ext cx="3536315" cy="47713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342900" indent="-342900">
              <a:lnSpc>
                <a:spcPct val="120000"/>
              </a:lnSpc>
              <a:buFont typeface="Wingdings" panose="05000000000000000000" charset="0"/>
              <a:buChar char="Ø"/>
            </a:pPr>
            <a:r>
              <a:rPr lang="zh-CN" altLang="en-US" sz="2400" b="1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charset="-122"/>
              </a:rPr>
              <a:t>巧用口令</a:t>
            </a:r>
            <a:r>
              <a:rPr lang="zh-CN" altLang="en-US" sz="2400" b="1">
                <a:latin typeface="Arial" panose="020B0604020202020204" pitchFamily="34" charset="0"/>
                <a:ea typeface="微软雅黑" panose="020B0503020204020204" charset="-122"/>
              </a:rPr>
              <a:t>：</a:t>
            </a:r>
            <a:endParaRPr lang="zh-CN" altLang="en-US" sz="2400" b="1">
              <a:latin typeface="Arial" panose="020B0604020202020204" pitchFamily="34" charset="0"/>
              <a:ea typeface="微软雅黑" panose="020B0503020204020204" charset="-122"/>
            </a:endParaRPr>
          </a:p>
          <a:p>
            <a:pPr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altLang="zh-CN" sz="2000">
                <a:latin typeface="Arial" panose="020B0604020202020204" pitchFamily="34" charset="0"/>
                <a:ea typeface="微软雅黑" panose="020B0503020204020204" charset="-122"/>
              </a:rPr>
              <a:t>    </a:t>
            </a:r>
            <a:r>
              <a:rPr lang="zh-CN" altLang="en-US">
                <a:latin typeface="Arial" panose="020B0604020202020204" pitchFamily="34" charset="0"/>
                <a:ea typeface="微软雅黑" panose="020B0503020204020204" charset="-122"/>
              </a:rPr>
              <a:t>口令在精不在多，日常多用，</a:t>
            </a:r>
            <a:endParaRPr lang="zh-CN" altLang="en-US">
              <a:latin typeface="Arial" panose="020B0604020202020204" pitchFamily="34" charset="0"/>
              <a:ea typeface="微软雅黑" panose="020B0503020204020204" charset="-122"/>
            </a:endParaRPr>
          </a:p>
          <a:p>
            <a:pPr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altLang="zh-CN">
                <a:latin typeface="Arial" panose="020B0604020202020204" pitchFamily="34" charset="0"/>
                <a:ea typeface="微软雅黑" panose="020B0503020204020204" charset="-122"/>
              </a:rPr>
              <a:t>   </a:t>
            </a:r>
            <a:r>
              <a:rPr lang="zh-CN" altLang="en-US">
                <a:latin typeface="Arial" panose="020B0604020202020204" pitchFamily="34" charset="0"/>
                <a:ea typeface="微软雅黑" panose="020B0503020204020204" charset="-122"/>
              </a:rPr>
              <a:t>让孩子对口令有</a:t>
            </a:r>
            <a:r>
              <a:rPr lang="en-US" altLang="zh-CN">
                <a:latin typeface="Arial" panose="020B0604020202020204" pitchFamily="34" charset="0"/>
                <a:ea typeface="微软雅黑" panose="020B0503020204020204" charset="-122"/>
              </a:rPr>
              <a:t>“</a:t>
            </a:r>
            <a:r>
              <a:rPr lang="zh-CN" altLang="en-US">
                <a:latin typeface="Arial" panose="020B0604020202020204" pitchFamily="34" charset="0"/>
                <a:ea typeface="微软雅黑" panose="020B0503020204020204" charset="-122"/>
              </a:rPr>
              <a:t>应激反应</a:t>
            </a:r>
            <a:r>
              <a:rPr lang="en-US" altLang="zh-CN">
                <a:latin typeface="Arial" panose="020B0604020202020204" pitchFamily="34" charset="0"/>
                <a:ea typeface="微软雅黑" panose="020B0503020204020204" charset="-122"/>
              </a:rPr>
              <a:t>”</a:t>
            </a:r>
            <a:endParaRPr lang="en-US" altLang="zh-CN">
              <a:latin typeface="Arial" panose="020B0604020202020204" pitchFamily="34" charset="0"/>
              <a:ea typeface="微软雅黑" panose="020B0503020204020204" charset="-122"/>
            </a:endParaRP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zh-CN" altLang="en-US" sz="2400" b="1">
              <a:latin typeface="Arial" panose="020B0604020202020204" pitchFamily="34" charset="0"/>
              <a:ea typeface="微软雅黑" panose="020B0503020204020204" charset="-122"/>
            </a:endParaRPr>
          </a:p>
          <a:p>
            <a:pPr marL="342900" indent="-342900">
              <a:lnSpc>
                <a:spcPct val="120000"/>
              </a:lnSpc>
              <a:buFont typeface="Wingdings" panose="05000000000000000000" charset="0"/>
              <a:buChar char="Ø"/>
            </a:pPr>
            <a:r>
              <a:rPr lang="zh-CN" altLang="en-US" sz="2400" b="1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charset="-122"/>
              </a:rPr>
              <a:t>奖惩机制</a:t>
            </a:r>
            <a:r>
              <a:rPr lang="zh-CN" altLang="en-US" sz="2400" b="1">
                <a:latin typeface="Arial" panose="020B0604020202020204" pitchFamily="34" charset="0"/>
                <a:ea typeface="微软雅黑" panose="020B0503020204020204" charset="-122"/>
              </a:rPr>
              <a:t>：</a:t>
            </a:r>
            <a:endParaRPr lang="zh-CN" altLang="en-US" sz="2400" b="1">
              <a:latin typeface="Arial" panose="020B0604020202020204" pitchFamily="34" charset="0"/>
              <a:ea typeface="微软雅黑" panose="020B0503020204020204" charset="-122"/>
            </a:endParaRPr>
          </a:p>
          <a:p>
            <a:pPr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sz="2000">
                <a:latin typeface="Arial" panose="020B0604020202020204" pitchFamily="34" charset="0"/>
                <a:ea typeface="微软雅黑" panose="020B0503020204020204" charset="-122"/>
              </a:rPr>
              <a:t>小组</a:t>
            </a:r>
            <a:r>
              <a:rPr lang="en-US" altLang="zh-CN" sz="2000">
                <a:latin typeface="Arial" panose="020B0604020202020204" pitchFamily="34" charset="0"/>
                <a:ea typeface="微软雅黑" panose="020B0503020204020204" charset="-122"/>
              </a:rPr>
              <a:t>PK</a:t>
            </a:r>
            <a:r>
              <a:rPr lang="zh-CN" altLang="en-US" sz="2000">
                <a:latin typeface="Arial" panose="020B0604020202020204" pitchFamily="34" charset="0"/>
                <a:ea typeface="微软雅黑" panose="020B0503020204020204" charset="-122"/>
              </a:rPr>
              <a:t>竞争，</a:t>
            </a:r>
            <a:endParaRPr lang="zh-CN" altLang="en-US" sz="2000">
              <a:latin typeface="Arial" panose="020B0604020202020204" pitchFamily="34" charset="0"/>
              <a:ea typeface="微软雅黑" panose="020B0503020204020204" charset="-122"/>
            </a:endParaRPr>
          </a:p>
          <a:p>
            <a:pPr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sz="2000">
                <a:latin typeface="Arial" panose="020B0604020202020204" pitchFamily="34" charset="0"/>
                <a:ea typeface="微软雅黑" panose="020B0503020204020204" charset="-122"/>
              </a:rPr>
              <a:t>尽可能多样化</a:t>
            </a:r>
            <a:endParaRPr lang="en-US" altLang="zh-CN" sz="2000">
              <a:latin typeface="Arial" panose="020B0604020202020204" pitchFamily="34" charset="0"/>
              <a:ea typeface="微软雅黑" panose="020B0503020204020204" charset="-122"/>
            </a:endParaRP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altLang="zh-CN" sz="2400" b="1">
              <a:latin typeface="Arial" panose="020B0604020202020204" pitchFamily="34" charset="0"/>
              <a:ea typeface="微软雅黑" panose="020B0503020204020204" charset="-122"/>
            </a:endParaRPr>
          </a:p>
          <a:p>
            <a:pPr marL="342900" indent="-342900">
              <a:lnSpc>
                <a:spcPct val="120000"/>
              </a:lnSpc>
              <a:buFont typeface="Wingdings" panose="05000000000000000000" charset="0"/>
              <a:buChar char="Ø"/>
            </a:pPr>
            <a:r>
              <a:rPr lang="zh-CN" altLang="en-US" sz="2400" b="1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charset="-122"/>
              </a:rPr>
              <a:t>课中操</a:t>
            </a:r>
            <a:r>
              <a:rPr lang="zh-CN" altLang="en-US" sz="2400" b="1">
                <a:latin typeface="Arial" panose="020B0604020202020204" pitchFamily="34" charset="0"/>
                <a:ea typeface="微软雅黑" panose="020B0503020204020204" charset="-122"/>
              </a:rPr>
              <a:t>：</a:t>
            </a:r>
            <a:endParaRPr lang="zh-CN" altLang="en-US" sz="2400" b="1">
              <a:latin typeface="Arial" panose="020B0604020202020204" pitchFamily="34" charset="0"/>
              <a:ea typeface="微软雅黑" panose="020B0503020204020204" charset="-122"/>
            </a:endParaRPr>
          </a:p>
          <a:p>
            <a:pPr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sz="1800">
                <a:latin typeface="Arial" panose="020B0604020202020204" pitchFamily="34" charset="0"/>
                <a:ea typeface="微软雅黑" panose="020B0503020204020204" charset="-122"/>
              </a:rPr>
              <a:t>一年级很有必要，</a:t>
            </a:r>
            <a:r>
              <a:rPr lang="zh-CN" altLang="en-US">
                <a:latin typeface="Arial" panose="020B0604020202020204" pitchFamily="34" charset="0"/>
                <a:ea typeface="微软雅黑" panose="020B0503020204020204" charset="-122"/>
              </a:rPr>
              <a:t>中途放松休息</a:t>
            </a:r>
            <a:endParaRPr lang="zh-CN" altLang="en-US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rcRect l="6823" t="5508" r="10176" b="5073"/>
          <a:stretch>
            <a:fillRect/>
          </a:stretch>
        </p:blipFill>
        <p:spPr>
          <a:xfrm>
            <a:off x="4906645" y="1368425"/>
            <a:ext cx="4652010" cy="501205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3995" y="1598930"/>
            <a:ext cx="5089525" cy="50895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565821" y="752432"/>
            <a:ext cx="11087654" cy="368935"/>
            <a:chOff x="-2748935" y="741415"/>
            <a:chExt cx="11087654" cy="368935"/>
          </a:xfrm>
        </p:grpSpPr>
        <p:sp>
          <p:nvSpPr>
            <p:cNvPr id="3" name="矩形 2"/>
            <p:cNvSpPr/>
            <p:nvPr/>
          </p:nvSpPr>
          <p:spPr>
            <a:xfrm>
              <a:off x="4341846" y="939542"/>
              <a:ext cx="3996873" cy="45719"/>
            </a:xfrm>
            <a:prstGeom prst="rect">
              <a:avLst/>
            </a:prstGeom>
            <a:solidFill>
              <a:srgbClr val="63BA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>
                <a:latin typeface="思源黑体 Normal" panose="020B0400000000000000" pitchFamily="34" charset="-122"/>
                <a:ea typeface="思源黑体 Normal" panose="020B0400000000000000" pitchFamily="34" charset="-122"/>
              </a:endParaRPr>
            </a:p>
          </p:txBody>
        </p:sp>
        <p:sp>
          <p:nvSpPr>
            <p:cNvPr id="4" name="TextBox 8"/>
            <p:cNvSpPr txBox="1">
              <a:spLocks noChangeArrowheads="1"/>
            </p:cNvSpPr>
            <p:nvPr/>
          </p:nvSpPr>
          <p:spPr bwMode="auto">
            <a:xfrm>
              <a:off x="1168313" y="741415"/>
              <a:ext cx="3255323" cy="3689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 eaLnBrk="1" hangingPunct="1">
                <a:buClrTx/>
                <a:buSzTx/>
                <a:buFontTx/>
              </a:pPr>
              <a:r>
                <a:rPr lang="zh-CN" altLang="en-US" sz="2400" b="1">
                  <a:solidFill>
                    <a:srgbClr val="FF9570"/>
                  </a:solidFill>
                  <a:latin typeface="Arial" panose="020B0604020202020204" pitchFamily="34" charset="0"/>
                  <a:ea typeface="微软雅黑" panose="020B0503020204020204" charset="-122"/>
                  <a:cs typeface="从未如此可爱" panose="02010600010101010101" charset="-122"/>
                  <a:sym typeface="+mn-ea"/>
                </a:rPr>
                <a:t>关于各科老师团结协作</a:t>
              </a:r>
              <a:endParaRPr lang="zh-CN" altLang="en-US" sz="2400" b="1">
                <a:solidFill>
                  <a:srgbClr val="FF9570"/>
                </a:solidFill>
                <a:latin typeface="Arial" panose="020B0604020202020204" pitchFamily="34" charset="0"/>
                <a:ea typeface="微软雅黑" panose="020B0503020204020204" charset="-122"/>
                <a:cs typeface="从未如此可爱" panose="02010600010101010101" charset="-122"/>
                <a:sym typeface="+mn-ea"/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-2748935" y="939542"/>
              <a:ext cx="3996873" cy="45719"/>
            </a:xfrm>
            <a:prstGeom prst="rect">
              <a:avLst/>
            </a:prstGeom>
            <a:solidFill>
              <a:srgbClr val="63BA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>
                <a:latin typeface="思源黑体 Normal" panose="020B0400000000000000" pitchFamily="34" charset="-122"/>
                <a:ea typeface="思源黑体 Normal" panose="020B0400000000000000" pitchFamily="34" charset="-122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1261110" y="1360170"/>
            <a:ext cx="9048115" cy="4899025"/>
            <a:chOff x="915" y="2443"/>
            <a:chExt cx="14249" cy="7715"/>
          </a:xfrm>
        </p:grpSpPr>
        <p:sp>
          <p:nvSpPr>
            <p:cNvPr id="6" name="文本框 5"/>
            <p:cNvSpPr txBox="1"/>
            <p:nvPr>
              <p:custDataLst>
                <p:tags r:id="rId1"/>
              </p:custDataLst>
            </p:nvPr>
          </p:nvSpPr>
          <p:spPr>
            <a:xfrm>
              <a:off x="1320" y="2443"/>
              <a:ext cx="13844" cy="771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indent="0" fontAlgn="auto">
                <a:lnSpc>
                  <a:spcPts val="6180"/>
                </a:lnSpc>
              </a:pPr>
              <a:r>
                <a:rPr lang="en-US" altLang="zh-CN" sz="2400" b="1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</a:rPr>
                <a:t>       </a:t>
              </a:r>
              <a:r>
                <a:rPr lang="zh-CN" altLang="en-US" sz="2400" b="1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</a:rPr>
                <a:t>做各科老师坚实的后盾，积极配合他们的工作。</a:t>
              </a:r>
              <a:endParaRPr lang="zh-CN" altLang="en-US" sz="24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endParaRPr>
            </a:p>
            <a:p>
              <a:pPr indent="0" fontAlgn="auto">
                <a:lnSpc>
                  <a:spcPts val="6180"/>
                </a:lnSpc>
              </a:pPr>
              <a:r>
                <a:rPr lang="en-US" altLang="zh-CN" sz="2400" b="1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</a:rPr>
                <a:t>       </a:t>
              </a:r>
              <a:r>
                <a:rPr lang="zh-CN" altLang="en-US" sz="2400" b="1">
                  <a:solidFill>
                    <a:srgbClr val="7030A0"/>
                  </a:solidFill>
                  <a:latin typeface="Arial" panose="020B0604020202020204" pitchFamily="34" charset="0"/>
                  <a:ea typeface="微软雅黑" panose="020B0503020204020204" charset="-122"/>
                </a:rPr>
                <a:t>常与各科老师沟通交流，营造良好的课前秩序，让老师们有愉悦的心情。</a:t>
              </a:r>
              <a:endParaRPr lang="zh-CN" altLang="en-US" sz="2400" b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charset="-122"/>
              </a:endParaRPr>
            </a:p>
            <a:p>
              <a:pPr indent="0" fontAlgn="auto">
                <a:lnSpc>
                  <a:spcPts val="6180"/>
                </a:lnSpc>
              </a:pPr>
              <a:r>
                <a:rPr lang="en-US" altLang="zh-CN" sz="2400" b="1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</a:rPr>
                <a:t>       </a:t>
              </a:r>
              <a:r>
                <a:rPr lang="zh-CN" altLang="en-US" sz="2400" b="1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</a:rPr>
                <a:t>体恤各科老师的实际困难，互相理解，不计较得失。</a:t>
              </a:r>
              <a:endParaRPr lang="zh-CN" altLang="en-US" sz="24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endParaRPr>
            </a:p>
            <a:p>
              <a:pPr algn="l" fontAlgn="auto">
                <a:lnSpc>
                  <a:spcPts val="6180"/>
                </a:lnSpc>
                <a:buClrTx/>
                <a:buSzTx/>
                <a:buFontTx/>
              </a:pPr>
              <a:r>
                <a:rPr lang="zh-CN" altLang="en-US" sz="2400" b="1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</a:rPr>
                <a:t> </a:t>
              </a:r>
              <a:r>
                <a:rPr lang="en-US" altLang="zh-CN" sz="2400" b="1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</a:rPr>
                <a:t>      </a:t>
              </a:r>
              <a:r>
                <a:rPr lang="zh-CN" altLang="en-US" sz="2400" b="1">
                  <a:solidFill>
                    <a:srgbClr val="7030A0"/>
                  </a:solidFill>
                  <a:latin typeface="Arial" panose="020B0604020202020204" pitchFamily="34" charset="0"/>
                  <a:ea typeface="微软雅黑" panose="020B0503020204020204" charset="-122"/>
                </a:rPr>
                <a:t>虚心向各位老师学习他们的课堂管理方法，每个老师都有用不完的招数</a:t>
              </a:r>
              <a:endParaRPr lang="zh-CN" altLang="en-US" sz="2400" b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charset="-122"/>
              </a:endParaRPr>
            </a:p>
          </p:txBody>
        </p:sp>
        <p:pic>
          <p:nvPicPr>
            <p:cNvPr id="7" name="图片 6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3">
              <a:clrChange>
                <a:clrFrom>
                  <a:srgbClr val="F6F6F6">
                    <a:alpha val="100000"/>
                  </a:srgbClr>
                </a:clrFrom>
                <a:clrTo>
                  <a:srgbClr val="F6F6F6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15" y="2576"/>
              <a:ext cx="1519" cy="1504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3">
              <a:clrChange>
                <a:clrFrom>
                  <a:srgbClr val="F6F6F6">
                    <a:alpha val="100000"/>
                  </a:srgbClr>
                </a:clrFrom>
                <a:clrTo>
                  <a:srgbClr val="F6F6F6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48" y="3896"/>
              <a:ext cx="1519" cy="1504"/>
            </a:xfrm>
            <a:prstGeom prst="rect">
              <a:avLst/>
            </a:prstGeom>
          </p:spPr>
        </p:pic>
        <p:pic>
          <p:nvPicPr>
            <p:cNvPr id="27" name="图片 26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3">
              <a:clrChange>
                <a:clrFrom>
                  <a:srgbClr val="F6F6F6">
                    <a:alpha val="100000"/>
                  </a:srgbClr>
                </a:clrFrom>
                <a:clrTo>
                  <a:srgbClr val="F6F6F6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15" y="6283"/>
              <a:ext cx="1519" cy="1504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3">
              <a:clrChange>
                <a:clrFrom>
                  <a:srgbClr val="F6F6F6">
                    <a:alpha val="100000"/>
                  </a:srgbClr>
                </a:clrFrom>
                <a:clrTo>
                  <a:srgbClr val="F6F6F6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15" y="7727"/>
              <a:ext cx="1519" cy="1504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" t="26069" r="20083" b="16219"/>
          <a:stretch>
            <a:fillRect/>
          </a:stretch>
        </p:blipFill>
        <p:spPr>
          <a:xfrm>
            <a:off x="3595131" y="744350"/>
            <a:ext cx="1709710" cy="126033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304841" y="883041"/>
            <a:ext cx="198288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8000" u="sng">
                <a:solidFill>
                  <a:srgbClr val="50AF6D"/>
                </a:solidFill>
                <a:latin typeface="思源黑体 Medium" panose="020B0600000000000000" pitchFamily="34" charset="-122"/>
                <a:ea typeface="思源黑体 Medium" panose="020B0600000000000000" pitchFamily="34" charset="-122"/>
              </a:defRPr>
            </a:lvl1pPr>
          </a:lstStyle>
          <a:p>
            <a:pPr algn="dist"/>
            <a:r>
              <a:rPr lang="zh-CN" altLang="en-US" sz="6600" dirty="0">
                <a:latin typeface="Arial" panose="020B0604020202020204" pitchFamily="34" charset="0"/>
                <a:ea typeface="微软雅黑" panose="020B0503020204020204" charset="-122"/>
              </a:rPr>
              <a:t>目录</a:t>
            </a:r>
            <a:endParaRPr lang="zh-CN" altLang="en-US" sz="6600" dirty="0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6" name="圆角矩形 17"/>
          <p:cNvSpPr/>
          <p:nvPr/>
        </p:nvSpPr>
        <p:spPr>
          <a:xfrm>
            <a:off x="1656080" y="2554518"/>
            <a:ext cx="677688" cy="652706"/>
          </a:xfrm>
          <a:prstGeom prst="roundRect">
            <a:avLst>
              <a:gd name="adj" fmla="val 12258"/>
            </a:avLst>
          </a:prstGeom>
          <a:solidFill>
            <a:srgbClr val="63BA77"/>
          </a:solidFill>
          <a:ln w="63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Medium" panose="020B0600000000000000" pitchFamily="34" charset="-122"/>
              <a:ea typeface="思源黑体 Medium" panose="020B0600000000000000" pitchFamily="34" charset="-122"/>
            </a:endParaRPr>
          </a:p>
        </p:txBody>
      </p:sp>
      <p:sp>
        <p:nvSpPr>
          <p:cNvPr id="7" name="圆角矩形 18"/>
          <p:cNvSpPr/>
          <p:nvPr/>
        </p:nvSpPr>
        <p:spPr>
          <a:xfrm>
            <a:off x="2459990" y="2554605"/>
            <a:ext cx="3416935" cy="915035"/>
          </a:xfrm>
          <a:prstGeom prst="roundRect">
            <a:avLst>
              <a:gd name="adj" fmla="val 12258"/>
            </a:avLst>
          </a:prstGeom>
          <a:solidFill>
            <a:srgbClr val="63BA77"/>
          </a:solidFill>
          <a:ln w="63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endParaRPr lang="zh-CN" altLang="en-US" kern="0">
              <a:solidFill>
                <a:schemeClr val="bg1"/>
              </a:solidFill>
              <a:latin typeface="思源黑体 Medium" panose="020B0600000000000000" pitchFamily="34" charset="-122"/>
              <a:ea typeface="思源黑体 Medium" panose="020B0600000000000000" pitchFamily="34" charset="-122"/>
            </a:endParaRPr>
          </a:p>
        </p:txBody>
      </p:sp>
      <p:sp>
        <p:nvSpPr>
          <p:cNvPr id="8" name="Text Box 18"/>
          <p:cNvSpPr txBox="1">
            <a:spLocks noChangeArrowheads="1"/>
          </p:cNvSpPr>
          <p:nvPr/>
        </p:nvSpPr>
        <p:spPr bwMode="auto">
          <a:xfrm>
            <a:off x="1656080" y="2680814"/>
            <a:ext cx="662621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rPr>
              <a:t>01</a:t>
            </a:r>
            <a:endParaRPr lang="en-US" altLang="zh-CN" sz="24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9" name="Text Box 18"/>
          <p:cNvSpPr txBox="1">
            <a:spLocks noChangeArrowheads="1"/>
          </p:cNvSpPr>
          <p:nvPr/>
        </p:nvSpPr>
        <p:spPr bwMode="auto">
          <a:xfrm>
            <a:off x="2579472" y="2630345"/>
            <a:ext cx="3097998" cy="829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  <a:cs typeface="从未如此可爱" panose="02010600010101010101" charset="-122"/>
                <a:sym typeface="+mn-ea"/>
              </a:rPr>
              <a:t>开学前准备</a:t>
            </a:r>
            <a:r>
              <a:rPr lang="zh-CN" altLang="en-US" sz="2400" b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  <a:cs typeface="从未如此可爱" panose="02010600010101010101" charset="-122"/>
                <a:sym typeface="+mn-ea"/>
              </a:rPr>
              <a:t>——</a:t>
            </a:r>
            <a:endParaRPr lang="zh-CN" altLang="en-US" sz="2400" b="1">
              <a:solidFill>
                <a:srgbClr val="FF0000"/>
              </a:solidFill>
              <a:latin typeface="Arial" panose="020B0604020202020204" pitchFamily="34" charset="0"/>
              <a:ea typeface="微软雅黑" panose="020B0503020204020204" charset="-122"/>
              <a:cs typeface="从未如此可爱" panose="02010600010101010101" charset="-122"/>
              <a:sym typeface="+mn-ea"/>
            </a:endParaRPr>
          </a:p>
          <a:p>
            <a:pPr algn="r" fontAlgn="base">
              <a:buClrTx/>
              <a:buSzTx/>
              <a:buFontTx/>
            </a:pPr>
            <a:r>
              <a:rPr lang="zh-CN" altLang="en-US" sz="24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cs typeface="从未如此可爱" panose="02010600010101010101" charset="-122"/>
                <a:sym typeface="+mn-ea"/>
              </a:rPr>
              <a:t>多花心思</a:t>
            </a:r>
            <a:endParaRPr lang="zh-CN" altLang="en-US" sz="2400" b="1">
              <a:solidFill>
                <a:schemeClr val="tx1"/>
              </a:solidFill>
              <a:latin typeface="Arial" panose="020B0604020202020204" pitchFamily="34" charset="0"/>
              <a:ea typeface="微软雅黑" panose="020B0503020204020204" charset="-122"/>
              <a:cs typeface="从未如此可爱" panose="02010600010101010101" charset="-122"/>
              <a:sym typeface="+mn-ea"/>
            </a:endParaRPr>
          </a:p>
        </p:txBody>
      </p:sp>
      <p:sp>
        <p:nvSpPr>
          <p:cNvPr id="10" name="圆角矩形 17"/>
          <p:cNvSpPr/>
          <p:nvPr/>
        </p:nvSpPr>
        <p:spPr>
          <a:xfrm>
            <a:off x="6364334" y="2554518"/>
            <a:ext cx="677688" cy="652706"/>
          </a:xfrm>
          <a:prstGeom prst="roundRect">
            <a:avLst>
              <a:gd name="adj" fmla="val 12258"/>
            </a:avLst>
          </a:prstGeom>
          <a:solidFill>
            <a:srgbClr val="63BA77"/>
          </a:solidFill>
          <a:ln w="63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Medium" panose="020B0600000000000000" pitchFamily="34" charset="-122"/>
              <a:ea typeface="思源黑体 Medium" panose="020B0600000000000000" pitchFamily="34" charset="-122"/>
            </a:endParaRPr>
          </a:p>
        </p:txBody>
      </p:sp>
      <p:sp>
        <p:nvSpPr>
          <p:cNvPr id="11" name="圆角矩形 18"/>
          <p:cNvSpPr/>
          <p:nvPr/>
        </p:nvSpPr>
        <p:spPr>
          <a:xfrm>
            <a:off x="7167880" y="2554605"/>
            <a:ext cx="3416935" cy="1035685"/>
          </a:xfrm>
          <a:prstGeom prst="roundRect">
            <a:avLst>
              <a:gd name="adj" fmla="val 12258"/>
            </a:avLst>
          </a:prstGeom>
          <a:solidFill>
            <a:srgbClr val="63BA77"/>
          </a:solidFill>
          <a:ln w="63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endParaRPr lang="zh-CN" altLang="en-US" kern="0">
              <a:solidFill>
                <a:schemeClr val="bg1"/>
              </a:solidFill>
              <a:latin typeface="思源黑体 Medium" panose="020B0600000000000000" pitchFamily="34" charset="-122"/>
              <a:ea typeface="思源黑体 Medium" panose="020B0600000000000000" pitchFamily="34" charset="-122"/>
            </a:endParaRPr>
          </a:p>
        </p:txBody>
      </p:sp>
      <p:sp>
        <p:nvSpPr>
          <p:cNvPr id="12" name="Text Box 18"/>
          <p:cNvSpPr txBox="1">
            <a:spLocks noChangeArrowheads="1"/>
          </p:cNvSpPr>
          <p:nvPr/>
        </p:nvSpPr>
        <p:spPr bwMode="auto">
          <a:xfrm>
            <a:off x="6364334" y="2680814"/>
            <a:ext cx="66262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dirty="0">
                <a:solidFill>
                  <a:schemeClr val="bg1"/>
                </a:solidFill>
                <a:latin typeface="思源黑体 Medium" panose="020B0600000000000000" pitchFamily="34" charset="-122"/>
                <a:ea typeface="思源黑体 Medium" panose="020B0600000000000000" pitchFamily="34" charset="-122"/>
              </a:rPr>
              <a:t>02</a:t>
            </a:r>
            <a:endParaRPr lang="zh-CN" altLang="en-US" sz="2400" dirty="0">
              <a:solidFill>
                <a:schemeClr val="bg1"/>
              </a:solidFill>
              <a:latin typeface="思源黑体 Medium" panose="020B0600000000000000" pitchFamily="34" charset="-122"/>
              <a:ea typeface="思源黑体 Medium" panose="020B0600000000000000" pitchFamily="34" charset="-122"/>
            </a:endParaRPr>
          </a:p>
        </p:txBody>
      </p:sp>
      <p:sp>
        <p:nvSpPr>
          <p:cNvPr id="13" name="Text Box 18"/>
          <p:cNvSpPr txBox="1">
            <a:spLocks noChangeArrowheads="1"/>
          </p:cNvSpPr>
          <p:nvPr/>
        </p:nvSpPr>
        <p:spPr bwMode="auto">
          <a:xfrm>
            <a:off x="7287726" y="2639870"/>
            <a:ext cx="3097998" cy="829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fontAlgn="base">
              <a:buClrTx/>
              <a:buSzTx/>
              <a:buFontTx/>
            </a:pPr>
            <a:r>
              <a:rPr lang="zh-CN" altLang="en-US" sz="2400" b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  <a:cs typeface="从未如此可爱" panose="02010600010101010101" charset="-122"/>
                <a:sym typeface="+mn-ea"/>
              </a:rPr>
              <a:t>开学第一周</a:t>
            </a:r>
            <a:r>
              <a:rPr lang="zh-CN" altLang="en-US" sz="2400" b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  <a:cs typeface="从未如此可爱" panose="02010600010101010101" charset="-122"/>
                <a:sym typeface="+mn-ea"/>
              </a:rPr>
              <a:t>——</a:t>
            </a:r>
            <a:endParaRPr lang="zh-CN" altLang="en-US" sz="2400" b="1">
              <a:solidFill>
                <a:srgbClr val="FF0000"/>
              </a:solidFill>
              <a:latin typeface="Arial" panose="020B0604020202020204" pitchFamily="34" charset="0"/>
              <a:ea typeface="微软雅黑" panose="020B0503020204020204" charset="-122"/>
              <a:cs typeface="从未如此可爱" panose="02010600010101010101" charset="-122"/>
              <a:sym typeface="+mn-ea"/>
            </a:endParaRPr>
          </a:p>
          <a:p>
            <a:pPr algn="r" fontAlgn="base">
              <a:buClrTx/>
              <a:buSzTx/>
              <a:buFontTx/>
            </a:pPr>
            <a:r>
              <a:rPr lang="zh-CN" altLang="en-US" sz="2400" b="1">
                <a:latin typeface="Arial" panose="020B0604020202020204" pitchFamily="34" charset="0"/>
                <a:ea typeface="微软雅黑" panose="020B0503020204020204" charset="-122"/>
                <a:cs typeface="从未如此可爱" panose="02010600010101010101" charset="-122"/>
                <a:sym typeface="+mn-ea"/>
              </a:rPr>
              <a:t>适应摆在第一位</a:t>
            </a:r>
            <a:endParaRPr lang="zh-CN" altLang="en-US" sz="2400" b="1">
              <a:latin typeface="Arial" panose="020B0604020202020204" pitchFamily="34" charset="0"/>
              <a:ea typeface="微软雅黑" panose="020B0503020204020204" charset="-122"/>
              <a:cs typeface="从未如此可爱" panose="02010600010101010101" charset="-122"/>
            </a:endParaRPr>
          </a:p>
        </p:txBody>
      </p:sp>
      <p:sp>
        <p:nvSpPr>
          <p:cNvPr id="14" name="圆角矩形 17"/>
          <p:cNvSpPr/>
          <p:nvPr/>
        </p:nvSpPr>
        <p:spPr>
          <a:xfrm>
            <a:off x="1656080" y="4126286"/>
            <a:ext cx="677688" cy="652706"/>
          </a:xfrm>
          <a:prstGeom prst="roundRect">
            <a:avLst>
              <a:gd name="adj" fmla="val 12258"/>
            </a:avLst>
          </a:prstGeom>
          <a:solidFill>
            <a:srgbClr val="63BA77"/>
          </a:solidFill>
          <a:ln w="63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Medium" panose="020B0600000000000000" pitchFamily="34" charset="-122"/>
              <a:ea typeface="思源黑体 Medium" panose="020B0600000000000000" pitchFamily="34" charset="-122"/>
            </a:endParaRPr>
          </a:p>
        </p:txBody>
      </p:sp>
      <p:sp>
        <p:nvSpPr>
          <p:cNvPr id="15" name="圆角矩形 18"/>
          <p:cNvSpPr/>
          <p:nvPr/>
        </p:nvSpPr>
        <p:spPr>
          <a:xfrm>
            <a:off x="2459990" y="4126230"/>
            <a:ext cx="3416935" cy="913765"/>
          </a:xfrm>
          <a:prstGeom prst="roundRect">
            <a:avLst>
              <a:gd name="adj" fmla="val 12258"/>
            </a:avLst>
          </a:prstGeom>
          <a:solidFill>
            <a:srgbClr val="63BA77"/>
          </a:solidFill>
          <a:ln w="63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endParaRPr lang="zh-CN" altLang="en-US" kern="0">
              <a:solidFill>
                <a:schemeClr val="bg1"/>
              </a:solidFill>
              <a:latin typeface="思源黑体 Medium" panose="020B0600000000000000" pitchFamily="34" charset="-122"/>
              <a:ea typeface="思源黑体 Medium" panose="020B0600000000000000" pitchFamily="34" charset="-122"/>
            </a:endParaRPr>
          </a:p>
        </p:txBody>
      </p:sp>
      <p:sp>
        <p:nvSpPr>
          <p:cNvPr id="16" name="Text Box 18"/>
          <p:cNvSpPr txBox="1">
            <a:spLocks noChangeArrowheads="1"/>
          </p:cNvSpPr>
          <p:nvPr/>
        </p:nvSpPr>
        <p:spPr bwMode="auto">
          <a:xfrm>
            <a:off x="1656080" y="4252582"/>
            <a:ext cx="66262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dirty="0">
                <a:solidFill>
                  <a:schemeClr val="bg1"/>
                </a:solidFill>
                <a:latin typeface="思源黑体 Medium" panose="020B0600000000000000" pitchFamily="34" charset="-122"/>
                <a:ea typeface="思源黑体 Medium" panose="020B0600000000000000" pitchFamily="34" charset="-122"/>
              </a:rPr>
              <a:t>03</a:t>
            </a:r>
            <a:endParaRPr lang="zh-CN" altLang="en-US" sz="2400" dirty="0">
              <a:solidFill>
                <a:schemeClr val="bg1"/>
              </a:solidFill>
              <a:latin typeface="思源黑体 Medium" panose="020B0600000000000000" pitchFamily="34" charset="-122"/>
              <a:ea typeface="思源黑体 Medium" panose="020B0600000000000000" pitchFamily="34" charset="-122"/>
            </a:endParaRPr>
          </a:p>
        </p:txBody>
      </p:sp>
      <p:sp>
        <p:nvSpPr>
          <p:cNvPr id="17" name="Text Box 18"/>
          <p:cNvSpPr txBox="1">
            <a:spLocks noChangeArrowheads="1"/>
          </p:cNvSpPr>
          <p:nvPr/>
        </p:nvSpPr>
        <p:spPr bwMode="auto">
          <a:xfrm>
            <a:off x="2579472" y="4211638"/>
            <a:ext cx="3097998" cy="829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fontAlgn="base">
              <a:buClrTx/>
              <a:buSzTx/>
              <a:buFontTx/>
            </a:pPr>
            <a:r>
              <a:rPr lang="zh-CN" altLang="en-US" sz="2400" b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  <a:cs typeface="从未如此可爱" panose="02010600010101010101" charset="-122"/>
                <a:sym typeface="+mn-ea"/>
              </a:rPr>
              <a:t>班级日常管理——</a:t>
            </a:r>
            <a:endParaRPr lang="zh-CN" altLang="en-US" sz="2400" b="1">
              <a:solidFill>
                <a:srgbClr val="FF0000"/>
              </a:solidFill>
              <a:latin typeface="Arial" panose="020B0604020202020204" pitchFamily="34" charset="0"/>
              <a:ea typeface="微软雅黑" panose="020B0503020204020204" charset="-122"/>
              <a:cs typeface="从未如此可爱" panose="02010600010101010101" charset="-122"/>
              <a:sym typeface="+mn-ea"/>
            </a:endParaRP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>
                <a:latin typeface="Arial" panose="020B0604020202020204" pitchFamily="34" charset="0"/>
                <a:ea typeface="微软雅黑" panose="020B0503020204020204" charset="-122"/>
                <a:cs typeface="从未如此可爱" panose="02010600010101010101" charset="-122"/>
                <a:sym typeface="+mn-ea"/>
              </a:rPr>
              <a:t>各项工作有序开展</a:t>
            </a:r>
            <a:endParaRPr lang="zh-CN" altLang="en-US" sz="24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8" name="圆角矩形 17"/>
          <p:cNvSpPr/>
          <p:nvPr/>
        </p:nvSpPr>
        <p:spPr>
          <a:xfrm>
            <a:off x="6364334" y="4126286"/>
            <a:ext cx="677688" cy="652706"/>
          </a:xfrm>
          <a:prstGeom prst="roundRect">
            <a:avLst>
              <a:gd name="adj" fmla="val 12258"/>
            </a:avLst>
          </a:prstGeom>
          <a:solidFill>
            <a:srgbClr val="63BA77"/>
          </a:solidFill>
          <a:ln w="63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Medium" panose="020B0600000000000000" pitchFamily="34" charset="-122"/>
              <a:ea typeface="思源黑体 Medium" panose="020B0600000000000000" pitchFamily="34" charset="-122"/>
            </a:endParaRPr>
          </a:p>
        </p:txBody>
      </p:sp>
      <p:sp>
        <p:nvSpPr>
          <p:cNvPr id="19" name="圆角矩形 18"/>
          <p:cNvSpPr/>
          <p:nvPr/>
        </p:nvSpPr>
        <p:spPr>
          <a:xfrm>
            <a:off x="7167880" y="4126230"/>
            <a:ext cx="3416935" cy="902335"/>
          </a:xfrm>
          <a:prstGeom prst="roundRect">
            <a:avLst>
              <a:gd name="adj" fmla="val 12258"/>
            </a:avLst>
          </a:prstGeom>
          <a:solidFill>
            <a:srgbClr val="63BA77"/>
          </a:solidFill>
          <a:ln w="63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endParaRPr lang="zh-CN" altLang="en-US" kern="0">
              <a:solidFill>
                <a:schemeClr val="bg1"/>
              </a:solidFill>
              <a:latin typeface="思源黑体 Medium" panose="020B0600000000000000" pitchFamily="34" charset="-122"/>
              <a:ea typeface="思源黑体 Medium" panose="020B0600000000000000" pitchFamily="34" charset="-122"/>
            </a:endParaRPr>
          </a:p>
        </p:txBody>
      </p:sp>
      <p:sp>
        <p:nvSpPr>
          <p:cNvPr id="20" name="Text Box 18"/>
          <p:cNvSpPr txBox="1">
            <a:spLocks noChangeArrowheads="1"/>
          </p:cNvSpPr>
          <p:nvPr/>
        </p:nvSpPr>
        <p:spPr bwMode="auto">
          <a:xfrm>
            <a:off x="6364334" y="4252582"/>
            <a:ext cx="66262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dirty="0">
                <a:solidFill>
                  <a:schemeClr val="bg1"/>
                </a:solidFill>
                <a:latin typeface="思源黑体 Medium" panose="020B0600000000000000" pitchFamily="34" charset="-122"/>
                <a:ea typeface="思源黑体 Medium" panose="020B0600000000000000" pitchFamily="34" charset="-122"/>
              </a:rPr>
              <a:t>04</a:t>
            </a:r>
            <a:endParaRPr lang="zh-CN" altLang="en-US" sz="2400" dirty="0">
              <a:solidFill>
                <a:schemeClr val="bg1"/>
              </a:solidFill>
              <a:latin typeface="思源黑体 Medium" panose="020B0600000000000000" pitchFamily="34" charset="-122"/>
              <a:ea typeface="思源黑体 Medium" panose="020B0600000000000000" pitchFamily="34" charset="-122"/>
            </a:endParaRPr>
          </a:p>
        </p:txBody>
      </p:sp>
      <p:sp>
        <p:nvSpPr>
          <p:cNvPr id="21" name="Text Box 18"/>
          <p:cNvSpPr txBox="1">
            <a:spLocks noChangeArrowheads="1"/>
          </p:cNvSpPr>
          <p:nvPr/>
        </p:nvSpPr>
        <p:spPr bwMode="auto">
          <a:xfrm>
            <a:off x="7287726" y="4211638"/>
            <a:ext cx="3097998" cy="829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fontAlgn="base">
              <a:buClrTx/>
              <a:buSzTx/>
              <a:buFontTx/>
            </a:pPr>
            <a:r>
              <a:rPr lang="zh-CN" altLang="en-US" sz="2400" b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  <a:cs typeface="从未如此可爱" panose="02010600010101010101" charset="-122"/>
                <a:sym typeface="+mn-ea"/>
              </a:rPr>
              <a:t>不断成长——</a:t>
            </a:r>
            <a:endParaRPr lang="zh-CN" altLang="en-US" sz="2400" b="1">
              <a:solidFill>
                <a:srgbClr val="FF0000"/>
              </a:solidFill>
              <a:latin typeface="Arial" panose="020B0604020202020204" pitchFamily="34" charset="0"/>
              <a:ea typeface="微软雅黑" panose="020B0503020204020204" charset="-122"/>
              <a:cs typeface="从未如此可爱" panose="02010600010101010101" charset="-122"/>
              <a:sym typeface="+mn-ea"/>
            </a:endParaRPr>
          </a:p>
          <a:p>
            <a:pPr algn="r" fontAlgn="base">
              <a:buClrTx/>
              <a:buSzTx/>
              <a:buFontTx/>
            </a:pPr>
            <a:r>
              <a:rPr lang="zh-CN" altLang="en-US" sz="2400" b="1">
                <a:latin typeface="Arial" panose="020B0604020202020204" pitchFamily="34" charset="0"/>
                <a:ea typeface="微软雅黑" panose="020B0503020204020204" charset="-122"/>
                <a:cs typeface="从未如此可爱" panose="02010600010101010101" charset="-122"/>
                <a:sym typeface="+mn-ea"/>
              </a:rPr>
              <a:t>从胜任到优秀</a:t>
            </a:r>
            <a:endParaRPr lang="zh-CN" altLang="en-US" sz="2400" b="1">
              <a:solidFill>
                <a:schemeClr val="accent4"/>
              </a:solidFill>
              <a:latin typeface="Arial" panose="020B0604020202020204" pitchFamily="34" charset="0"/>
              <a:ea typeface="微软雅黑" panose="020B0503020204020204" charset="-122"/>
              <a:cs typeface="从未如此可爱" panose="02010600010101010101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485" r="62697"/>
          <a:stretch>
            <a:fillRect/>
          </a:stretch>
        </p:blipFill>
        <p:spPr>
          <a:xfrm>
            <a:off x="1" y="4767131"/>
            <a:ext cx="3080084" cy="20908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4" presetClass="entr" presetSubtype="1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0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3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4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grpId="0" nodeType="withEffect" p14:presetBounceEnd="60000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7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8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3" presetClass="entr" presetSubtype="16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4294967295" end="429496729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750" fill="hold"/>
                                            <p:tgtEl>
                                              <p:spTgt spid="8">
                                                <p:txEl>
                                                  <p:pRg st="4294967295" end="429496729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750" fill="hold"/>
                                            <p:tgtEl>
                                              <p:spTgt spid="8">
                                                <p:txEl>
                                                  <p:pRg st="4294967295" end="429496729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3" presetClass="entr" presetSubtype="16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750" fill="hold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750" fill="hold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3" presetClass="entr" presetSubtype="16" fill="hold" grpId="0" nodeType="withEffect">
                                      <p:stCondLst>
                                        <p:cond delay="300"/>
                                      </p:stCondLst>
                                      <p:iterate type="lt">
                                        <p:tmPct val="6190"/>
                                      </p:iterate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4294967295" end="429496729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750" fill="hold"/>
                                            <p:tgtEl>
                                              <p:spTgt spid="9">
                                                <p:txEl>
                                                  <p:pRg st="4294967295" end="429496729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750" fill="hold"/>
                                            <p:tgtEl>
                                              <p:spTgt spid="9">
                                                <p:txEl>
                                                  <p:pRg st="4294967295" end="429496729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3" presetClass="entr" presetSubtype="16" fill="hold" grpId="0" nodeType="withEffect">
                                      <p:stCondLst>
                                        <p:cond delay="300"/>
                                      </p:stCondLst>
                                      <p:iterate type="lt">
                                        <p:tmPct val="6190"/>
                                      </p:iterate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750" fill="hold"/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750" fill="hold"/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3" presetClass="entr" presetSubtype="16" fill="hold" grpId="0" nodeType="clickEffect">
                                      <p:stCondLst>
                                        <p:cond delay="300"/>
                                      </p:stCondLst>
                                      <p:iterate type="lt">
                                        <p:tmPct val="6190"/>
                                      </p:iterate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750" fill="hold"/>
                                            <p:tgtEl>
                                              <p:spTgt spid="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750" fill="hold"/>
                                            <p:tgtEl>
                                              <p:spTgt spid="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3" presetClass="entr" presetSubtype="16" fill="hold" grpId="0" nodeType="withEffect">
                                      <p:stCondLst>
                                        <p:cond delay="300"/>
                                      </p:stCondLst>
                                      <p:iterate type="lt">
                                        <p:tmPct val="6190"/>
                                      </p:iterate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750" fill="hold"/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750" fill="hold"/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3" presetClass="entr" presetSubtype="16" fill="hold" grpId="0" nodeType="clickEffect">
                                      <p:stCondLst>
                                        <p:cond delay="300"/>
                                      </p:stCondLst>
                                      <p:iterate type="lt">
                                        <p:tmPct val="6190"/>
                                      </p:iterate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750" fill="hold"/>
                                            <p:tgtEl>
                                              <p:spTgt spid="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750" fill="hold"/>
                                            <p:tgtEl>
                                              <p:spTgt spid="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2" presetClass="entr" presetSubtype="4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53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54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2" presetClass="entr" presetSubtype="4" fill="hold" grpId="0" nodeType="withEffect" p14:presetBounceEnd="60000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57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58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23" presetClass="entr" presetSubtype="16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750" fill="hold"/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750" fill="hold"/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3" presetID="23" presetClass="entr" presetSubtype="16" fill="hold" grpId="0" nodeType="withEffect">
                                      <p:stCondLst>
                                        <p:cond delay="300"/>
                                      </p:stCondLst>
                                      <p:iterate type="lt">
                                        <p:tmPct val="6190"/>
                                      </p:iterate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5" dur="750" fill="hold"/>
                                            <p:tgtEl>
                                              <p:spTgt spid="1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750" fill="hold"/>
                                            <p:tgtEl>
                                              <p:spTgt spid="1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7" fill="hold">
                          <p:stCondLst>
                            <p:cond delay="indefinite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23" presetClass="entr" presetSubtype="16" fill="hold" grpId="0" nodeType="clickEffect">
                                      <p:stCondLst>
                                        <p:cond delay="300"/>
                                      </p:stCondLst>
                                      <p:iterate type="lt">
                                        <p:tmPct val="6190"/>
                                      </p:iterate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750" fill="hold"/>
                                            <p:tgtEl>
                                              <p:spTgt spid="1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750" fill="hold"/>
                                            <p:tgtEl>
                                              <p:spTgt spid="1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23" presetClass="entr" presetSubtype="16" fill="hold" grpId="0" nodeType="withEffect">
                                      <p:stCondLst>
                                        <p:cond delay="300"/>
                                      </p:stCondLst>
                                      <p:iterate type="lt">
                                        <p:tmPct val="6190"/>
                                      </p:iterate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5" dur="750" fill="hold"/>
                                            <p:tgtEl>
                                              <p:spTgt spid="1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750" fill="hold"/>
                                            <p:tgtEl>
                                              <p:spTgt spid="1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7" fill="hold">
                          <p:stCondLst>
                            <p:cond delay="indefinite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23" presetClass="entr" presetSubtype="16" fill="hold" grpId="0" nodeType="clickEffect">
                                      <p:stCondLst>
                                        <p:cond delay="300"/>
                                      </p:stCondLst>
                                      <p:iterate type="lt">
                                        <p:tmPct val="6190"/>
                                      </p:iterate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1" dur="750" fill="hold"/>
                                            <p:tgtEl>
                                              <p:spTgt spid="1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750" fill="hold"/>
                                            <p:tgtEl>
                                              <p:spTgt spid="1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3" presetID="2" presetClass="entr" presetSubtype="4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85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6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7" presetID="2" presetClass="entr" presetSubtype="4" fill="hold" grpId="0" nodeType="withEffect" p14:presetBounceEnd="60000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89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90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1" presetID="23" presetClass="entr" presetSubtype="16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3" dur="750" fill="hold"/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4" dur="750" fill="hold"/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5" presetID="23" presetClass="entr" presetSubtype="16" fill="hold" grpId="0" nodeType="withEffect">
                                      <p:stCondLst>
                                        <p:cond delay="300"/>
                                      </p:stCondLst>
                                      <p:iterate type="lt">
                                        <p:tmPct val="6190"/>
                                      </p:iterate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7" dur="750" fill="hold"/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8" dur="750" fill="hold"/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9" fill="hold">
                          <p:stCondLst>
                            <p:cond delay="indefinite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23" presetClass="entr" presetSubtype="16" fill="hold" grpId="0" nodeType="clickEffect">
                                      <p:stCondLst>
                                        <p:cond delay="300"/>
                                      </p:stCondLst>
                                      <p:iterate type="lt">
                                        <p:tmPct val="6190"/>
                                      </p:iterate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3" dur="750" fill="hold"/>
                                            <p:tgtEl>
                                              <p:spTgt spid="1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750" fill="hold"/>
                                            <p:tgtEl>
                                              <p:spTgt spid="1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5" presetID="23" presetClass="entr" presetSubtype="16" fill="hold" grpId="0" nodeType="withEffect">
                                      <p:stCondLst>
                                        <p:cond delay="300"/>
                                      </p:stCondLst>
                                      <p:iterate type="lt">
                                        <p:tmPct val="6190"/>
                                      </p:iterate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7" dur="750" fill="hold"/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8" dur="750" fill="hold"/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9" fill="hold">
                          <p:stCondLst>
                            <p:cond delay="indefinite"/>
                          </p:stCondLst>
                          <p:childTnLst>
                            <p:par>
                              <p:cTn id="1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1" presetID="23" presetClass="entr" presetSubtype="16" fill="hold" grpId="0" nodeType="clickEffect">
                                      <p:stCondLst>
                                        <p:cond delay="300"/>
                                      </p:stCondLst>
                                      <p:iterate type="lt">
                                        <p:tmPct val="6190"/>
                                      </p:iterate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3" dur="750" fill="hold"/>
                                            <p:tgtEl>
                                              <p:spTgt spid="1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4" dur="750" fill="hold"/>
                                            <p:tgtEl>
                                              <p:spTgt spid="1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5" presetID="23" presetClass="entr" presetSubtype="16" fill="hold" grpId="0" nodeType="withEffect">
                                      <p:stCondLst>
                                        <p:cond delay="300"/>
                                      </p:stCondLst>
                                      <p:iterate type="lt">
                                        <p:tmPct val="6190"/>
                                      </p:iterate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7" dur="750" fill="hold"/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8" dur="750" fill="hold"/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9" fill="hold">
                          <p:stCondLst>
                            <p:cond delay="indefinite"/>
                          </p:stCondLst>
                          <p:childTnLst>
                            <p:par>
                              <p:cTn id="1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1" presetID="23" presetClass="entr" presetSubtype="16" fill="hold" grpId="0" nodeType="clickEffect">
                                      <p:stCondLst>
                                        <p:cond delay="300"/>
                                      </p:stCondLst>
                                      <p:iterate type="lt">
                                        <p:tmPct val="6190"/>
                                      </p:iterate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3" dur="750" fill="hold"/>
                                            <p:tgtEl>
                                              <p:spTgt spid="1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4" dur="750" fill="hold"/>
                                            <p:tgtEl>
                                              <p:spTgt spid="1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5" presetID="2" presetClass="entr" presetSubtype="4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27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8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9" presetID="2" presetClass="entr" presetSubtype="4" fill="hold" grpId="0" nodeType="withEffect" p14:presetBounceEnd="60000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31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32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3" presetID="23" presetClass="entr" presetSubtype="16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5" dur="750" fill="hold"/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6" dur="750" fill="hold"/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7" presetID="23" presetClass="entr" presetSubtype="16" fill="hold" grpId="0" nodeType="withEffect">
                                      <p:stCondLst>
                                        <p:cond delay="300"/>
                                      </p:stCondLst>
                                      <p:iterate type="lt">
                                        <p:tmPct val="6190"/>
                                      </p:iterate>
                                      <p:childTnLst>
                                        <p:set>
                                          <p:cBhvr>
                                            <p:cTn id="1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>
                                                <p:txEl>
                                                  <p:pRg st="4294967295" end="429496729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9" dur="750" fill="hold"/>
                                            <p:tgtEl>
                                              <p:spTgt spid="21">
                                                <p:txEl>
                                                  <p:pRg st="4294967295" end="429496729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0" dur="750" fill="hold"/>
                                            <p:tgtEl>
                                              <p:spTgt spid="21">
                                                <p:txEl>
                                                  <p:pRg st="4294967295" end="429496729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1" presetID="23" presetClass="entr" presetSubtype="16" fill="hold" grpId="0" nodeType="withEffect">
                                      <p:stCondLst>
                                        <p:cond delay="300"/>
                                      </p:stCondLst>
                                      <p:iterate type="lt">
                                        <p:tmPct val="6190"/>
                                      </p:iterate>
                                      <p:childTnLst>
                                        <p:set>
                                          <p:cBhvr>
                                            <p:cTn id="1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3" dur="750" fill="hold"/>
                                            <p:tgtEl>
                                              <p:spTgt spid="2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4" dur="750" fill="hold"/>
                                            <p:tgtEl>
                                              <p:spTgt spid="2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5" fill="hold">
                          <p:stCondLst>
                            <p:cond delay="indefinite"/>
                          </p:stCondLst>
                          <p:childTnLst>
                            <p:par>
                              <p:cTn id="1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7" presetID="23" presetClass="entr" presetSubtype="16" fill="hold" grpId="0" nodeType="clickEffect">
                                      <p:stCondLst>
                                        <p:cond delay="300"/>
                                      </p:stCondLst>
                                      <p:iterate type="lt">
                                        <p:tmPct val="6190"/>
                                      </p:iterate>
                                      <p:childTnLst>
                                        <p:set>
                                          <p:cBhvr>
                                            <p:cTn id="1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9" dur="750" fill="hold"/>
                                            <p:tgtEl>
                                              <p:spTgt spid="21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0" dur="750" fill="hold"/>
                                            <p:tgtEl>
                                              <p:spTgt spid="21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1" presetID="23" presetClass="entr" presetSubtype="16" fill="hold" grpId="0" nodeType="withEffect">
                                      <p:stCondLst>
                                        <p:cond delay="300"/>
                                      </p:stCondLst>
                                      <p:iterate type="lt">
                                        <p:tmPct val="6190"/>
                                      </p:iterate>
                                      <p:childTnLst>
                                        <p:set>
                                          <p:cBhvr>
                                            <p:cTn id="1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3" dur="750" fill="hold"/>
                                            <p:tgtEl>
                                              <p:spTgt spid="2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4" dur="750" fill="hold"/>
                                            <p:tgtEl>
                                              <p:spTgt spid="2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5" fill="hold">
                          <p:stCondLst>
                            <p:cond delay="indefinite"/>
                          </p:stCondLst>
                          <p:childTnLst>
                            <p:par>
                              <p:cTn id="1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7" presetID="23" presetClass="entr" presetSubtype="16" fill="hold" grpId="0" nodeType="clickEffect">
                                      <p:stCondLst>
                                        <p:cond delay="300"/>
                                      </p:stCondLst>
                                      <p:iterate type="lt">
                                        <p:tmPct val="6190"/>
                                      </p:iterate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9" dur="750" fill="hold"/>
                                            <p:tgtEl>
                                              <p:spTgt spid="21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0" dur="750" fill="hold"/>
                                            <p:tgtEl>
                                              <p:spTgt spid="21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1" presetID="23" presetClass="entr" presetSubtype="16" fill="hold" grpId="0" nodeType="withEffect">
                                      <p:stCondLst>
                                        <p:cond delay="300"/>
                                      </p:stCondLst>
                                      <p:iterate type="lt">
                                        <p:tmPct val="6190"/>
                                      </p:iterate>
                                      <p:childTnLst>
                                        <p:set>
                                          <p:cBhvr>
                                            <p:cTn id="1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3" dur="750" fill="hold"/>
                                            <p:tgtEl>
                                              <p:spTgt spid="2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4" dur="750" fill="hold"/>
                                            <p:tgtEl>
                                              <p:spTgt spid="2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5" fill="hold">
                          <p:stCondLst>
                            <p:cond delay="indefinite"/>
                          </p:stCondLst>
                          <p:childTnLst>
                            <p:par>
                              <p:cTn id="1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7" presetID="23" presetClass="entr" presetSubtype="16" fill="hold" grpId="0" nodeType="clickEffect">
                                      <p:stCondLst>
                                        <p:cond delay="300"/>
                                      </p:stCondLst>
                                      <p:iterate type="lt">
                                        <p:tmPct val="6190"/>
                                      </p:iterate>
                                      <p:childTnLst>
                                        <p:set>
                                          <p:cBhvr>
                                            <p:cTn id="1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9" dur="750" fill="hold"/>
                                            <p:tgtEl>
                                              <p:spTgt spid="21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0" dur="750" fill="hold"/>
                                            <p:tgtEl>
                                              <p:spTgt spid="21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6" grpId="0" animBg="1"/>
          <p:bldP spid="7" grpId="0" bldLvl="0" animBg="1"/>
          <p:bldP spid="8" grpId="0" build="p"/>
          <p:bldP spid="9" grpId="0" build="p"/>
          <p:bldP spid="10" grpId="0" animBg="1"/>
          <p:bldP spid="11" grpId="0" bldLvl="0" animBg="1"/>
          <p:bldP spid="12" grpId="0" build="p"/>
          <p:bldP spid="13" grpId="0" build="p"/>
          <p:bldP spid="14" grpId="0" animBg="1"/>
          <p:bldP spid="15" grpId="0" bldLvl="0" animBg="1"/>
          <p:bldP spid="16" grpId="0" build="p"/>
          <p:bldP spid="17" grpId="0" build="p"/>
          <p:bldP spid="18" grpId="0" animBg="1"/>
          <p:bldP spid="19" grpId="0" bldLvl="0" animBg="1"/>
          <p:bldP spid="20" grpId="0" build="p"/>
          <p:bldP spid="21" grpId="0" build="p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4" presetClass="entr" presetSubtype="1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0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3" presetClass="entr" presetSubtype="16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4294967295" end="429496729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750" fill="hold"/>
                                            <p:tgtEl>
                                              <p:spTgt spid="8">
                                                <p:txEl>
                                                  <p:pRg st="4294967295" end="429496729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750" fill="hold"/>
                                            <p:tgtEl>
                                              <p:spTgt spid="8">
                                                <p:txEl>
                                                  <p:pRg st="4294967295" end="429496729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3" presetClass="entr" presetSubtype="16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750" fill="hold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750" fill="hold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3" presetClass="entr" presetSubtype="16" fill="hold" grpId="0" nodeType="withEffect">
                                      <p:stCondLst>
                                        <p:cond delay="300"/>
                                      </p:stCondLst>
                                      <p:iterate type="lt">
                                        <p:tmPct val="6190"/>
                                      </p:iterate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4294967295" end="429496729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750" fill="hold"/>
                                            <p:tgtEl>
                                              <p:spTgt spid="9">
                                                <p:txEl>
                                                  <p:pRg st="4294967295" end="429496729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750" fill="hold"/>
                                            <p:tgtEl>
                                              <p:spTgt spid="9">
                                                <p:txEl>
                                                  <p:pRg st="4294967295" end="429496729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3" presetClass="entr" presetSubtype="16" fill="hold" grpId="0" nodeType="withEffect">
                                      <p:stCondLst>
                                        <p:cond delay="300"/>
                                      </p:stCondLst>
                                      <p:iterate type="lt">
                                        <p:tmPct val="6190"/>
                                      </p:iterate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750" fill="hold"/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750" fill="hold"/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3" presetClass="entr" presetSubtype="16" fill="hold" grpId="0" nodeType="clickEffect">
                                      <p:stCondLst>
                                        <p:cond delay="300"/>
                                      </p:stCondLst>
                                      <p:iterate type="lt">
                                        <p:tmPct val="6190"/>
                                      </p:iterate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750" fill="hold"/>
                                            <p:tgtEl>
                                              <p:spTgt spid="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750" fill="hold"/>
                                            <p:tgtEl>
                                              <p:spTgt spid="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3" presetClass="entr" presetSubtype="16" fill="hold" grpId="0" nodeType="withEffect">
                                      <p:stCondLst>
                                        <p:cond delay="300"/>
                                      </p:stCondLst>
                                      <p:iterate type="lt">
                                        <p:tmPct val="6190"/>
                                      </p:iterate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750" fill="hold"/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750" fill="hold"/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3" presetClass="entr" presetSubtype="16" fill="hold" grpId="0" nodeType="clickEffect">
                                      <p:stCondLst>
                                        <p:cond delay="300"/>
                                      </p:stCondLst>
                                      <p:iterate type="lt">
                                        <p:tmPct val="6190"/>
                                      </p:iterate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750" fill="hold"/>
                                            <p:tgtEl>
                                              <p:spTgt spid="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750" fill="hold"/>
                                            <p:tgtEl>
                                              <p:spTgt spid="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3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2" presetClass="entr" presetSubtype="4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7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23" presetClass="entr" presetSubtype="16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750" fill="hold"/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750" fill="hold"/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3" presetID="23" presetClass="entr" presetSubtype="16" fill="hold" grpId="0" nodeType="withEffect">
                                      <p:stCondLst>
                                        <p:cond delay="300"/>
                                      </p:stCondLst>
                                      <p:iterate type="lt">
                                        <p:tmPct val="6190"/>
                                      </p:iterate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5" dur="750" fill="hold"/>
                                            <p:tgtEl>
                                              <p:spTgt spid="1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750" fill="hold"/>
                                            <p:tgtEl>
                                              <p:spTgt spid="1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7" fill="hold">
                          <p:stCondLst>
                            <p:cond delay="indefinite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23" presetClass="entr" presetSubtype="16" fill="hold" grpId="0" nodeType="clickEffect">
                                      <p:stCondLst>
                                        <p:cond delay="300"/>
                                      </p:stCondLst>
                                      <p:iterate type="lt">
                                        <p:tmPct val="6190"/>
                                      </p:iterate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750" fill="hold"/>
                                            <p:tgtEl>
                                              <p:spTgt spid="1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750" fill="hold"/>
                                            <p:tgtEl>
                                              <p:spTgt spid="1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23" presetClass="entr" presetSubtype="16" fill="hold" grpId="0" nodeType="withEffect">
                                      <p:stCondLst>
                                        <p:cond delay="300"/>
                                      </p:stCondLst>
                                      <p:iterate type="lt">
                                        <p:tmPct val="6190"/>
                                      </p:iterate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5" dur="750" fill="hold"/>
                                            <p:tgtEl>
                                              <p:spTgt spid="1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750" fill="hold"/>
                                            <p:tgtEl>
                                              <p:spTgt spid="1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7" fill="hold">
                          <p:stCondLst>
                            <p:cond delay="indefinite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23" presetClass="entr" presetSubtype="16" fill="hold" grpId="0" nodeType="clickEffect">
                                      <p:stCondLst>
                                        <p:cond delay="300"/>
                                      </p:stCondLst>
                                      <p:iterate type="lt">
                                        <p:tmPct val="6190"/>
                                      </p:iterate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1" dur="750" fill="hold"/>
                                            <p:tgtEl>
                                              <p:spTgt spid="1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750" fill="hold"/>
                                            <p:tgtEl>
                                              <p:spTgt spid="1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3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5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6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7" presetID="2" presetClass="entr" presetSubtype="4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9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0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1" presetID="23" presetClass="entr" presetSubtype="16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3" dur="750" fill="hold"/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4" dur="750" fill="hold"/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5" presetID="23" presetClass="entr" presetSubtype="16" fill="hold" grpId="0" nodeType="withEffect">
                                      <p:stCondLst>
                                        <p:cond delay="300"/>
                                      </p:stCondLst>
                                      <p:iterate type="lt">
                                        <p:tmPct val="6190"/>
                                      </p:iterate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7" dur="750" fill="hold"/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8" dur="750" fill="hold"/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9" fill="hold">
                          <p:stCondLst>
                            <p:cond delay="indefinite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23" presetClass="entr" presetSubtype="16" fill="hold" grpId="0" nodeType="clickEffect">
                                      <p:stCondLst>
                                        <p:cond delay="300"/>
                                      </p:stCondLst>
                                      <p:iterate type="lt">
                                        <p:tmPct val="6190"/>
                                      </p:iterate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3" dur="750" fill="hold"/>
                                            <p:tgtEl>
                                              <p:spTgt spid="1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750" fill="hold"/>
                                            <p:tgtEl>
                                              <p:spTgt spid="1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5" presetID="23" presetClass="entr" presetSubtype="16" fill="hold" grpId="0" nodeType="withEffect">
                                      <p:stCondLst>
                                        <p:cond delay="300"/>
                                      </p:stCondLst>
                                      <p:iterate type="lt">
                                        <p:tmPct val="6190"/>
                                      </p:iterate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7" dur="750" fill="hold"/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8" dur="750" fill="hold"/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9" fill="hold">
                          <p:stCondLst>
                            <p:cond delay="indefinite"/>
                          </p:stCondLst>
                          <p:childTnLst>
                            <p:par>
                              <p:cTn id="1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1" presetID="23" presetClass="entr" presetSubtype="16" fill="hold" grpId="0" nodeType="clickEffect">
                                      <p:stCondLst>
                                        <p:cond delay="300"/>
                                      </p:stCondLst>
                                      <p:iterate type="lt">
                                        <p:tmPct val="6190"/>
                                      </p:iterate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3" dur="750" fill="hold"/>
                                            <p:tgtEl>
                                              <p:spTgt spid="1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4" dur="750" fill="hold"/>
                                            <p:tgtEl>
                                              <p:spTgt spid="1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5" presetID="23" presetClass="entr" presetSubtype="16" fill="hold" grpId="0" nodeType="withEffect">
                                      <p:stCondLst>
                                        <p:cond delay="300"/>
                                      </p:stCondLst>
                                      <p:iterate type="lt">
                                        <p:tmPct val="6190"/>
                                      </p:iterate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7" dur="750" fill="hold"/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8" dur="750" fill="hold"/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9" fill="hold">
                          <p:stCondLst>
                            <p:cond delay="indefinite"/>
                          </p:stCondLst>
                          <p:childTnLst>
                            <p:par>
                              <p:cTn id="1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1" presetID="23" presetClass="entr" presetSubtype="16" fill="hold" grpId="0" nodeType="clickEffect">
                                      <p:stCondLst>
                                        <p:cond delay="300"/>
                                      </p:stCondLst>
                                      <p:iterate type="lt">
                                        <p:tmPct val="6190"/>
                                      </p:iterate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3" dur="750" fill="hold"/>
                                            <p:tgtEl>
                                              <p:spTgt spid="1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4" dur="750" fill="hold"/>
                                            <p:tgtEl>
                                              <p:spTgt spid="1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7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8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9" presetID="2" presetClass="entr" presetSubtype="4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1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2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3" presetID="23" presetClass="entr" presetSubtype="16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5" dur="750" fill="hold"/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6" dur="750" fill="hold"/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7" presetID="23" presetClass="entr" presetSubtype="16" fill="hold" grpId="0" nodeType="withEffect">
                                      <p:stCondLst>
                                        <p:cond delay="300"/>
                                      </p:stCondLst>
                                      <p:iterate type="lt">
                                        <p:tmPct val="6190"/>
                                      </p:iterate>
                                      <p:childTnLst>
                                        <p:set>
                                          <p:cBhvr>
                                            <p:cTn id="1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>
                                                <p:txEl>
                                                  <p:pRg st="4294967295" end="429496729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9" dur="750" fill="hold"/>
                                            <p:tgtEl>
                                              <p:spTgt spid="21">
                                                <p:txEl>
                                                  <p:pRg st="4294967295" end="429496729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0" dur="750" fill="hold"/>
                                            <p:tgtEl>
                                              <p:spTgt spid="21">
                                                <p:txEl>
                                                  <p:pRg st="4294967295" end="429496729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1" presetID="23" presetClass="entr" presetSubtype="16" fill="hold" grpId="0" nodeType="withEffect">
                                      <p:stCondLst>
                                        <p:cond delay="300"/>
                                      </p:stCondLst>
                                      <p:iterate type="lt">
                                        <p:tmPct val="6190"/>
                                      </p:iterate>
                                      <p:childTnLst>
                                        <p:set>
                                          <p:cBhvr>
                                            <p:cTn id="1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3" dur="750" fill="hold"/>
                                            <p:tgtEl>
                                              <p:spTgt spid="2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4" dur="750" fill="hold"/>
                                            <p:tgtEl>
                                              <p:spTgt spid="2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5" fill="hold">
                          <p:stCondLst>
                            <p:cond delay="indefinite"/>
                          </p:stCondLst>
                          <p:childTnLst>
                            <p:par>
                              <p:cTn id="1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7" presetID="23" presetClass="entr" presetSubtype="16" fill="hold" grpId="0" nodeType="clickEffect">
                                      <p:stCondLst>
                                        <p:cond delay="300"/>
                                      </p:stCondLst>
                                      <p:iterate type="lt">
                                        <p:tmPct val="6190"/>
                                      </p:iterate>
                                      <p:childTnLst>
                                        <p:set>
                                          <p:cBhvr>
                                            <p:cTn id="1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9" dur="750" fill="hold"/>
                                            <p:tgtEl>
                                              <p:spTgt spid="21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0" dur="750" fill="hold"/>
                                            <p:tgtEl>
                                              <p:spTgt spid="21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1" presetID="23" presetClass="entr" presetSubtype="16" fill="hold" grpId="0" nodeType="withEffect">
                                      <p:stCondLst>
                                        <p:cond delay="300"/>
                                      </p:stCondLst>
                                      <p:iterate type="lt">
                                        <p:tmPct val="6190"/>
                                      </p:iterate>
                                      <p:childTnLst>
                                        <p:set>
                                          <p:cBhvr>
                                            <p:cTn id="1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3" dur="750" fill="hold"/>
                                            <p:tgtEl>
                                              <p:spTgt spid="2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4" dur="750" fill="hold"/>
                                            <p:tgtEl>
                                              <p:spTgt spid="2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5" fill="hold">
                          <p:stCondLst>
                            <p:cond delay="indefinite"/>
                          </p:stCondLst>
                          <p:childTnLst>
                            <p:par>
                              <p:cTn id="1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7" presetID="23" presetClass="entr" presetSubtype="16" fill="hold" grpId="0" nodeType="clickEffect">
                                      <p:stCondLst>
                                        <p:cond delay="300"/>
                                      </p:stCondLst>
                                      <p:iterate type="lt">
                                        <p:tmPct val="6190"/>
                                      </p:iterate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9" dur="750" fill="hold"/>
                                            <p:tgtEl>
                                              <p:spTgt spid="21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0" dur="750" fill="hold"/>
                                            <p:tgtEl>
                                              <p:spTgt spid="21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1" presetID="23" presetClass="entr" presetSubtype="16" fill="hold" grpId="0" nodeType="withEffect">
                                      <p:stCondLst>
                                        <p:cond delay="300"/>
                                      </p:stCondLst>
                                      <p:iterate type="lt">
                                        <p:tmPct val="6190"/>
                                      </p:iterate>
                                      <p:childTnLst>
                                        <p:set>
                                          <p:cBhvr>
                                            <p:cTn id="1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3" dur="750" fill="hold"/>
                                            <p:tgtEl>
                                              <p:spTgt spid="2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4" dur="750" fill="hold"/>
                                            <p:tgtEl>
                                              <p:spTgt spid="2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5" fill="hold">
                          <p:stCondLst>
                            <p:cond delay="indefinite"/>
                          </p:stCondLst>
                          <p:childTnLst>
                            <p:par>
                              <p:cTn id="1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7" presetID="23" presetClass="entr" presetSubtype="16" fill="hold" grpId="0" nodeType="clickEffect">
                                      <p:stCondLst>
                                        <p:cond delay="300"/>
                                      </p:stCondLst>
                                      <p:iterate type="lt">
                                        <p:tmPct val="6190"/>
                                      </p:iterate>
                                      <p:childTnLst>
                                        <p:set>
                                          <p:cBhvr>
                                            <p:cTn id="1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9" dur="750" fill="hold"/>
                                            <p:tgtEl>
                                              <p:spTgt spid="21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0" dur="750" fill="hold"/>
                                            <p:tgtEl>
                                              <p:spTgt spid="21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6" grpId="0" animBg="1"/>
          <p:bldP spid="7" grpId="0" bldLvl="0" animBg="1"/>
          <p:bldP spid="8" grpId="0" build="p"/>
          <p:bldP spid="9" grpId="0" build="p"/>
          <p:bldP spid="10" grpId="0" animBg="1"/>
          <p:bldP spid="11" grpId="0" bldLvl="0" animBg="1"/>
          <p:bldP spid="12" grpId="0" build="p"/>
          <p:bldP spid="13" grpId="0" build="p"/>
          <p:bldP spid="14" grpId="0" animBg="1"/>
          <p:bldP spid="15" grpId="0" bldLvl="0" animBg="1"/>
          <p:bldP spid="16" grpId="0" build="p"/>
          <p:bldP spid="17" grpId="0" build="p"/>
          <p:bldP spid="18" grpId="0" animBg="1"/>
          <p:bldP spid="19" grpId="0" bldLvl="0" animBg="1"/>
          <p:bldP spid="20" grpId="0" build="p"/>
          <p:bldP spid="21" grpId="0" build="p"/>
        </p:bldLst>
      </p:timing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565821" y="752432"/>
            <a:ext cx="11087654" cy="368935"/>
            <a:chOff x="-2748935" y="741415"/>
            <a:chExt cx="11087654" cy="368935"/>
          </a:xfrm>
        </p:grpSpPr>
        <p:sp>
          <p:nvSpPr>
            <p:cNvPr id="3" name="矩形 2"/>
            <p:cNvSpPr/>
            <p:nvPr/>
          </p:nvSpPr>
          <p:spPr>
            <a:xfrm>
              <a:off x="4341846" y="939542"/>
              <a:ext cx="3996873" cy="45719"/>
            </a:xfrm>
            <a:prstGeom prst="rect">
              <a:avLst/>
            </a:prstGeom>
            <a:solidFill>
              <a:srgbClr val="63BA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>
                <a:latin typeface="思源黑体 Normal" panose="020B0400000000000000" pitchFamily="34" charset="-122"/>
                <a:ea typeface="思源黑体 Normal" panose="020B0400000000000000" pitchFamily="34" charset="-122"/>
              </a:endParaRPr>
            </a:p>
          </p:txBody>
        </p:sp>
        <p:sp>
          <p:nvSpPr>
            <p:cNvPr id="4" name="TextBox 8"/>
            <p:cNvSpPr txBox="1">
              <a:spLocks noChangeArrowheads="1"/>
            </p:cNvSpPr>
            <p:nvPr/>
          </p:nvSpPr>
          <p:spPr bwMode="auto">
            <a:xfrm>
              <a:off x="1168313" y="741415"/>
              <a:ext cx="3255323" cy="3689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 eaLnBrk="1" hangingPunct="1">
                <a:buClrTx/>
                <a:buSzTx/>
                <a:buFontTx/>
              </a:pPr>
              <a:r>
                <a:rPr lang="zh-CN" altLang="en-US" sz="2400" b="1">
                  <a:solidFill>
                    <a:srgbClr val="FF9570"/>
                  </a:solidFill>
                  <a:latin typeface="Arial" panose="020B0604020202020204" pitchFamily="34" charset="0"/>
                  <a:ea typeface="微软雅黑" panose="020B0503020204020204" charset="-122"/>
                  <a:cs typeface="从未如此可爱" panose="02010600010101010101" charset="-122"/>
                  <a:sym typeface="+mn-ea"/>
                </a:rPr>
                <a:t>关于家校沟通</a:t>
              </a:r>
              <a:endParaRPr lang="zh-CN" altLang="en-US" sz="2400" b="1">
                <a:solidFill>
                  <a:srgbClr val="FF9570"/>
                </a:solidFill>
                <a:latin typeface="Arial" panose="020B0604020202020204" pitchFamily="34" charset="0"/>
                <a:ea typeface="微软雅黑" panose="020B0503020204020204" charset="-122"/>
                <a:cs typeface="从未如此可爱" panose="02010600010101010101" charset="-122"/>
                <a:sym typeface="+mn-ea"/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-2748935" y="939542"/>
              <a:ext cx="3996873" cy="45719"/>
            </a:xfrm>
            <a:prstGeom prst="rect">
              <a:avLst/>
            </a:prstGeom>
            <a:solidFill>
              <a:srgbClr val="63BA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>
                <a:latin typeface="思源黑体 Normal" panose="020B0400000000000000" pitchFamily="34" charset="-122"/>
                <a:ea typeface="思源黑体 Normal" panose="020B0400000000000000" pitchFamily="34" charset="-122"/>
              </a:endParaRPr>
            </a:p>
          </p:txBody>
        </p:sp>
      </p:grpSp>
      <p:sp>
        <p:nvSpPr>
          <p:cNvPr id="16" name="文本框 15"/>
          <p:cNvSpPr txBox="1"/>
          <p:nvPr/>
        </p:nvSpPr>
        <p:spPr>
          <a:xfrm>
            <a:off x="956945" y="2543175"/>
            <a:ext cx="347345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u="sng" dirty="0">
                <a:solidFill>
                  <a:srgbClr val="50AF6D"/>
                </a:solidFill>
                <a:latin typeface="Arial" panose="020B0604020202020204" pitchFamily="34" charset="0"/>
                <a:ea typeface="微软雅黑" panose="020B0503020204020204" charset="-122"/>
              </a:rPr>
              <a:t>沟通的内容</a:t>
            </a:r>
            <a:endParaRPr lang="zh-CN" altLang="en-US" sz="3600" b="1" u="sng" dirty="0">
              <a:solidFill>
                <a:srgbClr val="50AF6D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3408045" y="1443990"/>
            <a:ext cx="6342380" cy="453136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L="342900" indent="-342900">
              <a:buFont typeface="Arial" panose="020B0604020202020204" pitchFamily="34" charset="0"/>
              <a:buChar char="•"/>
            </a:pPr>
            <a:endParaRPr lang="zh-CN" altLang="en-US" sz="2000">
              <a:latin typeface="Arial" panose="020B0604020202020204" pitchFamily="34" charset="0"/>
              <a:ea typeface="微软雅黑" panose="020B0503020204020204" charset="-122"/>
              <a:cs typeface="微软雅黑" panose="020B050302020402020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000"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</a:rPr>
              <a:t>学习情况。</a:t>
            </a:r>
            <a:r>
              <a:rPr lang="en-US" altLang="zh-CN" sz="2000"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lang="zh-CN" altLang="en-US" sz="2000"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</a:rPr>
              <a:t>作业、听课、成绩等。</a:t>
            </a:r>
            <a:endParaRPr lang="zh-CN" altLang="en-US" sz="2000">
              <a:latin typeface="Arial" panose="020B0604020202020204" pitchFamily="34" charset="0"/>
              <a:ea typeface="微软雅黑" panose="020B0503020204020204" charset="-122"/>
              <a:cs typeface="微软雅黑" panose="020B050302020402020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zh-CN" altLang="en-US" sz="2000">
              <a:latin typeface="Arial" panose="020B0604020202020204" pitchFamily="34" charset="0"/>
              <a:ea typeface="微软雅黑" panose="020B0503020204020204" charset="-122"/>
              <a:cs typeface="微软雅黑" panose="020B050302020402020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000"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</a:rPr>
              <a:t>情绪变化。</a:t>
            </a:r>
            <a:r>
              <a:rPr lang="en-US" altLang="zh-CN" sz="2000"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lang="zh-CN" altLang="en-US" sz="2000"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</a:rPr>
              <a:t>忧虑、烦躁、伤心等。</a:t>
            </a:r>
            <a:endParaRPr lang="zh-CN" altLang="en-US" sz="2000">
              <a:latin typeface="Arial" panose="020B0604020202020204" pitchFamily="34" charset="0"/>
              <a:ea typeface="微软雅黑" panose="020B0503020204020204" charset="-122"/>
              <a:cs typeface="微软雅黑" panose="020B050302020402020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zh-CN" altLang="en-US" sz="2000">
              <a:latin typeface="Arial" panose="020B0604020202020204" pitchFamily="34" charset="0"/>
              <a:ea typeface="微软雅黑" panose="020B0503020204020204" charset="-122"/>
              <a:cs typeface="微软雅黑" panose="020B050302020402020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000"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</a:rPr>
              <a:t>交往情况。</a:t>
            </a:r>
            <a:r>
              <a:rPr lang="en-US" altLang="zh-CN" sz="2000"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lang="zh-CN" altLang="en-US" sz="2000"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</a:rPr>
              <a:t>亲和、乐观、合群等。</a:t>
            </a:r>
            <a:endParaRPr lang="zh-CN" altLang="en-US" sz="2000">
              <a:latin typeface="Arial" panose="020B0604020202020204" pitchFamily="34" charset="0"/>
              <a:ea typeface="微软雅黑" panose="020B0503020204020204" charset="-122"/>
              <a:cs typeface="微软雅黑" panose="020B050302020402020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zh-CN" altLang="en-US" sz="2000">
              <a:latin typeface="Arial" panose="020B0604020202020204" pitchFamily="34" charset="0"/>
              <a:ea typeface="微软雅黑" panose="020B0503020204020204" charset="-122"/>
              <a:cs typeface="微软雅黑" panose="020B050302020402020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000"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</a:rPr>
              <a:t>参与情况。</a:t>
            </a:r>
            <a:r>
              <a:rPr lang="en-US" altLang="zh-CN" sz="2000"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lang="zh-CN" altLang="en-US" sz="2000"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</a:rPr>
              <a:t>班级、学校、社会等。</a:t>
            </a:r>
            <a:endParaRPr lang="zh-CN" altLang="en-US" sz="2000">
              <a:latin typeface="Arial" panose="020B0604020202020204" pitchFamily="34" charset="0"/>
              <a:ea typeface="微软雅黑" panose="020B0503020204020204" charset="-122"/>
              <a:cs typeface="微软雅黑" panose="020B050302020402020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zh-CN" altLang="en-US" sz="2000">
              <a:latin typeface="Arial" panose="020B0604020202020204" pitchFamily="34" charset="0"/>
              <a:ea typeface="微软雅黑" panose="020B0503020204020204" charset="-122"/>
              <a:cs typeface="微软雅黑" panose="020B050302020402020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000"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</a:rPr>
              <a:t>班校要求。</a:t>
            </a:r>
            <a:r>
              <a:rPr lang="en-US" altLang="zh-CN" sz="2000"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lang="zh-CN" altLang="en-US" sz="2000"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</a:rPr>
              <a:t>缘起、意义、操作等。</a:t>
            </a:r>
            <a:endParaRPr lang="zh-CN" altLang="en-US" sz="2000">
              <a:latin typeface="Arial" panose="020B0604020202020204" pitchFamily="34" charset="0"/>
              <a:ea typeface="微软雅黑" panose="020B0503020204020204" charset="-122"/>
              <a:cs typeface="微软雅黑" panose="020B050302020402020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zh-CN" altLang="en-US" sz="2000">
              <a:latin typeface="Arial" panose="020B0604020202020204" pitchFamily="34" charset="0"/>
              <a:ea typeface="微软雅黑" panose="020B0503020204020204" charset="-122"/>
              <a:cs typeface="微软雅黑" panose="020B050302020402020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000"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</a:rPr>
              <a:t>家教指导。</a:t>
            </a:r>
            <a:r>
              <a:rPr lang="en-US" altLang="zh-CN" sz="2000"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lang="zh-CN" altLang="en-US" sz="2000"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</a:rPr>
              <a:t>特点、误区、策略等。</a:t>
            </a:r>
            <a:endParaRPr lang="zh-CN" altLang="en-US" sz="2000">
              <a:latin typeface="Arial" panose="020B0604020202020204" pitchFamily="34" charset="0"/>
              <a:ea typeface="微软雅黑" panose="020B0503020204020204" charset="-122"/>
              <a:cs typeface="微软雅黑" panose="020B050302020402020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zh-CN" altLang="en-US" sz="2000">
              <a:latin typeface="Arial" panose="020B0604020202020204" pitchFamily="34" charset="0"/>
              <a:ea typeface="微软雅黑" panose="020B0503020204020204" charset="-122"/>
              <a:cs typeface="微软雅黑" panose="020B050302020402020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000"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</a:rPr>
              <a:t>校外活动。</a:t>
            </a:r>
            <a:r>
              <a:rPr lang="en-US" altLang="zh-CN" sz="2000"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lang="zh-CN" altLang="en-US" sz="2000"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</a:rPr>
              <a:t>动手、志愿、体验等。</a:t>
            </a:r>
            <a:endParaRPr lang="zh-CN" altLang="en-US" sz="2000">
              <a:latin typeface="Arial" panose="020B0604020202020204" pitchFamily="34" charset="0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8" name="Google Shape;146;p17"/>
          <p:cNvSpPr/>
          <p:nvPr>
            <p:custDataLst>
              <p:tags r:id="rId1"/>
            </p:custDataLst>
          </p:nvPr>
        </p:nvSpPr>
        <p:spPr>
          <a:xfrm>
            <a:off x="2927324" y="1670398"/>
            <a:ext cx="544400" cy="544400"/>
          </a:xfrm>
          <a:prstGeom prst="ellipse">
            <a:avLst/>
          </a:prstGeom>
          <a:solidFill>
            <a:srgbClr val="50AF6D"/>
          </a:solidFill>
          <a:ln>
            <a:noFill/>
          </a:ln>
        </p:spPr>
        <p:txBody>
          <a:bodyPr spcFirstLastPara="1" wrap="square" lIns="0" tIns="121900" rIns="0" bIns="121900" anchor="ctr" anchorCtr="0">
            <a:noAutofit/>
          </a:bodyPr>
          <a:p>
            <a:pPr algn="ctr" defTabSz="1219200">
              <a:buClr>
                <a:srgbClr val="000000"/>
              </a:buClr>
              <a:buSzPts val="1100"/>
            </a:pPr>
            <a:r>
              <a:rPr lang="en-US" sz="2000" kern="0">
                <a:solidFill>
                  <a:schemeClr val="bg1"/>
                </a:solidFill>
                <a:latin typeface="思源黑体 Normal" panose="020B0400000000000000" pitchFamily="34" charset="-122"/>
                <a:ea typeface="思源黑体 Normal" panose="020B0400000000000000" pitchFamily="34" charset="-122"/>
                <a:cs typeface="Fira Sans Extra Condensed Medium"/>
                <a:sym typeface="Fira Sans Extra Condensed Medium"/>
              </a:rPr>
              <a:t>01</a:t>
            </a:r>
            <a:endParaRPr kern="0">
              <a:solidFill>
                <a:schemeClr val="bg1"/>
              </a:solidFill>
              <a:latin typeface="思源黑体 Normal" panose="020B0400000000000000" pitchFamily="34" charset="-122"/>
              <a:ea typeface="思源黑体 Normal" panose="020B0400000000000000" pitchFamily="34" charset="-122"/>
              <a:cs typeface="Arial" panose="020B0604020202020204"/>
              <a:sym typeface="Arial" panose="020B0604020202020204"/>
            </a:endParaRPr>
          </a:p>
        </p:txBody>
      </p:sp>
      <p:sp>
        <p:nvSpPr>
          <p:cNvPr id="19" name="Google Shape;146;p17"/>
          <p:cNvSpPr/>
          <p:nvPr>
            <p:custDataLst>
              <p:tags r:id="rId2"/>
            </p:custDataLst>
          </p:nvPr>
        </p:nvSpPr>
        <p:spPr>
          <a:xfrm>
            <a:off x="2927324" y="2287823"/>
            <a:ext cx="544400" cy="544195"/>
          </a:xfrm>
          <a:prstGeom prst="ellipse">
            <a:avLst/>
          </a:prstGeom>
          <a:solidFill>
            <a:srgbClr val="50AF6D"/>
          </a:solidFill>
          <a:ln>
            <a:noFill/>
          </a:ln>
        </p:spPr>
        <p:txBody>
          <a:bodyPr spcFirstLastPara="1" wrap="square" lIns="0" tIns="121900" rIns="0" bIns="121900" anchor="ctr" anchorCtr="0">
            <a:noAutofit/>
          </a:bodyPr>
          <a:p>
            <a:pPr algn="ctr" defTabSz="1219200">
              <a:buClr>
                <a:srgbClr val="000000"/>
              </a:buClr>
              <a:buSzPts val="1100"/>
            </a:pPr>
            <a:r>
              <a:rPr lang="en-US" sz="2000" kern="0" dirty="0">
                <a:solidFill>
                  <a:schemeClr val="bg1"/>
                </a:solidFill>
                <a:latin typeface="思源黑体 Normal" panose="020B0400000000000000" pitchFamily="34" charset="-122"/>
                <a:ea typeface="思源黑体 Normal" panose="020B0400000000000000" pitchFamily="34" charset="-122"/>
                <a:cs typeface="Fira Sans Extra Condensed Medium"/>
                <a:sym typeface="Fira Sans Extra Condensed Medium"/>
              </a:rPr>
              <a:t>02</a:t>
            </a:r>
            <a:endParaRPr kern="0" dirty="0">
              <a:solidFill>
                <a:schemeClr val="bg1"/>
              </a:solidFill>
              <a:latin typeface="思源黑体 Normal" panose="020B0400000000000000" pitchFamily="34" charset="-122"/>
              <a:ea typeface="思源黑体 Normal" panose="020B0400000000000000" pitchFamily="34" charset="-122"/>
              <a:cs typeface="Arial" panose="020B0604020202020204"/>
              <a:sym typeface="Arial" panose="020B0604020202020204"/>
            </a:endParaRPr>
          </a:p>
        </p:txBody>
      </p:sp>
      <p:sp>
        <p:nvSpPr>
          <p:cNvPr id="22" name="Google Shape;146;p17"/>
          <p:cNvSpPr/>
          <p:nvPr>
            <p:custDataLst>
              <p:tags r:id="rId3"/>
            </p:custDataLst>
          </p:nvPr>
        </p:nvSpPr>
        <p:spPr>
          <a:xfrm>
            <a:off x="2927324" y="2905043"/>
            <a:ext cx="544400" cy="544195"/>
          </a:xfrm>
          <a:prstGeom prst="ellipse">
            <a:avLst/>
          </a:prstGeom>
          <a:solidFill>
            <a:srgbClr val="50AF6D"/>
          </a:solidFill>
          <a:ln>
            <a:noFill/>
          </a:ln>
        </p:spPr>
        <p:txBody>
          <a:bodyPr spcFirstLastPara="1" wrap="square" lIns="0" tIns="121900" rIns="0" bIns="121900" anchor="ctr" anchorCtr="0">
            <a:noAutofit/>
          </a:bodyPr>
          <a:p>
            <a:pPr algn="ctr" defTabSz="1219200">
              <a:buClr>
                <a:srgbClr val="000000"/>
              </a:buClr>
              <a:buSzPts val="1100"/>
            </a:pPr>
            <a:r>
              <a:rPr lang="en-US" sz="2000" kern="0">
                <a:solidFill>
                  <a:schemeClr val="bg1"/>
                </a:solidFill>
                <a:latin typeface="思源黑体 Normal" panose="020B0400000000000000" pitchFamily="34" charset="-122"/>
                <a:ea typeface="思源黑体 Normal" panose="020B0400000000000000" pitchFamily="34" charset="-122"/>
                <a:cs typeface="Fira Sans Extra Condensed Medium"/>
                <a:sym typeface="Fira Sans Extra Condensed Medium"/>
              </a:rPr>
              <a:t>03</a:t>
            </a:r>
            <a:endParaRPr kern="0">
              <a:solidFill>
                <a:schemeClr val="bg1"/>
              </a:solidFill>
              <a:latin typeface="思源黑体 Normal" panose="020B0400000000000000" pitchFamily="34" charset="-122"/>
              <a:ea typeface="思源黑体 Normal" panose="020B0400000000000000" pitchFamily="34" charset="-122"/>
              <a:cs typeface="Arial" panose="020B0604020202020204"/>
              <a:sym typeface="Arial" panose="020B0604020202020204"/>
            </a:endParaRPr>
          </a:p>
        </p:txBody>
      </p:sp>
      <p:sp>
        <p:nvSpPr>
          <p:cNvPr id="26" name="Google Shape;146;p17"/>
          <p:cNvSpPr/>
          <p:nvPr>
            <p:custDataLst>
              <p:tags r:id="rId4"/>
            </p:custDataLst>
          </p:nvPr>
        </p:nvSpPr>
        <p:spPr>
          <a:xfrm>
            <a:off x="2927324" y="3522263"/>
            <a:ext cx="544400" cy="544195"/>
          </a:xfrm>
          <a:prstGeom prst="ellipse">
            <a:avLst/>
          </a:prstGeom>
          <a:solidFill>
            <a:srgbClr val="50AF6D"/>
          </a:solidFill>
          <a:ln>
            <a:noFill/>
          </a:ln>
        </p:spPr>
        <p:txBody>
          <a:bodyPr spcFirstLastPara="1" wrap="square" lIns="0" tIns="121900" rIns="0" bIns="121900" anchor="ctr" anchorCtr="0">
            <a:noAutofit/>
          </a:bodyPr>
          <a:p>
            <a:pPr algn="ctr" defTabSz="1219200">
              <a:buClr>
                <a:srgbClr val="000000"/>
              </a:buClr>
              <a:buSzPts val="1100"/>
            </a:pPr>
            <a:r>
              <a:rPr lang="en-US" sz="2000" kern="0" dirty="0">
                <a:solidFill>
                  <a:schemeClr val="bg1"/>
                </a:solidFill>
                <a:latin typeface="思源黑体 Normal" panose="020B0400000000000000" pitchFamily="34" charset="-122"/>
                <a:ea typeface="思源黑体 Normal" panose="020B0400000000000000" pitchFamily="34" charset="-122"/>
                <a:cs typeface="Fira Sans Extra Condensed Medium"/>
                <a:sym typeface="Fira Sans Extra Condensed Medium"/>
              </a:rPr>
              <a:t>04</a:t>
            </a:r>
            <a:endParaRPr kern="0" dirty="0">
              <a:solidFill>
                <a:schemeClr val="bg1"/>
              </a:solidFill>
              <a:latin typeface="思源黑体 Normal" panose="020B0400000000000000" pitchFamily="34" charset="-122"/>
              <a:ea typeface="思源黑体 Normal" panose="020B0400000000000000" pitchFamily="34" charset="-122"/>
              <a:cs typeface="Arial" panose="020B0604020202020204"/>
              <a:sym typeface="Arial" panose="020B0604020202020204"/>
            </a:endParaRPr>
          </a:p>
        </p:txBody>
      </p:sp>
      <p:sp>
        <p:nvSpPr>
          <p:cNvPr id="20" name="Google Shape;146;p17"/>
          <p:cNvSpPr/>
          <p:nvPr>
            <p:custDataLst>
              <p:tags r:id="rId5"/>
            </p:custDataLst>
          </p:nvPr>
        </p:nvSpPr>
        <p:spPr>
          <a:xfrm>
            <a:off x="2927324" y="4139483"/>
            <a:ext cx="544400" cy="544195"/>
          </a:xfrm>
          <a:prstGeom prst="ellipse">
            <a:avLst/>
          </a:prstGeom>
          <a:solidFill>
            <a:srgbClr val="50AF6D"/>
          </a:solidFill>
          <a:ln>
            <a:noFill/>
          </a:ln>
        </p:spPr>
        <p:txBody>
          <a:bodyPr spcFirstLastPara="1" wrap="square" lIns="0" tIns="121900" rIns="0" bIns="121900" anchor="ctr" anchorCtr="0">
            <a:noAutofit/>
          </a:bodyPr>
          <a:p>
            <a:pPr algn="ctr" defTabSz="1219200">
              <a:buClr>
                <a:srgbClr val="000000"/>
              </a:buClr>
              <a:buSzPts val="1100"/>
            </a:pPr>
            <a:r>
              <a:rPr lang="en-US" sz="2000" kern="0" dirty="0">
                <a:solidFill>
                  <a:schemeClr val="bg1"/>
                </a:solidFill>
                <a:latin typeface="思源黑体 Normal" panose="020B0400000000000000" pitchFamily="34" charset="-122"/>
                <a:ea typeface="思源黑体 Normal" panose="020B0400000000000000" pitchFamily="34" charset="-122"/>
                <a:cs typeface="Fira Sans Extra Condensed Medium"/>
                <a:sym typeface="Fira Sans Extra Condensed Medium"/>
              </a:rPr>
              <a:t>05</a:t>
            </a:r>
            <a:endParaRPr kern="0" dirty="0">
              <a:solidFill>
                <a:schemeClr val="bg1"/>
              </a:solidFill>
              <a:latin typeface="思源黑体 Normal" panose="020B0400000000000000" pitchFamily="34" charset="-122"/>
              <a:ea typeface="思源黑体 Normal" panose="020B0400000000000000" pitchFamily="34" charset="-122"/>
              <a:cs typeface="Arial" panose="020B0604020202020204"/>
              <a:sym typeface="Arial" panose="020B0604020202020204"/>
            </a:endParaRPr>
          </a:p>
        </p:txBody>
      </p:sp>
      <p:sp>
        <p:nvSpPr>
          <p:cNvPr id="21" name="Google Shape;146;p17"/>
          <p:cNvSpPr/>
          <p:nvPr>
            <p:custDataLst>
              <p:tags r:id="rId6"/>
            </p:custDataLst>
          </p:nvPr>
        </p:nvSpPr>
        <p:spPr>
          <a:xfrm>
            <a:off x="2927324" y="4756703"/>
            <a:ext cx="544400" cy="544195"/>
          </a:xfrm>
          <a:prstGeom prst="ellipse">
            <a:avLst/>
          </a:prstGeom>
          <a:solidFill>
            <a:srgbClr val="50AF6D"/>
          </a:solidFill>
          <a:ln>
            <a:noFill/>
          </a:ln>
        </p:spPr>
        <p:txBody>
          <a:bodyPr spcFirstLastPara="1" wrap="square" lIns="0" tIns="121900" rIns="0" bIns="121900" anchor="ctr" anchorCtr="0">
            <a:noAutofit/>
          </a:bodyPr>
          <a:p>
            <a:pPr algn="ctr" defTabSz="1219200">
              <a:buClr>
                <a:srgbClr val="000000"/>
              </a:buClr>
              <a:buSzPts val="1100"/>
            </a:pPr>
            <a:r>
              <a:rPr lang="en-US" sz="2000" kern="0" dirty="0">
                <a:solidFill>
                  <a:schemeClr val="bg1"/>
                </a:solidFill>
                <a:latin typeface="思源黑体 Normal" panose="020B0400000000000000" pitchFamily="34" charset="-122"/>
                <a:ea typeface="思源黑体 Normal" panose="020B0400000000000000" pitchFamily="34" charset="-122"/>
                <a:cs typeface="Fira Sans Extra Condensed Medium"/>
                <a:sym typeface="Fira Sans Extra Condensed Medium"/>
              </a:rPr>
              <a:t>06</a:t>
            </a:r>
            <a:endParaRPr kern="0" dirty="0">
              <a:solidFill>
                <a:schemeClr val="bg1"/>
              </a:solidFill>
              <a:latin typeface="思源黑体 Normal" panose="020B0400000000000000" pitchFamily="34" charset="-122"/>
              <a:ea typeface="思源黑体 Normal" panose="020B0400000000000000" pitchFamily="34" charset="-122"/>
              <a:cs typeface="Arial" panose="020B0604020202020204"/>
              <a:sym typeface="Arial" panose="020B0604020202020204"/>
            </a:endParaRPr>
          </a:p>
        </p:txBody>
      </p:sp>
      <p:sp>
        <p:nvSpPr>
          <p:cNvPr id="23" name="Google Shape;146;p17"/>
          <p:cNvSpPr/>
          <p:nvPr>
            <p:custDataLst>
              <p:tags r:id="rId7"/>
            </p:custDataLst>
          </p:nvPr>
        </p:nvSpPr>
        <p:spPr>
          <a:xfrm>
            <a:off x="2927324" y="5373923"/>
            <a:ext cx="544400" cy="544195"/>
          </a:xfrm>
          <a:prstGeom prst="ellipse">
            <a:avLst/>
          </a:prstGeom>
          <a:solidFill>
            <a:srgbClr val="50AF6D"/>
          </a:solidFill>
          <a:ln>
            <a:noFill/>
          </a:ln>
        </p:spPr>
        <p:txBody>
          <a:bodyPr spcFirstLastPara="1" wrap="square" lIns="0" tIns="121900" rIns="0" bIns="121900" anchor="ctr" anchorCtr="0">
            <a:noAutofit/>
          </a:bodyPr>
          <a:p>
            <a:pPr algn="ctr" defTabSz="1219200">
              <a:buClr>
                <a:srgbClr val="000000"/>
              </a:buClr>
              <a:buSzPts val="1100"/>
            </a:pPr>
            <a:r>
              <a:rPr lang="en-US" sz="2000" kern="0" dirty="0">
                <a:solidFill>
                  <a:schemeClr val="bg1"/>
                </a:solidFill>
                <a:latin typeface="思源黑体 Normal" panose="020B0400000000000000" pitchFamily="34" charset="-122"/>
                <a:ea typeface="思源黑体 Normal" panose="020B0400000000000000" pitchFamily="34" charset="-122"/>
                <a:cs typeface="Fira Sans Extra Condensed Medium"/>
                <a:sym typeface="Fira Sans Extra Condensed Medium"/>
              </a:rPr>
              <a:t>07</a:t>
            </a:r>
            <a:endParaRPr kern="0" dirty="0">
              <a:solidFill>
                <a:schemeClr val="bg1"/>
              </a:solidFill>
              <a:latin typeface="思源黑体 Normal" panose="020B0400000000000000" pitchFamily="34" charset="-122"/>
              <a:ea typeface="思源黑体 Normal" panose="020B0400000000000000" pitchFamily="34" charset="-122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8" name="组合 7"/>
          <p:cNvGrpSpPr/>
          <p:nvPr/>
        </p:nvGrpSpPr>
        <p:grpSpPr>
          <a:xfrm>
            <a:off x="1047115" y="3780790"/>
            <a:ext cx="2820670" cy="1127125"/>
            <a:chOff x="2434" y="4960"/>
            <a:chExt cx="6418" cy="4457"/>
          </a:xfrm>
        </p:grpSpPr>
        <p:grpSp>
          <p:nvGrpSpPr>
            <p:cNvPr id="24578" name="Group 147"/>
            <p:cNvGrpSpPr/>
            <p:nvPr/>
          </p:nvGrpSpPr>
          <p:grpSpPr bwMode="auto">
            <a:xfrm>
              <a:off x="2434" y="4960"/>
              <a:ext cx="6418" cy="4457"/>
              <a:chOff x="482600" y="228600"/>
              <a:chExt cx="1955800" cy="1822450"/>
            </a:xfrm>
          </p:grpSpPr>
          <p:sp>
            <p:nvSpPr>
              <p:cNvPr id="149" name="Rounded Rectangle 148"/>
              <p:cNvSpPr/>
              <p:nvPr>
                <p:custDataLst>
                  <p:tags r:id="rId1"/>
                </p:custDataLst>
              </p:nvPr>
            </p:nvSpPr>
            <p:spPr>
              <a:xfrm>
                <a:off x="482600" y="228600"/>
                <a:ext cx="1955800" cy="1822450"/>
              </a:xfrm>
              <a:prstGeom prst="roundRect">
                <a:avLst/>
              </a:prstGeom>
              <a:solidFill>
                <a:srgbClr val="9BCAE8"/>
              </a:solidFill>
              <a:ln>
                <a:solidFill>
                  <a:srgbClr val="9BCAE8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00">
                  <a:cs typeface="+mn-ea"/>
                  <a:sym typeface="+mn-lt"/>
                </a:endParaRPr>
              </a:p>
            </p:txBody>
          </p:sp>
          <p:sp>
            <p:nvSpPr>
              <p:cNvPr id="150" name="Rounded Rectangle 149"/>
              <p:cNvSpPr/>
              <p:nvPr>
                <p:custDataLst>
                  <p:tags r:id="rId2"/>
                </p:custDataLst>
              </p:nvPr>
            </p:nvSpPr>
            <p:spPr>
              <a:xfrm>
                <a:off x="571142" y="318096"/>
                <a:ext cx="1778715" cy="166298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9BCAE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00">
                  <a:cs typeface="+mn-ea"/>
                  <a:sym typeface="+mn-lt"/>
                </a:endParaRPr>
              </a:p>
            </p:txBody>
          </p:sp>
          <p:sp>
            <p:nvSpPr>
              <p:cNvPr id="151" name="Rounded Rectangle 150"/>
              <p:cNvSpPr/>
              <p:nvPr>
                <p:custDataLst>
                  <p:tags r:id="rId3"/>
                </p:custDataLst>
              </p:nvPr>
            </p:nvSpPr>
            <p:spPr>
              <a:xfrm>
                <a:off x="526871" y="272535"/>
                <a:ext cx="1867258" cy="1734582"/>
              </a:xfrm>
              <a:prstGeom prst="roundRect">
                <a:avLst/>
              </a:prstGeom>
              <a:noFill/>
              <a:ln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00">
                  <a:cs typeface="+mn-ea"/>
                  <a:sym typeface="+mn-lt"/>
                </a:endParaRPr>
              </a:p>
            </p:txBody>
          </p:sp>
        </p:grpSp>
        <p:sp>
          <p:nvSpPr>
            <p:cNvPr id="7" name="文本框 6"/>
            <p:cNvSpPr txBox="1"/>
            <p:nvPr>
              <p:custDataLst>
                <p:tags r:id="rId4"/>
              </p:custDataLst>
            </p:nvPr>
          </p:nvSpPr>
          <p:spPr>
            <a:xfrm>
              <a:off x="3392" y="5900"/>
              <a:ext cx="5105" cy="23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3200" b="1">
                  <a:latin typeface="Arial" panose="020B0604020202020204" pitchFamily="34" charset="0"/>
                  <a:ea typeface="微软雅黑" panose="020B0503020204020204" charset="-122"/>
                </a:rPr>
                <a:t>反复引导</a:t>
              </a:r>
              <a:endParaRPr lang="zh-CN" altLang="en-US" sz="3200" b="1">
                <a:latin typeface="Arial" panose="020B0604020202020204" pitchFamily="34" charset="0"/>
                <a:ea typeface="微软雅黑" panose="020B0503020204020204" charset="-122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4380230" y="3854450"/>
            <a:ext cx="2743835" cy="1054100"/>
            <a:chOff x="2434" y="4960"/>
            <a:chExt cx="6418" cy="4457"/>
          </a:xfrm>
        </p:grpSpPr>
        <p:grpSp>
          <p:nvGrpSpPr>
            <p:cNvPr id="20" name="Group 147"/>
            <p:cNvGrpSpPr/>
            <p:nvPr/>
          </p:nvGrpSpPr>
          <p:grpSpPr bwMode="auto">
            <a:xfrm>
              <a:off x="2434" y="4960"/>
              <a:ext cx="6418" cy="4457"/>
              <a:chOff x="482600" y="228600"/>
              <a:chExt cx="1955800" cy="1822450"/>
            </a:xfrm>
          </p:grpSpPr>
          <p:sp>
            <p:nvSpPr>
              <p:cNvPr id="21" name="Rounded Rectangle 148"/>
              <p:cNvSpPr/>
              <p:nvPr>
                <p:custDataLst>
                  <p:tags r:id="rId5"/>
                </p:custDataLst>
              </p:nvPr>
            </p:nvSpPr>
            <p:spPr>
              <a:xfrm>
                <a:off x="482600" y="228600"/>
                <a:ext cx="1955800" cy="1822450"/>
              </a:xfrm>
              <a:prstGeom prst="roundRect">
                <a:avLst/>
              </a:prstGeom>
              <a:solidFill>
                <a:srgbClr val="9BCAE8"/>
              </a:solidFill>
              <a:ln>
                <a:solidFill>
                  <a:srgbClr val="9BCAE8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00">
                  <a:cs typeface="+mn-ea"/>
                  <a:sym typeface="+mn-lt"/>
                </a:endParaRPr>
              </a:p>
            </p:txBody>
          </p:sp>
          <p:sp>
            <p:nvSpPr>
              <p:cNvPr id="22" name="Rounded Rectangle 149"/>
              <p:cNvSpPr/>
              <p:nvPr>
                <p:custDataLst>
                  <p:tags r:id="rId6"/>
                </p:custDataLst>
              </p:nvPr>
            </p:nvSpPr>
            <p:spPr>
              <a:xfrm>
                <a:off x="571142" y="318096"/>
                <a:ext cx="1778715" cy="166298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9BCAE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00">
                  <a:cs typeface="+mn-ea"/>
                  <a:sym typeface="+mn-lt"/>
                </a:endParaRPr>
              </a:p>
            </p:txBody>
          </p:sp>
          <p:sp>
            <p:nvSpPr>
              <p:cNvPr id="23" name="Rounded Rectangle 150"/>
              <p:cNvSpPr/>
              <p:nvPr>
                <p:custDataLst>
                  <p:tags r:id="rId7"/>
                </p:custDataLst>
              </p:nvPr>
            </p:nvSpPr>
            <p:spPr>
              <a:xfrm>
                <a:off x="526871" y="272535"/>
                <a:ext cx="1867258" cy="1734582"/>
              </a:xfrm>
              <a:prstGeom prst="roundRect">
                <a:avLst/>
              </a:prstGeom>
              <a:noFill/>
              <a:ln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00">
                  <a:cs typeface="+mn-ea"/>
                  <a:sym typeface="+mn-lt"/>
                </a:endParaRPr>
              </a:p>
            </p:txBody>
          </p:sp>
        </p:grpSp>
        <p:sp>
          <p:nvSpPr>
            <p:cNvPr id="24" name="文本框 23"/>
            <p:cNvSpPr txBox="1"/>
            <p:nvPr>
              <p:custDataLst>
                <p:tags r:id="rId8"/>
              </p:custDataLst>
            </p:nvPr>
          </p:nvSpPr>
          <p:spPr>
            <a:xfrm>
              <a:off x="3092" y="6320"/>
              <a:ext cx="5105" cy="24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lvl="0" algn="l">
                <a:buClrTx/>
                <a:buSzTx/>
                <a:buFontTx/>
              </a:pPr>
              <a:r>
                <a:rPr lang="zh-CN" altLang="en-US" sz="3200" b="1">
                  <a:latin typeface="Arial" panose="020B0604020202020204" pitchFamily="34" charset="0"/>
                  <a:ea typeface="微软雅黑" panose="020B0503020204020204" charset="-122"/>
                  <a:sym typeface="+mn-ea"/>
                </a:rPr>
                <a:t>形成习惯</a:t>
              </a:r>
              <a:endParaRPr lang="zh-CN" altLang="en-US" sz="3200" b="1">
                <a:latin typeface="Arial" panose="020B0604020202020204" pitchFamily="34" charset="0"/>
                <a:ea typeface="微软雅黑" panose="020B0503020204020204" charset="-122"/>
                <a:sym typeface="+mn-ea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7867015" y="3811905"/>
            <a:ext cx="2773680" cy="1170706"/>
            <a:chOff x="2434" y="4960"/>
            <a:chExt cx="6418" cy="4758"/>
          </a:xfrm>
        </p:grpSpPr>
        <p:grpSp>
          <p:nvGrpSpPr>
            <p:cNvPr id="26" name="Group 147"/>
            <p:cNvGrpSpPr/>
            <p:nvPr/>
          </p:nvGrpSpPr>
          <p:grpSpPr bwMode="auto">
            <a:xfrm>
              <a:off x="2434" y="4960"/>
              <a:ext cx="6418" cy="4457"/>
              <a:chOff x="482600" y="228600"/>
              <a:chExt cx="1955800" cy="1822450"/>
            </a:xfrm>
          </p:grpSpPr>
          <p:sp>
            <p:nvSpPr>
              <p:cNvPr id="27" name="Rounded Rectangle 148"/>
              <p:cNvSpPr/>
              <p:nvPr>
                <p:custDataLst>
                  <p:tags r:id="rId9"/>
                </p:custDataLst>
              </p:nvPr>
            </p:nvSpPr>
            <p:spPr>
              <a:xfrm>
                <a:off x="482600" y="228600"/>
                <a:ext cx="1955800" cy="1822450"/>
              </a:xfrm>
              <a:prstGeom prst="roundRect">
                <a:avLst/>
              </a:prstGeom>
              <a:solidFill>
                <a:srgbClr val="9BCAE8"/>
              </a:solidFill>
              <a:ln>
                <a:solidFill>
                  <a:srgbClr val="9BCAE8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00">
                  <a:cs typeface="+mn-ea"/>
                  <a:sym typeface="+mn-lt"/>
                </a:endParaRPr>
              </a:p>
            </p:txBody>
          </p:sp>
          <p:sp>
            <p:nvSpPr>
              <p:cNvPr id="28" name="Rounded Rectangle 149"/>
              <p:cNvSpPr/>
              <p:nvPr>
                <p:custDataLst>
                  <p:tags r:id="rId10"/>
                </p:custDataLst>
              </p:nvPr>
            </p:nvSpPr>
            <p:spPr>
              <a:xfrm>
                <a:off x="571142" y="318096"/>
                <a:ext cx="1778715" cy="166298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9BCAE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00">
                  <a:cs typeface="+mn-ea"/>
                  <a:sym typeface="+mn-lt"/>
                </a:endParaRPr>
              </a:p>
            </p:txBody>
          </p:sp>
          <p:sp>
            <p:nvSpPr>
              <p:cNvPr id="29" name="Rounded Rectangle 150"/>
              <p:cNvSpPr/>
              <p:nvPr>
                <p:custDataLst>
                  <p:tags r:id="rId11"/>
                </p:custDataLst>
              </p:nvPr>
            </p:nvSpPr>
            <p:spPr>
              <a:xfrm>
                <a:off x="526871" y="272535"/>
                <a:ext cx="1867258" cy="1734582"/>
              </a:xfrm>
              <a:prstGeom prst="roundRect">
                <a:avLst/>
              </a:prstGeom>
              <a:noFill/>
              <a:ln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00">
                  <a:cs typeface="+mn-ea"/>
                  <a:sym typeface="+mn-lt"/>
                </a:endParaRPr>
              </a:p>
            </p:txBody>
          </p:sp>
        </p:grpSp>
        <p:sp>
          <p:nvSpPr>
            <p:cNvPr id="30" name="文本框 29"/>
            <p:cNvSpPr txBox="1"/>
            <p:nvPr>
              <p:custDataLst>
                <p:tags r:id="rId12"/>
              </p:custDataLst>
            </p:nvPr>
          </p:nvSpPr>
          <p:spPr>
            <a:xfrm>
              <a:off x="3083" y="5344"/>
              <a:ext cx="5105" cy="4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lvl="0" algn="ctr">
                <a:buClrTx/>
                <a:buSzTx/>
                <a:buFontTx/>
              </a:pPr>
              <a:r>
                <a:rPr lang="zh-CN" altLang="en-US" sz="3200" b="1">
                  <a:latin typeface="Arial" panose="020B0604020202020204" pitchFamily="34" charset="0"/>
                  <a:ea typeface="微软雅黑" panose="020B0503020204020204" charset="-122"/>
                  <a:sym typeface="+mn-ea"/>
                </a:rPr>
                <a:t>形成良好的班风</a:t>
              </a:r>
              <a:endParaRPr lang="zh-CN" altLang="en-US" sz="3200" b="1">
                <a:latin typeface="Arial" panose="020B0604020202020204" pitchFamily="34" charset="0"/>
                <a:ea typeface="微软雅黑" panose="020B0503020204020204" charset="-122"/>
                <a:sym typeface="+mn-ea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1047115" y="2458720"/>
            <a:ext cx="7350125" cy="843915"/>
            <a:chOff x="3540" y="4028"/>
            <a:chExt cx="11575" cy="1329"/>
          </a:xfrm>
        </p:grpSpPr>
        <p:sp>
          <p:nvSpPr>
            <p:cNvPr id="10" name="矩形 9"/>
            <p:cNvSpPr/>
            <p:nvPr>
              <p:custDataLst>
                <p:tags r:id="rId13"/>
              </p:custDataLst>
            </p:nvPr>
          </p:nvSpPr>
          <p:spPr>
            <a:xfrm>
              <a:off x="7497" y="4028"/>
              <a:ext cx="3323" cy="1329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rgbClr val="C5E0B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grpSp>
          <p:nvGrpSpPr>
            <p:cNvPr id="17" name="组合 16"/>
            <p:cNvGrpSpPr/>
            <p:nvPr/>
          </p:nvGrpSpPr>
          <p:grpSpPr>
            <a:xfrm>
              <a:off x="3540" y="4028"/>
              <a:ext cx="9993" cy="1329"/>
              <a:chOff x="1935" y="4028"/>
              <a:chExt cx="11600" cy="1329"/>
            </a:xfrm>
          </p:grpSpPr>
          <p:grpSp>
            <p:nvGrpSpPr>
              <p:cNvPr id="16" name="组合 15"/>
              <p:cNvGrpSpPr/>
              <p:nvPr/>
            </p:nvGrpSpPr>
            <p:grpSpPr>
              <a:xfrm>
                <a:off x="1935" y="4028"/>
                <a:ext cx="5170" cy="1329"/>
                <a:chOff x="1935" y="4028"/>
                <a:chExt cx="5170" cy="1329"/>
              </a:xfrm>
            </p:grpSpPr>
            <p:sp>
              <p:nvSpPr>
                <p:cNvPr id="9" name="矩形 8"/>
                <p:cNvSpPr/>
                <p:nvPr/>
              </p:nvSpPr>
              <p:spPr>
                <a:xfrm>
                  <a:off x="1935" y="4028"/>
                  <a:ext cx="3660" cy="1329"/>
                </a:xfrm>
                <a:prstGeom prst="rect">
                  <a:avLst/>
                </a:prstGeom>
                <a:solidFill>
                  <a:srgbClr val="FCC561"/>
                </a:solidFill>
                <a:ln>
                  <a:solidFill>
                    <a:srgbClr val="FCC56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11" name="文本框 10"/>
                <p:cNvSpPr txBox="1"/>
                <p:nvPr/>
              </p:nvSpPr>
              <p:spPr>
                <a:xfrm>
                  <a:off x="2625" y="4282"/>
                  <a:ext cx="4480" cy="9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r>
                    <a:rPr lang="zh-CN" altLang="en-US" sz="3200" b="1">
                      <a:solidFill>
                        <a:schemeClr val="bg1"/>
                      </a:solidFill>
                      <a:latin typeface="Arial" panose="020B0604020202020204" pitchFamily="34" charset="0"/>
                      <a:ea typeface="微软雅黑" panose="020B0503020204020204" charset="-122"/>
                    </a:rPr>
                    <a:t>用心</a:t>
                  </a:r>
                  <a:endParaRPr lang="zh-CN" altLang="en-US" sz="3200" b="1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charset="-122"/>
                  </a:endParaRPr>
                </a:p>
              </p:txBody>
            </p:sp>
          </p:grpSp>
          <p:sp>
            <p:nvSpPr>
              <p:cNvPr id="12" name="文本框 11"/>
              <p:cNvSpPr txBox="1"/>
              <p:nvPr>
                <p:custDataLst>
                  <p:tags r:id="rId14"/>
                </p:custDataLst>
              </p:nvPr>
            </p:nvSpPr>
            <p:spPr>
              <a:xfrm>
                <a:off x="7529" y="4282"/>
                <a:ext cx="6006" cy="9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3200" b="1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charset="-122"/>
                  </a:rPr>
                  <a:t>耐心</a:t>
                </a:r>
                <a:endParaRPr lang="zh-CN" altLang="en-US" sz="3200" b="1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endParaRPr>
              </a:p>
            </p:txBody>
          </p:sp>
        </p:grpSp>
        <p:sp>
          <p:nvSpPr>
            <p:cNvPr id="13" name="矩形 12"/>
            <p:cNvSpPr/>
            <p:nvPr>
              <p:custDataLst>
                <p:tags r:id="rId15"/>
              </p:custDataLst>
            </p:nvPr>
          </p:nvSpPr>
          <p:spPr>
            <a:xfrm>
              <a:off x="11645" y="4028"/>
              <a:ext cx="3470" cy="1329"/>
            </a:xfrm>
            <a:prstGeom prst="rect">
              <a:avLst/>
            </a:prstGeom>
            <a:solidFill>
              <a:srgbClr val="FCC561"/>
            </a:solidFill>
            <a:ln>
              <a:solidFill>
                <a:srgbClr val="FCC5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5" name="文本框 14"/>
            <p:cNvSpPr txBox="1"/>
            <p:nvPr>
              <p:custDataLst>
                <p:tags r:id="rId16"/>
              </p:custDataLst>
            </p:nvPr>
          </p:nvSpPr>
          <p:spPr>
            <a:xfrm>
              <a:off x="11824" y="4282"/>
              <a:ext cx="3291" cy="8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indent="0" fontAlgn="auto">
                <a:lnSpc>
                  <a:spcPts val="3340"/>
                </a:lnSpc>
              </a:pPr>
              <a:r>
                <a:rPr lang="zh-CN" altLang="en-US" sz="3200" b="1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rPr>
                <a:t>反反复复</a:t>
              </a:r>
              <a:endParaRPr lang="zh-CN" altLang="en-US" sz="3200" b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endParaRPr>
            </a:p>
          </p:txBody>
        </p:sp>
        <p:sp>
          <p:nvSpPr>
            <p:cNvPr id="31" name="十字形 30"/>
            <p:cNvSpPr/>
            <p:nvPr/>
          </p:nvSpPr>
          <p:spPr>
            <a:xfrm>
              <a:off x="6840" y="4500"/>
              <a:ext cx="510" cy="495"/>
            </a:xfrm>
            <a:prstGeom prst="plus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2" name="十字形 31"/>
            <p:cNvSpPr/>
            <p:nvPr>
              <p:custDataLst>
                <p:tags r:id="rId17"/>
              </p:custDataLst>
            </p:nvPr>
          </p:nvSpPr>
          <p:spPr>
            <a:xfrm>
              <a:off x="10887" y="4500"/>
              <a:ext cx="510" cy="495"/>
            </a:xfrm>
            <a:prstGeom prst="plus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33" name="十字形 32"/>
          <p:cNvSpPr/>
          <p:nvPr>
            <p:custDataLst>
              <p:tags r:id="rId18"/>
            </p:custDataLst>
          </p:nvPr>
        </p:nvSpPr>
        <p:spPr>
          <a:xfrm>
            <a:off x="4024630" y="4268470"/>
            <a:ext cx="323850" cy="314325"/>
          </a:xfrm>
          <a:prstGeom prst="plus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37" name="组合 36"/>
          <p:cNvGrpSpPr/>
          <p:nvPr/>
        </p:nvGrpSpPr>
        <p:grpSpPr>
          <a:xfrm>
            <a:off x="8450580" y="2714625"/>
            <a:ext cx="526415" cy="488315"/>
            <a:chOff x="13763" y="4275"/>
            <a:chExt cx="829" cy="769"/>
          </a:xfrm>
          <a:solidFill>
            <a:schemeClr val="accent2"/>
          </a:solidFill>
        </p:grpSpPr>
        <p:sp>
          <p:nvSpPr>
            <p:cNvPr id="35" name="减号 34"/>
            <p:cNvSpPr/>
            <p:nvPr/>
          </p:nvSpPr>
          <p:spPr>
            <a:xfrm>
              <a:off x="13768" y="4275"/>
              <a:ext cx="825" cy="525"/>
            </a:xfrm>
            <a:prstGeom prst="mathMinus">
              <a:avLst/>
            </a:prstGeom>
            <a:grpFill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6" name="减号 35"/>
            <p:cNvSpPr/>
            <p:nvPr>
              <p:custDataLst>
                <p:tags r:id="rId19"/>
              </p:custDataLst>
            </p:nvPr>
          </p:nvSpPr>
          <p:spPr>
            <a:xfrm>
              <a:off x="13763" y="4520"/>
              <a:ext cx="825" cy="525"/>
            </a:xfrm>
            <a:prstGeom prst="mathMinus">
              <a:avLst/>
            </a:prstGeom>
            <a:grpFill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38" name="矩形 37"/>
          <p:cNvSpPr/>
          <p:nvPr>
            <p:custDataLst>
              <p:tags r:id="rId20"/>
            </p:custDataLst>
          </p:nvPr>
        </p:nvSpPr>
        <p:spPr>
          <a:xfrm>
            <a:off x="9027795" y="2458720"/>
            <a:ext cx="2110105" cy="8439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C5E0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3200" b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rPr>
              <a:t>班主任</a:t>
            </a:r>
            <a:endParaRPr lang="zh-CN" altLang="en-US" sz="3200" b="1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grpSp>
        <p:nvGrpSpPr>
          <p:cNvPr id="39" name="组合 38"/>
          <p:cNvGrpSpPr/>
          <p:nvPr/>
        </p:nvGrpSpPr>
        <p:grpSpPr>
          <a:xfrm>
            <a:off x="7233920" y="4112895"/>
            <a:ext cx="526415" cy="488315"/>
            <a:chOff x="13763" y="4275"/>
            <a:chExt cx="829" cy="769"/>
          </a:xfrm>
          <a:solidFill>
            <a:schemeClr val="accent6"/>
          </a:solidFill>
        </p:grpSpPr>
        <p:sp>
          <p:nvSpPr>
            <p:cNvPr id="40" name="减号 39"/>
            <p:cNvSpPr/>
            <p:nvPr>
              <p:custDataLst>
                <p:tags r:id="rId21"/>
              </p:custDataLst>
            </p:nvPr>
          </p:nvSpPr>
          <p:spPr>
            <a:xfrm>
              <a:off x="13768" y="4275"/>
              <a:ext cx="825" cy="525"/>
            </a:xfrm>
            <a:prstGeom prst="mathMinus">
              <a:avLst/>
            </a:prstGeom>
            <a:grpFill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41" name="减号 40"/>
            <p:cNvSpPr/>
            <p:nvPr>
              <p:custDataLst>
                <p:tags r:id="rId22"/>
              </p:custDataLst>
            </p:nvPr>
          </p:nvSpPr>
          <p:spPr>
            <a:xfrm>
              <a:off x="13763" y="4520"/>
              <a:ext cx="825" cy="525"/>
            </a:xfrm>
            <a:prstGeom prst="mathMinus">
              <a:avLst/>
            </a:prstGeom>
            <a:grpFill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1578195" y="1433015"/>
            <a:ext cx="9053409" cy="4039738"/>
          </a:xfrm>
          <a:prstGeom prst="rect">
            <a:avLst/>
          </a:prstGeom>
          <a:noFill/>
          <a:ln w="114300">
            <a:solidFill>
              <a:srgbClr val="66BA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1714675" y="1593376"/>
            <a:ext cx="8762650" cy="3742899"/>
          </a:xfrm>
          <a:prstGeom prst="rect">
            <a:avLst/>
          </a:prstGeom>
          <a:solidFill>
            <a:schemeClr val="bg1"/>
          </a:solidFill>
          <a:ln w="22225">
            <a:solidFill>
              <a:srgbClr val="66BA7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46" t="38501" r="9783" b="15830"/>
          <a:stretch>
            <a:fillRect/>
          </a:stretch>
        </p:blipFill>
        <p:spPr>
          <a:xfrm>
            <a:off x="22525" y="4271755"/>
            <a:ext cx="4616500" cy="260377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895959" y="2106609"/>
            <a:ext cx="7884462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6000" b="1">
                <a:solidFill>
                  <a:srgbClr val="FF9570"/>
                </a:solidFill>
                <a:latin typeface="Arial" panose="020B0604020202020204" pitchFamily="34" charset="0"/>
                <a:ea typeface="微软雅黑" panose="020B0503020204020204" charset="-122"/>
                <a:cs typeface="从未如此可爱" panose="02010600010101010101" charset="-122"/>
                <a:sym typeface="+mn-ea"/>
              </a:rPr>
              <a:t>4.</a:t>
            </a:r>
            <a:r>
              <a:rPr lang="zh-CN" altLang="en-US" sz="6000" b="1">
                <a:solidFill>
                  <a:srgbClr val="FF9570"/>
                </a:solidFill>
                <a:latin typeface="Arial" panose="020B0604020202020204" pitchFamily="34" charset="0"/>
                <a:ea typeface="微软雅黑" panose="020B0503020204020204" charset="-122"/>
                <a:cs typeface="从未如此可爱" panose="02010600010101010101" charset="-122"/>
                <a:sym typeface="+mn-ea"/>
              </a:rPr>
              <a:t>不断成长</a:t>
            </a:r>
            <a:r>
              <a:rPr sz="6000" b="1">
                <a:solidFill>
                  <a:srgbClr val="FF9570"/>
                </a:solidFill>
                <a:latin typeface="Arial" panose="020B0604020202020204" pitchFamily="34" charset="0"/>
                <a:ea typeface="微软雅黑" panose="020B0503020204020204" charset="-122"/>
                <a:cs typeface="从未如此可爱" panose="02010600010101010101" charset="-122"/>
                <a:sym typeface="+mn-ea"/>
              </a:rPr>
              <a:t>——</a:t>
            </a:r>
            <a:endParaRPr sz="6000" b="1">
              <a:solidFill>
                <a:srgbClr val="FF9570"/>
              </a:solidFill>
              <a:latin typeface="Arial" panose="020B0604020202020204" pitchFamily="34" charset="0"/>
              <a:ea typeface="微软雅黑" panose="020B0503020204020204" charset="-122"/>
              <a:cs typeface="从未如此可爱" panose="02010600010101010101" charset="-122"/>
              <a:sym typeface="+mn-ea"/>
            </a:endParaRP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6000" dirty="0">
                <a:solidFill>
                  <a:srgbClr val="50AF6D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从胜任到优秀</a:t>
            </a:r>
            <a:endParaRPr lang="zh-CN" altLang="en-US" sz="6000" dirty="0">
              <a:solidFill>
                <a:srgbClr val="50AF6D"/>
              </a:solidFill>
              <a:latin typeface="Arial" panose="020B0604020202020204" pitchFamily="34" charset="0"/>
              <a:ea typeface="微软雅黑" panose="020B0503020204020204" charset="-122"/>
            </a:endParaRP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zh-CN" sz="60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4" name="Google Shape;13;p2"/>
          <p:cNvSpPr/>
          <p:nvPr/>
        </p:nvSpPr>
        <p:spPr>
          <a:xfrm rot="12770">
            <a:off x="9827314" y="2107017"/>
            <a:ext cx="516310" cy="499592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rgbClr val="C8E8F9"/>
          </a:solidFill>
          <a:ln>
            <a:noFill/>
          </a:ln>
          <a:effectLst>
            <a:outerShdw blurRad="50800" dist="381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2000" dirty="0">
              <a:solidFill>
                <a:schemeClr val="lt1"/>
              </a:solidFill>
              <a:latin typeface="思源黑体 Normal" panose="020B0400000000000000" pitchFamily="34" charset="-122"/>
              <a:ea typeface="思源黑体 Normal" panose="020B0400000000000000" pitchFamily="34" charset="-122"/>
            </a:endParaRPr>
          </a:p>
        </p:txBody>
      </p:sp>
      <p:sp>
        <p:nvSpPr>
          <p:cNvPr id="22" name="Google Shape;13;p2"/>
          <p:cNvSpPr/>
          <p:nvPr/>
        </p:nvSpPr>
        <p:spPr>
          <a:xfrm rot="12770">
            <a:off x="8821000" y="4549011"/>
            <a:ext cx="221019" cy="213862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rgbClr val="CEEB97"/>
          </a:solidFill>
          <a:ln>
            <a:noFill/>
          </a:ln>
          <a:effectLst>
            <a:outerShdw blurRad="50800" dist="381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2000" dirty="0">
              <a:solidFill>
                <a:schemeClr val="lt1"/>
              </a:solidFill>
              <a:latin typeface="思源黑体 Normal" panose="020B0400000000000000" pitchFamily="34" charset="-122"/>
              <a:ea typeface="思源黑体 Normal" panose="020B0400000000000000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48" t="13946" r="5391" b="15439"/>
          <a:stretch>
            <a:fillRect/>
          </a:stretch>
        </p:blipFill>
        <p:spPr>
          <a:xfrm>
            <a:off x="8696492" y="4147015"/>
            <a:ext cx="3690942" cy="33092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 bldLvl="0" animBg="1"/>
      <p:bldP spid="22" grpId="0" bldLvl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565821" y="950559"/>
            <a:ext cx="11087654" cy="45719"/>
            <a:chOff x="-2748935" y="939542"/>
            <a:chExt cx="11087654" cy="45719"/>
          </a:xfrm>
        </p:grpSpPr>
        <p:sp>
          <p:nvSpPr>
            <p:cNvPr id="3" name="矩形 2"/>
            <p:cNvSpPr/>
            <p:nvPr/>
          </p:nvSpPr>
          <p:spPr>
            <a:xfrm>
              <a:off x="4341846" y="939542"/>
              <a:ext cx="3996873" cy="45719"/>
            </a:xfrm>
            <a:prstGeom prst="rect">
              <a:avLst/>
            </a:prstGeom>
            <a:solidFill>
              <a:srgbClr val="63BA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>
                <a:latin typeface="思源黑体 Normal" panose="020B0400000000000000" pitchFamily="34" charset="-122"/>
                <a:ea typeface="思源黑体 Normal" panose="020B0400000000000000" pitchFamily="34" charset="-122"/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-2748935" y="939542"/>
              <a:ext cx="3996873" cy="45719"/>
            </a:xfrm>
            <a:prstGeom prst="rect">
              <a:avLst/>
            </a:prstGeom>
            <a:solidFill>
              <a:srgbClr val="63BA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>
                <a:latin typeface="思源黑体 Normal" panose="020B0400000000000000" pitchFamily="34" charset="-122"/>
                <a:ea typeface="思源黑体 Normal" panose="020B0400000000000000" pitchFamily="34" charset="-122"/>
              </a:endParaRPr>
            </a:p>
          </p:txBody>
        </p:sp>
      </p:grpSp>
      <p:sp>
        <p:nvSpPr>
          <p:cNvPr id="7" name="Google Shape;664;p19"/>
          <p:cNvSpPr/>
          <p:nvPr/>
        </p:nvSpPr>
        <p:spPr>
          <a:xfrm>
            <a:off x="1050878" y="1630025"/>
            <a:ext cx="5045122" cy="42774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00">
              <a:buClr>
                <a:srgbClr val="000000"/>
              </a:buClr>
            </a:pPr>
            <a:endParaRPr sz="1865" kern="0">
              <a:solidFill>
                <a:srgbClr val="535805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" name="Google Shape;664;p19"/>
          <p:cNvSpPr/>
          <p:nvPr/>
        </p:nvSpPr>
        <p:spPr>
          <a:xfrm>
            <a:off x="6110730" y="1630025"/>
            <a:ext cx="5045122" cy="4277415"/>
          </a:xfrm>
          <a:prstGeom prst="rect">
            <a:avLst/>
          </a:prstGeom>
          <a:solidFill>
            <a:srgbClr val="50AF6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00">
              <a:buClr>
                <a:srgbClr val="000000"/>
              </a:buClr>
            </a:pPr>
            <a:endParaRPr sz="1865" kern="0">
              <a:solidFill>
                <a:srgbClr val="535805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" name="Rectangle 38"/>
          <p:cNvSpPr>
            <a:spLocks noChangeArrowheads="1"/>
          </p:cNvSpPr>
          <p:nvPr/>
        </p:nvSpPr>
        <p:spPr bwMode="auto">
          <a:xfrm>
            <a:off x="1268701" y="2171401"/>
            <a:ext cx="4609476" cy="3017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91440" tIns="45720" rIns="91440" bIns="45720">
            <a:spAutoFit/>
          </a:bodyPr>
          <a:lstStyle/>
          <a:p>
            <a:pPr lvl="0" indent="0" algn="l">
              <a:lnSpc>
                <a:spcPct val="170000"/>
              </a:lnSpc>
              <a:buClrTx/>
              <a:buSzTx/>
              <a:buFont typeface="Arial" panose="020B0604020202020204" pitchFamily="34" charset="0"/>
              <a:buNone/>
            </a:pPr>
            <a:r>
              <a:rPr lang="zh-CN" altLang="en-US" sz="1600"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  <a:sym typeface="+mn-ea"/>
              </a:rPr>
              <a:t>一年级的班主任们，你“崩溃”的同时，家长和孩子们也在“崩溃”。</a:t>
            </a:r>
            <a:endParaRPr lang="zh-CN" altLang="en-US" sz="1600">
              <a:latin typeface="Arial" panose="020B0604020202020204" pitchFamily="34" charset="0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285750" lvl="0" indent="-285750" algn="l">
              <a:lnSpc>
                <a:spcPct val="170000"/>
              </a:lnSpc>
              <a:buClrTx/>
              <a:buSzTx/>
              <a:buFont typeface="Arial" panose="020B0604020202020204" pitchFamily="34" charset="0"/>
              <a:buChar char="•"/>
            </a:pPr>
            <a:r>
              <a:rPr lang="zh-CN" altLang="en-US" sz="1600" b="1"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  <a:sym typeface="+mn-ea"/>
              </a:rPr>
              <a:t>我们是专业的教育者，作为一年级的班主任，</a:t>
            </a:r>
            <a:endParaRPr lang="zh-CN" altLang="en-US" sz="1600" b="1">
              <a:latin typeface="Arial" panose="020B0604020202020204" pitchFamily="34" charset="0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285750" lvl="0" indent="-285750" algn="l">
              <a:lnSpc>
                <a:spcPct val="170000"/>
              </a:lnSpc>
              <a:buClrTx/>
              <a:buSzTx/>
              <a:buFont typeface="Arial" panose="020B0604020202020204" pitchFamily="34" charset="0"/>
              <a:buChar char="•"/>
            </a:pPr>
            <a:r>
              <a:rPr lang="zh-CN" altLang="en-US" sz="1600" b="1"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  <a:sym typeface="+mn-ea"/>
              </a:rPr>
              <a:t>首先要了解一年级孩子的成长特点和规律，</a:t>
            </a:r>
            <a:endParaRPr lang="zh-CN" altLang="en-US" sz="1600" b="1">
              <a:latin typeface="Arial" panose="020B0604020202020204" pitchFamily="34" charset="0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285750" lvl="0" indent="-285750" algn="l">
              <a:lnSpc>
                <a:spcPct val="170000"/>
              </a:lnSpc>
              <a:buClrTx/>
              <a:buSzTx/>
              <a:buFont typeface="Arial" panose="020B0604020202020204" pitchFamily="34" charset="0"/>
              <a:buChar char="•"/>
            </a:pPr>
            <a:r>
              <a:rPr lang="zh-CN" altLang="en-US" sz="1600" b="1"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  <a:sym typeface="+mn-ea"/>
              </a:rPr>
              <a:t>然后思考如何能帮助孩子尽快地适应一年级生活，</a:t>
            </a:r>
            <a:r>
              <a:rPr lang="zh-CN" altLang="en-US" sz="1600"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  <a:sym typeface="+mn-ea"/>
              </a:rPr>
              <a:t>而不是抱怨孩子们难教、不听话，和孩子共成长才是道理。</a:t>
            </a:r>
            <a:endParaRPr lang="zh-CN" altLang="en-US" sz="1600">
              <a:latin typeface="Arial" panose="020B0604020202020204" pitchFamily="34" charset="0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grpSp>
        <p:nvGrpSpPr>
          <p:cNvPr id="12" name="组合 14"/>
          <p:cNvGrpSpPr/>
          <p:nvPr/>
        </p:nvGrpSpPr>
        <p:grpSpPr bwMode="auto">
          <a:xfrm>
            <a:off x="6334059" y="2171567"/>
            <a:ext cx="4598464" cy="3354626"/>
            <a:chOff x="95245" y="72172"/>
            <a:chExt cx="3344468" cy="2435974"/>
          </a:xfrm>
        </p:grpSpPr>
        <p:sp>
          <p:nvSpPr>
            <p:cNvPr id="13" name="矩形 15"/>
            <p:cNvSpPr>
              <a:spLocks noChangeArrowheads="1"/>
            </p:cNvSpPr>
            <p:nvPr/>
          </p:nvSpPr>
          <p:spPr bwMode="auto">
            <a:xfrm>
              <a:off x="95245" y="72172"/>
              <a:ext cx="229058" cy="1960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 dirty="0">
                <a:solidFill>
                  <a:schemeClr val="bg1"/>
                </a:solidFill>
                <a:latin typeface="思源黑体 Normal" panose="020B0400000000000000" pitchFamily="34" charset="-122"/>
                <a:ea typeface="思源黑体 Normal" panose="020B0400000000000000" pitchFamily="34" charset="-122"/>
              </a:endParaRPr>
            </a:p>
          </p:txBody>
        </p:sp>
        <p:sp>
          <p:nvSpPr>
            <p:cNvPr id="14" name="TextBox 16"/>
            <p:cNvSpPr>
              <a:spLocks noChangeArrowheads="1"/>
            </p:cNvSpPr>
            <p:nvPr/>
          </p:nvSpPr>
          <p:spPr bwMode="auto">
            <a:xfrm>
              <a:off x="128307" y="316963"/>
              <a:ext cx="3311406" cy="21911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marL="285750" indent="-285750">
                <a:lnSpc>
                  <a:spcPct val="170000"/>
                </a:lnSpc>
                <a:buFont typeface="Arial" panose="020B0604020202020204" pitchFamily="34" charset="0"/>
                <a:buChar char="•"/>
              </a:pPr>
              <a:r>
                <a:rPr lang="zh-CN" altLang="en-US" sz="1600">
                  <a:latin typeface="Arial" panose="020B0604020202020204" pitchFamily="34" charset="0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近几年，人们常说：“家长好好学习，孩子天天向上。”</a:t>
              </a:r>
              <a:endParaRPr lang="zh-CN" altLang="en-US" sz="1600"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  <a:p>
              <a:pPr marL="285750" indent="-285750">
                <a:lnSpc>
                  <a:spcPct val="170000"/>
                </a:lnSpc>
                <a:buFont typeface="Arial" panose="020B0604020202020204" pitchFamily="34" charset="0"/>
                <a:buChar char="•"/>
              </a:pPr>
              <a:r>
                <a:rPr lang="zh-CN" altLang="en-US" sz="1600">
                  <a:latin typeface="Arial" panose="020B0604020202020204" pitchFamily="34" charset="0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作为班主任的我们更需要，“</a:t>
              </a:r>
              <a:r>
                <a:rPr lang="zh-CN" altLang="en-US" sz="1600" b="1">
                  <a:latin typeface="Arial" panose="020B0604020202020204" pitchFamily="34" charset="0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老师好好学习，学生天天向上</a:t>
              </a:r>
              <a:r>
                <a:rPr lang="zh-CN" altLang="en-US" sz="1600">
                  <a:latin typeface="Arial" panose="020B0604020202020204" pitchFamily="34" charset="0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。”班主任老师，也要做一名学习者，给家长和学生做好示范引领。</a:t>
              </a:r>
              <a:endParaRPr lang="zh-CN" altLang="en-US" sz="1600"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  <a:p>
              <a:pPr marL="285750" indent="-285750">
                <a:lnSpc>
                  <a:spcPct val="170000"/>
                </a:lnSpc>
                <a:buFont typeface="Arial" panose="020B0604020202020204" pitchFamily="34" charset="0"/>
                <a:buChar char="•"/>
              </a:pPr>
              <a:r>
                <a:rPr lang="zh-CN" altLang="en-US" sz="1600">
                  <a:latin typeface="Arial" panose="020B0604020202020204" pitchFamily="34" charset="0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同样，班主任老师认真工作的态度，也是给家长、学生做好的一个榜样。</a:t>
              </a:r>
              <a:endParaRPr lang="zh-CN" altLang="en-US" sz="16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</p:grpSp>
      <p:sp>
        <p:nvSpPr>
          <p:cNvPr id="10" name="TextBox 8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610069" y="879432"/>
            <a:ext cx="3255323" cy="368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p>
            <a:pPr algn="ctr" eaLnBrk="1" hangingPunct="1">
              <a:buClrTx/>
              <a:buSzTx/>
              <a:buFontTx/>
            </a:pPr>
            <a:r>
              <a:rPr lang="zh-CN" altLang="en-US" sz="2400" b="1">
                <a:solidFill>
                  <a:srgbClr val="FF9570"/>
                </a:solidFill>
                <a:latin typeface="Arial" panose="020B0604020202020204" pitchFamily="34" charset="0"/>
                <a:ea typeface="微软雅黑" panose="020B0503020204020204" charset="-122"/>
                <a:cs typeface="从未如此可爱" panose="02010600010101010101" charset="-122"/>
                <a:sym typeface="+mn-ea"/>
              </a:rPr>
              <a:t>自身成长</a:t>
            </a:r>
            <a:endParaRPr lang="zh-CN" altLang="en-US" sz="2400" b="1">
              <a:solidFill>
                <a:srgbClr val="FF9570"/>
              </a:solidFill>
              <a:latin typeface="Arial" panose="020B0604020202020204" pitchFamily="34" charset="0"/>
              <a:ea typeface="微软雅黑" panose="020B0503020204020204" charset="-122"/>
              <a:cs typeface="从未如此可爱" panose="02010600010101010101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9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9" grpId="0" bldLvl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565821" y="752432"/>
            <a:ext cx="11087654" cy="368935"/>
            <a:chOff x="-2748935" y="741415"/>
            <a:chExt cx="11087654" cy="368935"/>
          </a:xfrm>
        </p:grpSpPr>
        <p:sp>
          <p:nvSpPr>
            <p:cNvPr id="3" name="矩形 2"/>
            <p:cNvSpPr/>
            <p:nvPr/>
          </p:nvSpPr>
          <p:spPr>
            <a:xfrm>
              <a:off x="4341846" y="939542"/>
              <a:ext cx="3996873" cy="45719"/>
            </a:xfrm>
            <a:prstGeom prst="rect">
              <a:avLst/>
            </a:prstGeom>
            <a:solidFill>
              <a:srgbClr val="63BA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>
                <a:latin typeface="思源黑体 Normal" panose="020B0400000000000000" pitchFamily="34" charset="-122"/>
                <a:ea typeface="思源黑体 Normal" panose="020B0400000000000000" pitchFamily="34" charset="-122"/>
              </a:endParaRPr>
            </a:p>
          </p:txBody>
        </p:sp>
        <p:sp>
          <p:nvSpPr>
            <p:cNvPr id="4" name="TextBox 8"/>
            <p:cNvSpPr txBox="1">
              <a:spLocks noChangeArrowheads="1"/>
            </p:cNvSpPr>
            <p:nvPr/>
          </p:nvSpPr>
          <p:spPr bwMode="auto">
            <a:xfrm>
              <a:off x="1168313" y="741415"/>
              <a:ext cx="3255323" cy="3689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 eaLnBrk="1" hangingPunct="1">
                <a:buClrTx/>
                <a:buSzTx/>
                <a:buFontTx/>
              </a:pPr>
              <a:r>
                <a:rPr lang="zh-CN" altLang="en-US" sz="2400" b="1">
                  <a:solidFill>
                    <a:srgbClr val="FF9570"/>
                  </a:solidFill>
                  <a:latin typeface="Arial" panose="020B0604020202020204" pitchFamily="34" charset="0"/>
                  <a:ea typeface="微软雅黑" panose="020B0503020204020204" charset="-122"/>
                  <a:cs typeface="从未如此可爱" panose="02010600010101010101" charset="-122"/>
                  <a:sym typeface="+mn-ea"/>
                </a:rPr>
                <a:t>推荐书籍</a:t>
              </a:r>
              <a:endParaRPr lang="zh-CN" altLang="en-US" sz="2400" b="1">
                <a:solidFill>
                  <a:srgbClr val="FF9570"/>
                </a:solidFill>
                <a:latin typeface="Arial" panose="020B0604020202020204" pitchFamily="34" charset="0"/>
                <a:ea typeface="微软雅黑" panose="020B0503020204020204" charset="-122"/>
                <a:cs typeface="从未如此可爱" panose="02010600010101010101" charset="-122"/>
                <a:sym typeface="+mn-ea"/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-2748935" y="939542"/>
              <a:ext cx="3996873" cy="45719"/>
            </a:xfrm>
            <a:prstGeom prst="rect">
              <a:avLst/>
            </a:prstGeom>
            <a:solidFill>
              <a:srgbClr val="63BA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>
                <a:latin typeface="思源黑体 Normal" panose="020B0400000000000000" pitchFamily="34" charset="-122"/>
                <a:ea typeface="思源黑体 Normal" panose="020B0400000000000000" pitchFamily="34" charset="-122"/>
              </a:endParaRPr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681990" y="2161540"/>
            <a:ext cx="5127625" cy="37071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285750" indent="-285750">
              <a:lnSpc>
                <a:spcPct val="120000"/>
              </a:lnSpc>
              <a:buFont typeface="Wingdings" panose="05000000000000000000" charset="0"/>
              <a:buChar char="Ø"/>
            </a:pPr>
            <a:r>
              <a:rPr lang="zh-CN" altLang="en-US" b="1">
                <a:latin typeface="Arial" panose="020B0604020202020204" pitchFamily="34" charset="0"/>
                <a:ea typeface="微软雅黑" panose="020B0503020204020204" charset="-122"/>
              </a:rPr>
              <a:t>充分利用网络资源，碎片化学习</a:t>
            </a:r>
            <a:endParaRPr lang="zh-CN" altLang="en-US" b="1">
              <a:latin typeface="Arial" panose="020B0604020202020204" pitchFamily="34" charset="0"/>
              <a:ea typeface="微软雅黑" panose="020B0503020204020204" charset="-122"/>
            </a:endParaRPr>
          </a:p>
          <a:p>
            <a:pPr indent="0">
              <a:lnSpc>
                <a:spcPct val="120000"/>
              </a:lnSpc>
              <a:buFont typeface="Wingdings" panose="05000000000000000000" charset="0"/>
              <a:buNone/>
            </a:pPr>
            <a:r>
              <a:rPr lang="en-US" altLang="zh-CN"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  </a:t>
            </a:r>
            <a:r>
              <a:rPr lang="zh-CN" altLang="en-US"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如：</a:t>
            </a:r>
            <a:r>
              <a:rPr lang="zh-CN" altLang="en-US" sz="1600"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小红书、哔哩哔哩、名班主任名师公众号</a:t>
            </a:r>
            <a:r>
              <a:rPr lang="en-US" altLang="zh-CN" sz="1600"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...</a:t>
            </a:r>
            <a:endParaRPr lang="en-US" altLang="zh-CN" sz="1600">
              <a:latin typeface="Arial" panose="020B0604020202020204" pitchFamily="34" charset="0"/>
              <a:ea typeface="微软雅黑" panose="020B0503020204020204" charset="-122"/>
              <a:sym typeface="+mn-ea"/>
            </a:endParaRPr>
          </a:p>
          <a:p>
            <a:pPr indent="0">
              <a:lnSpc>
                <a:spcPct val="120000"/>
              </a:lnSpc>
              <a:buFont typeface="Wingdings" panose="05000000000000000000" charset="0"/>
              <a:buNone/>
            </a:pPr>
            <a:r>
              <a:rPr lang="en-US" altLang="zh-CN" sz="1600"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    </a:t>
            </a:r>
            <a:r>
              <a:rPr lang="zh-CN" altLang="en-US" sz="1600"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小学学科网，希沃白板</a:t>
            </a:r>
            <a:r>
              <a:rPr lang="en-US" altLang="zh-CN" sz="1600"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5</a:t>
            </a:r>
            <a:r>
              <a:rPr lang="zh-CN" altLang="en-US" sz="1600"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，深圳教育云平台</a:t>
            </a:r>
            <a:r>
              <a:rPr lang="en-US" altLang="zh-CN" sz="1600"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...</a:t>
            </a:r>
            <a:endParaRPr lang="zh-CN" altLang="en-US">
              <a:latin typeface="Arial" panose="020B0604020202020204" pitchFamily="34" charset="0"/>
              <a:ea typeface="微软雅黑" panose="020B0503020204020204" charset="-122"/>
            </a:endParaRPr>
          </a:p>
          <a:p>
            <a:pPr marL="285750" indent="-285750">
              <a:lnSpc>
                <a:spcPct val="120000"/>
              </a:lnSpc>
              <a:buFont typeface="Wingdings" panose="05000000000000000000" charset="0"/>
              <a:buChar char="Ø"/>
            </a:pPr>
            <a:endParaRPr lang="zh-CN" altLang="en-US">
              <a:latin typeface="Arial" panose="020B0604020202020204" pitchFamily="34" charset="0"/>
              <a:ea typeface="微软雅黑" panose="020B0503020204020204" charset="-122"/>
            </a:endParaRPr>
          </a:p>
          <a:p>
            <a:pPr marL="285750" indent="-285750" algn="l">
              <a:lnSpc>
                <a:spcPct val="120000"/>
              </a:lnSpc>
              <a:buClrTx/>
              <a:buSzTx/>
              <a:buFont typeface="Wingdings" panose="05000000000000000000" charset="0"/>
              <a:buChar char="Ø"/>
            </a:pPr>
            <a:r>
              <a:rPr lang="zh-CN" altLang="en-US" b="1">
                <a:latin typeface="Arial" panose="020B0604020202020204" pitchFamily="34" charset="0"/>
                <a:ea typeface="微软雅黑" panose="020B0503020204020204" charset="-122"/>
              </a:rPr>
              <a:t>看系列讲座，专业书籍，系统学习管班技巧，抚平内心的焦虑</a:t>
            </a:r>
            <a:endParaRPr lang="zh-CN" altLang="en-US" b="1">
              <a:latin typeface="Arial" panose="020B0604020202020204" pitchFamily="34" charset="0"/>
              <a:ea typeface="微软雅黑" panose="020B0503020204020204" charset="-122"/>
            </a:endParaRPr>
          </a:p>
          <a:p>
            <a:pPr indent="0">
              <a:lnSpc>
                <a:spcPct val="120000"/>
              </a:lnSpc>
              <a:buFont typeface="Wingdings" panose="05000000000000000000" charset="0"/>
              <a:buNone/>
            </a:pPr>
            <a:r>
              <a:rPr lang="en-US" altLang="zh-CN" sz="1200">
                <a:latin typeface="Arial" panose="020B0604020202020204" pitchFamily="34" charset="0"/>
                <a:ea typeface="微软雅黑" panose="020B0503020204020204" charset="-122"/>
              </a:rPr>
              <a:t>    </a:t>
            </a:r>
            <a:r>
              <a:rPr lang="zh-CN" altLang="en-US" sz="1200">
                <a:latin typeface="Arial" panose="020B0604020202020204" pitchFamily="34" charset="0"/>
                <a:ea typeface="微软雅黑" panose="020B0503020204020204" charset="-122"/>
              </a:rPr>
              <a:t>一年级适用：管建刚《一线带班》、筎茉莉《开学三十日》、</a:t>
            </a:r>
            <a:endParaRPr lang="zh-CN" altLang="en-US" sz="1200">
              <a:latin typeface="Arial" panose="020B0604020202020204" pitchFamily="34" charset="0"/>
              <a:ea typeface="微软雅黑" panose="020B0503020204020204" charset="-122"/>
            </a:endParaRPr>
          </a:p>
          <a:p>
            <a:pPr indent="0">
              <a:lnSpc>
                <a:spcPct val="120000"/>
              </a:lnSpc>
              <a:buFont typeface="Wingdings" panose="05000000000000000000" charset="0"/>
              <a:buNone/>
            </a:pPr>
            <a:r>
              <a:rPr lang="zh-CN" altLang="en-US" sz="1200">
                <a:latin typeface="Arial" panose="020B0604020202020204" pitchFamily="34" charset="0"/>
                <a:ea typeface="微软雅黑" panose="020B0503020204020204" charset="-122"/>
              </a:rPr>
              <a:t> </a:t>
            </a:r>
            <a:r>
              <a:rPr lang="en-US" altLang="zh-CN" sz="1200">
                <a:latin typeface="Arial" panose="020B0604020202020204" pitchFamily="34" charset="0"/>
                <a:ea typeface="微软雅黑" panose="020B0503020204020204" charset="-122"/>
              </a:rPr>
              <a:t>               </a:t>
            </a:r>
            <a:r>
              <a:rPr lang="zh-CN" altLang="en-US" sz="1200">
                <a:latin typeface="Arial" panose="020B0604020202020204" pitchFamily="34" charset="0"/>
                <a:ea typeface="微软雅黑" panose="020B0503020204020204" charset="-122"/>
              </a:rPr>
              <a:t>薛瑞萍《心平气和的一年级》</a:t>
            </a:r>
            <a:endParaRPr lang="zh-CN" altLang="en-US" sz="1200">
              <a:latin typeface="Arial" panose="020B0604020202020204" pitchFamily="34" charset="0"/>
              <a:ea typeface="微软雅黑" panose="020B0503020204020204" charset="-122"/>
            </a:endParaRPr>
          </a:p>
          <a:p>
            <a:pPr marL="285750" indent="-285750">
              <a:lnSpc>
                <a:spcPct val="120000"/>
              </a:lnSpc>
              <a:buFont typeface="Wingdings" panose="05000000000000000000" charset="0"/>
              <a:buChar char="Ø"/>
            </a:pPr>
            <a:endParaRPr lang="zh-CN" altLang="en-US" sz="1200">
              <a:latin typeface="Arial" panose="020B0604020202020204" pitchFamily="34" charset="0"/>
              <a:ea typeface="微软雅黑" panose="020B0503020204020204" charset="-122"/>
            </a:endParaRPr>
          </a:p>
          <a:p>
            <a:pPr marL="285750" indent="-285750" algn="l">
              <a:lnSpc>
                <a:spcPct val="120000"/>
              </a:lnSpc>
              <a:buClrTx/>
              <a:buSzTx/>
              <a:buFont typeface="Wingdings" panose="05000000000000000000" charset="0"/>
              <a:buChar char="Ø"/>
            </a:pPr>
            <a:r>
              <a:rPr lang="zh-CN" altLang="en-US" b="1"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多跟同事、搭班老师交流探讨</a:t>
            </a:r>
            <a:endParaRPr lang="zh-CN" altLang="en-US" b="1">
              <a:latin typeface="Arial" panose="020B0604020202020204" pitchFamily="34" charset="0"/>
              <a:ea typeface="微软雅黑" panose="020B0503020204020204" charset="-122"/>
              <a:sym typeface="+mn-ea"/>
            </a:endParaRPr>
          </a:p>
          <a:p>
            <a:pPr marL="285750" indent="-285750" algn="l">
              <a:lnSpc>
                <a:spcPct val="120000"/>
              </a:lnSpc>
              <a:buClrTx/>
              <a:buSzTx/>
              <a:buFont typeface="Wingdings" panose="05000000000000000000" charset="0"/>
              <a:buChar char="Ø"/>
            </a:pPr>
            <a:endParaRPr lang="zh-CN" altLang="en-US" b="1">
              <a:latin typeface="Arial" panose="020B0604020202020204" pitchFamily="34" charset="0"/>
              <a:ea typeface="微软雅黑" panose="020B0503020204020204" charset="-122"/>
            </a:endParaRPr>
          </a:p>
          <a:p>
            <a:pPr marL="285750" indent="-285750">
              <a:lnSpc>
                <a:spcPct val="120000"/>
              </a:lnSpc>
              <a:buFont typeface="Wingdings" panose="05000000000000000000" charset="0"/>
              <a:buChar char="Ø"/>
            </a:pPr>
            <a:endParaRPr lang="zh-CN" altLang="en-US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809615" y="1729105"/>
            <a:ext cx="3973830" cy="383730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2215" y="1522095"/>
            <a:ext cx="3027045" cy="455168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3595" y="1449070"/>
            <a:ext cx="3662680" cy="49504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565821" y="752432"/>
            <a:ext cx="11087654" cy="368935"/>
            <a:chOff x="-2748935" y="741415"/>
            <a:chExt cx="11087654" cy="368935"/>
          </a:xfrm>
        </p:grpSpPr>
        <p:sp>
          <p:nvSpPr>
            <p:cNvPr id="3" name="矩形 2"/>
            <p:cNvSpPr/>
            <p:nvPr/>
          </p:nvSpPr>
          <p:spPr>
            <a:xfrm>
              <a:off x="4341846" y="939542"/>
              <a:ext cx="3996873" cy="45719"/>
            </a:xfrm>
            <a:prstGeom prst="rect">
              <a:avLst/>
            </a:prstGeom>
            <a:solidFill>
              <a:srgbClr val="63BA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>
                <a:latin typeface="思源黑体 Normal" panose="020B0400000000000000" pitchFamily="34" charset="-122"/>
                <a:ea typeface="思源黑体 Normal" panose="020B0400000000000000" pitchFamily="34" charset="-122"/>
              </a:endParaRPr>
            </a:p>
          </p:txBody>
        </p:sp>
        <p:sp>
          <p:nvSpPr>
            <p:cNvPr id="4" name="TextBox 8"/>
            <p:cNvSpPr txBox="1">
              <a:spLocks noChangeArrowheads="1"/>
            </p:cNvSpPr>
            <p:nvPr/>
          </p:nvSpPr>
          <p:spPr bwMode="auto">
            <a:xfrm>
              <a:off x="1168313" y="741415"/>
              <a:ext cx="3255323" cy="3689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 eaLnBrk="1" hangingPunct="1">
                <a:buClrTx/>
                <a:buSzTx/>
                <a:buFontTx/>
              </a:pPr>
              <a:r>
                <a:rPr lang="zh-CN" altLang="en-US" sz="2400" b="1">
                  <a:solidFill>
                    <a:srgbClr val="FF9570"/>
                  </a:solidFill>
                  <a:latin typeface="Arial" panose="020B0604020202020204" pitchFamily="34" charset="0"/>
                  <a:ea typeface="微软雅黑" panose="020B0503020204020204" charset="-122"/>
                  <a:cs typeface="从未如此可爱" panose="02010600010101010101" charset="-122"/>
                  <a:sym typeface="+mn-ea"/>
                </a:rPr>
                <a:t>推荐书籍</a:t>
              </a:r>
              <a:endParaRPr lang="zh-CN" altLang="en-US" sz="2400" b="1">
                <a:solidFill>
                  <a:srgbClr val="FF9570"/>
                </a:solidFill>
                <a:latin typeface="Arial" panose="020B0604020202020204" pitchFamily="34" charset="0"/>
                <a:ea typeface="微软雅黑" panose="020B0503020204020204" charset="-122"/>
                <a:cs typeface="从未如此可爱" panose="02010600010101010101" charset="-122"/>
                <a:sym typeface="+mn-ea"/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-2748935" y="939542"/>
              <a:ext cx="3996873" cy="45719"/>
            </a:xfrm>
            <a:prstGeom prst="rect">
              <a:avLst/>
            </a:prstGeom>
            <a:solidFill>
              <a:srgbClr val="63BA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>
                <a:latin typeface="思源黑体 Normal" panose="020B0400000000000000" pitchFamily="34" charset="-122"/>
                <a:ea typeface="思源黑体 Normal" panose="020B0400000000000000" pitchFamily="34" charset="-122"/>
              </a:endParaRPr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75560" y="330200"/>
            <a:ext cx="6410960" cy="64109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565821" y="752432"/>
            <a:ext cx="11087654" cy="368935"/>
            <a:chOff x="-2748935" y="741415"/>
            <a:chExt cx="11087654" cy="368935"/>
          </a:xfrm>
        </p:grpSpPr>
        <p:sp>
          <p:nvSpPr>
            <p:cNvPr id="3" name="矩形 2"/>
            <p:cNvSpPr/>
            <p:nvPr/>
          </p:nvSpPr>
          <p:spPr>
            <a:xfrm>
              <a:off x="4341846" y="939542"/>
              <a:ext cx="3996873" cy="45719"/>
            </a:xfrm>
            <a:prstGeom prst="rect">
              <a:avLst/>
            </a:prstGeom>
            <a:solidFill>
              <a:srgbClr val="63BA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>
                <a:latin typeface="思源黑体 Normal" panose="020B0400000000000000" pitchFamily="34" charset="-122"/>
                <a:ea typeface="思源黑体 Normal" panose="020B0400000000000000" pitchFamily="34" charset="-122"/>
              </a:endParaRPr>
            </a:p>
          </p:txBody>
        </p:sp>
        <p:sp>
          <p:nvSpPr>
            <p:cNvPr id="4" name="TextBox 8"/>
            <p:cNvSpPr txBox="1">
              <a:spLocks noChangeArrowheads="1"/>
            </p:cNvSpPr>
            <p:nvPr/>
          </p:nvSpPr>
          <p:spPr bwMode="auto">
            <a:xfrm>
              <a:off x="1168313" y="741415"/>
              <a:ext cx="3255323" cy="3689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 eaLnBrk="1" hangingPunct="1"/>
              <a:r>
                <a:rPr lang="zh-CN" altLang="en-US" sz="2400" dirty="0">
                  <a:solidFill>
                    <a:srgbClr val="50AF6D"/>
                  </a:solidFill>
                  <a:latin typeface="Arial" panose="020B0604020202020204" pitchFamily="34" charset="0"/>
                  <a:ea typeface="微软雅黑" panose="020B0503020204020204" charset="-122"/>
                </a:rPr>
                <a:t>幸福感</a:t>
              </a:r>
              <a:endParaRPr lang="zh-CN" altLang="en-US" sz="2400" dirty="0">
                <a:solidFill>
                  <a:srgbClr val="50AF6D"/>
                </a:solidFill>
                <a:latin typeface="Arial" panose="020B0604020202020204" pitchFamily="34" charset="0"/>
                <a:ea typeface="微软雅黑" panose="020B0503020204020204" charset="-122"/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-2748935" y="939542"/>
              <a:ext cx="3996873" cy="45719"/>
            </a:xfrm>
            <a:prstGeom prst="rect">
              <a:avLst/>
            </a:prstGeom>
            <a:solidFill>
              <a:srgbClr val="63BA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>
                <a:latin typeface="思源黑体 Normal" panose="020B0400000000000000" pitchFamily="34" charset="-122"/>
                <a:ea typeface="思源黑体 Normal" panose="020B0400000000000000" pitchFamily="34" charset="-122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1250069" y="1543726"/>
            <a:ext cx="2224811" cy="475284"/>
            <a:chOff x="1250069" y="1594400"/>
            <a:chExt cx="2284701" cy="488078"/>
          </a:xfrm>
        </p:grpSpPr>
        <p:sp>
          <p:nvSpPr>
            <p:cNvPr id="7" name="Google Shape;721;p27"/>
            <p:cNvSpPr/>
            <p:nvPr/>
          </p:nvSpPr>
          <p:spPr>
            <a:xfrm flipH="1">
              <a:off x="1250069" y="1594400"/>
              <a:ext cx="2284701" cy="488078"/>
            </a:xfrm>
            <a:prstGeom prst="roundRect">
              <a:avLst>
                <a:gd name="adj" fmla="val 50000"/>
              </a:avLst>
            </a:prstGeom>
            <a:noFill/>
            <a:ln w="28575" cap="flat" cmpd="sng">
              <a:solidFill>
                <a:srgbClr val="50AF6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Tx/>
                <a:buNone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535805"/>
                  </a:solidFill>
                  <a:effectLst/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  <a:cs typeface="Roboto"/>
                  <a:sym typeface="Roboto"/>
                </a:rPr>
                <a:t> </a:t>
              </a: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535805"/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Roboto"/>
                <a:sym typeface="Roboto"/>
              </a:endParaRPr>
            </a:p>
          </p:txBody>
        </p:sp>
        <p:sp>
          <p:nvSpPr>
            <p:cNvPr id="8" name="Synergistically utilize technically sound portals with frictionless chains. Dramatically customize…"/>
            <p:cNvSpPr txBox="1"/>
            <p:nvPr/>
          </p:nvSpPr>
          <p:spPr>
            <a:xfrm>
              <a:off x="1598382" y="1690426"/>
              <a:ext cx="1581548" cy="315613"/>
            </a:xfrm>
            <a:prstGeom prst="rect">
              <a:avLst/>
            </a:prstGeom>
            <a:ln w="12700">
              <a:miter lim="400000"/>
            </a:ln>
          </p:spPr>
          <p:txBody>
            <a:bodyPr wrap="square" lIns="0" tIns="0" rIns="0" bIns="0">
              <a:spAutoFit/>
            </a:bodyPr>
            <a:lstStyle/>
            <a:p>
              <a:pPr algn="dist" defTabSz="412750" hangingPunct="0">
                <a:defRPr sz="2000" b="0">
                  <a:solidFill>
                    <a:srgbClr val="1C1F25"/>
                  </a:solidFill>
                  <a:latin typeface="Roboto Bold"/>
                  <a:ea typeface="Roboto Bold"/>
                  <a:cs typeface="Roboto Bold"/>
                  <a:sym typeface="Roboto Bold"/>
                </a:defRPr>
              </a:pPr>
              <a:r>
                <a:rPr lang="zh-CN" altLang="en-US" kern="0" dirty="0">
                  <a:solidFill>
                    <a:srgbClr val="50AF6D"/>
                  </a:solidFill>
                  <a:latin typeface="Arial" panose="020B0604020202020204" pitchFamily="34" charset="0"/>
                  <a:ea typeface="微软雅黑" panose="020B0503020204020204" charset="-122"/>
                  <a:cs typeface="Roboto Bold"/>
                  <a:sym typeface="Roboto Light"/>
                </a:rPr>
                <a:t>快乐地教</a:t>
              </a:r>
              <a:endParaRPr lang="zh-CN" altLang="en-US" kern="0" dirty="0">
                <a:solidFill>
                  <a:srgbClr val="50AF6D"/>
                </a:solidFill>
                <a:latin typeface="Arial" panose="020B0604020202020204" pitchFamily="34" charset="0"/>
                <a:ea typeface="微软雅黑" panose="020B0503020204020204" charset="-122"/>
                <a:cs typeface="Roboto Bold"/>
                <a:sym typeface="Roboto Light"/>
              </a:endParaRPr>
            </a:p>
          </p:txBody>
        </p:sp>
      </p:grpSp>
      <p:sp>
        <p:nvSpPr>
          <p:cNvPr id="11" name="Rectangle 38"/>
          <p:cNvSpPr>
            <a:spLocks noChangeArrowheads="1"/>
          </p:cNvSpPr>
          <p:nvPr/>
        </p:nvSpPr>
        <p:spPr bwMode="auto">
          <a:xfrm>
            <a:off x="1608438" y="2264772"/>
            <a:ext cx="8975124" cy="368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rPr>
              <a:t>把学生看作</a:t>
            </a:r>
            <a:r>
              <a:rPr lang="zh-CN" altLang="en-US" sz="1600" dirty="0">
                <a:solidFill>
                  <a:srgbClr val="50AF6D"/>
                </a:solidFill>
                <a:latin typeface="Arial" panose="020B0604020202020204" pitchFamily="34" charset="0"/>
                <a:ea typeface="微软雅黑" panose="020B0503020204020204" charset="-122"/>
              </a:rPr>
              <a:t>天使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rPr>
              <a:t>，教师便生活在天堂里；把学生看作</a:t>
            </a:r>
            <a:r>
              <a:rPr lang="zh-CN" altLang="en-US" sz="1600" dirty="0">
                <a:solidFill>
                  <a:srgbClr val="50AF6D"/>
                </a:solidFill>
                <a:latin typeface="Arial" panose="020B0604020202020204" pitchFamily="34" charset="0"/>
                <a:ea typeface="微软雅黑" panose="020B0503020204020204" charset="-122"/>
              </a:rPr>
              <a:t>魔鬼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rPr>
              <a:t>，教师便生活在地狱中。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1250070" y="2924575"/>
            <a:ext cx="3048976" cy="475284"/>
            <a:chOff x="1250069" y="1594400"/>
            <a:chExt cx="2284701" cy="488078"/>
          </a:xfrm>
        </p:grpSpPr>
        <p:sp>
          <p:nvSpPr>
            <p:cNvPr id="13" name="Google Shape;721;p27"/>
            <p:cNvSpPr/>
            <p:nvPr/>
          </p:nvSpPr>
          <p:spPr>
            <a:xfrm flipH="1">
              <a:off x="1250069" y="1594400"/>
              <a:ext cx="2284701" cy="488078"/>
            </a:xfrm>
            <a:prstGeom prst="roundRect">
              <a:avLst>
                <a:gd name="adj" fmla="val 50000"/>
              </a:avLst>
            </a:prstGeom>
            <a:noFill/>
            <a:ln w="28575" cap="flat" cmpd="sng">
              <a:solidFill>
                <a:srgbClr val="50AF6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Tx/>
                <a:buNone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535805"/>
                  </a:solidFill>
                  <a:effectLst/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  <a:cs typeface="Roboto"/>
                  <a:sym typeface="Roboto"/>
                </a:rPr>
                <a:t> </a:t>
              </a: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535805"/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Roboto"/>
                <a:sym typeface="Roboto"/>
              </a:endParaRPr>
            </a:p>
          </p:txBody>
        </p:sp>
        <p:sp>
          <p:nvSpPr>
            <p:cNvPr id="14" name="Synergistically utilize technically sound portals with frictionless chains. Dramatically customize…"/>
            <p:cNvSpPr txBox="1"/>
            <p:nvPr/>
          </p:nvSpPr>
          <p:spPr>
            <a:xfrm>
              <a:off x="1388959" y="1690427"/>
              <a:ext cx="1996902" cy="315613"/>
            </a:xfrm>
            <a:prstGeom prst="rect">
              <a:avLst/>
            </a:prstGeom>
            <a:ln w="12700">
              <a:miter lim="400000"/>
            </a:ln>
          </p:spPr>
          <p:txBody>
            <a:bodyPr wrap="square" lIns="0" tIns="0" rIns="0" bIns="0">
              <a:spAutoFit/>
            </a:bodyPr>
            <a:lstStyle/>
            <a:p>
              <a:pPr algn="dist" defTabSz="412750" hangingPunct="0">
                <a:defRPr sz="2000" b="0">
                  <a:solidFill>
                    <a:srgbClr val="1C1F25"/>
                  </a:solidFill>
                  <a:latin typeface="Roboto Bold"/>
                  <a:ea typeface="Roboto Bold"/>
                  <a:cs typeface="Roboto Bold"/>
                  <a:sym typeface="Roboto Bold"/>
                </a:defRPr>
              </a:pPr>
              <a:r>
                <a:rPr lang="zh-CN" altLang="en-US" kern="0" dirty="0">
                  <a:solidFill>
                    <a:srgbClr val="50AF6D"/>
                  </a:solidFill>
                  <a:latin typeface="Arial" panose="020B0604020202020204" pitchFamily="34" charset="0"/>
                  <a:ea typeface="微软雅黑" panose="020B0503020204020204" charset="-122"/>
                  <a:cs typeface="Roboto Bold"/>
                  <a:sym typeface="Roboto Light"/>
                </a:rPr>
                <a:t>“健康”的心理素质</a:t>
              </a:r>
              <a:endParaRPr lang="zh-CN" altLang="en-US" kern="0" dirty="0">
                <a:solidFill>
                  <a:srgbClr val="50AF6D"/>
                </a:solidFill>
                <a:latin typeface="Arial" panose="020B0604020202020204" pitchFamily="34" charset="0"/>
                <a:ea typeface="微软雅黑" panose="020B0503020204020204" charset="-122"/>
                <a:cs typeface="Roboto Bold"/>
                <a:sym typeface="Roboto Light"/>
              </a:endParaRPr>
            </a:p>
          </p:txBody>
        </p:sp>
      </p:grpSp>
      <p:sp>
        <p:nvSpPr>
          <p:cNvPr id="16" name="Rectangle 38"/>
          <p:cNvSpPr>
            <a:spLocks noChangeArrowheads="1"/>
          </p:cNvSpPr>
          <p:nvPr/>
        </p:nvSpPr>
        <p:spPr bwMode="auto">
          <a:xfrm>
            <a:off x="1636816" y="3696249"/>
            <a:ext cx="751542" cy="368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16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rPr>
              <a:t>逛街</a:t>
            </a:r>
            <a:endParaRPr lang="zh-CN" altLang="en-US" sz="1600" u="sng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8" name="Rectangle 38"/>
          <p:cNvSpPr>
            <a:spLocks noChangeArrowheads="1"/>
          </p:cNvSpPr>
          <p:nvPr/>
        </p:nvSpPr>
        <p:spPr bwMode="auto">
          <a:xfrm>
            <a:off x="2718530" y="3696249"/>
            <a:ext cx="751542" cy="368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16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rPr>
              <a:t>听音乐</a:t>
            </a:r>
            <a:endParaRPr lang="zh-CN" altLang="en-US" sz="1600" u="sng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20" name="Rectangle 38"/>
          <p:cNvSpPr>
            <a:spLocks noChangeArrowheads="1"/>
          </p:cNvSpPr>
          <p:nvPr/>
        </p:nvSpPr>
        <p:spPr bwMode="auto">
          <a:xfrm>
            <a:off x="3800244" y="3696249"/>
            <a:ext cx="751542" cy="368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16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rPr>
              <a:t>看书</a:t>
            </a:r>
            <a:endParaRPr lang="zh-CN" altLang="en-US" sz="1600" u="sng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22" name="Rectangle 38"/>
          <p:cNvSpPr>
            <a:spLocks noChangeArrowheads="1"/>
          </p:cNvSpPr>
          <p:nvPr/>
        </p:nvSpPr>
        <p:spPr bwMode="auto">
          <a:xfrm>
            <a:off x="4881958" y="3696249"/>
            <a:ext cx="1006580" cy="368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16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rPr>
              <a:t>锻炼身体</a:t>
            </a:r>
            <a:endParaRPr lang="zh-CN" altLang="en-US" sz="1600" u="sng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24" name="Rectangle 38"/>
          <p:cNvSpPr>
            <a:spLocks noChangeArrowheads="1"/>
          </p:cNvSpPr>
          <p:nvPr/>
        </p:nvSpPr>
        <p:spPr bwMode="auto">
          <a:xfrm>
            <a:off x="6218710" y="3696249"/>
            <a:ext cx="751542" cy="368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16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rPr>
              <a:t>看电影</a:t>
            </a:r>
            <a:endParaRPr lang="zh-CN" altLang="en-US" sz="1600" u="sng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26" name="Rectangle 38"/>
          <p:cNvSpPr>
            <a:spLocks noChangeArrowheads="1"/>
          </p:cNvSpPr>
          <p:nvPr/>
        </p:nvSpPr>
        <p:spPr bwMode="auto">
          <a:xfrm>
            <a:off x="7300424" y="3696249"/>
            <a:ext cx="751542" cy="368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16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rPr>
              <a:t>吃东西</a:t>
            </a:r>
            <a:endParaRPr lang="zh-CN" altLang="en-US" sz="1600" u="sng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28" name="Rectangle 38"/>
          <p:cNvSpPr>
            <a:spLocks noChangeArrowheads="1"/>
          </p:cNvSpPr>
          <p:nvPr/>
        </p:nvSpPr>
        <p:spPr bwMode="auto">
          <a:xfrm>
            <a:off x="8382000" y="3696335"/>
            <a:ext cx="1308100" cy="368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16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rPr>
              <a:t>户外活动</a:t>
            </a:r>
            <a:endParaRPr lang="zh-CN" altLang="en-US" sz="1600" u="sng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32" name="Rectangle 38"/>
          <p:cNvSpPr>
            <a:spLocks noChangeArrowheads="1"/>
          </p:cNvSpPr>
          <p:nvPr/>
        </p:nvSpPr>
        <p:spPr bwMode="auto">
          <a:xfrm>
            <a:off x="1806607" y="4249624"/>
            <a:ext cx="8552044" cy="738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rPr>
              <a:t>作为班主任，有些事情无法选择，但我们可以选择以什么样的心态来做事，可以选择用什么样的方式来引导孩子。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34" name="Rectangle 38"/>
          <p:cNvSpPr>
            <a:spLocks noChangeArrowheads="1"/>
          </p:cNvSpPr>
          <p:nvPr/>
        </p:nvSpPr>
        <p:spPr bwMode="auto">
          <a:xfrm>
            <a:off x="1806607" y="5127451"/>
            <a:ext cx="8552044" cy="738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1600" dirty="0">
                <a:solidFill>
                  <a:srgbClr val="50AF6D"/>
                </a:solidFill>
                <a:latin typeface="Arial" panose="020B0604020202020204" pitchFamily="34" charset="0"/>
                <a:ea typeface="微软雅黑" panose="020B0503020204020204" charset="-122"/>
              </a:rPr>
              <a:t>善待自己，学会给自己减压， 给自己和学生一个合理的期待。</a:t>
            </a:r>
            <a:endParaRPr lang="zh-CN" altLang="en-US" sz="1600" dirty="0">
              <a:solidFill>
                <a:srgbClr val="50AF6D"/>
              </a:solidFill>
              <a:latin typeface="Arial" panose="020B0604020202020204" pitchFamily="34" charset="0"/>
              <a:ea typeface="微软雅黑" panose="020B0503020204020204" charset="-122"/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1600" dirty="0">
                <a:solidFill>
                  <a:srgbClr val="50AF6D"/>
                </a:solidFill>
                <a:latin typeface="Arial" panose="020B0604020202020204" pitchFamily="34" charset="0"/>
                <a:ea typeface="微软雅黑" panose="020B0503020204020204" charset="-122"/>
              </a:rPr>
              <a:t>你积极乐观的心态，也会传递给孩子们建立阳光自信的状态。</a:t>
            </a:r>
            <a:endParaRPr lang="zh-CN" altLang="en-US" sz="1600" dirty="0">
              <a:solidFill>
                <a:srgbClr val="50AF6D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rcRect t="11820" b="63155"/>
          <a:stretch>
            <a:fillRect/>
          </a:stretch>
        </p:blipFill>
        <p:spPr>
          <a:xfrm>
            <a:off x="0" y="635"/>
            <a:ext cx="12192000" cy="685736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511175" y="365125"/>
            <a:ext cx="11170285" cy="6146800"/>
          </a:xfrm>
          <a:prstGeom prst="rect">
            <a:avLst/>
          </a:prstGeom>
        </p:spPr>
      </p:pic>
      <p:sp>
        <p:nvSpPr>
          <p:cNvPr id="5" name="圆角矩形 4"/>
          <p:cNvSpPr/>
          <p:nvPr/>
        </p:nvSpPr>
        <p:spPr>
          <a:xfrm>
            <a:off x="1479550" y="2538095"/>
            <a:ext cx="9370060" cy="3335020"/>
          </a:xfrm>
          <a:prstGeom prst="round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>
          <a:blip r:embed="rId4">
            <a:clrChange>
              <a:clrFrom>
                <a:srgbClr val="FEF7F1">
                  <a:alpha val="100000"/>
                </a:srgbClr>
              </a:clrFrom>
              <a:clrTo>
                <a:srgbClr val="FEF7F1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064625" y="365125"/>
            <a:ext cx="2289175" cy="228917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859280" y="2538095"/>
            <a:ext cx="8990330" cy="32607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0">
              <a:lnSpc>
                <a:spcPct val="170000"/>
              </a:lnSpc>
              <a:buFont typeface="Arial" panose="020B0604020202020204" pitchFamily="34" charset="0"/>
              <a:buNone/>
            </a:pPr>
            <a:r>
              <a:rPr lang="en-US" altLang="zh-CN" sz="2000" b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rPr>
              <a:t> </a:t>
            </a:r>
            <a:r>
              <a:rPr lang="zh-CN" altLang="en-US" sz="20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rPr>
              <a:t>我们共勉：</a:t>
            </a:r>
            <a:endParaRPr lang="zh-CN" altLang="en-US" sz="2000" b="1">
              <a:solidFill>
                <a:schemeClr val="tx1"/>
              </a:solidFill>
              <a:latin typeface="Arial" panose="020B0604020202020204" pitchFamily="34" charset="0"/>
              <a:ea typeface="微软雅黑" panose="020B0503020204020204" charset="-122"/>
            </a:endParaRPr>
          </a:p>
          <a:p>
            <a:pPr indent="0">
              <a:lnSpc>
                <a:spcPct val="170000"/>
              </a:lnSpc>
              <a:buFont typeface="Arial" panose="020B0604020202020204" pitchFamily="34" charset="0"/>
              <a:buNone/>
            </a:pPr>
            <a:r>
              <a:rPr lang="zh-CN" altLang="en-US" sz="20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rPr>
              <a:t>请把每学期当做一次西游，为取得真经</a:t>
            </a:r>
            <a:r>
              <a:rPr lang="zh-CN" altLang="en-US" sz="2000" b="1">
                <a:solidFill>
                  <a:schemeClr val="accent2"/>
                </a:solidFill>
                <a:latin typeface="Arial" panose="020B0604020202020204" pitchFamily="34" charset="0"/>
                <a:ea typeface="微软雅黑" panose="020B0503020204020204" charset="-122"/>
              </a:rPr>
              <a:t>（完成教学任务，取得工作圆满）</a:t>
            </a:r>
            <a:r>
              <a:rPr lang="zh-CN" altLang="en-US" sz="20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rPr>
              <a:t>，</a:t>
            </a:r>
            <a:endParaRPr lang="zh-CN" altLang="en-US" sz="2000" b="1">
              <a:solidFill>
                <a:schemeClr val="tx1"/>
              </a:solidFill>
              <a:latin typeface="Arial" panose="020B0604020202020204" pitchFamily="34" charset="0"/>
              <a:ea typeface="微软雅黑" panose="020B0503020204020204" charset="-122"/>
            </a:endParaRPr>
          </a:p>
          <a:p>
            <a:pPr indent="0">
              <a:lnSpc>
                <a:spcPct val="140000"/>
              </a:lnSpc>
              <a:buFont typeface="Arial" panose="020B0604020202020204" pitchFamily="34" charset="0"/>
              <a:buNone/>
            </a:pPr>
            <a:r>
              <a:rPr lang="zh-CN" altLang="en-US" sz="20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rPr>
              <a:t>我们要准备迎接九九八十一难，遇山开路遇水搭桥，</a:t>
            </a:r>
            <a:endParaRPr lang="zh-CN" altLang="en-US" sz="2000" b="1">
              <a:solidFill>
                <a:schemeClr val="tx1"/>
              </a:solidFill>
              <a:latin typeface="Arial" panose="020B0604020202020204" pitchFamily="34" charset="0"/>
              <a:ea typeface="微软雅黑" panose="020B0503020204020204" charset="-122"/>
            </a:endParaRPr>
          </a:p>
          <a:p>
            <a:pPr indent="0">
              <a:lnSpc>
                <a:spcPct val="140000"/>
              </a:lnSpc>
              <a:buFont typeface="Arial" panose="020B0604020202020204" pitchFamily="34" charset="0"/>
              <a:buNone/>
            </a:pPr>
            <a:r>
              <a:rPr lang="zh-CN" altLang="en-US" sz="20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rPr>
              <a:t>将紧箍咒</a:t>
            </a:r>
            <a:r>
              <a:rPr lang="zh-CN" altLang="en-US" sz="2000" b="1">
                <a:solidFill>
                  <a:schemeClr val="accent2"/>
                </a:solidFill>
                <a:latin typeface="Arial" panose="020B0604020202020204" pitchFamily="34" charset="0"/>
                <a:ea typeface="微软雅黑" panose="020B0503020204020204" charset="-122"/>
              </a:rPr>
              <a:t>（师德规范、教育规律、教育法则、教育学、心理学）</a:t>
            </a:r>
            <a:r>
              <a:rPr lang="zh-CN" altLang="en-US" sz="20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rPr>
              <a:t>谨记于心，</a:t>
            </a:r>
            <a:endParaRPr lang="zh-CN" altLang="en-US" sz="2000" b="1">
              <a:solidFill>
                <a:schemeClr val="tx1"/>
              </a:solidFill>
              <a:latin typeface="Arial" panose="020B0604020202020204" pitchFamily="34" charset="0"/>
              <a:ea typeface="微软雅黑" panose="020B0503020204020204" charset="-122"/>
            </a:endParaRPr>
          </a:p>
          <a:p>
            <a:pPr indent="0">
              <a:lnSpc>
                <a:spcPct val="140000"/>
              </a:lnSpc>
              <a:buFont typeface="Arial" panose="020B0604020202020204" pitchFamily="34" charset="0"/>
              <a:buNone/>
            </a:pPr>
            <a:r>
              <a:rPr lang="zh-CN" altLang="en-US" sz="20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rPr>
              <a:t>金箍棒</a:t>
            </a:r>
            <a:r>
              <a:rPr lang="zh-CN" altLang="en-US" sz="2000" b="1">
                <a:solidFill>
                  <a:schemeClr val="accent2"/>
                </a:solidFill>
                <a:latin typeface="Arial" panose="020B0604020202020204" pitchFamily="34" charset="0"/>
                <a:ea typeface="微软雅黑" panose="020B0503020204020204" charset="-122"/>
              </a:rPr>
              <a:t>（治理班级、教育学的法宝）</a:t>
            </a:r>
            <a:r>
              <a:rPr lang="zh-CN" altLang="en-US" sz="20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rPr>
              <a:t>握紧收好，</a:t>
            </a:r>
            <a:endParaRPr lang="zh-CN" altLang="en-US" sz="2000" b="1">
              <a:solidFill>
                <a:schemeClr val="tx1"/>
              </a:solidFill>
              <a:latin typeface="Arial" panose="020B0604020202020204" pitchFamily="34" charset="0"/>
              <a:ea typeface="微软雅黑" panose="020B0503020204020204" charset="-122"/>
            </a:endParaRPr>
          </a:p>
          <a:p>
            <a:pPr indent="0">
              <a:lnSpc>
                <a:spcPct val="140000"/>
              </a:lnSpc>
              <a:buFont typeface="Arial" panose="020B0604020202020204" pitchFamily="34" charset="0"/>
              <a:buNone/>
            </a:pPr>
            <a:r>
              <a:rPr lang="zh-CN" altLang="en-US" sz="20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rPr>
              <a:t>再修炼一下观音心法</a:t>
            </a:r>
            <a:r>
              <a:rPr lang="zh-CN" altLang="en-US" sz="2000" b="1">
                <a:solidFill>
                  <a:schemeClr val="accent2"/>
                </a:solidFill>
                <a:latin typeface="Arial" panose="020B0604020202020204" pitchFamily="34" charset="0"/>
                <a:ea typeface="微软雅黑" panose="020B0503020204020204" charset="-122"/>
              </a:rPr>
              <a:t>（慈悲为怀、普度众生）</a:t>
            </a:r>
            <a:r>
              <a:rPr lang="zh-CN" altLang="en-US" sz="20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rPr>
              <a:t>，</a:t>
            </a:r>
            <a:endParaRPr lang="zh-CN" altLang="en-US" sz="2000" b="1">
              <a:solidFill>
                <a:schemeClr val="tx1"/>
              </a:solidFill>
              <a:latin typeface="Arial" panose="020B0604020202020204" pitchFamily="34" charset="0"/>
              <a:ea typeface="微软雅黑" panose="020B0503020204020204" charset="-122"/>
            </a:endParaRPr>
          </a:p>
          <a:p>
            <a:pPr indent="0">
              <a:lnSpc>
                <a:spcPct val="140000"/>
              </a:lnSpc>
              <a:buFont typeface="Arial" panose="020B0604020202020204" pitchFamily="34" charset="0"/>
              <a:buNone/>
            </a:pPr>
            <a:r>
              <a:rPr lang="zh-CN" altLang="en-US" sz="20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rPr>
              <a:t>待集合的号令，启程出发，乘风破浪！</a:t>
            </a:r>
            <a:r>
              <a:rPr lang="en-US" altLang="zh-CN" sz="2000" b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rPr>
              <a:t>   </a:t>
            </a:r>
            <a:endParaRPr lang="en-US" altLang="zh-CN" sz="2000" b="1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6" name="矩形 5" descr="7b0a2020202022776f7264617274223a20227b5c2269645c223a32353030343137302c5c227469645c223a31333531317d220a7d0a"/>
          <p:cNvSpPr/>
          <p:nvPr/>
        </p:nvSpPr>
        <p:spPr>
          <a:xfrm>
            <a:off x="3392805" y="786765"/>
            <a:ext cx="5214620" cy="144526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  <a:scene3d>
              <a:camera prst="obliqueTopRight"/>
              <a:lightRig rig="flat" dir="t">
                <a:rot lat="0" lon="0" rev="0"/>
              </a:lightRig>
            </a:scene3d>
            <a:sp3d extrusionH="77611">
              <a:extrusionClr>
                <a:srgbClr val="FF2525"/>
              </a:extrusionClr>
              <a:contourClr>
                <a:srgbClr val="FFFFFF"/>
              </a:contourClr>
            </a:sp3d>
          </a:bodyPr>
          <a:p>
            <a:pPr algn="l"/>
            <a:r>
              <a:rPr lang="zh-CN" altLang="en-US" sz="4400" b="1">
                <a:ln w="9313" cmpd="sng">
                  <a:solidFill>
                    <a:srgbClr val="FFFFFF"/>
                  </a:solidFill>
                </a:ln>
                <a:gradFill>
                  <a:gsLst>
                    <a:gs pos="88000">
                      <a:srgbClr val="FF2525">
                        <a:lumMod val="91000"/>
                        <a:lumOff val="9000"/>
                      </a:srgbClr>
                    </a:gs>
                    <a:gs pos="39000">
                      <a:srgbClr val="FFAF3D"/>
                    </a:gs>
                  </a:gsLst>
                  <a:lin ang="5400000" scaled="1"/>
                </a:gradFill>
                <a:effectLst>
                  <a:outerShdw blurRad="12418" dist="38100" dir="2700000" algn="tl" rotWithShape="0">
                    <a:srgbClr val="BFE9FF">
                      <a:alpha val="40000"/>
                    </a:srgbClr>
                  </a:outerShdw>
                  <a:reflection blurRad="3104" stA="10000" endA="300" endPos="600" dist="101600" dir="5400000" sy="-100000" algn="bl" rotWithShape="0"/>
                </a:effectLst>
                <a:latin typeface="Arial" panose="020B0604020202020204" pitchFamily="34" charset="0"/>
                <a:ea typeface="微软雅黑" panose="020B0503020204020204" charset="-122"/>
              </a:rPr>
              <a:t>新学期，</a:t>
            </a:r>
            <a:endParaRPr lang="zh-CN" altLang="en-US" sz="4400" b="1">
              <a:ln w="9313" cmpd="sng">
                <a:solidFill>
                  <a:srgbClr val="FFFFFF"/>
                </a:solidFill>
              </a:ln>
              <a:gradFill>
                <a:gsLst>
                  <a:gs pos="88000">
                    <a:srgbClr val="FF2525">
                      <a:lumMod val="91000"/>
                      <a:lumOff val="9000"/>
                    </a:srgbClr>
                  </a:gs>
                  <a:gs pos="39000">
                    <a:srgbClr val="FFAF3D"/>
                  </a:gs>
                </a:gsLst>
                <a:lin ang="5400000" scaled="1"/>
              </a:gradFill>
              <a:effectLst>
                <a:outerShdw blurRad="12418" dist="38100" dir="2700000" algn="tl" rotWithShape="0">
                  <a:srgbClr val="BFE9FF">
                    <a:alpha val="40000"/>
                  </a:srgbClr>
                </a:outerShdw>
                <a:reflection blurRad="3104" stA="10000" endA="300" endPos="600" dist="101600" dir="5400000" sy="-100000" algn="bl" rotWithShape="0"/>
              </a:effectLst>
              <a:latin typeface="Arial" panose="020B0604020202020204" pitchFamily="34" charset="0"/>
              <a:ea typeface="微软雅黑" panose="020B0503020204020204" charset="-122"/>
            </a:endParaRPr>
          </a:p>
          <a:p>
            <a:pPr algn="ctr"/>
            <a:r>
              <a:rPr lang="zh-CN" altLang="en-US" sz="4400" b="1">
                <a:ln w="9313" cmpd="sng">
                  <a:solidFill>
                    <a:srgbClr val="FFFFFF"/>
                  </a:solidFill>
                </a:ln>
                <a:gradFill>
                  <a:gsLst>
                    <a:gs pos="88000">
                      <a:srgbClr val="FF2525">
                        <a:lumMod val="91000"/>
                        <a:lumOff val="9000"/>
                      </a:srgbClr>
                    </a:gs>
                    <a:gs pos="39000">
                      <a:srgbClr val="FFAF3D"/>
                    </a:gs>
                  </a:gsLst>
                  <a:lin ang="5400000" scaled="1"/>
                </a:gradFill>
                <a:effectLst>
                  <a:outerShdw blurRad="12418" dist="38100" dir="2700000" algn="tl" rotWithShape="0">
                    <a:srgbClr val="BFE9FF">
                      <a:alpha val="40000"/>
                    </a:srgbClr>
                  </a:outerShdw>
                  <a:reflection blurRad="3104" stA="10000" endA="300" endPos="600" dist="101600" dir="5400000" sy="-100000" algn="bl" rotWithShape="0"/>
                </a:effectLst>
                <a:latin typeface="Arial" panose="020B0604020202020204" pitchFamily="34" charset="0"/>
                <a:ea typeface="微软雅黑" panose="020B0503020204020204" charset="-122"/>
              </a:rPr>
              <a:t>不负时光，乘风破浪</a:t>
            </a:r>
            <a:endParaRPr lang="zh-CN" altLang="en-US" sz="4400" b="1">
              <a:ln w="9313" cmpd="sng">
                <a:solidFill>
                  <a:srgbClr val="FFFFFF"/>
                </a:solidFill>
              </a:ln>
              <a:gradFill>
                <a:gsLst>
                  <a:gs pos="88000">
                    <a:srgbClr val="FF2525">
                      <a:lumMod val="91000"/>
                      <a:lumOff val="9000"/>
                    </a:srgbClr>
                  </a:gs>
                  <a:gs pos="39000">
                    <a:srgbClr val="FFAF3D"/>
                  </a:gs>
                </a:gsLst>
                <a:lin ang="5400000" scaled="1"/>
              </a:gradFill>
              <a:effectLst>
                <a:outerShdw blurRad="12418" dist="38100" dir="2700000" algn="tl" rotWithShape="0">
                  <a:srgbClr val="BFE9FF">
                    <a:alpha val="40000"/>
                  </a:srgbClr>
                </a:outerShdw>
                <a:reflection blurRad="3104" stA="10000" endA="300" endPos="600" dist="101600" dir="5400000" sy="-100000" algn="bl" rotWithShape="0"/>
              </a:effectLst>
              <a:latin typeface="Arial" panose="020B0604020202020204" pitchFamily="34" charset="0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1578195" y="1433015"/>
            <a:ext cx="9053409" cy="4039738"/>
          </a:xfrm>
          <a:prstGeom prst="rect">
            <a:avLst/>
          </a:prstGeom>
          <a:noFill/>
          <a:ln w="114300">
            <a:solidFill>
              <a:srgbClr val="66BA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714675" y="1593376"/>
            <a:ext cx="8762650" cy="3742899"/>
          </a:xfrm>
          <a:prstGeom prst="rect">
            <a:avLst/>
          </a:prstGeom>
          <a:solidFill>
            <a:schemeClr val="bg1"/>
          </a:solidFill>
          <a:ln w="22225">
            <a:solidFill>
              <a:srgbClr val="66BA7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46" t="38501" r="9783" b="15830"/>
          <a:stretch>
            <a:fillRect/>
          </a:stretch>
        </p:blipFill>
        <p:spPr>
          <a:xfrm>
            <a:off x="22525" y="4271755"/>
            <a:ext cx="4616500" cy="260377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2082800" y="1924050"/>
            <a:ext cx="8549005" cy="2371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5400" b="1">
                <a:ln w="5492" cmpd="sng">
                  <a:solidFill>
                    <a:schemeClr val="bg1"/>
                  </a:solidFill>
                  <a:prstDash val="solid"/>
                </a:ln>
                <a:gradFill>
                  <a:gsLst>
                    <a:gs pos="8000">
                      <a:srgbClr val="FFC741"/>
                    </a:gs>
                    <a:gs pos="54000">
                      <a:srgbClr val="F96581"/>
                    </a:gs>
                    <a:gs pos="98000">
                      <a:srgbClr val="F7546E"/>
                    </a:gs>
                  </a:gsLst>
                </a:gradFill>
                <a:effectLst>
                  <a:glow rad="10984">
                    <a:schemeClr val="bg1">
                      <a:alpha val="40000"/>
                    </a:schemeClr>
                  </a:glow>
                  <a:outerShdw blurRad="8787" dist="50800" dir="2700000" algn="tl" rotWithShape="0">
                    <a:srgbClr val="DD6F59">
                      <a:alpha val="42000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祝愿老师们，在薛小</a:t>
            </a:r>
            <a:endParaRPr lang="zh-CN" altLang="en-US" sz="5400" b="1">
              <a:ln w="5492" cmpd="sng">
                <a:solidFill>
                  <a:schemeClr val="bg1"/>
                </a:solidFill>
                <a:prstDash val="solid"/>
              </a:ln>
              <a:gradFill>
                <a:gsLst>
                  <a:gs pos="8000">
                    <a:srgbClr val="FFC741"/>
                  </a:gs>
                  <a:gs pos="54000">
                    <a:srgbClr val="F96581"/>
                  </a:gs>
                  <a:gs pos="98000">
                    <a:srgbClr val="F7546E"/>
                  </a:gs>
                </a:gsLst>
              </a:gradFill>
              <a:effectLst>
                <a:glow rad="10984">
                  <a:schemeClr val="bg1">
                    <a:alpha val="40000"/>
                  </a:schemeClr>
                </a:glow>
                <a:outerShdw blurRad="8787" dist="50800" dir="2700000" algn="tl" rotWithShape="0">
                  <a:srgbClr val="DD6F59">
                    <a:alpha val="42000"/>
                  </a:srgbClr>
                </a:outerShdw>
              </a:effectLst>
              <a:latin typeface="Arial" panose="020B0604020202020204" pitchFamily="34" charset="0"/>
              <a:ea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6000" b="1">
                <a:ln w="5492" cmpd="sng">
                  <a:solidFill>
                    <a:schemeClr val="bg1"/>
                  </a:solidFill>
                  <a:prstDash val="solid"/>
                </a:ln>
                <a:gradFill>
                  <a:gsLst>
                    <a:gs pos="8000">
                      <a:srgbClr val="FFC741"/>
                    </a:gs>
                    <a:gs pos="54000">
                      <a:srgbClr val="F96581"/>
                    </a:gs>
                    <a:gs pos="98000">
                      <a:srgbClr val="F7546E"/>
                    </a:gs>
                  </a:gsLst>
                </a:gradFill>
                <a:effectLst>
                  <a:glow rad="10984">
                    <a:schemeClr val="bg1">
                      <a:alpha val="40000"/>
                    </a:schemeClr>
                  </a:glow>
                  <a:outerShdw blurRad="8787" dist="50800" dir="2700000" algn="tl" rotWithShape="0">
                    <a:srgbClr val="DD6F59">
                      <a:alpha val="42000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工作顺利，生活幸福！</a:t>
            </a:r>
            <a:endParaRPr kumimoji="0" lang="zh-CN" altLang="en-US" sz="6000" b="1" i="0" u="sng" strike="noStrike" kern="1200" cap="none" spc="0" normalizeH="0" baseline="0" noProof="0" dirty="0">
              <a:ln w="5492" cmpd="sng">
                <a:solidFill>
                  <a:schemeClr val="bg1"/>
                </a:solidFill>
                <a:prstDash val="solid"/>
              </a:ln>
              <a:gradFill>
                <a:gsLst>
                  <a:gs pos="8000">
                    <a:srgbClr val="FFC741"/>
                  </a:gs>
                  <a:gs pos="54000">
                    <a:srgbClr val="F96581"/>
                  </a:gs>
                  <a:gs pos="98000">
                    <a:srgbClr val="F7546E"/>
                  </a:gs>
                </a:gsLst>
              </a:gradFill>
              <a:effectLst>
                <a:glow rad="10984">
                  <a:schemeClr val="bg1">
                    <a:alpha val="40000"/>
                  </a:schemeClr>
                </a:glow>
                <a:outerShdw blurRad="8787" dist="50800" dir="2700000" algn="tl" rotWithShape="0">
                  <a:srgbClr val="DD6F59">
                    <a:alpha val="42000"/>
                  </a:srgbClr>
                </a:outerShdw>
              </a:effectLst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  <a:sym typeface="+mn-ea"/>
            </a:endParaRPr>
          </a:p>
        </p:txBody>
      </p:sp>
      <p:sp>
        <p:nvSpPr>
          <p:cNvPr id="13" name="Google Shape;13;p2"/>
          <p:cNvSpPr/>
          <p:nvPr/>
        </p:nvSpPr>
        <p:spPr>
          <a:xfrm rot="12770">
            <a:off x="9414913" y="3697437"/>
            <a:ext cx="364585" cy="352780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rgbClr val="66BA76"/>
          </a:solidFill>
          <a:ln>
            <a:solidFill>
              <a:srgbClr val="66BA76"/>
            </a:solidFill>
          </a:ln>
          <a:effectLst>
            <a:outerShdw blurRad="50800" dist="381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Normal" panose="020B0400000000000000" pitchFamily="34" charset="-122"/>
              <a:ea typeface="思源黑体 Normal" panose="020B0400000000000000" pitchFamily="34" charset="-122"/>
              <a:cs typeface="+mn-cs"/>
            </a:endParaRPr>
          </a:p>
        </p:txBody>
      </p:sp>
      <p:sp>
        <p:nvSpPr>
          <p:cNvPr id="14" name="Google Shape;13;p2"/>
          <p:cNvSpPr/>
          <p:nvPr/>
        </p:nvSpPr>
        <p:spPr>
          <a:xfrm rot="12770">
            <a:off x="9827314" y="2107017"/>
            <a:ext cx="516310" cy="499592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rgbClr val="C8E8F9"/>
          </a:solidFill>
          <a:ln>
            <a:noFill/>
          </a:ln>
          <a:effectLst>
            <a:outerShdw blurRad="50800" dist="381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Normal" panose="020B0400000000000000" pitchFamily="34" charset="-122"/>
              <a:ea typeface="思源黑体 Normal" panose="020B0400000000000000" pitchFamily="34" charset="-122"/>
              <a:cs typeface="+mn-cs"/>
            </a:endParaRPr>
          </a:p>
        </p:txBody>
      </p:sp>
      <p:sp>
        <p:nvSpPr>
          <p:cNvPr id="22" name="Google Shape;13;p2"/>
          <p:cNvSpPr/>
          <p:nvPr/>
        </p:nvSpPr>
        <p:spPr>
          <a:xfrm rot="12770">
            <a:off x="8821000" y="4549011"/>
            <a:ext cx="221019" cy="213862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rgbClr val="CEEB97"/>
          </a:solidFill>
          <a:ln>
            <a:noFill/>
          </a:ln>
          <a:effectLst>
            <a:outerShdw blurRad="50800" dist="381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Normal" panose="020B0400000000000000" pitchFamily="34" charset="-122"/>
              <a:ea typeface="思源黑体 Normal" panose="020B0400000000000000" pitchFamily="3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 animBg="1"/>
      <p:bldP spid="14" grpId="0" animBg="1"/>
      <p:bldP spid="2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1578195" y="1433015"/>
            <a:ext cx="9053409" cy="4039738"/>
          </a:xfrm>
          <a:prstGeom prst="rect">
            <a:avLst/>
          </a:prstGeom>
          <a:noFill/>
          <a:ln w="114300">
            <a:solidFill>
              <a:srgbClr val="66BA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1714675" y="1593376"/>
            <a:ext cx="8762650" cy="3742899"/>
          </a:xfrm>
          <a:prstGeom prst="rect">
            <a:avLst/>
          </a:prstGeom>
          <a:solidFill>
            <a:schemeClr val="bg1"/>
          </a:solidFill>
          <a:ln w="22225">
            <a:solidFill>
              <a:srgbClr val="66BA7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46" t="38501" r="9783" b="15830"/>
          <a:stretch>
            <a:fillRect/>
          </a:stretch>
        </p:blipFill>
        <p:spPr>
          <a:xfrm>
            <a:off x="22525" y="4271755"/>
            <a:ext cx="4616500" cy="260377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2635250" y="2148840"/>
            <a:ext cx="6887845" cy="2122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7200" b="1">
                <a:solidFill>
                  <a:srgbClr val="FF9570"/>
                </a:solidFill>
                <a:latin typeface="Arial" panose="020B0604020202020204" pitchFamily="34" charset="0"/>
                <a:ea typeface="微软雅黑" panose="020B0503020204020204" charset="-122"/>
                <a:cs typeface="从未如此可爱" panose="02010600010101010101" charset="-122"/>
                <a:sym typeface="+mn-ea"/>
              </a:rPr>
              <a:t>1.</a:t>
            </a:r>
            <a:r>
              <a:rPr lang="zh-CN" altLang="en-US" sz="7200" b="1">
                <a:solidFill>
                  <a:srgbClr val="FF9570"/>
                </a:solidFill>
                <a:latin typeface="Arial" panose="020B0604020202020204" pitchFamily="34" charset="0"/>
                <a:ea typeface="微软雅黑" panose="020B0503020204020204" charset="-122"/>
                <a:cs typeface="从未如此可爱" panose="02010600010101010101" charset="-122"/>
                <a:sym typeface="+mn-ea"/>
              </a:rPr>
              <a:t>开学前准备----</a:t>
            </a:r>
            <a:endParaRPr lang="zh-CN" altLang="en-US" sz="7200" b="1">
              <a:solidFill>
                <a:srgbClr val="FF9570"/>
              </a:solidFill>
              <a:latin typeface="Arial" panose="020B0604020202020204" pitchFamily="34" charset="0"/>
              <a:ea typeface="微软雅黑" panose="020B0503020204020204" charset="-122"/>
              <a:cs typeface="从未如此可爱" panose="02010600010101010101" charset="-122"/>
              <a:sym typeface="+mn-ea"/>
            </a:endParaRP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sz="6000" b="1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从未如此可爱" panose="02010600010101010101" charset="-122"/>
                <a:sym typeface="+mn-ea"/>
              </a:rPr>
              <a:t>多花心思</a:t>
            </a:r>
            <a:endParaRPr lang="zh-CN" altLang="en-US" sz="7200" u="sng" dirty="0">
              <a:solidFill>
                <a:srgbClr val="50AF6D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4" name="Google Shape;13;p2"/>
          <p:cNvSpPr/>
          <p:nvPr/>
        </p:nvSpPr>
        <p:spPr>
          <a:xfrm rot="12770">
            <a:off x="9827314" y="2107017"/>
            <a:ext cx="516310" cy="499592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rgbClr val="C8E8F9"/>
          </a:solidFill>
          <a:ln>
            <a:noFill/>
          </a:ln>
          <a:effectLst>
            <a:outerShdw blurRad="50800" dist="381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2000" dirty="0">
              <a:solidFill>
                <a:schemeClr val="lt1"/>
              </a:solidFill>
              <a:latin typeface="思源黑体 Normal" panose="020B0400000000000000" pitchFamily="34" charset="-122"/>
              <a:ea typeface="思源黑体 Normal" panose="020B0400000000000000" pitchFamily="34" charset="-122"/>
            </a:endParaRPr>
          </a:p>
        </p:txBody>
      </p:sp>
      <p:sp>
        <p:nvSpPr>
          <p:cNvPr id="22" name="Google Shape;13;p2"/>
          <p:cNvSpPr/>
          <p:nvPr/>
        </p:nvSpPr>
        <p:spPr>
          <a:xfrm rot="12770">
            <a:off x="8821000" y="4549011"/>
            <a:ext cx="221019" cy="213862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rgbClr val="CEEB97"/>
          </a:solidFill>
          <a:ln>
            <a:noFill/>
          </a:ln>
          <a:effectLst>
            <a:outerShdw blurRad="50800" dist="381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2000" dirty="0">
              <a:solidFill>
                <a:schemeClr val="lt1"/>
              </a:solidFill>
              <a:latin typeface="思源黑体 Normal" panose="020B0400000000000000" pitchFamily="34" charset="-122"/>
              <a:ea typeface="思源黑体 Normal" panose="020B0400000000000000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48" t="13946" r="5391" b="15439"/>
          <a:stretch>
            <a:fillRect/>
          </a:stretch>
        </p:blipFill>
        <p:spPr>
          <a:xfrm>
            <a:off x="8931442" y="3853010"/>
            <a:ext cx="3690942" cy="33092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 animBg="1"/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565821" y="936589"/>
            <a:ext cx="11087654" cy="76200"/>
            <a:chOff x="-2748935" y="925572"/>
            <a:chExt cx="11087654" cy="76200"/>
          </a:xfrm>
        </p:grpSpPr>
        <p:sp>
          <p:nvSpPr>
            <p:cNvPr id="3" name="矩形 2"/>
            <p:cNvSpPr/>
            <p:nvPr/>
          </p:nvSpPr>
          <p:spPr>
            <a:xfrm>
              <a:off x="4341846" y="939542"/>
              <a:ext cx="3996873" cy="45719"/>
            </a:xfrm>
            <a:prstGeom prst="rect">
              <a:avLst/>
            </a:prstGeom>
            <a:solidFill>
              <a:srgbClr val="63BA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>
                <a:latin typeface="思源黑体 Normal" panose="020B0400000000000000" pitchFamily="34" charset="-122"/>
                <a:ea typeface="思源黑体 Normal" panose="020B0400000000000000" pitchFamily="34" charset="-122"/>
              </a:endParaRPr>
            </a:p>
          </p:txBody>
        </p:sp>
        <p:sp>
          <p:nvSpPr>
            <p:cNvPr id="5" name="矩形 4"/>
            <p:cNvSpPr/>
            <p:nvPr/>
          </p:nvSpPr>
          <p:spPr>
            <a:xfrm flipV="1">
              <a:off x="-2748935" y="925572"/>
              <a:ext cx="3585210" cy="76200"/>
            </a:xfrm>
            <a:prstGeom prst="rect">
              <a:avLst/>
            </a:prstGeom>
            <a:solidFill>
              <a:srgbClr val="63BA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>
                <a:latin typeface="思源黑体 Normal" panose="020B0400000000000000" pitchFamily="34" charset="-122"/>
                <a:ea typeface="思源黑体 Normal" panose="020B0400000000000000" pitchFamily="34" charset="-122"/>
              </a:endParaRPr>
            </a:p>
          </p:txBody>
        </p:sp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74760" y="3648075"/>
            <a:ext cx="2933700" cy="257175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3018155" y="2172970"/>
            <a:ext cx="6463665" cy="33604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342900" indent="-342900">
              <a:lnSpc>
                <a:spcPct val="160000"/>
              </a:lnSpc>
              <a:buFont typeface="Wingdings" panose="05000000000000000000" charset="0"/>
              <a:buChar char="u"/>
            </a:pPr>
            <a:r>
              <a:rPr lang="zh-CN" altLang="en-US" sz="2000">
                <a:latin typeface="Arial" panose="020B0604020202020204" pitchFamily="34" charset="0"/>
                <a:ea typeface="微软雅黑" panose="020B0503020204020204" charset="-122"/>
              </a:rPr>
              <a:t>焦虑的本质是对不确定性的担忧，不知道即将发生什么，而自己没有足够的信息可以应对这种风险。</a:t>
            </a:r>
            <a:endParaRPr lang="zh-CN" altLang="en-US" sz="2000">
              <a:latin typeface="Arial" panose="020B0604020202020204" pitchFamily="34" charset="0"/>
              <a:ea typeface="微软雅黑" panose="020B0503020204020204" charset="-122"/>
            </a:endParaRPr>
          </a:p>
          <a:p>
            <a:pPr marL="342900" indent="-342900">
              <a:lnSpc>
                <a:spcPct val="160000"/>
              </a:lnSpc>
              <a:buFont typeface="Wingdings" panose="05000000000000000000" charset="0"/>
              <a:buChar char="u"/>
            </a:pPr>
            <a:r>
              <a:rPr lang="zh-CN" altLang="en-US" sz="2000">
                <a:latin typeface="Arial" panose="020B0604020202020204" pitchFamily="34" charset="0"/>
                <a:ea typeface="微软雅黑" panose="020B0503020204020204" charset="-122"/>
              </a:rPr>
              <a:t>焦虑，说明你在乎，你上进，你谨慎，而不是躺平。</a:t>
            </a:r>
            <a:endParaRPr lang="zh-CN" altLang="en-US" sz="2000">
              <a:latin typeface="Arial" panose="020B0604020202020204" pitchFamily="34" charset="0"/>
              <a:ea typeface="微软雅黑" panose="020B0503020204020204" charset="-122"/>
            </a:endParaRPr>
          </a:p>
          <a:p>
            <a:pPr marL="342900" indent="-342900">
              <a:lnSpc>
                <a:spcPct val="160000"/>
              </a:lnSpc>
              <a:buFont typeface="Wingdings" panose="05000000000000000000" charset="0"/>
              <a:buChar char="u"/>
            </a:pPr>
            <a:endParaRPr lang="zh-CN" altLang="en-US" sz="2000">
              <a:latin typeface="Arial" panose="020B0604020202020204" pitchFamily="34" charset="0"/>
              <a:ea typeface="微软雅黑" panose="020B0503020204020204" charset="-122"/>
            </a:endParaRPr>
          </a:p>
          <a:p>
            <a:pPr marL="342900" indent="-342900">
              <a:lnSpc>
                <a:spcPct val="160000"/>
              </a:lnSpc>
              <a:buFont typeface="Wingdings" panose="05000000000000000000" charset="0"/>
              <a:buChar char="ü"/>
            </a:pPr>
            <a:r>
              <a:rPr lang="zh-CN" altLang="en-US" sz="200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</a:rPr>
              <a:t>既然在意，不如提前多做点什么，给自己一些确定性。能想到什么可以提前做的就先准备，不至于开学后手忙脚乱、措手不及。</a:t>
            </a:r>
            <a:endParaRPr lang="zh-CN" altLang="en-US" sz="2000">
              <a:solidFill>
                <a:srgbClr val="FF0000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3459480" y="586740"/>
            <a:ext cx="4957445" cy="82994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p>
            <a:pPr algn="ctr"/>
            <a:r>
              <a:rPr lang="zh-CN" altLang="en-US" sz="4800" b="1" strike="sngStrike">
                <a:solidFill>
                  <a:srgbClr val="FF9570"/>
                </a:solidFill>
                <a:latin typeface="Arial" panose="020B0604020202020204" pitchFamily="34" charset="0"/>
                <a:ea typeface="微软雅黑" panose="020B0503020204020204" charset="-122"/>
                <a:cs typeface="从未如此可爱" panose="02010600010101010101" charset="-122"/>
              </a:rPr>
              <a:t>拒绝焦虑</a:t>
            </a:r>
            <a:endParaRPr lang="zh-CN" altLang="en-US" sz="4800" b="1" strike="sngStrike">
              <a:solidFill>
                <a:srgbClr val="FF9570"/>
              </a:solidFill>
              <a:effectLst/>
              <a:latin typeface="Arial" panose="020B0604020202020204" pitchFamily="34" charset="0"/>
              <a:ea typeface="微软雅黑" panose="020B0503020204020204" charset="-122"/>
              <a:cs typeface="从未如此可爱" panose="0201060001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565821" y="752432"/>
            <a:ext cx="11087654" cy="368935"/>
            <a:chOff x="-2748935" y="741415"/>
            <a:chExt cx="11087654" cy="368935"/>
          </a:xfrm>
        </p:grpSpPr>
        <p:sp>
          <p:nvSpPr>
            <p:cNvPr id="3" name="矩形 2"/>
            <p:cNvSpPr/>
            <p:nvPr/>
          </p:nvSpPr>
          <p:spPr>
            <a:xfrm>
              <a:off x="4341846" y="939542"/>
              <a:ext cx="3996873" cy="45719"/>
            </a:xfrm>
            <a:prstGeom prst="rect">
              <a:avLst/>
            </a:prstGeom>
            <a:solidFill>
              <a:srgbClr val="63BA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>
                <a:latin typeface="思源黑体 Normal" panose="020B0400000000000000" pitchFamily="34" charset="-122"/>
                <a:ea typeface="思源黑体 Normal" panose="020B0400000000000000" pitchFamily="34" charset="-122"/>
              </a:endParaRPr>
            </a:p>
          </p:txBody>
        </p:sp>
        <p:sp>
          <p:nvSpPr>
            <p:cNvPr id="4" name="TextBox 8"/>
            <p:cNvSpPr txBox="1">
              <a:spLocks noChangeArrowheads="1"/>
            </p:cNvSpPr>
            <p:nvPr/>
          </p:nvSpPr>
          <p:spPr bwMode="auto">
            <a:xfrm>
              <a:off x="1168313" y="741415"/>
              <a:ext cx="3255323" cy="3689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 eaLnBrk="1" hangingPunct="1"/>
              <a:r>
                <a:rPr lang="zh-CN" altLang="en-US" sz="2400" b="1">
                  <a:solidFill>
                    <a:srgbClr val="FF9570"/>
                  </a:solidFill>
                  <a:latin typeface="Arial" panose="020B0604020202020204" pitchFamily="34" charset="0"/>
                  <a:ea typeface="微软雅黑" panose="020B0503020204020204" charset="-122"/>
                  <a:cs typeface="从未如此可爱" panose="02010600010101010101" charset="-122"/>
                  <a:sym typeface="+mn-ea"/>
                </a:rPr>
                <a:t>开学前准备</a:t>
              </a:r>
              <a:endParaRPr lang="zh-CN" altLang="en-US" sz="2400" b="1" dirty="0">
                <a:solidFill>
                  <a:srgbClr val="FF9570"/>
                </a:solidFill>
                <a:latin typeface="Arial" panose="020B0604020202020204" pitchFamily="34" charset="0"/>
                <a:ea typeface="微软雅黑" panose="020B0503020204020204" charset="-122"/>
                <a:cs typeface="从未如此可爱" panose="02010600010101010101" charset="-122"/>
                <a:sym typeface="+mn-ea"/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-2748935" y="939542"/>
              <a:ext cx="3996873" cy="45719"/>
            </a:xfrm>
            <a:prstGeom prst="rect">
              <a:avLst/>
            </a:prstGeom>
            <a:solidFill>
              <a:srgbClr val="63BA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>
                <a:latin typeface="思源黑体 Normal" panose="020B0400000000000000" pitchFamily="34" charset="-122"/>
                <a:ea typeface="思源黑体 Normal" panose="020B0400000000000000" pitchFamily="34" charset="-122"/>
              </a:endParaRPr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985520" y="1320800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 b="1">
                <a:solidFill>
                  <a:schemeClr val="accent4"/>
                </a:solidFill>
                <a:latin typeface="Arial" panose="020B0604020202020204" pitchFamily="34" charset="0"/>
                <a:ea typeface="微软雅黑" panose="020B0503020204020204" charset="-122"/>
                <a:cs typeface="从未如此可爱" panose="02010600010101010101" charset="-122"/>
                <a:sym typeface="+mn-ea"/>
              </a:rPr>
              <a:t>1.主动与家长进行电话沟通</a:t>
            </a:r>
            <a:endParaRPr lang="en-US" altLang="zh-CN" sz="2800" b="1">
              <a:solidFill>
                <a:schemeClr val="accent4"/>
              </a:solidFill>
              <a:latin typeface="Arial" panose="020B0604020202020204" pitchFamily="34" charset="0"/>
              <a:ea typeface="微软雅黑" panose="020B0503020204020204" charset="-122"/>
              <a:cs typeface="从未如此可爱" panose="02010600010101010101" charset="-122"/>
              <a:sym typeface="+mn-ea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985520" y="3952875"/>
            <a:ext cx="5751195" cy="1938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从未如此可爱" panose="02010600010101010101" charset="-122"/>
                <a:sym typeface="+mn-ea"/>
              </a:rPr>
              <a:t>通过第一次的电话沟通或多或少可以了解一些家长的性格特点，有很热情的，也有比较淡漠的，</a:t>
            </a:r>
            <a:r>
              <a:rPr lang="zh-CN" sz="1600" b="1" u="sng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从未如此可爱" panose="02010600010101010101" charset="-122"/>
                <a:sym typeface="+mn-ea"/>
              </a:rPr>
              <a:t>简单做好</a:t>
            </a:r>
            <a:r>
              <a:rPr sz="1600" b="1" u="sng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从未如此可爱" panose="02010600010101010101" charset="-122"/>
                <a:sym typeface="+mn-ea"/>
              </a:rPr>
              <a:t>记录</a:t>
            </a:r>
            <a:r>
              <a:rPr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从未如此可爱" panose="02010600010101010101" charset="-122"/>
                <a:sym typeface="+mn-ea"/>
              </a:rPr>
              <a:t>，以便日后能针对不同性格的家长选择合适的沟通方式。</a:t>
            </a:r>
            <a:endParaRPr sz="16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从未如此可爱" panose="02010600010101010101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从未如此可爱" panose="02010600010101010101" charset="-122"/>
                <a:sym typeface="+mn-ea"/>
              </a:rPr>
              <a:t>第一次打完电话，在手机通讯录里全部存好电话改好备注，方便后续随时联系。</a:t>
            </a:r>
            <a:endParaRPr lang="zh-CN" altLang="en-US" sz="16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从未如此可爱" panose="02010600010101010101" charset="-122"/>
              <a:sym typeface="+mn-ea"/>
            </a:endParaRPr>
          </a:p>
        </p:txBody>
      </p:sp>
      <p:sp>
        <p:nvSpPr>
          <p:cNvPr id="7" name="Google Shape;664;p19"/>
          <p:cNvSpPr/>
          <p:nvPr>
            <p:custDataLst>
              <p:tags r:id="rId1"/>
            </p:custDataLst>
          </p:nvPr>
        </p:nvSpPr>
        <p:spPr>
          <a:xfrm>
            <a:off x="7012940" y="2051685"/>
            <a:ext cx="4387215" cy="35547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p>
            <a:pPr defTabSz="1219200">
              <a:buClr>
                <a:srgbClr val="000000"/>
              </a:buClr>
            </a:pPr>
            <a:r>
              <a:rPr sz="1865" kern="0">
                <a:solidFill>
                  <a:srgbClr val="535805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/>
                <a:sym typeface="Arial" panose="020B0604020202020204"/>
              </a:rPr>
              <a:t>电话通知</a:t>
            </a:r>
            <a:r>
              <a:rPr lang="zh-CN" sz="1865" kern="0">
                <a:solidFill>
                  <a:srgbClr val="535805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/>
                <a:sym typeface="Arial" panose="020B0604020202020204"/>
              </a:rPr>
              <a:t>的主要内容</a:t>
            </a:r>
            <a:r>
              <a:rPr sz="1865" kern="0">
                <a:solidFill>
                  <a:srgbClr val="535805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/>
                <a:sym typeface="Arial" panose="020B0604020202020204"/>
              </a:rPr>
              <a:t>：</a:t>
            </a:r>
            <a:endParaRPr sz="1865" kern="0">
              <a:solidFill>
                <a:srgbClr val="535805"/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/>
              <a:sym typeface="Arial" panose="020B0604020202020204"/>
            </a:endParaRPr>
          </a:p>
          <a:p>
            <a:pPr defTabSz="1219200">
              <a:buClr>
                <a:srgbClr val="000000"/>
              </a:buClr>
            </a:pPr>
            <a:endParaRPr sz="1865" kern="0">
              <a:solidFill>
                <a:srgbClr val="535805"/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/>
              <a:sym typeface="Arial" panose="020B0604020202020204"/>
            </a:endParaRPr>
          </a:p>
          <a:p>
            <a:pPr marL="342900" indent="-342900" defTabSz="1219200">
              <a:buClr>
                <a:srgbClr val="000000"/>
              </a:buClr>
              <a:buFont typeface="Wingdings" panose="05000000000000000000" charset="0"/>
              <a:buChar char="ü"/>
            </a:pPr>
            <a:r>
              <a:rPr sz="1865" kern="0">
                <a:solidFill>
                  <a:srgbClr val="535805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/>
                <a:sym typeface="Arial" panose="020B0604020202020204"/>
              </a:rPr>
              <a:t>告知家长，孩子的班别；</a:t>
            </a:r>
            <a:endParaRPr sz="1865" kern="0">
              <a:solidFill>
                <a:srgbClr val="535805"/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/>
              <a:sym typeface="Arial" panose="020B0604020202020204"/>
            </a:endParaRPr>
          </a:p>
          <a:p>
            <a:pPr marL="342900" indent="-342900" defTabSz="1219200">
              <a:buClr>
                <a:srgbClr val="000000"/>
              </a:buClr>
              <a:buFont typeface="Wingdings" panose="05000000000000000000" charset="0"/>
              <a:buChar char="ü"/>
            </a:pPr>
            <a:r>
              <a:rPr sz="1865" kern="0">
                <a:solidFill>
                  <a:srgbClr val="535805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/>
                <a:sym typeface="Arial" panose="020B0604020202020204"/>
              </a:rPr>
              <a:t>简单介绍自己的角色；</a:t>
            </a:r>
            <a:endParaRPr sz="1865" kern="0">
              <a:solidFill>
                <a:srgbClr val="535805"/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/>
              <a:sym typeface="Arial" panose="020B0604020202020204"/>
            </a:endParaRPr>
          </a:p>
          <a:p>
            <a:pPr marL="342900" indent="-342900" defTabSz="1219200">
              <a:buClr>
                <a:srgbClr val="000000"/>
              </a:buClr>
              <a:buFont typeface="Wingdings" panose="05000000000000000000" charset="0"/>
              <a:buChar char="ü"/>
            </a:pPr>
            <a:r>
              <a:rPr sz="1865" kern="0">
                <a:solidFill>
                  <a:srgbClr val="535805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/>
                <a:sym typeface="Arial" panose="020B0604020202020204"/>
              </a:rPr>
              <a:t>了解孩子近况及爱好；</a:t>
            </a:r>
            <a:endParaRPr sz="1865" kern="0">
              <a:solidFill>
                <a:srgbClr val="535805"/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/>
              <a:sym typeface="Arial" panose="020B0604020202020204"/>
            </a:endParaRPr>
          </a:p>
          <a:p>
            <a:pPr marL="342900" indent="-342900" defTabSz="1219200">
              <a:buClr>
                <a:srgbClr val="000000"/>
              </a:buClr>
              <a:buFont typeface="Wingdings" panose="05000000000000000000" charset="0"/>
              <a:buChar char="ü"/>
            </a:pPr>
            <a:r>
              <a:rPr sz="1865" kern="0">
                <a:solidFill>
                  <a:srgbClr val="535805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/>
                <a:sym typeface="Arial" panose="020B0604020202020204"/>
              </a:rPr>
              <a:t>为班群组建及接下来的开学工作做准备。</a:t>
            </a:r>
            <a:endParaRPr sz="1865" kern="0">
              <a:solidFill>
                <a:srgbClr val="535805"/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/>
              <a:sym typeface="Arial" panose="020B0604020202020204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359535" y="1997075"/>
            <a:ext cx="5530215" cy="1568450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 rtlCol="0" anchor="t">
            <a:spAutoFit/>
          </a:bodyPr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从未如此可爱" panose="02010600010101010101" charset="-122"/>
                <a:sym typeface="+mn-ea"/>
              </a:rPr>
              <a:t>接到老师通知自己孩子在哪个班，班主任是谁的时候，家长和你一样，都是期待和兴奋的。</a:t>
            </a:r>
            <a:endParaRPr lang="zh-CN" sz="16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从未如此可爱" panose="02010600010101010101" charset="-122"/>
              <a:sym typeface="+mn-ea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从未如此可爱" panose="02010600010101010101" charset="-122"/>
                <a:sym typeface="+mn-ea"/>
              </a:rPr>
              <a:t>建议我们老师打电话的时候，声音轻柔，有激情一些，这样听音识人，家长对你的第一印象也会非常好！</a:t>
            </a:r>
            <a:endParaRPr lang="zh-CN" altLang="en-US" sz="16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从未如此可爱" panose="02010600010101010101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565821" y="752432"/>
            <a:ext cx="11087654" cy="368935"/>
            <a:chOff x="-2748935" y="741415"/>
            <a:chExt cx="11087654" cy="368935"/>
          </a:xfrm>
        </p:grpSpPr>
        <p:sp>
          <p:nvSpPr>
            <p:cNvPr id="3" name="矩形 2"/>
            <p:cNvSpPr/>
            <p:nvPr/>
          </p:nvSpPr>
          <p:spPr>
            <a:xfrm>
              <a:off x="4341846" y="939542"/>
              <a:ext cx="3996873" cy="45719"/>
            </a:xfrm>
            <a:prstGeom prst="rect">
              <a:avLst/>
            </a:prstGeom>
            <a:solidFill>
              <a:srgbClr val="63BA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>
                <a:latin typeface="思源黑体 Normal" panose="020B0400000000000000" pitchFamily="34" charset="-122"/>
                <a:ea typeface="思源黑体 Normal" panose="020B0400000000000000" pitchFamily="34" charset="-122"/>
              </a:endParaRPr>
            </a:p>
          </p:txBody>
        </p:sp>
        <p:sp>
          <p:nvSpPr>
            <p:cNvPr id="4" name="TextBox 8"/>
            <p:cNvSpPr txBox="1">
              <a:spLocks noChangeArrowheads="1"/>
            </p:cNvSpPr>
            <p:nvPr/>
          </p:nvSpPr>
          <p:spPr bwMode="auto">
            <a:xfrm>
              <a:off x="1168313" y="741415"/>
              <a:ext cx="3255323" cy="3689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 eaLnBrk="1" hangingPunct="1"/>
              <a:r>
                <a:rPr lang="zh-CN" altLang="en-US" sz="2400" b="1">
                  <a:solidFill>
                    <a:srgbClr val="FF9570"/>
                  </a:solidFill>
                  <a:latin typeface="Arial" panose="020B0604020202020204" pitchFamily="34" charset="0"/>
                  <a:ea typeface="微软雅黑" panose="020B0503020204020204" charset="-122"/>
                  <a:cs typeface="从未如此可爱" panose="02010600010101010101" charset="-122"/>
                  <a:sym typeface="+mn-ea"/>
                </a:rPr>
                <a:t>开学前准备</a:t>
              </a:r>
              <a:endParaRPr lang="zh-CN" altLang="en-US" sz="2400" b="1" dirty="0">
                <a:solidFill>
                  <a:srgbClr val="FF9570"/>
                </a:solidFill>
                <a:latin typeface="Arial" panose="020B0604020202020204" pitchFamily="34" charset="0"/>
                <a:ea typeface="微软雅黑" panose="020B0503020204020204" charset="-122"/>
                <a:cs typeface="从未如此可爱" panose="02010600010101010101" charset="-122"/>
                <a:sym typeface="+mn-ea"/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-2748935" y="939542"/>
              <a:ext cx="3996873" cy="45719"/>
            </a:xfrm>
            <a:prstGeom prst="rect">
              <a:avLst/>
            </a:prstGeom>
            <a:solidFill>
              <a:srgbClr val="63BA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>
                <a:latin typeface="思源黑体 Normal" panose="020B0400000000000000" pitchFamily="34" charset="-122"/>
                <a:ea typeface="思源黑体 Normal" panose="020B0400000000000000" pitchFamily="34" charset="-122"/>
              </a:endParaRPr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1177290" y="1376680"/>
            <a:ext cx="813689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buClrTx/>
              <a:buSzTx/>
              <a:buFontTx/>
            </a:pPr>
            <a:r>
              <a:rPr lang="en-US" altLang="zh-CN" sz="3200" b="1">
                <a:solidFill>
                  <a:schemeClr val="accent4"/>
                </a:solidFill>
                <a:latin typeface="Arial" panose="020B0604020202020204" pitchFamily="34" charset="0"/>
                <a:ea typeface="微软雅黑" panose="020B0503020204020204" charset="-122"/>
                <a:cs typeface="从未如此可爱" panose="02010600010101010101" charset="-122"/>
                <a:sym typeface="+mn-ea"/>
              </a:rPr>
              <a:t>2.</a:t>
            </a:r>
            <a:r>
              <a:rPr lang="zh-CN" altLang="en-US" sz="3200" b="1">
                <a:solidFill>
                  <a:schemeClr val="accent4"/>
                </a:solidFill>
                <a:latin typeface="Arial" panose="020B0604020202020204" pitchFamily="34" charset="0"/>
                <a:ea typeface="微软雅黑" panose="020B0503020204020204" charset="-122"/>
                <a:cs typeface="从未如此可爱" panose="02010600010101010101" charset="-122"/>
                <a:sym typeface="+mn-ea"/>
              </a:rPr>
              <a:t>组建班级群</a:t>
            </a:r>
            <a:r>
              <a:rPr lang="zh-CN" b="1">
                <a:solidFill>
                  <a:schemeClr val="accent4"/>
                </a:solidFill>
                <a:latin typeface="Arial" panose="020B0604020202020204" pitchFamily="34" charset="0"/>
                <a:ea typeface="微软雅黑" panose="020B0503020204020204" charset="-122"/>
                <a:cs typeface="从未如此可爱" panose="02010600010101010101" charset="-122"/>
                <a:sym typeface="+mn-ea"/>
              </a:rPr>
              <a:t>，</a:t>
            </a:r>
            <a:r>
              <a:rPr lang="zh-CN" altLang="en-US" sz="3200" b="1">
                <a:solidFill>
                  <a:schemeClr val="accent4"/>
                </a:solidFill>
                <a:latin typeface="Arial" panose="020B0604020202020204" pitchFamily="34" charset="0"/>
                <a:ea typeface="微软雅黑" panose="020B0503020204020204" charset="-122"/>
                <a:cs typeface="从未如此可爱" panose="02010600010101010101" charset="-122"/>
                <a:sym typeface="+mn-ea"/>
              </a:rPr>
              <a:t>公布群管理规定</a:t>
            </a:r>
            <a:endParaRPr lang="zh-CN" altLang="en-US" sz="3200" b="1">
              <a:solidFill>
                <a:schemeClr val="accent4"/>
              </a:solidFill>
              <a:latin typeface="Arial" panose="020B0604020202020204" pitchFamily="34" charset="0"/>
              <a:ea typeface="微软雅黑" panose="020B0503020204020204" charset="-122"/>
              <a:cs typeface="从未如此可爱" panose="02010600010101010101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636395" y="2833370"/>
            <a:ext cx="5062855" cy="2934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lnSpc>
                <a:spcPct val="120000"/>
              </a:lnSpc>
              <a:buFont typeface="Wingdings" panose="05000000000000000000" charset="0"/>
              <a:buChar char="Ø"/>
            </a:pPr>
            <a:r>
              <a:rPr lang="zh-CN" altLang="en-US" sz="2000">
                <a:latin typeface="Arial" panose="020B0604020202020204" pitchFamily="34" charset="0"/>
                <a:ea typeface="微软雅黑" panose="020B0503020204020204" charset="-122"/>
              </a:rPr>
              <a:t>趁热打铁，电话通知后就尽快着手组建班级群，可以根据自己的习惯选择建立微信群、钉钉群、或</a:t>
            </a:r>
            <a:r>
              <a:rPr lang="en-US" altLang="zh-CN" sz="2000">
                <a:latin typeface="Arial" panose="020B0604020202020204" pitchFamily="34" charset="0"/>
                <a:ea typeface="微软雅黑" panose="020B0503020204020204" charset="-122"/>
              </a:rPr>
              <a:t>QQ</a:t>
            </a:r>
            <a:r>
              <a:rPr lang="zh-CN" altLang="en-US" sz="2000">
                <a:latin typeface="Arial" panose="020B0604020202020204" pitchFamily="34" charset="0"/>
                <a:ea typeface="微软雅黑" panose="020B0503020204020204" charset="-122"/>
              </a:rPr>
              <a:t>群。</a:t>
            </a:r>
            <a:endParaRPr lang="zh-CN" altLang="en-US" sz="2000">
              <a:latin typeface="Arial" panose="020B0604020202020204" pitchFamily="34" charset="0"/>
              <a:ea typeface="微软雅黑" panose="020B0503020204020204" charset="-122"/>
            </a:endParaRPr>
          </a:p>
          <a:p>
            <a:pPr marL="285750" indent="-285750">
              <a:lnSpc>
                <a:spcPct val="120000"/>
              </a:lnSpc>
              <a:buFont typeface="Wingdings" panose="05000000000000000000" charset="0"/>
              <a:buChar char="Ø"/>
            </a:pPr>
            <a:endParaRPr lang="zh-CN" altLang="en-US" sz="2000">
              <a:latin typeface="Arial" panose="020B0604020202020204" pitchFamily="34" charset="0"/>
              <a:ea typeface="微软雅黑" panose="020B0503020204020204" charset="-122"/>
            </a:endParaRPr>
          </a:p>
          <a:p>
            <a:pPr marL="285750" indent="-285750">
              <a:lnSpc>
                <a:spcPct val="120000"/>
              </a:lnSpc>
              <a:buFont typeface="Wingdings" panose="05000000000000000000" charset="0"/>
              <a:buChar char="Ø"/>
            </a:pPr>
            <a:r>
              <a:rPr lang="zh-CN" altLang="en-US" sz="2000">
                <a:latin typeface="Arial" panose="020B0604020202020204" pitchFamily="34" charset="0"/>
                <a:ea typeface="微软雅黑" panose="020B0503020204020204" charset="-122"/>
              </a:rPr>
              <a:t>常规做法：两个群，</a:t>
            </a:r>
            <a:endParaRPr lang="zh-CN" altLang="en-US" sz="2000">
              <a:latin typeface="Arial" panose="020B0604020202020204" pitchFamily="34" charset="0"/>
              <a:ea typeface="微软雅黑" panose="020B0503020204020204" charset="-122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2000">
                <a:latin typeface="Arial" panose="020B0604020202020204" pitchFamily="34" charset="0"/>
                <a:ea typeface="微软雅黑" panose="020B0503020204020204" charset="-122"/>
              </a:rPr>
              <a:t>一个微信群方便沟通</a:t>
            </a:r>
            <a:endParaRPr lang="zh-CN" altLang="en-US" sz="2000">
              <a:latin typeface="Arial" panose="020B0604020202020204" pitchFamily="34" charset="0"/>
              <a:ea typeface="微软雅黑" panose="020B0503020204020204" charset="-122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2000">
                <a:latin typeface="Arial" panose="020B0604020202020204" pitchFamily="34" charset="0"/>
                <a:ea typeface="微软雅黑" panose="020B0503020204020204" charset="-122"/>
              </a:rPr>
              <a:t>一个钉钉群方便上传、存储文件</a:t>
            </a:r>
            <a:endParaRPr lang="zh-CN" altLang="en-US" sz="2000">
              <a:latin typeface="Arial" panose="020B0604020202020204" pitchFamily="34" charset="0"/>
              <a:ea typeface="微软雅黑" panose="020B0503020204020204" charset="-122"/>
            </a:endParaRPr>
          </a:p>
          <a:p>
            <a:pPr indent="0">
              <a:lnSpc>
                <a:spcPct val="120000"/>
              </a:lnSpc>
              <a:buFont typeface="Wingdings" panose="05000000000000000000" charset="0"/>
              <a:buNone/>
            </a:pPr>
            <a:r>
              <a:rPr lang="en-US" altLang="zh-CN" sz="1400">
                <a:latin typeface="Arial" panose="020B0604020202020204" pitchFamily="34" charset="0"/>
                <a:ea typeface="微软雅黑" panose="020B0503020204020204" charset="-122"/>
              </a:rPr>
              <a:t> </a:t>
            </a:r>
            <a:r>
              <a:rPr lang="zh-CN" altLang="en-US" sz="1400">
                <a:latin typeface="Arial" panose="020B0604020202020204" pitchFamily="34" charset="0"/>
                <a:ea typeface="微软雅黑" panose="020B0503020204020204" charset="-122"/>
              </a:rPr>
              <a:t>（当然家长们肯定还有一个没有班主任的交流群）</a:t>
            </a:r>
            <a:endParaRPr lang="zh-CN" altLang="en-US" sz="1400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rcRect b="18808"/>
          <a:stretch>
            <a:fillRect/>
          </a:stretch>
        </p:blipFill>
        <p:spPr>
          <a:xfrm>
            <a:off x="8742045" y="1636395"/>
            <a:ext cx="2506980" cy="44792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565821" y="752432"/>
            <a:ext cx="11087654" cy="368935"/>
            <a:chOff x="-2748935" y="741415"/>
            <a:chExt cx="11087654" cy="368935"/>
          </a:xfrm>
        </p:grpSpPr>
        <p:sp>
          <p:nvSpPr>
            <p:cNvPr id="3" name="矩形 2"/>
            <p:cNvSpPr/>
            <p:nvPr/>
          </p:nvSpPr>
          <p:spPr>
            <a:xfrm>
              <a:off x="4341846" y="939542"/>
              <a:ext cx="3996873" cy="45719"/>
            </a:xfrm>
            <a:prstGeom prst="rect">
              <a:avLst/>
            </a:prstGeom>
            <a:solidFill>
              <a:srgbClr val="63BA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>
                <a:latin typeface="思源黑体 Normal" panose="020B0400000000000000" pitchFamily="34" charset="-122"/>
                <a:ea typeface="思源黑体 Normal" panose="020B0400000000000000" pitchFamily="34" charset="-122"/>
              </a:endParaRPr>
            </a:p>
          </p:txBody>
        </p:sp>
        <p:sp>
          <p:nvSpPr>
            <p:cNvPr id="4" name="TextBox 8"/>
            <p:cNvSpPr txBox="1">
              <a:spLocks noChangeArrowheads="1"/>
            </p:cNvSpPr>
            <p:nvPr/>
          </p:nvSpPr>
          <p:spPr bwMode="auto">
            <a:xfrm>
              <a:off x="1168313" y="741415"/>
              <a:ext cx="3255323" cy="3689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 eaLnBrk="1" hangingPunct="1"/>
              <a:r>
                <a:rPr lang="zh-CN" altLang="en-US" sz="2400" b="1">
                  <a:solidFill>
                    <a:srgbClr val="FF9570"/>
                  </a:solidFill>
                  <a:latin typeface="Arial" panose="020B0604020202020204" pitchFamily="34" charset="0"/>
                  <a:ea typeface="微软雅黑" panose="020B0503020204020204" charset="-122"/>
                  <a:cs typeface="从未如此可爱" panose="02010600010101010101" charset="-122"/>
                  <a:sym typeface="+mn-ea"/>
                </a:rPr>
                <a:t>开学前准备</a:t>
              </a:r>
              <a:endParaRPr lang="zh-CN" altLang="en-US" sz="2400" b="1" dirty="0">
                <a:solidFill>
                  <a:srgbClr val="FF9570"/>
                </a:solidFill>
                <a:latin typeface="Arial" panose="020B0604020202020204" pitchFamily="34" charset="0"/>
                <a:ea typeface="微软雅黑" panose="020B0503020204020204" charset="-122"/>
                <a:cs typeface="从未如此可爱" panose="02010600010101010101" charset="-122"/>
                <a:sym typeface="+mn-ea"/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-2748935" y="939542"/>
              <a:ext cx="3996873" cy="45719"/>
            </a:xfrm>
            <a:prstGeom prst="rect">
              <a:avLst/>
            </a:prstGeom>
            <a:solidFill>
              <a:srgbClr val="63BA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>
                <a:latin typeface="思源黑体 Normal" panose="020B0400000000000000" pitchFamily="34" charset="-122"/>
                <a:ea typeface="思源黑体 Normal" panose="020B0400000000000000" pitchFamily="34" charset="-122"/>
              </a:endParaRPr>
            </a:p>
          </p:txBody>
        </p:sp>
      </p:grpSp>
      <p:sp>
        <p:nvSpPr>
          <p:cNvPr id="9" name="文本框 8"/>
          <p:cNvSpPr txBox="1"/>
          <p:nvPr>
            <p:custDataLst>
              <p:tags r:id="rId1"/>
            </p:custDataLst>
          </p:nvPr>
        </p:nvSpPr>
        <p:spPr>
          <a:xfrm>
            <a:off x="646430" y="1121410"/>
            <a:ext cx="781494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solidFill>
                  <a:schemeClr val="accent4"/>
                </a:solidFill>
                <a:latin typeface="Arial" panose="020B0604020202020204" pitchFamily="34" charset="0"/>
                <a:ea typeface="微软雅黑" panose="020B0503020204020204" charset="-122"/>
                <a:cs typeface="华文新魏" panose="02010800040101010101" charset="-122"/>
              </a:rPr>
              <a:t>   </a:t>
            </a:r>
            <a:r>
              <a:rPr lang="en-US" altLang="zh-CN" sz="3200" b="1">
                <a:solidFill>
                  <a:schemeClr val="accent4"/>
                </a:solidFill>
                <a:latin typeface="Arial" panose="020B0604020202020204" pitchFamily="34" charset="0"/>
                <a:ea typeface="微软雅黑" panose="020B0503020204020204" charset="-122"/>
                <a:cs typeface="从未如此可爱" panose="02010600010101010101" charset="-122"/>
              </a:rPr>
              <a:t>3.</a:t>
            </a:r>
            <a:r>
              <a:rPr lang="zh-CN" altLang="en-US" sz="3200" b="1">
                <a:solidFill>
                  <a:schemeClr val="accent4"/>
                </a:solidFill>
                <a:latin typeface="Arial" panose="020B0604020202020204" pitchFamily="34" charset="0"/>
                <a:ea typeface="微软雅黑" panose="020B0503020204020204" charset="-122"/>
                <a:cs typeface="从未如此可爱" panose="02010600010101010101" charset="-122"/>
              </a:rPr>
              <a:t>迎新教室的布置</a:t>
            </a:r>
            <a:endParaRPr lang="zh-CN" altLang="en-US" sz="3200" b="1">
              <a:solidFill>
                <a:schemeClr val="accent4"/>
              </a:solidFill>
              <a:latin typeface="Arial" panose="020B0604020202020204" pitchFamily="34" charset="0"/>
              <a:ea typeface="微软雅黑" panose="020B0503020204020204" charset="-122"/>
              <a:cs typeface="从未如此可爱" panose="02010600010101010101" charset="-122"/>
            </a:endParaRPr>
          </a:p>
        </p:txBody>
      </p:sp>
      <p:sp>
        <p:nvSpPr>
          <p:cNvPr id="10" name="文本框 9"/>
          <p:cNvSpPr txBox="1"/>
          <p:nvPr>
            <p:custDataLst>
              <p:tags r:id="rId2"/>
            </p:custDataLst>
          </p:nvPr>
        </p:nvSpPr>
        <p:spPr>
          <a:xfrm>
            <a:off x="970915" y="2167890"/>
            <a:ext cx="5000625" cy="31997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从未如此可爱" panose="02010600010101010101" charset="-122"/>
              </a:rPr>
              <a:t>  </a:t>
            </a:r>
            <a:r>
              <a:rPr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从未如此可爱" panose="02010600010101010101" charset="-122"/>
              </a:rPr>
              <a:t>新的</a:t>
            </a:r>
            <a:r>
              <a:rPr lang="zh-CN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从未如此可爱" panose="02010600010101010101" charset="-122"/>
              </a:rPr>
              <a:t>老师，</a:t>
            </a:r>
            <a:r>
              <a:rPr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从未如此可爱" panose="02010600010101010101" charset="-122"/>
              </a:rPr>
              <a:t>新的教室，一切布置都是从零开始</a:t>
            </a:r>
            <a:r>
              <a:rPr lang="zh-CN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从未如此可爱" panose="02010600010101010101" charset="-122"/>
              </a:rPr>
              <a:t>，也要从</a:t>
            </a:r>
            <a:r>
              <a:rPr lang="en-US" altLang="zh-CN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从未如此可爱" panose="02010600010101010101" charset="-122"/>
              </a:rPr>
              <a:t>“</a:t>
            </a:r>
            <a:r>
              <a:rPr lang="zh-CN" alt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从未如此可爱" panose="02010600010101010101" charset="-122"/>
              </a:rPr>
              <a:t>心</a:t>
            </a:r>
            <a:r>
              <a:rPr lang="en-US" altLang="zh-CN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从未如此可爱" panose="02010600010101010101" charset="-122"/>
              </a:rPr>
              <a:t>”</a:t>
            </a:r>
            <a:r>
              <a:rPr lang="zh-CN" alt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从未如此可爱" panose="02010600010101010101" charset="-122"/>
              </a:rPr>
              <a:t>开始</a:t>
            </a:r>
            <a:r>
              <a:rPr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从未如此可爱" panose="02010600010101010101" charset="-122"/>
              </a:rPr>
              <a:t>。</a:t>
            </a:r>
            <a:endParaRPr sz="20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从未如此可爱" panose="02010600010101010101" charset="-122"/>
            </a:endParaRPr>
          </a:p>
          <a:p>
            <a:pPr>
              <a:lnSpc>
                <a:spcPct val="130000"/>
              </a:lnSpc>
            </a:pPr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从未如此可爱" panose="02010600010101010101" charset="-122"/>
              </a:rPr>
              <a:t>   </a:t>
            </a:r>
            <a:endParaRPr lang="en-US" sz="20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从未如此可爱" panose="02010600010101010101" charset="-122"/>
            </a:endParaRPr>
          </a:p>
          <a:p>
            <a:pPr>
              <a:lnSpc>
                <a:spcPct val="130000"/>
              </a:lnSpc>
            </a:pPr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从未如此可爱" panose="02010600010101010101" charset="-122"/>
              </a:rPr>
              <a:t>  </a:t>
            </a:r>
            <a:r>
              <a:rPr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从未如此可爱" panose="02010600010101010101" charset="-122"/>
              </a:rPr>
              <a:t>在孩子们来学校之前做好</a:t>
            </a:r>
            <a:r>
              <a:rPr lang="zh-CN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从未如此可爱" panose="02010600010101010101" charset="-122"/>
              </a:rPr>
              <a:t>教室</a:t>
            </a:r>
            <a:r>
              <a:rPr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从未如此可爱" panose="02010600010101010101" charset="-122"/>
              </a:rPr>
              <a:t>的环境</a:t>
            </a:r>
            <a:r>
              <a:rPr lang="zh-CN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从未如此可爱" panose="02010600010101010101" charset="-122"/>
              </a:rPr>
              <a:t>布置</a:t>
            </a:r>
            <a:r>
              <a:rPr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从未如此可爱" panose="02010600010101010101" charset="-122"/>
              </a:rPr>
              <a:t>：</a:t>
            </a:r>
            <a:r>
              <a:rPr lang="zh-CN" sz="2000" b="1" dirty="0">
                <a:solidFill>
                  <a:schemeClr val="accent6"/>
                </a:solidFill>
                <a:latin typeface="Arial" panose="020B0604020202020204" pitchFamily="34" charset="0"/>
                <a:ea typeface="微软雅黑" panose="020B0503020204020204" charset="-122"/>
                <a:cs typeface="从未如此可爱" panose="02010600010101010101" charset="-122"/>
              </a:rPr>
              <a:t>教室前后迎新板报、照片墙、姓名牌、精心准备的开学小礼物等。</a:t>
            </a:r>
            <a:endParaRPr lang="zh-CN" sz="2000" b="1" dirty="0">
              <a:solidFill>
                <a:schemeClr val="accent6"/>
              </a:solidFill>
              <a:latin typeface="Arial" panose="020B0604020202020204" pitchFamily="34" charset="0"/>
              <a:ea typeface="微软雅黑" panose="020B0503020204020204" charset="-122"/>
              <a:cs typeface="从未如此可爱" panose="02010600010101010101" charset="-122"/>
            </a:endParaRPr>
          </a:p>
          <a:p>
            <a:pPr algn="l">
              <a:lnSpc>
                <a:spcPct val="130000"/>
              </a:lnSpc>
              <a:buClrTx/>
              <a:buSzTx/>
              <a:buFontTx/>
            </a:pPr>
            <a:r>
              <a:rPr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从未如此可爱" panose="02010600010101010101" charset="-122"/>
              </a:rPr>
              <a:t>让学生第一次走进教室就有亲切的归属感。</a:t>
            </a:r>
            <a:endParaRPr sz="20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从未如此可爱" panose="02010600010101010101" charset="-122"/>
            </a:endParaRPr>
          </a:p>
          <a:p>
            <a:endParaRPr lang="zh-CN" sz="20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从未如此可爱" panose="02010600010101010101" charset="-122"/>
            </a:endParaRPr>
          </a:p>
        </p:txBody>
      </p:sp>
      <p:cxnSp>
        <p:nvCxnSpPr>
          <p:cNvPr id="11" name="直接连接符 10"/>
          <p:cNvCxnSpPr/>
          <p:nvPr>
            <p:custDataLst>
              <p:tags r:id="rId3"/>
            </p:custDataLst>
          </p:nvPr>
        </p:nvCxnSpPr>
        <p:spPr>
          <a:xfrm>
            <a:off x="6083300" y="1519555"/>
            <a:ext cx="45720" cy="4892675"/>
          </a:xfrm>
          <a:prstGeom prst="line">
            <a:avLst/>
          </a:prstGeom>
          <a:ln w="12700" cmpd="sng">
            <a:solidFill>
              <a:srgbClr val="C00000"/>
            </a:solidFill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04" name="图片 103"/>
          <p:cNvPicPr/>
          <p:nvPr>
            <p:custDataLst>
              <p:tags r:id="rId4"/>
            </p:custDataLst>
          </p:nvPr>
        </p:nvPicPr>
        <p:blipFill>
          <a:blip r:embed="rId5"/>
          <a:srcRect l="11871" t="7208" r="12573" b="15731"/>
          <a:stretch>
            <a:fillRect/>
          </a:stretch>
        </p:blipFill>
        <p:spPr>
          <a:xfrm>
            <a:off x="8799830" y="624840"/>
            <a:ext cx="2918460" cy="2145030"/>
          </a:xfrm>
          <a:prstGeom prst="round2DiagRect">
            <a:avLst/>
          </a:prstGeom>
          <a:noFill/>
          <a:ln w="9525">
            <a:noFill/>
          </a:ln>
        </p:spPr>
      </p:pic>
      <p:pic>
        <p:nvPicPr>
          <p:cNvPr id="12" name="图片 1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6129020" y="2167890"/>
            <a:ext cx="3822065" cy="227965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7549515" y="4283710"/>
            <a:ext cx="4211320" cy="24980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565821" y="752432"/>
            <a:ext cx="11087654" cy="368935"/>
            <a:chOff x="-2748935" y="741415"/>
            <a:chExt cx="11087654" cy="368935"/>
          </a:xfrm>
        </p:grpSpPr>
        <p:sp>
          <p:nvSpPr>
            <p:cNvPr id="3" name="矩形 2"/>
            <p:cNvSpPr/>
            <p:nvPr/>
          </p:nvSpPr>
          <p:spPr>
            <a:xfrm>
              <a:off x="4341846" y="939542"/>
              <a:ext cx="3996873" cy="45719"/>
            </a:xfrm>
            <a:prstGeom prst="rect">
              <a:avLst/>
            </a:prstGeom>
            <a:solidFill>
              <a:srgbClr val="63BA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>
                <a:latin typeface="思源黑体 Normal" panose="020B0400000000000000" pitchFamily="34" charset="-122"/>
                <a:ea typeface="思源黑体 Normal" panose="020B0400000000000000" pitchFamily="34" charset="-122"/>
              </a:endParaRPr>
            </a:p>
          </p:txBody>
        </p:sp>
        <p:sp>
          <p:nvSpPr>
            <p:cNvPr id="4" name="TextBox 8"/>
            <p:cNvSpPr txBox="1">
              <a:spLocks noChangeArrowheads="1"/>
            </p:cNvSpPr>
            <p:nvPr/>
          </p:nvSpPr>
          <p:spPr bwMode="auto">
            <a:xfrm>
              <a:off x="1168313" y="741415"/>
              <a:ext cx="3255323" cy="3689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 eaLnBrk="1" hangingPunct="1"/>
              <a:r>
                <a:rPr lang="zh-CN" altLang="en-US" sz="2400" b="1">
                  <a:solidFill>
                    <a:srgbClr val="FF9570"/>
                  </a:solidFill>
                  <a:latin typeface="Arial" panose="020B0604020202020204" pitchFamily="34" charset="0"/>
                  <a:ea typeface="微软雅黑" panose="020B0503020204020204" charset="-122"/>
                  <a:cs typeface="从未如此可爱" panose="02010600010101010101" charset="-122"/>
                  <a:sym typeface="+mn-ea"/>
                </a:rPr>
                <a:t>开学前准备</a:t>
              </a:r>
              <a:endParaRPr lang="zh-CN" altLang="en-US" sz="2400" b="1" dirty="0">
                <a:solidFill>
                  <a:srgbClr val="FF9570"/>
                </a:solidFill>
                <a:latin typeface="Arial" panose="020B0604020202020204" pitchFamily="34" charset="0"/>
                <a:ea typeface="微软雅黑" panose="020B0503020204020204" charset="-122"/>
                <a:cs typeface="从未如此可爱" panose="02010600010101010101" charset="-122"/>
                <a:sym typeface="+mn-ea"/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-2748935" y="939542"/>
              <a:ext cx="3996873" cy="45719"/>
            </a:xfrm>
            <a:prstGeom prst="rect">
              <a:avLst/>
            </a:prstGeom>
            <a:solidFill>
              <a:srgbClr val="63BA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>
                <a:latin typeface="思源黑体 Normal" panose="020B0400000000000000" pitchFamily="34" charset="-122"/>
                <a:ea typeface="思源黑体 Normal" panose="020B0400000000000000" pitchFamily="34" charset="-122"/>
              </a:endParaRPr>
            </a:p>
          </p:txBody>
        </p:sp>
      </p:grpSp>
      <p:sp>
        <p:nvSpPr>
          <p:cNvPr id="9" name="文本框 8"/>
          <p:cNvSpPr txBox="1"/>
          <p:nvPr>
            <p:custDataLst>
              <p:tags r:id="rId1"/>
            </p:custDataLst>
          </p:nvPr>
        </p:nvSpPr>
        <p:spPr>
          <a:xfrm>
            <a:off x="859155" y="1649730"/>
            <a:ext cx="82505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solidFill>
                  <a:schemeClr val="accent4"/>
                </a:solidFill>
                <a:latin typeface="Arial" panose="020B0604020202020204" pitchFamily="34" charset="0"/>
                <a:ea typeface="微软雅黑" panose="020B0503020204020204" charset="-122"/>
                <a:cs typeface="华文新魏" panose="02010800040101010101" charset="-122"/>
              </a:rPr>
              <a:t>4</a:t>
            </a:r>
            <a:r>
              <a:rPr lang="en-US" altLang="zh-CN" sz="2800" b="1">
                <a:solidFill>
                  <a:schemeClr val="accent4"/>
                </a:solidFill>
                <a:latin typeface="Arial" panose="020B0604020202020204" pitchFamily="34" charset="0"/>
                <a:ea typeface="微软雅黑" panose="020B0503020204020204" charset="-122"/>
                <a:cs typeface="从未如此可爱" panose="02010600010101010101" charset="-122"/>
              </a:rPr>
              <a:t> .</a:t>
            </a:r>
            <a:r>
              <a:rPr lang="zh-CN" sz="2800" b="1">
                <a:solidFill>
                  <a:schemeClr val="accent4"/>
                </a:solidFill>
                <a:latin typeface="Arial" panose="020B0604020202020204" pitchFamily="34" charset="0"/>
                <a:ea typeface="微软雅黑" panose="020B0503020204020204" charset="-122"/>
                <a:cs typeface="从未如此可爱" panose="02010600010101010101" charset="-122"/>
              </a:rPr>
              <a:t>个性化问卷调查，提前了解孩子基本情况</a:t>
            </a:r>
            <a:endParaRPr lang="zh-CN" sz="2800" b="1">
              <a:solidFill>
                <a:schemeClr val="accent4"/>
              </a:solidFill>
              <a:latin typeface="Arial" panose="020B0604020202020204" pitchFamily="34" charset="0"/>
              <a:ea typeface="微软雅黑" panose="020B0503020204020204" charset="-122"/>
              <a:cs typeface="从未如此可爱" panose="02010600010101010101" charset="-122"/>
            </a:endParaRPr>
          </a:p>
        </p:txBody>
      </p:sp>
      <p:sp>
        <p:nvSpPr>
          <p:cNvPr id="10" name="文本框 9"/>
          <p:cNvSpPr txBox="1"/>
          <p:nvPr>
            <p:custDataLst>
              <p:tags r:id="rId2"/>
            </p:custDataLst>
          </p:nvPr>
        </p:nvSpPr>
        <p:spPr>
          <a:xfrm>
            <a:off x="1074420" y="2392045"/>
            <a:ext cx="5635625" cy="33591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342900" indent="-342900">
              <a:lnSpc>
                <a:spcPct val="150000"/>
              </a:lnSpc>
              <a:buFont typeface="Wingdings" panose="05000000000000000000" charset="0"/>
              <a:buChar char="p"/>
            </a:pPr>
            <a:r>
              <a:rPr 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华文新魏" panose="02010800040101010101" charset="-122"/>
              </a:rPr>
              <a:t>俗话说，知己知彼，百战不殆。</a:t>
            </a:r>
            <a:endParaRPr lang="zh-CN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华文新魏" panose="02010800040101010101" charset="-122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华文新魏" panose="02010800040101010101" charset="-122"/>
              </a:rPr>
              <a:t>入学前做一次学生的个性化问卷调查，不仅方便了解学生，也了解学生的家长和孩子的成长背景</a:t>
            </a:r>
            <a:endParaRPr lang="zh-CN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华文新魏" panose="02010800040101010101" charset="-122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华文新魏" panose="02010800040101010101" charset="-122"/>
              </a:rPr>
              <a:t>很多时候孩子身上出现的一些问题都跟她之前的成长环境有关。</a:t>
            </a:r>
            <a:endParaRPr lang="zh-CN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华文新魏" panose="02010800040101010101" charset="-122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华文新魏" panose="02010800040101010101" charset="-122"/>
              </a:rPr>
              <a:t>当我们了解家长的教育观念以后，才能选择合适的方式和家长沟通。</a:t>
            </a:r>
            <a:endParaRPr lang="zh-CN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华文新魏" panose="02010800040101010101" charset="-122"/>
            </a:endParaRPr>
          </a:p>
          <a:p>
            <a:pPr>
              <a:lnSpc>
                <a:spcPct val="130000"/>
              </a:lnSpc>
            </a:pPr>
            <a:endParaRPr lang="zh-CN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华文新魏" panose="02010800040101010101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265160" y="1047750"/>
            <a:ext cx="2303780" cy="487616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8023225" y="5923915"/>
            <a:ext cx="3987800" cy="4508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30000"/>
              </a:lnSpc>
            </a:pPr>
            <a:r>
              <a:rPr lang="zh-CN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华文新魏" panose="02010800040101010101" charset="-122"/>
                <a:sym typeface="+mn-ea"/>
              </a:rPr>
              <a:t>（小程序：接龙管家）</a:t>
            </a:r>
            <a:endParaRPr lang="zh-CN" altLang="en-US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华文新魏" panose="02010800040101010101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PP_MARK_KEY" val="41f8a0ea-53a1-43c9-8f11-28cf50bea9d6"/>
  <p:tag name="COMMONDATA" val="eyJoZGlkIjoiODViY2JkMjU3NGYzZTEwMzZmMGFkZWViYmNkYWU3NDIifQ=="/>
  <p:tag name="FULLTEXTBEAUTIFYED" val="1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UNIT_TABLE_BEAUTIFY" val="smartTable{3d6aa978-c613-4fde-a851-33db4ee8bcea}"/>
  <p:tag name="TABLE_ENDDRAG_ORIGIN_RECT" val="702*380"/>
  <p:tag name="TABLE_ENDDRAG_RECT" val="144*116*702*380"/>
</p:tagLst>
</file>

<file path=ppt/tags/tag37.xml><?xml version="1.0" encoding="utf-8"?>
<p:tagLst xmlns:p="http://schemas.openxmlformats.org/presentationml/2006/main">
  <p:tag name="KSO_WM_UNIT_TABLE_BEAUTIFY" val="smartTable{93b14e64-5574-4ed1-b4bd-e26d7160fdf3}"/>
  <p:tag name="TABLE_ENDDRAG_ORIGIN_RECT" val="718*445"/>
  <p:tag name="TABLE_ENDDRAG_RECT" val="125*67*718*445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UNIT_TABLE_BEAUTIFY" val="smartTable{f38e2e2a-1eee-4d3f-ab52-845203c1eee3}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UNIT_TABLE_BEAUTIFY" val="smartTable{a62ba851-843d-4f91-895a-d47dfa3e6d07}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UNIT_TABLE_BEAUTIFY" val="smartTable{e07b116e-6855-4526-b687-1d93a4e56f1b}"/>
  <p:tag name="KSO_WM_BEAUTIFY_FLAG" val=""/>
</p:tagLst>
</file>

<file path=ppt/tags/tag51.xml><?xml version="1.0" encoding="utf-8"?>
<p:tagLst xmlns:p="http://schemas.openxmlformats.org/presentationml/2006/main">
  <p:tag name="KSO_WM_UNIT_TABLE_BEAUTIFY" val="smartTable{fade7d45-8835-4d53-91a8-9ac637454763}"/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BEAUTIFY_FLAG" val=""/>
</p:tagLst>
</file>

<file path=ppt/tags/tag88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UNIT_PLACING_PICTURE_USER_VIEWPORT" val="{&quot;height&quot;:5211.35748031496,&quot;width&quot;:5812.507086614173}"/>
</p:tagLst>
</file>

<file path=ppt/tags/tag90.xml><?xml version="1.0" encoding="utf-8"?>
<p:tagLst xmlns:p="http://schemas.openxmlformats.org/presentationml/2006/main">
  <p:tag name="KSO_WM_BEAUTIFY_FLAG" val=""/>
</p:tagLst>
</file>

<file path=ppt/tags/tag91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KSO_WM_BEAUTIFY_FLAG" val=""/>
</p:tagLst>
</file>

<file path=ppt/tags/tag93.xml><?xml version="1.0" encoding="utf-8"?>
<p:tagLst xmlns:p="http://schemas.openxmlformats.org/presentationml/2006/main">
  <p:tag name="KSO_WM_BEAUTIFY_FLAG" val=""/>
</p:tagLst>
</file>

<file path=ppt/tags/tag94.xml><?xml version="1.0" encoding="utf-8"?>
<p:tagLst xmlns:p="http://schemas.openxmlformats.org/presentationml/2006/main">
  <p:tag name="KSO_WM_BEAUTIFY_FLAG" val=""/>
</p:tagLst>
</file>

<file path=ppt/tags/tag95.xml><?xml version="1.0" encoding="utf-8"?>
<p:tagLst xmlns:p="http://schemas.openxmlformats.org/presentationml/2006/main">
  <p:tag name="KSO_WM_BEAUTIFY_FLAG" val=""/>
</p:tagLst>
</file>

<file path=ppt/tags/tag96.xml><?xml version="1.0" encoding="utf-8"?>
<p:tagLst xmlns:p="http://schemas.openxmlformats.org/presentationml/2006/main">
  <p:tag name="KSO_WM_BEAUTIFY_FLAG" val=""/>
</p:tagLst>
</file>

<file path=ppt/tags/tag97.xml><?xml version="1.0" encoding="utf-8"?>
<p:tagLst xmlns:p="http://schemas.openxmlformats.org/presentationml/2006/main">
  <p:tag name="KSO_WM_BEAUTIFY_FLAG" val=""/>
</p:tagLst>
</file>

<file path=ppt/tags/tag98.xml><?xml version="1.0" encoding="utf-8"?>
<p:tagLst xmlns:p="http://schemas.openxmlformats.org/presentationml/2006/main">
  <p:tag name="KSO_WM_BEAUTIFY_FLAG" val="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4329</Words>
  <Application>WPS 演示</Application>
  <PresentationFormat>宽屏</PresentationFormat>
  <Paragraphs>502</Paragraphs>
  <Slides>38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25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38</vt:i4>
      </vt:variant>
    </vt:vector>
  </HeadingPairs>
  <TitlesOfParts>
    <vt:vector size="65" baseType="lpstr">
      <vt:lpstr>Arial</vt:lpstr>
      <vt:lpstr>宋体</vt:lpstr>
      <vt:lpstr>Wingdings</vt:lpstr>
      <vt:lpstr>方正粗黑宋简体</vt:lpstr>
      <vt:lpstr>汉仪超粗宋简</vt:lpstr>
      <vt:lpstr>思源黑体 Normal</vt:lpstr>
      <vt:lpstr>微软雅黑</vt:lpstr>
      <vt:lpstr>华文隶书</vt:lpstr>
      <vt:lpstr>思源黑体 Medium</vt:lpstr>
      <vt:lpstr>黑体</vt:lpstr>
      <vt:lpstr>从未如此可爱</vt:lpstr>
      <vt:lpstr>Wingdings</vt:lpstr>
      <vt:lpstr>Arial</vt:lpstr>
      <vt:lpstr>华文新魏</vt:lpstr>
      <vt:lpstr>等线</vt:lpstr>
      <vt:lpstr>Arial Unicode MS</vt:lpstr>
      <vt:lpstr>Calibri</vt:lpstr>
      <vt:lpstr>Fira Sans Extra Condensed Medium</vt:lpstr>
      <vt:lpstr>思源黑体 CN Heavy</vt:lpstr>
      <vt:lpstr>Roboto</vt:lpstr>
      <vt:lpstr>Roboto Bold</vt:lpstr>
      <vt:lpstr>Roboto Light</vt:lpstr>
      <vt:lpstr>Segoe Print</vt:lpstr>
      <vt:lpstr>Times New Roman</vt:lpstr>
      <vt:lpstr>等线 Light</vt:lpstr>
      <vt:lpstr>Office 主题​​</vt:lpstr>
      <vt:lpstr>2_Office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木子</cp:lastModifiedBy>
  <cp:revision>69</cp:revision>
  <dcterms:created xsi:type="dcterms:W3CDTF">2022-06-09T01:09:00Z</dcterms:created>
  <dcterms:modified xsi:type="dcterms:W3CDTF">2024-12-13T07:06:48Z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4B17665A5D294633A637BA17E776E9B2_13</vt:lpwstr>
  </property>
  <property fmtid="{D5CDD505-2E9C-101B-9397-08002B2CF9AE}" pid="3" name="KSOProductBuildVer">
    <vt:lpwstr>2052-12.1.0.18912</vt:lpwstr>
  </property>
</Properties>
</file>