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61" r:id="rId6"/>
    <p:sldId id="280" r:id="rId7"/>
    <p:sldId id="282" r:id="rId8"/>
    <p:sldId id="296" r:id="rId9"/>
    <p:sldId id="297" r:id="rId10"/>
    <p:sldId id="279" r:id="rId11"/>
    <p:sldId id="281" r:id="rId12"/>
    <p:sldId id="274" r:id="rId13"/>
    <p:sldId id="275" r:id="rId14"/>
    <p:sldId id="283" r:id="rId15"/>
    <p:sldId id="284" r:id="rId16"/>
    <p:sldId id="285" r:id="rId17"/>
    <p:sldId id="277" r:id="rId18"/>
    <p:sldId id="276" r:id="rId19"/>
    <p:sldId id="262" r:id="rId20"/>
    <p:sldId id="263" r:id="rId21"/>
    <p:sldId id="259" r:id="rId22"/>
    <p:sldId id="260" r:id="rId23"/>
  </p:sldIdLst>
  <p:sldSz cx="24384000" cy="13716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29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5" d="100"/>
          <a:sy n="55" d="100"/>
        </p:scale>
        <p:origin x="636" y="96"/>
      </p:cViewPr>
      <p:guideLst>
        <p:guide orient="horz" pos="2152"/>
        <p:guide pos="29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20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.png"/><Relationship Id="rId2" Type="http://schemas.openxmlformats.org/officeDocument/2006/relationships/tags" Target="../tags/tag12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.png"/><Relationship Id="rId2" Type="http://schemas.openxmlformats.org/officeDocument/2006/relationships/tags" Target="../tags/tag13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jpeg"/><Relationship Id="rId3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1.png"/><Relationship Id="rId2" Type="http://schemas.openxmlformats.org/officeDocument/2006/relationships/tags" Target="../tags/tag16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1.png"/><Relationship Id="rId2" Type="http://schemas.openxmlformats.org/officeDocument/2006/relationships/tags" Target="../tags/tag17.xml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1.png"/><Relationship Id="rId2" Type="http://schemas.openxmlformats.org/officeDocument/2006/relationships/tags" Target="../tags/tag18.xml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19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16745" y="3100705"/>
            <a:ext cx="6713855" cy="902335"/>
          </a:xfrm>
          <a:prstGeom prst="rect">
            <a:avLst/>
          </a:prstGeom>
        </p:spPr>
        <p:txBody>
          <a:bodyPr/>
          <a:lstStyle/>
          <a:p>
            <a:pPr algn="l"/>
            <a:endParaRPr lang="zh-CN" altLang="en-US" sz="9240" spc="6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0464" y="10131290"/>
            <a:ext cx="6337300" cy="1485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545" spc="2200" dirty="0" err="1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汇报人</a:t>
            </a:r>
            <a:r>
              <a:rPr lang="en-US" sz="4545" spc="2200" dirty="0" smtClean="0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：</a:t>
            </a:r>
            <a:r>
              <a:rPr lang="zh-CN" altLang="en-US" sz="4545" spc="2200" dirty="0" smtClean="0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王清莲</a:t>
            </a:r>
            <a:endParaRPr lang="zh-CN" altLang="en-US" sz="4545" spc="2200" dirty="0" smtClean="0">
              <a:solidFill>
                <a:srgbClr val="FFFFFF"/>
              </a:solidFill>
              <a:latin typeface="方正大黑简体" panose="03000509000000000000" charset="-122"/>
              <a:ea typeface="方正大黑简体" panose="03000509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998940" y="11318875"/>
            <a:ext cx="2083435" cy="2045970"/>
          </a:xfrm>
          <a:prstGeom prst="rect">
            <a:avLst/>
          </a:prstGeom>
        </p:spPr>
      </p:pic>
      <p:pic>
        <p:nvPicPr>
          <p:cNvPr id="3" name="图片 2" descr="2024PP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" y="0"/>
            <a:ext cx="24378920" cy="13716000"/>
          </a:xfrm>
          <a:prstGeom prst="rect">
            <a:avLst/>
          </a:prstGeom>
        </p:spPr>
      </p:pic>
      <p:sp>
        <p:nvSpPr>
          <p:cNvPr id="2" name="TextBox 7"/>
          <p:cNvSpPr txBox="1"/>
          <p:nvPr/>
        </p:nvSpPr>
        <p:spPr>
          <a:xfrm>
            <a:off x="2567464" y="10258290"/>
            <a:ext cx="6337300" cy="1485900"/>
          </a:xfrm>
          <a:prstGeom prst="rect">
            <a:avLst/>
          </a:prstGeom>
        </p:spPr>
        <p:txBody>
          <a:bodyPr/>
          <a:p>
            <a:pPr algn="ctr"/>
            <a:r>
              <a:rPr lang="zh-CN" altLang="en-US" sz="4545" spc="2200" dirty="0" smtClean="0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主讲人</a:t>
            </a:r>
            <a:r>
              <a:rPr lang="en-US" sz="4545" spc="2200" dirty="0" smtClean="0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：</a:t>
            </a:r>
            <a:r>
              <a:rPr lang="zh-CN" altLang="en-US" sz="4545" spc="2200" dirty="0" smtClean="0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周柯</a:t>
            </a:r>
            <a:endParaRPr lang="zh-CN" altLang="en-US" sz="4545" spc="2200" dirty="0" smtClean="0">
              <a:solidFill>
                <a:srgbClr val="FFFFFF"/>
              </a:solidFill>
              <a:latin typeface="方正大黑简体" panose="03000509000000000000" charset="-122"/>
              <a:ea typeface="方正大黑简体" panose="03000509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791200" y="3886200"/>
            <a:ext cx="118294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 b="1">
                <a:solidFill>
                  <a:schemeClr val="bg1">
                    <a:lumMod val="9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七彩暑假</a:t>
            </a:r>
            <a:r>
              <a:rPr lang="zh-CN" altLang="en-US" sz="8000" b="1">
                <a:solidFill>
                  <a:schemeClr val="bg1">
                    <a:lumMod val="9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护航成长</a:t>
            </a:r>
            <a:endParaRPr lang="zh-CN" altLang="en-US" sz="8000" b="1">
              <a:solidFill>
                <a:schemeClr val="bg1">
                  <a:lumMod val="9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506200" y="685800"/>
            <a:ext cx="12357735" cy="9220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5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5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彩虹伞</a:t>
            </a:r>
            <a:r>
              <a:rPr lang="en-US" altLang="zh-CN" sz="5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5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护航青少年心理健康项目</a:t>
            </a:r>
            <a:endParaRPr lang="zh-CN" altLang="en-US" sz="54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28000" y="6674400"/>
            <a:ext cx="8128000" cy="230695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薛家镇行政审批局</a:t>
            </a:r>
            <a:endParaRPr lang="zh-CN" altLang="en-US" sz="36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薛家镇社工站</a:t>
            </a:r>
            <a:endParaRPr lang="zh-CN" altLang="en-US" sz="36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薛家实验小学</a:t>
            </a:r>
            <a:endParaRPr lang="zh-CN" altLang="en-US" sz="36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常州市心理咨询师协会</a:t>
            </a:r>
            <a:endParaRPr lang="zh-CN" altLang="en-US" sz="36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95400" y="3886200"/>
            <a:ext cx="11946255" cy="7764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父母是孩子模仿的对象</a:t>
            </a:r>
            <a:endParaRPr lang="zh-CN" altLang="en-US" sz="4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变色龙效应，又称“无意识模仿”，是指人们在社会交流时,会相互无意识地模仿对方的一些动作、表情和行为方式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大量研究证明: 在西方群体中，变色龙效应是一种普遍存在的心理现象。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当实验员和研究对象自然交谈时，实验员适当地增加摸脸或抖腿的次数，研究对象也会显著增加摸脸或抖腿的次数;并且在整个交流过程中，研究对象都没有察觉到模仿行为的存在。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7" name="图片 6" descr="c95bad901a66389e79a8e12f67235b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200" y="4114800"/>
            <a:ext cx="9013825" cy="71266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微信图片_202201100017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850" y="3030220"/>
            <a:ext cx="7865110" cy="90589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68500" y="3324860"/>
            <a:ext cx="11380470" cy="83089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适当的惩罚是必要的。</a:t>
            </a:r>
            <a:endParaRPr lang="zh-CN" altLang="en-US" sz="54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但是这种惩罚必须是提前设定好的，一旦孩子触及到了需要惩罚的红线，就必须及时给予反馈。</a:t>
            </a:r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惩罚本身的设定也是考量家长自身人生观和世界观的过程。</a:t>
            </a:r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有惩罚也需要有奖励，奖励的设定应该和惩罚一样，是预先的、分层级的、明确的。</a:t>
            </a:r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c5d3e3283f7a0c07c5f3e930639451f"/>
          <p:cNvPicPr>
            <a:picLocks noChangeAspect="1"/>
          </p:cNvPicPr>
          <p:nvPr/>
        </p:nvPicPr>
        <p:blipFill>
          <a:blip r:embed="rId4"/>
          <a:srcRect l="16587" r="4808"/>
          <a:stretch>
            <a:fillRect/>
          </a:stretch>
        </p:blipFill>
        <p:spPr>
          <a:xfrm>
            <a:off x="2590800" y="3657600"/>
            <a:ext cx="9420225" cy="88442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023975" y="4086225"/>
            <a:ext cx="80740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黑体" panose="02010609060101010101" charset="-122"/>
                <a:ea typeface="黑体" panose="02010609060101010101" charset="-122"/>
              </a:rPr>
              <a:t>不服</a:t>
            </a:r>
            <a:r>
              <a:rPr lang="en-US" altLang="zh-CN" sz="5400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5400">
                <a:latin typeface="黑体" panose="02010609060101010101" charset="-122"/>
                <a:ea typeface="黑体" panose="02010609060101010101" charset="-122"/>
              </a:rPr>
              <a:t>管</a:t>
            </a:r>
            <a:r>
              <a:rPr lang="en-US" altLang="zh-CN" sz="5400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5400">
                <a:latin typeface="黑体" panose="02010609060101010101" charset="-122"/>
                <a:ea typeface="黑体" panose="02010609060101010101" charset="-122"/>
              </a:rPr>
              <a:t>怎么办？</a:t>
            </a:r>
            <a:endParaRPr lang="zh-CN" altLang="en-US" sz="5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023975" y="5562600"/>
            <a:ext cx="94665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黑体" panose="02010609060101010101" charset="-122"/>
                <a:ea typeface="黑体" panose="02010609060101010101" charset="-122"/>
              </a:rPr>
              <a:t>亲子交流不是上下级布置任务</a:t>
            </a:r>
            <a:endParaRPr lang="zh-CN" altLang="en-US" sz="4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023975" y="7162800"/>
            <a:ext cx="9123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000">
                <a:latin typeface="黑体" panose="02010609060101010101" charset="-122"/>
                <a:ea typeface="黑体" panose="02010609060101010101" charset="-122"/>
              </a:rPr>
              <a:t>不能因为沟通不畅放弃交流</a:t>
            </a:r>
            <a:endParaRPr lang="zh-CN" altLang="en-US" sz="4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023975" y="8839200"/>
            <a:ext cx="9123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000">
                <a:latin typeface="黑体" panose="02010609060101010101" charset="-122"/>
                <a:ea typeface="黑体" panose="02010609060101010101" charset="-122"/>
              </a:rPr>
              <a:t>现在的方法不行就应该换方法</a:t>
            </a:r>
            <a:endParaRPr lang="zh-CN" altLang="en-US" sz="4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023975" y="10363200"/>
            <a:ext cx="9123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黑体" panose="02010609060101010101" charset="-122"/>
                <a:ea typeface="黑体" panose="02010609060101010101" charset="-122"/>
              </a:rPr>
              <a:t>科学的方法需要坚持</a:t>
            </a:r>
            <a:endParaRPr lang="zh-CN" altLang="en-US" sz="40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8a31d655ff39c4fe4b9ac90cf33c34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205" y="3200400"/>
            <a:ext cx="17547590" cy="9222105"/>
          </a:xfrm>
          <a:prstGeom prst="round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593ffca2c6d7b01f734e09529fb299"/>
          <p:cNvPicPr>
            <a:picLocks noChangeAspect="1"/>
          </p:cNvPicPr>
          <p:nvPr/>
        </p:nvPicPr>
        <p:blipFill>
          <a:blip r:embed="rId1"/>
          <a:srcRect b="8630"/>
          <a:stretch>
            <a:fillRect/>
          </a:stretch>
        </p:blipFill>
        <p:spPr>
          <a:xfrm>
            <a:off x="2622550" y="459740"/>
            <a:ext cx="6657340" cy="13122910"/>
          </a:xfrm>
          <a:prstGeom prst="rect">
            <a:avLst/>
          </a:prstGeom>
        </p:spPr>
      </p:pic>
      <p:pic>
        <p:nvPicPr>
          <p:cNvPr id="3" name="图片 2" descr="aa85f1f19d0cf73bf41edeea21176d4"/>
          <p:cNvPicPr>
            <a:picLocks noChangeAspect="1"/>
          </p:cNvPicPr>
          <p:nvPr/>
        </p:nvPicPr>
        <p:blipFill>
          <a:blip r:embed="rId2"/>
          <a:srcRect t="9195" b="4287"/>
          <a:stretch>
            <a:fillRect/>
          </a:stretch>
        </p:blipFill>
        <p:spPr>
          <a:xfrm>
            <a:off x="9465310" y="459740"/>
            <a:ext cx="6922770" cy="12980670"/>
          </a:xfrm>
          <a:prstGeom prst="rect">
            <a:avLst/>
          </a:prstGeom>
        </p:spPr>
      </p:pic>
      <p:pic>
        <p:nvPicPr>
          <p:cNvPr id="4" name="图片 3" descr="85a290862c13771030f5879d7729b08"/>
          <p:cNvPicPr>
            <a:picLocks noChangeAspect="1"/>
          </p:cNvPicPr>
          <p:nvPr/>
        </p:nvPicPr>
        <p:blipFill>
          <a:blip r:embed="rId3"/>
          <a:srcRect b="29319"/>
          <a:stretch>
            <a:fillRect/>
          </a:stretch>
        </p:blipFill>
        <p:spPr>
          <a:xfrm>
            <a:off x="16536670" y="459740"/>
            <a:ext cx="6850380" cy="6842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5334000" y="2819400"/>
            <a:ext cx="12386310" cy="9648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5c5ef05dfad60c527d955d1922d6f64"/>
          <p:cNvPicPr>
            <a:picLocks noChangeAspect="1"/>
          </p:cNvPicPr>
          <p:nvPr/>
        </p:nvPicPr>
        <p:blipFill>
          <a:blip r:embed="rId4"/>
          <a:srcRect t="5239" b="7012"/>
          <a:stretch>
            <a:fillRect/>
          </a:stretch>
        </p:blipFill>
        <p:spPr>
          <a:xfrm>
            <a:off x="1600200" y="2667000"/>
            <a:ext cx="9495155" cy="11093450"/>
          </a:xfrm>
          <a:prstGeom prst="rect">
            <a:avLst/>
          </a:prstGeom>
        </p:spPr>
      </p:pic>
      <p:pic>
        <p:nvPicPr>
          <p:cNvPr id="5" name="图片 4" descr="638d01be03db85f4e5ad8465f7cb5f5"/>
          <p:cNvPicPr>
            <a:picLocks noChangeAspect="1"/>
          </p:cNvPicPr>
          <p:nvPr/>
        </p:nvPicPr>
        <p:blipFill>
          <a:blip r:embed="rId5"/>
          <a:srcRect t="5007" b="6537"/>
          <a:stretch>
            <a:fillRect/>
          </a:stretch>
        </p:blipFill>
        <p:spPr>
          <a:xfrm>
            <a:off x="11963400" y="2667000"/>
            <a:ext cx="9213215" cy="108508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240ecc32e532e198aaa876624a9b2eb"/>
          <p:cNvPicPr>
            <a:picLocks noChangeAspect="1"/>
          </p:cNvPicPr>
          <p:nvPr/>
        </p:nvPicPr>
        <p:blipFill>
          <a:blip r:embed="rId4"/>
          <a:srcRect t="4172" b="8206"/>
          <a:stretch>
            <a:fillRect/>
          </a:stretch>
        </p:blipFill>
        <p:spPr>
          <a:xfrm>
            <a:off x="1510665" y="2842260"/>
            <a:ext cx="8886825" cy="10367645"/>
          </a:xfrm>
          <a:prstGeom prst="rect">
            <a:avLst/>
          </a:prstGeom>
        </p:spPr>
      </p:pic>
      <p:pic>
        <p:nvPicPr>
          <p:cNvPr id="5" name="图片 4" descr="075bf714d8ba8b3745b238fe20dc99b"/>
          <p:cNvPicPr>
            <a:picLocks noChangeAspect="1"/>
          </p:cNvPicPr>
          <p:nvPr/>
        </p:nvPicPr>
        <p:blipFill>
          <a:blip r:embed="rId5"/>
          <a:srcRect t="5007" b="8206"/>
          <a:stretch>
            <a:fillRect/>
          </a:stretch>
        </p:blipFill>
        <p:spPr>
          <a:xfrm>
            <a:off x="11963400" y="2743200"/>
            <a:ext cx="8788400" cy="101555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8ee0dd410a36245e59a86172e154811"/>
          <p:cNvPicPr>
            <a:picLocks noChangeAspect="1"/>
          </p:cNvPicPr>
          <p:nvPr/>
        </p:nvPicPr>
        <p:blipFill>
          <a:blip r:embed="rId4"/>
          <a:srcRect t="5007" b="8206"/>
          <a:stretch>
            <a:fillRect/>
          </a:stretch>
        </p:blipFill>
        <p:spPr>
          <a:xfrm>
            <a:off x="2057400" y="2637155"/>
            <a:ext cx="9108440" cy="10525760"/>
          </a:xfrm>
          <a:prstGeom prst="rect">
            <a:avLst/>
          </a:prstGeom>
        </p:spPr>
      </p:pic>
      <p:pic>
        <p:nvPicPr>
          <p:cNvPr id="5" name="图片 4" descr="15451189e395e1a68d921793d257440"/>
          <p:cNvPicPr>
            <a:picLocks noChangeAspect="1"/>
          </p:cNvPicPr>
          <p:nvPr/>
        </p:nvPicPr>
        <p:blipFill>
          <a:blip r:embed="rId5"/>
          <a:srcRect t="5841" b="6537"/>
          <a:stretch>
            <a:fillRect/>
          </a:stretch>
        </p:blipFill>
        <p:spPr>
          <a:xfrm>
            <a:off x="11734800" y="2895600"/>
            <a:ext cx="8979535" cy="104762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0" y="-102235"/>
            <a:ext cx="24382730" cy="13715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8667" y="4504221"/>
            <a:ext cx="3987800" cy="2108200"/>
          </a:xfrm>
          <a:prstGeom prst="rect">
            <a:avLst/>
          </a:prstGeom>
        </p:spPr>
        <p:txBody>
          <a:bodyPr/>
          <a:lstStyle/>
          <a:p>
            <a:pPr algn="ctr"/>
            <a:endParaRPr lang="en-US" sz="12915" dirty="0">
              <a:solidFill>
                <a:srgbClr val="FFFFFF"/>
              </a:solidFill>
              <a:latin typeface="zh95hsk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125200" y="2362200"/>
            <a:ext cx="28174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9E2C2C"/>
                </a:solidFill>
                <a:latin typeface="方正大黑简体" panose="03000509000000000000" charset="-122"/>
                <a:ea typeface="方正大黑简体" panose="03000509000000000000" charset="-122"/>
              </a:rPr>
              <a:t>讲师介绍</a:t>
            </a:r>
            <a:endParaRPr lang="zh-CN" altLang="en-US" sz="4800">
              <a:solidFill>
                <a:srgbClr val="9E2C2C"/>
              </a:solidFill>
              <a:latin typeface="方正大黑简体" panose="03000509000000000000" charset="-122"/>
              <a:ea typeface="方正大黑简体" panose="03000509000000000000" charset="-122"/>
            </a:endParaRPr>
          </a:p>
        </p:txBody>
      </p:sp>
      <p:pic>
        <p:nvPicPr>
          <p:cNvPr id="14" name="图片 13" descr="32313537363133303b32313537363131303bbcfd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9417685" y="2012315"/>
            <a:ext cx="1130935" cy="1678305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20796250" y="3077845"/>
            <a:ext cx="1049020" cy="10795"/>
          </a:xfrm>
          <a:prstGeom prst="line">
            <a:avLst/>
          </a:prstGeom>
          <a:ln w="41275" cmpd="sng">
            <a:solidFill>
              <a:srgbClr val="9E2C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1317903" y="2528253"/>
            <a:ext cx="5715" cy="1109980"/>
          </a:xfrm>
          <a:prstGeom prst="line">
            <a:avLst/>
          </a:prstGeom>
          <a:ln w="44450">
            <a:solidFill>
              <a:srgbClr val="9E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002665" y="2528570"/>
            <a:ext cx="6867525" cy="7984490"/>
          </a:xfrm>
          <a:prstGeom prst="rect">
            <a:avLst/>
          </a:prstGeom>
          <a:solidFill>
            <a:srgbClr val="C00000"/>
          </a:solidFill>
          <a:ln>
            <a:solidFill>
              <a:srgbClr val="9E2C2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448800" y="3416935"/>
            <a:ext cx="13895070" cy="7124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周柯</a:t>
            </a:r>
            <a:endParaRPr lang="zh-CN" altLang="en-US" sz="54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48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常州市心理咨询师协会理事</a:t>
            </a:r>
            <a:endParaRPr lang="zh-CN" altLang="en-US" sz="48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48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常州市心理学会心理咨询专委会会员</a:t>
            </a:r>
            <a:endParaRPr lang="zh-CN" altLang="en-US" sz="48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48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国家三级心理咨询师</a:t>
            </a:r>
            <a:endParaRPr lang="zh-CN" altLang="en-US" sz="48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48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国际IPT人际心理治疗学会认证治疗师</a:t>
            </a:r>
            <a:endParaRPr lang="zh-CN" altLang="en-US" sz="48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48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国际艾利克森临床催眠研究院注册催眠师</a:t>
            </a:r>
            <a:endParaRPr lang="zh-CN" altLang="en-US" sz="48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48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江苏省青少年心理课题专家协作组成员</a:t>
            </a:r>
            <a:endParaRPr lang="zh-CN" altLang="en-US" sz="48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336000" y="10744200"/>
            <a:ext cx="1786255" cy="175450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02666" y="3262630"/>
            <a:ext cx="5634356" cy="668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D:\恩悦讲课PPT\形象照.jpg形象照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2550" y="3051810"/>
            <a:ext cx="4936490" cy="74066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模板（改）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37153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98745" y="3453765"/>
            <a:ext cx="15359380" cy="37693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39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公文黑体" panose="02000500000000000000" charset="-122"/>
                <a:ea typeface="方正公文黑体" panose="02000500000000000000" charset="-122"/>
              </a:rPr>
              <a:t>感谢聆听！</a:t>
            </a:r>
            <a:endParaRPr lang="zh-CN" altLang="en-US" sz="2390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公文黑体" panose="02000500000000000000" charset="-122"/>
              <a:ea typeface="方正公文黑体" panose="0200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70" y="8382000"/>
            <a:ext cx="3738880" cy="36709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524000" y="5410200"/>
            <a:ext cx="108724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>
                <a:solidFill>
                  <a:srgbClr val="9E2C2C"/>
                </a:solidFill>
                <a:latin typeface="华文行楷" panose="02010800040101010101" charset="-122"/>
                <a:ea typeface="华文行楷" panose="02010800040101010101" charset="-122"/>
              </a:rPr>
              <a:t>暑假应该做些什么？</a:t>
            </a:r>
            <a:endParaRPr lang="zh-CN" altLang="en-US" sz="8000">
              <a:solidFill>
                <a:srgbClr val="9E2C2C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8" name="图片 17" descr="3c38fc2912259764a641e1f7fd32458"/>
          <p:cNvPicPr>
            <a:picLocks noChangeAspect="1"/>
          </p:cNvPicPr>
          <p:nvPr/>
        </p:nvPicPr>
        <p:blipFill>
          <a:blip r:embed="rId4"/>
          <a:srcRect b="8917"/>
          <a:stretch>
            <a:fillRect/>
          </a:stretch>
        </p:blipFill>
        <p:spPr>
          <a:xfrm>
            <a:off x="12649200" y="3048000"/>
            <a:ext cx="8002905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534920" y="4427220"/>
            <a:ext cx="19117310" cy="7677150"/>
            <a:chOff x="2372" y="4057"/>
            <a:chExt cx="15053" cy="6045"/>
          </a:xfrm>
        </p:grpSpPr>
        <p:sp>
          <p:nvSpPr>
            <p:cNvPr id="5" name="圆角矩形 4"/>
            <p:cNvSpPr/>
            <p:nvPr/>
          </p:nvSpPr>
          <p:spPr>
            <a:xfrm>
              <a:off x="2372" y="4057"/>
              <a:ext cx="4350" cy="268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3075" y="4057"/>
              <a:ext cx="4350" cy="268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372" y="7417"/>
              <a:ext cx="4350" cy="268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3075" y="7417"/>
              <a:ext cx="4350" cy="268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12" name="右箭头 11"/>
            <p:cNvSpPr/>
            <p:nvPr/>
          </p:nvSpPr>
          <p:spPr>
            <a:xfrm rot="1740000">
              <a:off x="7363" y="5338"/>
              <a:ext cx="1473" cy="3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13" name="右箭头 12"/>
            <p:cNvSpPr/>
            <p:nvPr/>
          </p:nvSpPr>
          <p:spPr>
            <a:xfrm rot="19860000">
              <a:off x="7363" y="8569"/>
              <a:ext cx="1473" cy="3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14" name="右箭头 13"/>
            <p:cNvSpPr/>
            <p:nvPr/>
          </p:nvSpPr>
          <p:spPr>
            <a:xfrm rot="9180000">
              <a:off x="11270" y="5338"/>
              <a:ext cx="1473" cy="3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15" name="右箭头 14"/>
            <p:cNvSpPr/>
            <p:nvPr/>
          </p:nvSpPr>
          <p:spPr>
            <a:xfrm rot="12660000">
              <a:off x="11264" y="8570"/>
              <a:ext cx="1473" cy="3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530" y="5024"/>
              <a:ext cx="3921" cy="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/>
                <a:t>暑假作业</a:t>
              </a:r>
              <a:r>
                <a:rPr lang="zh-CN" altLang="en-US" sz="3600" b="1"/>
                <a:t>完不成</a:t>
              </a:r>
              <a:endParaRPr lang="zh-CN" altLang="en-US" sz="3600" b="1"/>
            </a:p>
          </p:txBody>
        </p: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504" y="5024"/>
              <a:ext cx="3921" cy="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/>
                <a:t>在家无人照看</a:t>
              </a:r>
              <a:r>
                <a:rPr lang="zh-CN" altLang="en-US" sz="3600" b="1"/>
                <a:t>不安全</a:t>
              </a:r>
              <a:endParaRPr lang="zh-CN" altLang="en-US" sz="3600" b="1"/>
            </a:p>
          </p:txBody>
        </p:sp>
        <p:sp>
          <p:nvSpPr>
            <p:cNvPr id="8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2587" y="8469"/>
              <a:ext cx="3921" cy="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/>
                <a:t>滥用</a:t>
              </a:r>
              <a:r>
                <a:rPr lang="zh-CN" altLang="en-US" sz="3600" b="1"/>
                <a:t>电子产品</a:t>
              </a:r>
              <a:endParaRPr lang="zh-CN" altLang="en-US" sz="3600" b="1"/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3290" y="8469"/>
              <a:ext cx="3921" cy="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/>
                <a:t>作息习惯</a:t>
              </a:r>
              <a:r>
                <a:rPr lang="zh-CN" altLang="en-US" sz="3600" b="1"/>
                <a:t>紊乱</a:t>
              </a:r>
              <a:endParaRPr lang="zh-CN" altLang="en-US" sz="3600" b="1"/>
            </a:p>
          </p:txBody>
        </p:sp>
        <p:sp>
          <p:nvSpPr>
            <p:cNvPr id="16" name="流程图: 离页连接符 15"/>
            <p:cNvSpPr/>
            <p:nvPr/>
          </p:nvSpPr>
          <p:spPr>
            <a:xfrm>
              <a:off x="9003" y="5413"/>
              <a:ext cx="2226" cy="3764"/>
            </a:xfrm>
            <a:prstGeom prst="flowChartOffpageConnector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590800" y="3505200"/>
            <a:ext cx="9448800" cy="16764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200400" y="3886200"/>
            <a:ext cx="99663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每日计划都是纸上谈兵？</a:t>
            </a:r>
            <a:endParaRPr lang="zh-CN" altLang="en-US" sz="6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1430000" y="6248400"/>
            <a:ext cx="9448800" cy="16764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039600" y="6629400"/>
            <a:ext cx="99663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计划赶不上</a:t>
            </a:r>
            <a:r>
              <a:rPr lang="zh-CN" altLang="en-US" sz="6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变化？</a:t>
            </a:r>
            <a:endParaRPr lang="zh-CN" altLang="en-US" sz="6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514600" y="8610600"/>
            <a:ext cx="9448800" cy="16764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124200" y="8991600"/>
            <a:ext cx="99663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目标完成</a:t>
            </a:r>
            <a:r>
              <a:rPr lang="zh-CN" altLang="en-US" sz="6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很低效？</a:t>
            </a:r>
            <a:endParaRPr lang="zh-CN" altLang="en-US" sz="6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43200" y="2514600"/>
            <a:ext cx="80022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挫折后直接躺平</a:t>
            </a:r>
            <a:r>
              <a:rPr lang="en-US" altLang="zh-CN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躲避</a:t>
            </a:r>
            <a:endParaRPr lang="zh-CN" altLang="en-US" sz="54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302f5edc382bf607a294a84854058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3690620"/>
            <a:ext cx="6743700" cy="10025380"/>
          </a:xfrm>
          <a:prstGeom prst="rect">
            <a:avLst/>
          </a:prstGeom>
        </p:spPr>
      </p:pic>
      <p:pic>
        <p:nvPicPr>
          <p:cNvPr id="4" name="图片 3" descr="226c7552f97180b2caa523e6e5266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690620"/>
            <a:ext cx="6248400" cy="10100945"/>
          </a:xfrm>
          <a:prstGeom prst="rect">
            <a:avLst/>
          </a:prstGeom>
        </p:spPr>
      </p:pic>
      <p:pic>
        <p:nvPicPr>
          <p:cNvPr id="6" name="图片 5" descr="2ed83b4e4239530a10d193e05073eb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8400" y="3657600"/>
            <a:ext cx="6858000" cy="10100310"/>
          </a:xfrm>
          <a:prstGeom prst="rect">
            <a:avLst/>
          </a:prstGeom>
        </p:spPr>
      </p:pic>
      <p:pic>
        <p:nvPicPr>
          <p:cNvPr id="5" name="图片 4" descr="de5af5ece4644d4eff440cd5a50b8d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3690620"/>
            <a:ext cx="6430645" cy="101568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图片 1" descr="35ba46210e3432330a8a27d36921b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38400"/>
            <a:ext cx="9754870" cy="118586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192000" y="4933315"/>
            <a:ext cx="1098423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71500" indent="-57150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48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树立目标，从易到难</a:t>
            </a:r>
            <a:endParaRPr lang="zh-CN" altLang="en-US" sz="48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48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创造成功经验</a:t>
            </a:r>
            <a:endParaRPr lang="zh-CN" altLang="en-US" sz="48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48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提取方法论，形成系统的处理能力</a:t>
            </a:r>
            <a:endParaRPr lang="zh-CN" altLang="en-US" sz="48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48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失败总结，避免重复错误</a:t>
            </a:r>
            <a:endParaRPr lang="zh-CN" altLang="en-US" sz="48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 descr="7d1bd248fc61877055540f7137ab989"/>
          <p:cNvPicPr>
            <a:picLocks noChangeAspect="1"/>
          </p:cNvPicPr>
          <p:nvPr/>
        </p:nvPicPr>
        <p:blipFill>
          <a:blip r:embed="rId2"/>
          <a:srcRect b="12243"/>
          <a:stretch>
            <a:fillRect/>
          </a:stretch>
        </p:blipFill>
        <p:spPr>
          <a:xfrm>
            <a:off x="2625090" y="3208020"/>
            <a:ext cx="9037320" cy="4442460"/>
          </a:xfrm>
          <a:prstGeom prst="rect">
            <a:avLst/>
          </a:prstGeom>
        </p:spPr>
      </p:pic>
      <p:pic>
        <p:nvPicPr>
          <p:cNvPr id="5" name="图片 4" descr="3144c791ac1f9c9199b87567033b448"/>
          <p:cNvPicPr>
            <a:picLocks noChangeAspect="1"/>
          </p:cNvPicPr>
          <p:nvPr/>
        </p:nvPicPr>
        <p:blipFill>
          <a:blip r:embed="rId3"/>
          <a:srcRect r="6927" b="11895"/>
          <a:stretch>
            <a:fillRect/>
          </a:stretch>
        </p:blipFill>
        <p:spPr>
          <a:xfrm>
            <a:off x="12894310" y="8204200"/>
            <a:ext cx="9069070" cy="4809490"/>
          </a:xfrm>
          <a:prstGeom prst="rect">
            <a:avLst/>
          </a:prstGeom>
        </p:spPr>
      </p:pic>
      <p:pic>
        <p:nvPicPr>
          <p:cNvPr id="6" name="图片 5" descr="59324304f839ff562792e76895b81fd"/>
          <p:cNvPicPr>
            <a:picLocks noChangeAspect="1"/>
          </p:cNvPicPr>
          <p:nvPr/>
        </p:nvPicPr>
        <p:blipFill>
          <a:blip r:embed="rId4"/>
          <a:srcRect b="10396"/>
          <a:stretch>
            <a:fillRect/>
          </a:stretch>
        </p:blipFill>
        <p:spPr>
          <a:xfrm>
            <a:off x="12894310" y="3136900"/>
            <a:ext cx="9071610" cy="45542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19400" y="9448800"/>
            <a:ext cx="10476230" cy="1986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过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度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依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赖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电子产品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是</a:t>
            </a:r>
            <a:endParaRPr lang="zh-CN" altLang="en-US" sz="5600" b="1">
              <a:solidFill>
                <a:srgbClr val="9F2D2D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物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质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成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瘾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的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一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种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表</a:t>
            </a:r>
            <a:r>
              <a:rPr lang="en-US" altLang="zh-CN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5600" b="1">
                <a:solidFill>
                  <a:srgbClr val="9F2D2D"/>
                </a:solidFill>
                <a:latin typeface="华文行楷" panose="02010800040101010101" charset="-122"/>
                <a:ea typeface="华文行楷" panose="02010800040101010101" charset="-122"/>
              </a:rPr>
              <a:t>现</a:t>
            </a:r>
            <a:endParaRPr lang="zh-CN" altLang="en-US" sz="5600" b="1">
              <a:solidFill>
                <a:srgbClr val="9F2D2D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2338070" y="2694940"/>
          <a:ext cx="19648170" cy="1048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9390"/>
                <a:gridCol w="6549390"/>
                <a:gridCol w="6549390"/>
              </a:tblGrid>
              <a:tr h="12769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5600"/>
                        <a:t>目标制定</a:t>
                      </a:r>
                      <a:endParaRPr lang="zh-CN" altLang="en-US" sz="5600"/>
                    </a:p>
                  </a:txBody>
                  <a:tcPr marL="182880" marR="182880" marT="91440" marB="9144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5600"/>
                        <a:t>考核标准</a:t>
                      </a:r>
                      <a:endParaRPr lang="zh-CN" altLang="en-US" sz="5600"/>
                    </a:p>
                  </a:txBody>
                  <a:tcPr marL="182880" marR="182880" marT="91440" marB="9144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5600">
                          <a:sym typeface="+mn-ea"/>
                        </a:rPr>
                        <a:t>具体奖惩</a:t>
                      </a:r>
                      <a:endParaRPr lang="zh-CN" altLang="en-US" sz="5600">
                        <a:sym typeface="+mn-ea"/>
                      </a:endParaRPr>
                    </a:p>
                  </a:txBody>
                  <a:tcPr marL="182880" marR="182880" marT="91440" marB="91440" anchor="ctr" anchorCtr="0"/>
                </a:tc>
              </a:tr>
              <a:tr h="5634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 b="1"/>
                        <a:t>一周使用一小时手机</a:t>
                      </a:r>
                      <a:endParaRPr lang="zh-CN" altLang="en-US" sz="3600" b="1"/>
                    </a:p>
                    <a:p>
                      <a:pPr algn="ctr">
                        <a:buNone/>
                      </a:pPr>
                      <a:r>
                        <a:rPr lang="zh-CN" altLang="en-US" sz="3600" b="1"/>
                        <a:t>（周日</a:t>
                      </a:r>
                      <a:r>
                        <a:rPr lang="en-US" altLang="zh-CN" sz="3600" b="1"/>
                        <a:t>19</a:t>
                      </a:r>
                      <a:r>
                        <a:rPr lang="zh-CN" altLang="en-US" sz="3600" b="1"/>
                        <a:t>：</a:t>
                      </a:r>
                      <a:r>
                        <a:rPr lang="en-US" altLang="zh-CN" sz="3600" b="1"/>
                        <a:t>00-20</a:t>
                      </a:r>
                      <a:r>
                        <a:rPr lang="zh-CN" altLang="en-US" sz="3600" b="1"/>
                        <a:t>：</a:t>
                      </a:r>
                      <a:r>
                        <a:rPr lang="en-US" altLang="zh-CN" sz="3600" b="1"/>
                        <a:t>00</a:t>
                      </a:r>
                      <a:r>
                        <a:rPr lang="zh-CN" altLang="en-US" sz="3600" b="1"/>
                        <a:t>）</a:t>
                      </a:r>
                      <a:endParaRPr lang="zh-CN" altLang="en-US" sz="3600" b="1"/>
                    </a:p>
                  </a:txBody>
                  <a:tcPr marL="182880" marR="182880" marT="91440" marB="9144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 b="1"/>
                        <a:t>闹钟计时一小时</a:t>
                      </a:r>
                      <a:endParaRPr lang="zh-CN" altLang="en-US" sz="3600" b="1"/>
                    </a:p>
                  </a:txBody>
                  <a:tcPr marL="182880" marR="182880" marT="91440" marB="91440"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600" b="1"/>
                        <a:t>奖：完全遵守，准时交回</a:t>
                      </a:r>
                      <a:endParaRPr lang="zh-CN" altLang="en-US" sz="3600" b="1"/>
                    </a:p>
                    <a:p>
                      <a:pPr algn="ctr">
                        <a:buNone/>
                      </a:pPr>
                      <a:r>
                        <a:rPr lang="zh-CN" altLang="en-US" sz="3600" b="1"/>
                        <a:t>（每月最后一周奖励一小时）</a:t>
                      </a:r>
                      <a:endParaRPr lang="zh-CN" altLang="en-US" sz="3600" b="1"/>
                    </a:p>
                    <a:p>
                      <a:pPr algn="ctr">
                        <a:buNone/>
                      </a:pPr>
                      <a:r>
                        <a:rPr lang="zh-CN" altLang="en-US" sz="3600" b="1"/>
                        <a:t>惩：超时或偷偷使用</a:t>
                      </a:r>
                      <a:endParaRPr lang="zh-CN" altLang="en-US" sz="3600" b="1"/>
                    </a:p>
                    <a:p>
                      <a:pPr algn="ctr">
                        <a:buNone/>
                      </a:pPr>
                      <a:r>
                        <a:rPr lang="zh-CN" altLang="en-US" sz="3600" b="1"/>
                        <a:t>（扣除下周使用时间）</a:t>
                      </a:r>
                      <a:endParaRPr lang="zh-CN" altLang="en-US" sz="3600" b="1"/>
                    </a:p>
                  </a:txBody>
                  <a:tcPr marL="182880" marR="182880" marT="91440" marB="91440" anchor="ctr" anchorCtr="0"/>
                </a:tc>
              </a:tr>
              <a:tr h="119126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 marL="182880" marR="182880" marT="91440" marB="9144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 marL="182880" marR="182880" marT="91440" marB="9144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 marL="182880" marR="182880" marT="91440" marB="91440"/>
                </a:tc>
              </a:tr>
              <a:tr h="119189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 marL="182880" marR="182880" marT="91440" marB="9144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 marL="182880" marR="182880" marT="91440" marB="9144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 marL="182880" marR="182880" marT="91440" marB="91440"/>
                </a:tc>
              </a:tr>
              <a:tr h="119189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 marL="182880" marR="182880" marT="91440" marB="9144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 marL="182880" marR="182880" marT="91440" marB="9144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600"/>
                    </a:p>
                  </a:txBody>
                  <a:tcPr marL="182880" marR="182880" marT="91440" marB="9144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TABLE_ENDDRAG_ORIGIN_RECT" val="773*380"/>
  <p:tag name="TABLE_ENDDRAG_RECT" val="92*106*773*380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2082,&quot;width&quot;:17302}"/>
</p:tagLst>
</file>

<file path=ppt/tags/tag20.xml><?xml version="1.0" encoding="utf-8"?>
<p:tagLst xmlns:p="http://schemas.openxmlformats.org/presentationml/2006/main">
  <p:tag name="KSO_WPP_MARK_KEY" val="14e5f7fb-721a-4858-affc-be6e7e0c92a1"/>
  <p:tag name="COMMONDATA" val="eyJoZGlkIjoiNmUxMjM3ZjI1YzE1MzA2OTY4NGE3M2ZiYTVlYzVhN2UifQ=="/>
  <p:tag name="commondata" val="eyJoZGlkIjoiY2Y1NmYwMWI5MGQwMjk3NjBkYzg4OTA4MzE3NDllZTEifQ=="/>
</p:tagLst>
</file>

<file path=ppt/tags/tag3.xml><?xml version="1.0" encoding="utf-8"?>
<p:tagLst xmlns:p="http://schemas.openxmlformats.org/presentationml/2006/main">
  <p:tag name="KSO_WM_UNIT_PLACING_PICTURE_USER_VIEWPORT" val="{&quot;height&quot;:8910,&quot;width&quot;:15840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745</Words>
  <Application>WPS 演示</Application>
  <PresentationFormat>自定义</PresentationFormat>
  <Paragraphs>91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方正粗倩简体</vt:lpstr>
      <vt:lpstr>方正大黑简体</vt:lpstr>
      <vt:lpstr>黑体</vt:lpstr>
      <vt:lpstr>华文行楷</vt:lpstr>
      <vt:lpstr>微软雅黑</vt:lpstr>
      <vt:lpstr>zh95hsks</vt:lpstr>
      <vt:lpstr>方正黑体简体</vt:lpstr>
      <vt:lpstr>Wingdings</vt:lpstr>
      <vt:lpstr>Arial Unicode MS</vt:lpstr>
      <vt:lpstr>Calibri</vt:lpstr>
      <vt:lpstr>华文新魏</vt:lpstr>
      <vt:lpstr>方正公文黑体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常州市新北区恩悦婚姻家庭指导中心</cp:lastModifiedBy>
  <cp:revision>36</cp:revision>
  <dcterms:created xsi:type="dcterms:W3CDTF">2006-08-16T00:00:00Z</dcterms:created>
  <dcterms:modified xsi:type="dcterms:W3CDTF">2024-11-28T02:03:40Z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SaveFontToCloudKey">
    <vt:lpwstr>247075340_btnclosed</vt:lpwstr>
  </property>
  <property fmtid="{D5CDD505-2E9C-101B-9397-08002B2CF9AE}" pid="3" name="KSOProductBuildVer">
    <vt:lpwstr>2052-12.1.0.18912</vt:lpwstr>
  </property>
  <property fmtid="{D5CDD505-2E9C-101B-9397-08002B2CF9AE}" pid="4" name="ICV">
    <vt:lpwstr>FB7B9663740148F59FDACFC29C0AB747_13</vt:lpwstr>
  </property>
</Properties>
</file>