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8" r:id="rId3"/>
    <p:sldId id="302" r:id="rId4"/>
    <p:sldId id="320" r:id="rId5"/>
    <p:sldId id="321" r:id="rId6"/>
    <p:sldId id="313" r:id="rId7"/>
    <p:sldId id="323" r:id="rId8"/>
    <p:sldId id="322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2B362-43ED-4DBE-A749-CAD7908738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EB373-9E60-4576-B51C-05B3AC946F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A2D-797D-4E39-B3E9-55D5BCF13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00A-6C70-4F19-A728-9C12B4E750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A2D-797D-4E39-B3E9-55D5BCF13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00A-6C70-4F19-A728-9C12B4E750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A2D-797D-4E39-B3E9-55D5BCF13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00A-6C70-4F19-A728-9C12B4E750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A2D-797D-4E39-B3E9-55D5BCF13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00A-6C70-4F19-A728-9C12B4E750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A2D-797D-4E39-B3E9-55D5BCF13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00A-6C70-4F19-A728-9C12B4E750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A2D-797D-4E39-B3E9-55D5BCF13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00A-6C70-4F19-A728-9C12B4E750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A2D-797D-4E39-B3E9-55D5BCF13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00A-6C70-4F19-A728-9C12B4E750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A2D-797D-4E39-B3E9-55D5BCF13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00A-6C70-4F19-A728-9C12B4E750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A2D-797D-4E39-B3E9-55D5BCF13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00A-6C70-4F19-A728-9C12B4E750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A2D-797D-4E39-B3E9-55D5BCF13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00A-6C70-4F19-A728-9C12B4E750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8A2D-797D-4E39-B3E9-55D5BCF13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900A-6C70-4F19-A728-9C12B4E750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8A2D-797D-4E39-B3E9-55D5BCF134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6900A-6C70-4F19-A728-9C12B4E750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3.png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4.png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image" Target="../media/image2.png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37.xml"/><Relationship Id="rId16" Type="http://schemas.openxmlformats.org/officeDocument/2006/relationships/image" Target="../media/image4.png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8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878965" y="2270125"/>
            <a:ext cx="8595360" cy="12604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承前启后，感悟数概念的一致性</a:t>
            </a:r>
            <a:endParaRPr kumimoji="0" lang="zh-CN" altLang="en-US" sz="4000" b="1" i="0" u="none" strike="noStrike" kern="1200" cap="none" spc="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                  </a:t>
            </a:r>
            <a:endParaRPr kumimoji="0" lang="en-US" altLang="zh-CN" b="1" i="0" u="none" strike="noStrike" kern="1200" cap="none" spc="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                     ——“</a:t>
            </a:r>
            <a:r>
              <a:rPr kumimoji="0" lang="zh-CN" altLang="en-US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分数的意义</a:t>
            </a:r>
            <a:r>
              <a:rPr kumimoji="0" lang="en-US" altLang="zh-CN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en-US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教学片段与思考</a:t>
            </a:r>
            <a:endParaRPr kumimoji="0" lang="zh-CN" altLang="en-US" b="1" i="0" u="none" strike="noStrike" kern="1200" cap="none" spc="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30160" y="4839335"/>
            <a:ext cx="33261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新北区薛家实验小学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刘伟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74295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677545" y="562610"/>
            <a:ext cx="3646805" cy="706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000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行文思路：</a:t>
            </a:r>
            <a:endParaRPr kumimoji="0" lang="zh-CN" b="1" i="0" u="none" strike="noStrike" kern="1200" cap="none" spc="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83945" y="1604010"/>
            <a:ext cx="9016365" cy="387985"/>
            <a:chOff x="1707" y="3106"/>
            <a:chExt cx="14199" cy="611"/>
          </a:xfrm>
        </p:grpSpPr>
        <p:sp>
          <p:nvSpPr>
            <p:cNvPr id="14" name="文本框 13"/>
            <p:cNvSpPr txBox="1"/>
            <p:nvPr/>
          </p:nvSpPr>
          <p:spPr>
            <a:xfrm>
              <a:off x="1707" y="3137"/>
              <a:ext cx="88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chemeClr val="accent2"/>
                  </a:solidFill>
                </a:rPr>
                <a:t>一</a:t>
              </a:r>
              <a:r>
                <a:rPr lang="en-US" altLang="zh-CN" b="1">
                  <a:solidFill>
                    <a:schemeClr val="accent2"/>
                  </a:solidFill>
                </a:rPr>
                <a:t>.</a:t>
              </a:r>
              <a:r>
                <a:rPr lang="zh-CN" altLang="en-US" b="1">
                  <a:solidFill>
                    <a:schemeClr val="accent2"/>
                  </a:solidFill>
                </a:rPr>
                <a:t>新课标的要求，新教材的编排意图，新例题的思路</a:t>
              </a:r>
              <a:endParaRPr lang="zh-CN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280" y="3106"/>
              <a:ext cx="362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chemeClr val="accent2"/>
                  </a:solidFill>
                </a:rPr>
                <a:t>研究的背景</a:t>
              </a:r>
              <a:endParaRPr lang="zh-CN" altLang="en-US" b="1">
                <a:solidFill>
                  <a:schemeClr val="accent2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184275" y="2726055"/>
            <a:ext cx="4088130" cy="9220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7030A0"/>
                </a:solidFill>
              </a:rPr>
              <a:t>片段一：回顾引领，感受整数的意义</a:t>
            </a:r>
            <a:endParaRPr lang="zh-CN" altLang="en-US" b="1">
              <a:solidFill>
                <a:srgbClr val="7030A0"/>
              </a:solidFill>
            </a:endParaRPr>
          </a:p>
          <a:p>
            <a:endParaRPr lang="zh-CN" altLang="en-US" b="1">
              <a:solidFill>
                <a:srgbClr val="7030A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教学片段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设计意图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84910" y="4081780"/>
            <a:ext cx="4087495" cy="9220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7030A0"/>
                </a:solidFill>
              </a:rPr>
              <a:t>片段二：精准表征，感受分数的意义</a:t>
            </a:r>
            <a:endParaRPr lang="zh-CN" altLang="en-US" b="1">
              <a:solidFill>
                <a:srgbClr val="7030A0"/>
              </a:solidFill>
            </a:endParaRPr>
          </a:p>
          <a:p>
            <a:endParaRPr lang="zh-CN" altLang="en-US" b="1">
              <a:solidFill>
                <a:srgbClr val="7030A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教学片段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设计意图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657215" y="2726055"/>
            <a:ext cx="3879215" cy="9220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7030A0"/>
                </a:solidFill>
              </a:rPr>
              <a:t>片段三：自助迁移，深化分数的意义</a:t>
            </a:r>
            <a:endParaRPr lang="zh-CN" altLang="en-US" b="1">
              <a:solidFill>
                <a:srgbClr val="7030A0"/>
              </a:solidFill>
            </a:endParaRPr>
          </a:p>
          <a:p>
            <a:endParaRPr lang="zh-CN" altLang="en-US" b="1">
              <a:solidFill>
                <a:srgbClr val="7030A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教学片段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设计意图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57215" y="4068445"/>
            <a:ext cx="3879850" cy="9220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7030A0"/>
                </a:solidFill>
              </a:rPr>
              <a:t>片段四：拓展延伸，感受数的一致性</a:t>
            </a:r>
            <a:endParaRPr lang="zh-CN" altLang="en-US" b="1">
              <a:solidFill>
                <a:srgbClr val="7030A0"/>
              </a:solidFill>
            </a:endParaRPr>
          </a:p>
          <a:p>
            <a:endParaRPr lang="zh-CN" altLang="en-US" b="1">
              <a:solidFill>
                <a:srgbClr val="7030A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教学片段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设计意图</a:t>
            </a:r>
            <a:endParaRPr lang="zh-CN" altLang="en-US" b="1">
              <a:solidFill>
                <a:srgbClr val="FF0000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83945" y="5437505"/>
            <a:ext cx="8453120" cy="368300"/>
            <a:chOff x="1707" y="9143"/>
            <a:chExt cx="13312" cy="580"/>
          </a:xfrm>
        </p:grpSpPr>
        <p:sp>
          <p:nvSpPr>
            <p:cNvPr id="22" name="文本框 21"/>
            <p:cNvSpPr txBox="1"/>
            <p:nvPr/>
          </p:nvSpPr>
          <p:spPr>
            <a:xfrm>
              <a:off x="1707" y="9143"/>
              <a:ext cx="887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chemeClr val="accent6">
                      <a:lumMod val="75000"/>
                    </a:schemeClr>
                  </a:solidFill>
                </a:rPr>
                <a:t>三</a:t>
              </a:r>
              <a:r>
                <a:rPr lang="en-US" altLang="zh-CN" b="1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r>
                <a:rPr lang="zh-CN" altLang="en-US" b="1">
                  <a:solidFill>
                    <a:schemeClr val="accent6">
                      <a:lumMod val="75000"/>
                    </a:schemeClr>
                  </a:solidFill>
                </a:rPr>
                <a:t>教后反思。关联中引入，关联中深化，关联中建构</a:t>
              </a:r>
              <a:endParaRPr lang="zh-CN" altLang="en-US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523" y="9143"/>
              <a:ext cx="249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chemeClr val="accent6">
                      <a:lumMod val="75000"/>
                    </a:schemeClr>
                  </a:solidFill>
                </a:rPr>
                <a:t>研究的收获</a:t>
              </a:r>
              <a:endParaRPr lang="zh-CN" altLang="en-US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083945" y="2212975"/>
            <a:ext cx="2878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b="1">
                <a:solidFill>
                  <a:srgbClr val="7030A0"/>
                </a:solidFill>
              </a:rPr>
              <a:t>二.教学片段和设计意图：</a:t>
            </a:r>
            <a:endParaRPr lang="zh-CN" altLang="en-US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8" grpId="0" bldLvl="0" animBg="1"/>
      <p:bldP spid="20" grpId="0" bldLvl="0" animBg="1"/>
      <p:bldP spid="21" grpId="0" bldLvl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74295"/>
            <a:ext cx="12192000" cy="6857999"/>
          </a:xfrm>
          <a:prstGeom prst="rect">
            <a:avLst/>
          </a:prstGeom>
          <a:ln>
            <a:noFill/>
          </a:ln>
        </p:spPr>
      </p:pic>
      <p:pic>
        <p:nvPicPr>
          <p:cNvPr id="11291" name="Picture 6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389380" y="983615"/>
            <a:ext cx="81724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2" name="Picture 7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2433955" y="993140"/>
            <a:ext cx="81724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3" name="Picture 8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644390" y="1002665"/>
            <a:ext cx="81724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4" name="Picture 9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557905" y="1002665"/>
            <a:ext cx="817245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" name="矩形 49"/>
          <p:cNvSpPr/>
          <p:nvPr/>
        </p:nvSpPr>
        <p:spPr>
          <a:xfrm>
            <a:off x="1389380" y="2510790"/>
            <a:ext cx="1349375" cy="8362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198495" y="2510790"/>
            <a:ext cx="1349375" cy="8362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531350" y="2421890"/>
            <a:ext cx="10045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en-US" altLang="zh-CN" sz="4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67435" y="5084445"/>
            <a:ext cx="2131060" cy="1154430"/>
            <a:chOff x="1681" y="8007"/>
            <a:chExt cx="3356" cy="1818"/>
          </a:xfrm>
        </p:grpSpPr>
        <p:grpSp>
          <p:nvGrpSpPr>
            <p:cNvPr id="6146" name="组合 1"/>
            <p:cNvGrpSpPr/>
            <p:nvPr/>
          </p:nvGrpSpPr>
          <p:grpSpPr>
            <a:xfrm>
              <a:off x="1681" y="8007"/>
              <a:ext cx="3357" cy="1818"/>
              <a:chOff x="1857375" y="2571750"/>
              <a:chExt cx="5214938" cy="1785938"/>
            </a:xfrm>
          </p:grpSpPr>
          <p:sp>
            <p:nvSpPr>
              <p:cNvPr id="6154" name="Oval 4"/>
              <p:cNvSpPr/>
              <p:nvPr>
                <p:custDataLst>
                  <p:tags r:id="rId4"/>
                </p:custDataLst>
              </p:nvPr>
            </p:nvSpPr>
            <p:spPr>
              <a:xfrm>
                <a:off x="1857375" y="2571750"/>
                <a:ext cx="5214938" cy="1785938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4000" dirty="0"/>
              </a:p>
            </p:txBody>
          </p:sp>
          <p:sp>
            <p:nvSpPr>
              <p:cNvPr id="6165" name="Oval 23"/>
              <p:cNvSpPr/>
              <p:nvPr>
                <p:custDataLst>
                  <p:tags r:id="rId5"/>
                </p:custDataLst>
              </p:nvPr>
            </p:nvSpPr>
            <p:spPr>
              <a:xfrm>
                <a:off x="2789467" y="2843865"/>
                <a:ext cx="723909" cy="490200"/>
              </a:xfrm>
              <a:prstGeom prst="ellipse">
                <a:avLst/>
              </a:prstGeom>
              <a:solidFill>
                <a:schemeClr val="bg1"/>
              </a:soli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4000" dirty="0"/>
              </a:p>
            </p:txBody>
          </p:sp>
        </p:grpSp>
        <p:sp>
          <p:nvSpPr>
            <p:cNvPr id="10" name="Oval 23"/>
            <p:cNvSpPr/>
            <p:nvPr>
              <p:custDataLst>
                <p:tags r:id="rId6"/>
              </p:custDataLst>
            </p:nvPr>
          </p:nvSpPr>
          <p:spPr>
            <a:xfrm>
              <a:off x="3125" y="8284"/>
              <a:ext cx="466" cy="499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4000" dirty="0"/>
            </a:p>
          </p:txBody>
        </p:sp>
        <p:sp>
          <p:nvSpPr>
            <p:cNvPr id="11" name="Oval 23"/>
            <p:cNvSpPr/>
            <p:nvPr>
              <p:custDataLst>
                <p:tags r:id="rId7"/>
              </p:custDataLst>
            </p:nvPr>
          </p:nvSpPr>
          <p:spPr>
            <a:xfrm>
              <a:off x="3930" y="9034"/>
              <a:ext cx="466" cy="499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4000" dirty="0"/>
            </a:p>
          </p:txBody>
        </p:sp>
        <p:sp>
          <p:nvSpPr>
            <p:cNvPr id="12" name="Oval 23"/>
            <p:cNvSpPr/>
            <p:nvPr>
              <p:custDataLst>
                <p:tags r:id="rId8"/>
              </p:custDataLst>
            </p:nvPr>
          </p:nvSpPr>
          <p:spPr>
            <a:xfrm>
              <a:off x="3894" y="8284"/>
              <a:ext cx="466" cy="499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4000" dirty="0"/>
            </a:p>
          </p:txBody>
        </p:sp>
        <p:sp>
          <p:nvSpPr>
            <p:cNvPr id="13" name="Oval 23"/>
            <p:cNvSpPr/>
            <p:nvPr>
              <p:custDataLst>
                <p:tags r:id="rId9"/>
              </p:custDataLst>
            </p:nvPr>
          </p:nvSpPr>
          <p:spPr>
            <a:xfrm>
              <a:off x="3141" y="9049"/>
              <a:ext cx="466" cy="499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4000" dirty="0"/>
            </a:p>
          </p:txBody>
        </p:sp>
        <p:sp>
          <p:nvSpPr>
            <p:cNvPr id="19" name="Oval 23"/>
            <p:cNvSpPr/>
            <p:nvPr>
              <p:custDataLst>
                <p:tags r:id="rId10"/>
              </p:custDataLst>
            </p:nvPr>
          </p:nvSpPr>
          <p:spPr>
            <a:xfrm>
              <a:off x="2277" y="9064"/>
              <a:ext cx="466" cy="499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4000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54370" y="5084445"/>
            <a:ext cx="2131060" cy="1154430"/>
            <a:chOff x="1681" y="8007"/>
            <a:chExt cx="3356" cy="1818"/>
          </a:xfrm>
        </p:grpSpPr>
        <p:grpSp>
          <p:nvGrpSpPr>
            <p:cNvPr id="28" name="组合 1"/>
            <p:cNvGrpSpPr/>
            <p:nvPr/>
          </p:nvGrpSpPr>
          <p:grpSpPr>
            <a:xfrm>
              <a:off x="1681" y="8007"/>
              <a:ext cx="3357" cy="1818"/>
              <a:chOff x="1857375" y="2571750"/>
              <a:chExt cx="5214938" cy="1785938"/>
            </a:xfrm>
          </p:grpSpPr>
          <p:sp>
            <p:nvSpPr>
              <p:cNvPr id="29" name="Oval 4"/>
              <p:cNvSpPr/>
              <p:nvPr>
                <p:custDataLst>
                  <p:tags r:id="rId11"/>
                </p:custDataLst>
              </p:nvPr>
            </p:nvSpPr>
            <p:spPr>
              <a:xfrm>
                <a:off x="1857375" y="2571750"/>
                <a:ext cx="5214938" cy="1785938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4000" dirty="0"/>
              </a:p>
            </p:txBody>
          </p:sp>
          <p:sp>
            <p:nvSpPr>
              <p:cNvPr id="30" name="Oval 23"/>
              <p:cNvSpPr/>
              <p:nvPr>
                <p:custDataLst>
                  <p:tags r:id="rId12"/>
                </p:custDataLst>
              </p:nvPr>
            </p:nvSpPr>
            <p:spPr>
              <a:xfrm>
                <a:off x="2789467" y="2843865"/>
                <a:ext cx="723909" cy="490200"/>
              </a:xfrm>
              <a:prstGeom prst="ellipse">
                <a:avLst/>
              </a:prstGeom>
              <a:solidFill>
                <a:schemeClr val="bg1"/>
              </a:soli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4000" dirty="0"/>
              </a:p>
            </p:txBody>
          </p:sp>
        </p:grpSp>
        <p:sp>
          <p:nvSpPr>
            <p:cNvPr id="31" name="Oval 23"/>
            <p:cNvSpPr/>
            <p:nvPr>
              <p:custDataLst>
                <p:tags r:id="rId13"/>
              </p:custDataLst>
            </p:nvPr>
          </p:nvSpPr>
          <p:spPr>
            <a:xfrm>
              <a:off x="3125" y="8284"/>
              <a:ext cx="466" cy="499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4000" dirty="0"/>
            </a:p>
          </p:txBody>
        </p:sp>
        <p:sp>
          <p:nvSpPr>
            <p:cNvPr id="32" name="Oval 23"/>
            <p:cNvSpPr/>
            <p:nvPr>
              <p:custDataLst>
                <p:tags r:id="rId14"/>
              </p:custDataLst>
            </p:nvPr>
          </p:nvSpPr>
          <p:spPr>
            <a:xfrm>
              <a:off x="3930" y="9034"/>
              <a:ext cx="466" cy="499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4000" dirty="0"/>
            </a:p>
          </p:txBody>
        </p:sp>
        <p:sp>
          <p:nvSpPr>
            <p:cNvPr id="33" name="Oval 23"/>
            <p:cNvSpPr/>
            <p:nvPr>
              <p:custDataLst>
                <p:tags r:id="rId15"/>
              </p:custDataLst>
            </p:nvPr>
          </p:nvSpPr>
          <p:spPr>
            <a:xfrm>
              <a:off x="3894" y="8284"/>
              <a:ext cx="466" cy="499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4000" dirty="0"/>
            </a:p>
          </p:txBody>
        </p:sp>
        <p:sp>
          <p:nvSpPr>
            <p:cNvPr id="34" name="Oval 23"/>
            <p:cNvSpPr/>
            <p:nvPr>
              <p:custDataLst>
                <p:tags r:id="rId16"/>
              </p:custDataLst>
            </p:nvPr>
          </p:nvSpPr>
          <p:spPr>
            <a:xfrm>
              <a:off x="3141" y="9049"/>
              <a:ext cx="466" cy="499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4000" dirty="0"/>
            </a:p>
          </p:txBody>
        </p:sp>
        <p:sp>
          <p:nvSpPr>
            <p:cNvPr id="35" name="Oval 23"/>
            <p:cNvSpPr/>
            <p:nvPr>
              <p:custDataLst>
                <p:tags r:id="rId17"/>
              </p:custDataLst>
            </p:nvPr>
          </p:nvSpPr>
          <p:spPr>
            <a:xfrm>
              <a:off x="2277" y="9064"/>
              <a:ext cx="466" cy="499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4000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377565" y="5084445"/>
            <a:ext cx="2131060" cy="1154430"/>
            <a:chOff x="1681" y="8007"/>
            <a:chExt cx="3356" cy="1818"/>
          </a:xfrm>
        </p:grpSpPr>
        <p:grpSp>
          <p:nvGrpSpPr>
            <p:cNvPr id="37" name="组合 1"/>
            <p:cNvGrpSpPr/>
            <p:nvPr/>
          </p:nvGrpSpPr>
          <p:grpSpPr>
            <a:xfrm>
              <a:off x="1681" y="8007"/>
              <a:ext cx="3357" cy="1818"/>
              <a:chOff x="1857375" y="2571750"/>
              <a:chExt cx="5214938" cy="1785938"/>
            </a:xfrm>
          </p:grpSpPr>
          <p:sp>
            <p:nvSpPr>
              <p:cNvPr id="38" name="Oval 4"/>
              <p:cNvSpPr/>
              <p:nvPr>
                <p:custDataLst>
                  <p:tags r:id="rId18"/>
                </p:custDataLst>
              </p:nvPr>
            </p:nvSpPr>
            <p:spPr>
              <a:xfrm>
                <a:off x="1857375" y="2571750"/>
                <a:ext cx="5214938" cy="1785938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4000" dirty="0"/>
              </a:p>
            </p:txBody>
          </p:sp>
          <p:sp>
            <p:nvSpPr>
              <p:cNvPr id="39" name="Oval 23"/>
              <p:cNvSpPr/>
              <p:nvPr>
                <p:custDataLst>
                  <p:tags r:id="rId19"/>
                </p:custDataLst>
              </p:nvPr>
            </p:nvSpPr>
            <p:spPr>
              <a:xfrm>
                <a:off x="2789467" y="2843865"/>
                <a:ext cx="723909" cy="490200"/>
              </a:xfrm>
              <a:prstGeom prst="ellipse">
                <a:avLst/>
              </a:prstGeom>
              <a:solidFill>
                <a:schemeClr val="bg1"/>
              </a:soli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4000" dirty="0"/>
              </a:p>
            </p:txBody>
          </p:sp>
        </p:grpSp>
        <p:sp>
          <p:nvSpPr>
            <p:cNvPr id="40" name="Oval 23"/>
            <p:cNvSpPr/>
            <p:nvPr>
              <p:custDataLst>
                <p:tags r:id="rId20"/>
              </p:custDataLst>
            </p:nvPr>
          </p:nvSpPr>
          <p:spPr>
            <a:xfrm>
              <a:off x="3125" y="8284"/>
              <a:ext cx="466" cy="499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4000" dirty="0"/>
            </a:p>
          </p:txBody>
        </p:sp>
        <p:sp>
          <p:nvSpPr>
            <p:cNvPr id="41" name="Oval 23"/>
            <p:cNvSpPr/>
            <p:nvPr>
              <p:custDataLst>
                <p:tags r:id="rId21"/>
              </p:custDataLst>
            </p:nvPr>
          </p:nvSpPr>
          <p:spPr>
            <a:xfrm>
              <a:off x="3930" y="9034"/>
              <a:ext cx="466" cy="499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4000" dirty="0"/>
            </a:p>
          </p:txBody>
        </p:sp>
        <p:sp>
          <p:nvSpPr>
            <p:cNvPr id="42" name="Oval 23"/>
            <p:cNvSpPr/>
            <p:nvPr>
              <p:custDataLst>
                <p:tags r:id="rId22"/>
              </p:custDataLst>
            </p:nvPr>
          </p:nvSpPr>
          <p:spPr>
            <a:xfrm>
              <a:off x="3894" y="8284"/>
              <a:ext cx="466" cy="499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4000" dirty="0"/>
            </a:p>
          </p:txBody>
        </p:sp>
        <p:sp>
          <p:nvSpPr>
            <p:cNvPr id="43" name="Oval 23"/>
            <p:cNvSpPr/>
            <p:nvPr>
              <p:custDataLst>
                <p:tags r:id="rId23"/>
              </p:custDataLst>
            </p:nvPr>
          </p:nvSpPr>
          <p:spPr>
            <a:xfrm>
              <a:off x="3141" y="9049"/>
              <a:ext cx="466" cy="499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4000" dirty="0"/>
            </a:p>
          </p:txBody>
        </p:sp>
        <p:sp>
          <p:nvSpPr>
            <p:cNvPr id="44" name="Oval 23"/>
            <p:cNvSpPr/>
            <p:nvPr>
              <p:custDataLst>
                <p:tags r:id="rId24"/>
              </p:custDataLst>
            </p:nvPr>
          </p:nvSpPr>
          <p:spPr>
            <a:xfrm>
              <a:off x="2277" y="9064"/>
              <a:ext cx="466" cy="499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4000" dirty="0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9536430" y="3777615"/>
            <a:ext cx="10045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en-US" altLang="zh-CN" sz="4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554210" y="5115560"/>
            <a:ext cx="10045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en-US" altLang="zh-CN" sz="4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25880" y="4004310"/>
            <a:ext cx="3229610" cy="872490"/>
            <a:chOff x="2117" y="6196"/>
            <a:chExt cx="5086" cy="1374"/>
          </a:xfrm>
        </p:grpSpPr>
        <p:grpSp>
          <p:nvGrpSpPr>
            <p:cNvPr id="53" name="组合 52"/>
            <p:cNvGrpSpPr/>
            <p:nvPr/>
          </p:nvGrpSpPr>
          <p:grpSpPr>
            <a:xfrm>
              <a:off x="2188" y="6196"/>
              <a:ext cx="4965" cy="1375"/>
              <a:chOff x="2188" y="6196"/>
              <a:chExt cx="4965" cy="137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188" y="6196"/>
                <a:ext cx="4965" cy="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4313" y="6991"/>
                <a:ext cx="84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1</a:t>
                </a:r>
                <a:r>
                  <a:rPr lang="zh-CN" altLang="en-US"/>
                  <a:t>米</a:t>
                </a:r>
                <a:endParaRPr lang="zh-CN" altLang="en-US"/>
              </a:p>
            </p:txBody>
          </p:sp>
        </p:grpSp>
        <p:pic>
          <p:nvPicPr>
            <p:cNvPr id="60" name="图片 59" descr="QQ截图20170324155527.pn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2430"/>
            <a:stretch>
              <a:fillRect/>
            </a:stretch>
          </p:blipFill>
          <p:spPr>
            <a:xfrm>
              <a:off x="2117" y="6571"/>
              <a:ext cx="5086" cy="38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9531350" y="875030"/>
            <a:ext cx="10045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en-US" altLang="zh-CN" sz="4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57905" y="313055"/>
            <a:ext cx="5494020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00B050"/>
                </a:solidFill>
              </a:rPr>
              <a:t>片段一：回顾引领，感受整数的意义</a:t>
            </a:r>
            <a:endParaRPr lang="zh-CN" altLang="en-US" b="1">
              <a:solidFill>
                <a:srgbClr val="00B050"/>
              </a:solidFill>
            </a:endParaRP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9050"/>
            <a:ext cx="12192000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724910" y="1113137"/>
            <a:ext cx="7772400" cy="4839353"/>
            <a:chOff x="1226" y="626"/>
            <a:chExt cx="15790" cy="9684"/>
          </a:xfrm>
        </p:grpSpPr>
        <p:grpSp>
          <p:nvGrpSpPr>
            <p:cNvPr id="3" name="组合 2" descr="7b0a202020202274657874626f78223a2022220a7d0a"/>
            <p:cNvGrpSpPr/>
            <p:nvPr/>
          </p:nvGrpSpPr>
          <p:grpSpPr>
            <a:xfrm>
              <a:off x="1226" y="1504"/>
              <a:ext cx="15790" cy="8806"/>
              <a:chOff x="5910" y="3275"/>
              <a:chExt cx="7389" cy="4299"/>
            </a:xfrm>
          </p:grpSpPr>
          <p:sp>
            <p:nvSpPr>
              <p:cNvPr id="2126" name="图形 2114"/>
              <p:cNvSpPr/>
              <p:nvPr>
                <p:custDataLst>
                  <p:tags r:id="rId2"/>
                </p:custDataLst>
              </p:nvPr>
            </p:nvSpPr>
            <p:spPr>
              <a:xfrm>
                <a:off x="12837" y="7131"/>
                <a:ext cx="462" cy="443"/>
              </a:xfrm>
              <a:custGeom>
                <a:avLst/>
                <a:gdLst>
                  <a:gd name="connsiteX0" fmla="*/ 153621 w 293354"/>
                  <a:gd name="connsiteY0" fmla="*/ 242148 h 281203"/>
                  <a:gd name="connsiteX1" fmla="*/ 6943 w 293354"/>
                  <a:gd name="connsiteY1" fmla="*/ 242148 h 281203"/>
                  <a:gd name="connsiteX2" fmla="*/ 6943 w 293354"/>
                  <a:gd name="connsiteY2" fmla="*/ 51207 h 281203"/>
                  <a:gd name="connsiteX3" fmla="*/ 6943 w 293354"/>
                  <a:gd name="connsiteY3" fmla="*/ 0 h 281203"/>
                  <a:gd name="connsiteX4" fmla="*/ 0 w 293354"/>
                  <a:gd name="connsiteY4" fmla="*/ 0 h 281203"/>
                  <a:gd name="connsiteX5" fmla="*/ 0 w 293354"/>
                  <a:gd name="connsiteY5" fmla="*/ 90263 h 281203"/>
                  <a:gd name="connsiteX6" fmla="*/ 0 w 293354"/>
                  <a:gd name="connsiteY6" fmla="*/ 281204 h 281203"/>
                  <a:gd name="connsiteX7" fmla="*/ 146677 w 293354"/>
                  <a:gd name="connsiteY7" fmla="*/ 281204 h 281203"/>
                  <a:gd name="connsiteX8" fmla="*/ 293355 w 293354"/>
                  <a:gd name="connsiteY8" fmla="*/ 144941 h 281203"/>
                  <a:gd name="connsiteX9" fmla="*/ 153621 w 293354"/>
                  <a:gd name="connsiteY9" fmla="*/ 242148 h 28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3354" h="281203">
                    <a:moveTo>
                      <a:pt x="153621" y="242148"/>
                    </a:moveTo>
                    <a:lnTo>
                      <a:pt x="6943" y="242148"/>
                    </a:lnTo>
                    <a:lnTo>
                      <a:pt x="6943" y="51207"/>
                    </a:lnTo>
                    <a:lnTo>
                      <a:pt x="6943" y="0"/>
                    </a:lnTo>
                    <a:lnTo>
                      <a:pt x="0" y="0"/>
                    </a:lnTo>
                    <a:lnTo>
                      <a:pt x="0" y="90263"/>
                    </a:lnTo>
                    <a:lnTo>
                      <a:pt x="0" y="281204"/>
                    </a:lnTo>
                    <a:lnTo>
                      <a:pt x="146677" y="281204"/>
                    </a:lnTo>
                    <a:cubicBezTo>
                      <a:pt x="226526" y="281204"/>
                      <a:pt x="290751" y="220450"/>
                      <a:pt x="293355" y="144941"/>
                    </a:cubicBezTo>
                    <a:cubicBezTo>
                      <a:pt x="274261" y="201356"/>
                      <a:pt x="218714" y="242148"/>
                      <a:pt x="153621" y="242148"/>
                    </a:cubicBezTo>
                    <a:close/>
                  </a:path>
                </a:pathLst>
              </a:custGeom>
              <a:solidFill>
                <a:srgbClr val="FFBB00"/>
              </a:solidFill>
              <a:ln w="8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27" name="图形 2114"/>
              <p:cNvSpPr/>
              <p:nvPr>
                <p:custDataLst>
                  <p:tags r:id="rId3"/>
                </p:custDataLst>
              </p:nvPr>
            </p:nvSpPr>
            <p:spPr>
              <a:xfrm>
                <a:off x="12837" y="6967"/>
                <a:ext cx="443" cy="288"/>
              </a:xfrm>
              <a:custGeom>
                <a:avLst/>
                <a:gdLst>
                  <a:gd name="connsiteX0" fmla="*/ 274261 w 281204"/>
                  <a:gd name="connsiteY0" fmla="*/ 178790 h 183129"/>
                  <a:gd name="connsiteX1" fmla="*/ 274261 w 281204"/>
                  <a:gd name="connsiteY1" fmla="*/ 183130 h 183129"/>
                  <a:gd name="connsiteX2" fmla="*/ 281204 w 281204"/>
                  <a:gd name="connsiteY2" fmla="*/ 140602 h 183129"/>
                  <a:gd name="connsiteX3" fmla="*/ 140602 w 281204"/>
                  <a:gd name="connsiteY3" fmla="*/ 0 h 183129"/>
                  <a:gd name="connsiteX4" fmla="*/ 0 w 281204"/>
                  <a:gd name="connsiteY4" fmla="*/ 0 h 183129"/>
                  <a:gd name="connsiteX5" fmla="*/ 0 w 281204"/>
                  <a:gd name="connsiteY5" fmla="*/ 39056 h 183129"/>
                  <a:gd name="connsiteX6" fmla="*/ 133659 w 281204"/>
                  <a:gd name="connsiteY6" fmla="*/ 39056 h 183129"/>
                  <a:gd name="connsiteX7" fmla="*/ 274261 w 281204"/>
                  <a:gd name="connsiteY7" fmla="*/ 178790 h 183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204" h="183129">
                    <a:moveTo>
                      <a:pt x="274261" y="178790"/>
                    </a:moveTo>
                    <a:cubicBezTo>
                      <a:pt x="274261" y="180526"/>
                      <a:pt x="274261" y="181394"/>
                      <a:pt x="274261" y="183130"/>
                    </a:cubicBezTo>
                    <a:cubicBezTo>
                      <a:pt x="278601" y="169243"/>
                      <a:pt x="281204" y="155356"/>
                      <a:pt x="281204" y="140602"/>
                    </a:cubicBezTo>
                    <a:cubicBezTo>
                      <a:pt x="281204" y="63358"/>
                      <a:pt x="218714" y="0"/>
                      <a:pt x="140602" y="0"/>
                    </a:cubicBezTo>
                    <a:lnTo>
                      <a:pt x="0" y="0"/>
                    </a:lnTo>
                    <a:lnTo>
                      <a:pt x="0" y="39056"/>
                    </a:lnTo>
                    <a:lnTo>
                      <a:pt x="133659" y="39056"/>
                    </a:lnTo>
                    <a:cubicBezTo>
                      <a:pt x="211771" y="38188"/>
                      <a:pt x="274261" y="101546"/>
                      <a:pt x="274261" y="17879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28" name="图形 2114"/>
              <p:cNvSpPr/>
              <p:nvPr>
                <p:custDataLst>
                  <p:tags r:id="rId4"/>
                </p:custDataLst>
              </p:nvPr>
            </p:nvSpPr>
            <p:spPr>
              <a:xfrm>
                <a:off x="5930" y="3658"/>
                <a:ext cx="7338" cy="3589"/>
              </a:xfrm>
              <a:custGeom>
                <a:avLst/>
                <a:gdLst>
                  <a:gd name="connsiteX0" fmla="*/ 1626503 w 4659861"/>
                  <a:gd name="connsiteY0" fmla="*/ 2190614 h 2279141"/>
                  <a:gd name="connsiteX1" fmla="*/ 144107 w 4659861"/>
                  <a:gd name="connsiteY1" fmla="*/ 2190614 h 2279141"/>
                  <a:gd name="connsiteX2" fmla="*/ 33 w 4659861"/>
                  <a:gd name="connsiteY2" fmla="*/ 2048276 h 2279141"/>
                  <a:gd name="connsiteX3" fmla="*/ 140635 w 4659861"/>
                  <a:gd name="connsiteY3" fmla="*/ 1910278 h 2279141"/>
                  <a:gd name="connsiteX4" fmla="*/ 281237 w 4659861"/>
                  <a:gd name="connsiteY4" fmla="*/ 1910278 h 2279141"/>
                  <a:gd name="connsiteX5" fmla="*/ 281237 w 4659861"/>
                  <a:gd name="connsiteY5" fmla="*/ 0 h 2279141"/>
                  <a:gd name="connsiteX6" fmla="*/ 1626503 w 4659861"/>
                  <a:gd name="connsiteY6" fmla="*/ 0 h 2279141"/>
                  <a:gd name="connsiteX7" fmla="*/ 3033392 w 4659861"/>
                  <a:gd name="connsiteY7" fmla="*/ 0 h 2279141"/>
                  <a:gd name="connsiteX8" fmla="*/ 4468921 w 4659861"/>
                  <a:gd name="connsiteY8" fmla="*/ 0 h 2279141"/>
                  <a:gd name="connsiteX9" fmla="*/ 4659862 w 4659861"/>
                  <a:gd name="connsiteY9" fmla="*/ 190941 h 2279141"/>
                  <a:gd name="connsiteX10" fmla="*/ 4659862 w 4659861"/>
                  <a:gd name="connsiteY10" fmla="*/ 2279141 h 2279141"/>
                  <a:gd name="connsiteX11" fmla="*/ 4519260 w 4659861"/>
                  <a:gd name="connsiteY11" fmla="*/ 2189746 h 2279141"/>
                  <a:gd name="connsiteX12" fmla="*/ 3033392 w 4659861"/>
                  <a:gd name="connsiteY12" fmla="*/ 2189746 h 2279141"/>
                  <a:gd name="connsiteX13" fmla="*/ 1626503 w 4659861"/>
                  <a:gd name="connsiteY13" fmla="*/ 2189746 h 227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59861" h="2279141">
                    <a:moveTo>
                      <a:pt x="1626503" y="2190614"/>
                    </a:moveTo>
                    <a:lnTo>
                      <a:pt x="144107" y="2190614"/>
                    </a:lnTo>
                    <a:cubicBezTo>
                      <a:pt x="65127" y="2190614"/>
                      <a:pt x="-1703" y="2126389"/>
                      <a:pt x="33" y="2048276"/>
                    </a:cubicBezTo>
                    <a:cubicBezTo>
                      <a:pt x="1769" y="1971900"/>
                      <a:pt x="63391" y="1910278"/>
                      <a:pt x="140635" y="1910278"/>
                    </a:cubicBezTo>
                    <a:lnTo>
                      <a:pt x="281237" y="1910278"/>
                    </a:lnTo>
                    <a:lnTo>
                      <a:pt x="281237" y="0"/>
                    </a:lnTo>
                    <a:lnTo>
                      <a:pt x="1626503" y="0"/>
                    </a:lnTo>
                    <a:lnTo>
                      <a:pt x="3033392" y="0"/>
                    </a:lnTo>
                    <a:lnTo>
                      <a:pt x="4468921" y="0"/>
                    </a:lnTo>
                    <a:cubicBezTo>
                      <a:pt x="4574806" y="0"/>
                      <a:pt x="4659862" y="85923"/>
                      <a:pt x="4659862" y="190941"/>
                    </a:cubicBezTo>
                    <a:lnTo>
                      <a:pt x="4659862" y="2279141"/>
                    </a:lnTo>
                    <a:cubicBezTo>
                      <a:pt x="4659862" y="2201897"/>
                      <a:pt x="4597372" y="2189746"/>
                      <a:pt x="4519260" y="2189746"/>
                    </a:cubicBezTo>
                    <a:lnTo>
                      <a:pt x="3033392" y="2189746"/>
                    </a:lnTo>
                    <a:lnTo>
                      <a:pt x="1626503" y="2189746"/>
                    </a:lnTo>
                    <a:close/>
                  </a:path>
                </a:pathLst>
              </a:custGeom>
              <a:solidFill>
                <a:srgbClr val="FFBB00"/>
              </a:solidFill>
              <a:ln w="8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29" name="图形 2114"/>
              <p:cNvSpPr/>
              <p:nvPr>
                <p:custDataLst>
                  <p:tags r:id="rId5"/>
                </p:custDataLst>
              </p:nvPr>
            </p:nvSpPr>
            <p:spPr>
              <a:xfrm>
                <a:off x="13268" y="7131"/>
                <a:ext cx="14" cy="56"/>
              </a:xfrm>
              <a:custGeom>
                <a:avLst/>
                <a:gdLst>
                  <a:gd name="connsiteX0" fmla="*/ 0 w 8679"/>
                  <a:gd name="connsiteY0" fmla="*/ 0 h 35584"/>
                  <a:gd name="connsiteX1" fmla="*/ 0 w 8679"/>
                  <a:gd name="connsiteY1" fmla="*/ 35585 h 3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79" h="35584">
                    <a:moveTo>
                      <a:pt x="0" y="0"/>
                    </a:moveTo>
                    <a:lnTo>
                      <a:pt x="0" y="35585"/>
                    </a:lnTo>
                  </a:path>
                </a:pathLst>
              </a:custGeom>
              <a:solidFill>
                <a:srgbClr val="FFFFFF"/>
              </a:solidFill>
              <a:ln w="26035" cap="flat">
                <a:solidFill>
                  <a:srgbClr val="5477E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0" name="图形 2114"/>
              <p:cNvSpPr/>
              <p:nvPr>
                <p:custDataLst>
                  <p:tags r:id="rId6"/>
                </p:custDataLst>
              </p:nvPr>
            </p:nvSpPr>
            <p:spPr>
              <a:xfrm>
                <a:off x="5930" y="3516"/>
                <a:ext cx="7337" cy="3671"/>
              </a:xfrm>
              <a:custGeom>
                <a:avLst/>
                <a:gdLst>
                  <a:gd name="connsiteX0" fmla="*/ 4659862 w 4659861"/>
                  <a:gd name="connsiteY0" fmla="*/ 2331216 h 2331216"/>
                  <a:gd name="connsiteX1" fmla="*/ 4519260 w 4659861"/>
                  <a:gd name="connsiteY1" fmla="*/ 2190614 h 2331216"/>
                  <a:gd name="connsiteX2" fmla="*/ 3033392 w 4659861"/>
                  <a:gd name="connsiteY2" fmla="*/ 2190614 h 2331216"/>
                  <a:gd name="connsiteX3" fmla="*/ 1626503 w 4659861"/>
                  <a:gd name="connsiteY3" fmla="*/ 2190614 h 2331216"/>
                  <a:gd name="connsiteX4" fmla="*/ 144107 w 4659861"/>
                  <a:gd name="connsiteY4" fmla="*/ 2190614 h 2331216"/>
                  <a:gd name="connsiteX5" fmla="*/ 33 w 4659861"/>
                  <a:gd name="connsiteY5" fmla="*/ 2047408 h 2331216"/>
                  <a:gd name="connsiteX6" fmla="*/ 140635 w 4659861"/>
                  <a:gd name="connsiteY6" fmla="*/ 1909410 h 2331216"/>
                  <a:gd name="connsiteX7" fmla="*/ 281237 w 4659861"/>
                  <a:gd name="connsiteY7" fmla="*/ 1909410 h 2331216"/>
                  <a:gd name="connsiteX8" fmla="*/ 281237 w 4659861"/>
                  <a:gd name="connsiteY8" fmla="*/ 0 h 2331216"/>
                  <a:gd name="connsiteX9" fmla="*/ 1626503 w 4659861"/>
                  <a:gd name="connsiteY9" fmla="*/ 0 h 2331216"/>
                  <a:gd name="connsiteX10" fmla="*/ 3033392 w 4659861"/>
                  <a:gd name="connsiteY10" fmla="*/ 0 h 2331216"/>
                  <a:gd name="connsiteX11" fmla="*/ 4468921 w 4659861"/>
                  <a:gd name="connsiteY11" fmla="*/ 0 h 2331216"/>
                  <a:gd name="connsiteX12" fmla="*/ 4659862 w 4659861"/>
                  <a:gd name="connsiteY12" fmla="*/ 190941 h 2331216"/>
                  <a:gd name="connsiteX13" fmla="*/ 4659862 w 4659861"/>
                  <a:gd name="connsiteY13" fmla="*/ 2295632 h 233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59861" h="2331216">
                    <a:moveTo>
                      <a:pt x="4659862" y="2331216"/>
                    </a:moveTo>
                    <a:cubicBezTo>
                      <a:pt x="4659862" y="2253972"/>
                      <a:pt x="4597372" y="2190614"/>
                      <a:pt x="4519260" y="2190614"/>
                    </a:cubicBezTo>
                    <a:lnTo>
                      <a:pt x="3033392" y="2190614"/>
                    </a:lnTo>
                    <a:lnTo>
                      <a:pt x="1626503" y="2190614"/>
                    </a:lnTo>
                    <a:lnTo>
                      <a:pt x="144107" y="2190614"/>
                    </a:lnTo>
                    <a:cubicBezTo>
                      <a:pt x="65127" y="2190614"/>
                      <a:pt x="-1703" y="2126389"/>
                      <a:pt x="33" y="2047408"/>
                    </a:cubicBezTo>
                    <a:cubicBezTo>
                      <a:pt x="1769" y="1971032"/>
                      <a:pt x="63391" y="1909410"/>
                      <a:pt x="140635" y="1909410"/>
                    </a:cubicBezTo>
                    <a:lnTo>
                      <a:pt x="281237" y="1909410"/>
                    </a:lnTo>
                    <a:lnTo>
                      <a:pt x="281237" y="0"/>
                    </a:lnTo>
                    <a:lnTo>
                      <a:pt x="1626503" y="0"/>
                    </a:lnTo>
                    <a:lnTo>
                      <a:pt x="3033392" y="0"/>
                    </a:lnTo>
                    <a:lnTo>
                      <a:pt x="4468921" y="0"/>
                    </a:lnTo>
                    <a:cubicBezTo>
                      <a:pt x="4574806" y="0"/>
                      <a:pt x="4659862" y="85923"/>
                      <a:pt x="4659862" y="190941"/>
                    </a:cubicBezTo>
                    <a:lnTo>
                      <a:pt x="4659862" y="2295632"/>
                    </a:lnTo>
                  </a:path>
                </a:pathLst>
              </a:custGeom>
              <a:solidFill>
                <a:srgbClr val="FFFFFF"/>
              </a:solidFill>
              <a:ln w="26035" cap="flat">
                <a:solidFill>
                  <a:srgbClr val="5477E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1" name="图形 2114"/>
              <p:cNvSpPr/>
              <p:nvPr>
                <p:custDataLst>
                  <p:tags r:id="rId7"/>
                </p:custDataLst>
              </p:nvPr>
            </p:nvSpPr>
            <p:spPr>
              <a:xfrm>
                <a:off x="5933" y="3356"/>
                <a:ext cx="509" cy="3442"/>
              </a:xfrm>
              <a:custGeom>
                <a:avLst/>
                <a:gdLst>
                  <a:gd name="connsiteX0" fmla="*/ 322899 w 322899"/>
                  <a:gd name="connsiteY0" fmla="*/ 0 h 2185406"/>
                  <a:gd name="connsiteX1" fmla="*/ 322899 w 322899"/>
                  <a:gd name="connsiteY1" fmla="*/ 2061295 h 2185406"/>
                  <a:gd name="connsiteX2" fmla="*/ 166675 w 322899"/>
                  <a:gd name="connsiteY2" fmla="*/ 2061295 h 2185406"/>
                  <a:gd name="connsiteX3" fmla="*/ 15658 w 322899"/>
                  <a:gd name="connsiteY3" fmla="*/ 2185407 h 2185406"/>
                  <a:gd name="connsiteX4" fmla="*/ 9582 w 322899"/>
                  <a:gd name="connsiteY4" fmla="*/ 141470 h 2185406"/>
                  <a:gd name="connsiteX5" fmla="*/ 165807 w 322899"/>
                  <a:gd name="connsiteY5" fmla="*/ 0 h 2185406"/>
                  <a:gd name="connsiteX6" fmla="*/ 322899 w 322899"/>
                  <a:gd name="connsiteY6" fmla="*/ 0 h 2185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899" h="2185406">
                    <a:moveTo>
                      <a:pt x="322899" y="0"/>
                    </a:moveTo>
                    <a:lnTo>
                      <a:pt x="322899" y="2061295"/>
                    </a:lnTo>
                    <a:lnTo>
                      <a:pt x="166675" y="2061295"/>
                    </a:lnTo>
                    <a:cubicBezTo>
                      <a:pt x="79883" y="2061295"/>
                      <a:pt x="36488" y="2114238"/>
                      <a:pt x="15658" y="2185407"/>
                    </a:cubicBezTo>
                    <a:cubicBezTo>
                      <a:pt x="-15587" y="2179331"/>
                      <a:pt x="9582" y="141470"/>
                      <a:pt x="9582" y="141470"/>
                    </a:cubicBezTo>
                    <a:cubicBezTo>
                      <a:pt x="9582" y="63358"/>
                      <a:pt x="79883" y="0"/>
                      <a:pt x="165807" y="0"/>
                    </a:cubicBezTo>
                    <a:lnTo>
                      <a:pt x="322899" y="0"/>
                    </a:lnTo>
                    <a:close/>
                  </a:path>
                </a:pathLst>
              </a:custGeom>
              <a:solidFill>
                <a:srgbClr val="FFBB00"/>
              </a:solidFill>
              <a:ln w="86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2" name="图形 2114"/>
              <p:cNvSpPr/>
              <p:nvPr>
                <p:custDataLst>
                  <p:tags r:id="rId8"/>
                </p:custDataLst>
              </p:nvPr>
            </p:nvSpPr>
            <p:spPr>
              <a:xfrm>
                <a:off x="5930" y="3296"/>
                <a:ext cx="443" cy="3450"/>
              </a:xfrm>
              <a:custGeom>
                <a:avLst/>
                <a:gdLst>
                  <a:gd name="connsiteX0" fmla="*/ 0 w 281204"/>
                  <a:gd name="connsiteY0" fmla="*/ 2178463 h 2190613"/>
                  <a:gd name="connsiteX1" fmla="*/ 0 w 281204"/>
                  <a:gd name="connsiteY1" fmla="*/ 140602 h 2190613"/>
                  <a:gd name="connsiteX2" fmla="*/ 140602 w 281204"/>
                  <a:gd name="connsiteY2" fmla="*/ 0 h 2190613"/>
                  <a:gd name="connsiteX3" fmla="*/ 281204 w 281204"/>
                  <a:gd name="connsiteY3" fmla="*/ 0 h 2190613"/>
                  <a:gd name="connsiteX4" fmla="*/ 281204 w 281204"/>
                  <a:gd name="connsiteY4" fmla="*/ 2050012 h 2190613"/>
                  <a:gd name="connsiteX5" fmla="*/ 140602 w 281204"/>
                  <a:gd name="connsiteY5" fmla="*/ 2050012 h 2190613"/>
                  <a:gd name="connsiteX6" fmla="*/ 0 w 281204"/>
                  <a:gd name="connsiteY6" fmla="*/ 2190614 h 21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204" h="2190613">
                    <a:moveTo>
                      <a:pt x="0" y="2178463"/>
                    </a:moveTo>
                    <a:lnTo>
                      <a:pt x="0" y="140602"/>
                    </a:lnTo>
                    <a:cubicBezTo>
                      <a:pt x="0" y="63358"/>
                      <a:pt x="62490" y="0"/>
                      <a:pt x="140602" y="0"/>
                    </a:cubicBezTo>
                    <a:lnTo>
                      <a:pt x="281204" y="0"/>
                    </a:lnTo>
                    <a:lnTo>
                      <a:pt x="281204" y="2050012"/>
                    </a:lnTo>
                    <a:lnTo>
                      <a:pt x="140602" y="2050012"/>
                    </a:lnTo>
                    <a:cubicBezTo>
                      <a:pt x="63358" y="2050012"/>
                      <a:pt x="0" y="2112502"/>
                      <a:pt x="0" y="2190614"/>
                    </a:cubicBezTo>
                  </a:path>
                </a:pathLst>
              </a:custGeom>
              <a:solidFill>
                <a:srgbClr val="FFFFFF"/>
              </a:solidFill>
              <a:ln w="26035" cap="flat">
                <a:solidFill>
                  <a:srgbClr val="5477E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3" name="图形 2114"/>
              <p:cNvSpPr/>
              <p:nvPr>
                <p:custDataLst>
                  <p:tags r:id="rId9"/>
                </p:custDataLst>
              </p:nvPr>
            </p:nvSpPr>
            <p:spPr>
              <a:xfrm>
                <a:off x="5930" y="6726"/>
                <a:ext cx="14" cy="19"/>
              </a:xfrm>
              <a:custGeom>
                <a:avLst/>
                <a:gdLst>
                  <a:gd name="connsiteX0" fmla="*/ 0 w 8679"/>
                  <a:gd name="connsiteY0" fmla="*/ 12151 h 12150"/>
                  <a:gd name="connsiteX1" fmla="*/ 0 w 8679"/>
                  <a:gd name="connsiteY1" fmla="*/ 0 h 1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79" h="12150">
                    <a:moveTo>
                      <a:pt x="0" y="12151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6035" cap="flat">
                <a:solidFill>
                  <a:srgbClr val="5477E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4" name="图形 2114"/>
              <p:cNvSpPr/>
              <p:nvPr>
                <p:custDataLst>
                  <p:tags r:id="rId10"/>
                </p:custDataLst>
              </p:nvPr>
            </p:nvSpPr>
            <p:spPr>
              <a:xfrm>
                <a:off x="5910" y="3275"/>
                <a:ext cx="1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8679" h="8679"/>
                </a:pathLst>
              </a:custGeom>
              <a:noFill/>
              <a:ln w="26035" cap="flat">
                <a:solidFill>
                  <a:srgbClr val="5477E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5" name="图形 2114"/>
              <p:cNvSpPr/>
              <p:nvPr>
                <p:custDataLst>
                  <p:tags r:id="rId11"/>
                </p:custDataLst>
              </p:nvPr>
            </p:nvSpPr>
            <p:spPr>
              <a:xfrm>
                <a:off x="12826" y="6967"/>
                <a:ext cx="443" cy="443"/>
              </a:xfrm>
              <a:custGeom>
                <a:avLst/>
                <a:gdLst>
                  <a:gd name="connsiteX0" fmla="*/ 0 w 281204"/>
                  <a:gd name="connsiteY0" fmla="*/ 0 h 281203"/>
                  <a:gd name="connsiteX1" fmla="*/ 140602 w 281204"/>
                  <a:gd name="connsiteY1" fmla="*/ 0 h 281203"/>
                  <a:gd name="connsiteX2" fmla="*/ 281204 w 281204"/>
                  <a:gd name="connsiteY2" fmla="*/ 140602 h 281203"/>
                  <a:gd name="connsiteX3" fmla="*/ 140602 w 281204"/>
                  <a:gd name="connsiteY3" fmla="*/ 281204 h 281203"/>
                  <a:gd name="connsiteX4" fmla="*/ 0 w 281204"/>
                  <a:gd name="connsiteY4" fmla="*/ 281204 h 281203"/>
                  <a:gd name="connsiteX5" fmla="*/ 0 w 281204"/>
                  <a:gd name="connsiteY5" fmla="*/ 90263 h 28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204" h="281203">
                    <a:moveTo>
                      <a:pt x="0" y="0"/>
                    </a:moveTo>
                    <a:lnTo>
                      <a:pt x="140602" y="0"/>
                    </a:lnTo>
                    <a:cubicBezTo>
                      <a:pt x="217846" y="0"/>
                      <a:pt x="281204" y="62490"/>
                      <a:pt x="281204" y="140602"/>
                    </a:cubicBezTo>
                    <a:cubicBezTo>
                      <a:pt x="281204" y="217846"/>
                      <a:pt x="218714" y="281204"/>
                      <a:pt x="140602" y="281204"/>
                    </a:cubicBezTo>
                    <a:lnTo>
                      <a:pt x="0" y="281204"/>
                    </a:lnTo>
                    <a:lnTo>
                      <a:pt x="0" y="90263"/>
                    </a:lnTo>
                  </a:path>
                </a:pathLst>
              </a:custGeom>
              <a:noFill/>
              <a:ln w="26035" cap="flat">
                <a:solidFill>
                  <a:srgbClr val="5477E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2954" y="3005"/>
              <a:ext cx="13331" cy="441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endParaRPr lang="en-US" altLang="zh-CN" sz="2000"/>
            </a:p>
            <a:p>
              <a:r>
                <a:rPr lang="en-US" altLang="zh-CN" sz="2000"/>
                <a:t>1.</a:t>
              </a:r>
              <a:r>
                <a:rPr lang="zh-CN" altLang="en-US" sz="2000"/>
                <a:t>想一想：要表示它们涂色部分，用</a:t>
              </a:r>
              <a:r>
                <a:rPr lang="zh-CN" altLang="en-US" sz="2000">
                  <a:sym typeface="+mn-ea"/>
                </a:rPr>
                <a:t>什么单位比较合适？</a:t>
              </a:r>
              <a:endParaRPr lang="zh-CN" altLang="en-US" sz="2000"/>
            </a:p>
            <a:p>
              <a:endParaRPr lang="en-US" altLang="zh-CN" sz="2000"/>
            </a:p>
            <a:p>
              <a:r>
                <a:rPr lang="en-US" altLang="zh-CN" sz="2000"/>
                <a:t>2.</a:t>
              </a:r>
              <a:r>
                <a:rPr lang="zh-CN" altLang="en-US" sz="2000"/>
                <a:t>做</a:t>
              </a:r>
              <a:r>
                <a:rPr lang="zh-CN" altLang="en-US" sz="2000">
                  <a:sym typeface="+mn-ea"/>
                </a:rPr>
                <a:t>一做</a:t>
              </a:r>
              <a:r>
                <a:rPr lang="zh-CN" altLang="en-US" sz="2000"/>
                <a:t>：在图上分一分、</a:t>
              </a:r>
              <a:r>
                <a:rPr lang="zh-CN" altLang="en-US" sz="2000">
                  <a:sym typeface="+mn-ea"/>
                </a:rPr>
                <a:t>量一量、</a:t>
              </a:r>
              <a:r>
                <a:rPr lang="zh-CN" altLang="en-US" sz="2000"/>
                <a:t>折一折、数一数。</a:t>
              </a:r>
              <a:endParaRPr lang="zh-CN" altLang="en-US" sz="2000"/>
            </a:p>
            <a:p>
              <a:endParaRPr lang="zh-CN" altLang="en-US" sz="2000"/>
            </a:p>
            <a:p>
              <a:r>
                <a:rPr lang="en-US" altLang="zh-CN" sz="2000"/>
                <a:t>3.</a:t>
              </a:r>
              <a:r>
                <a:rPr lang="zh-CN" altLang="en-US" sz="2000"/>
                <a:t>说一说</a:t>
              </a:r>
              <a:r>
                <a:rPr lang="zh-CN" altLang="en-US" sz="2000"/>
                <a:t>：把得出的结果和小组同学分享。</a:t>
              </a:r>
              <a:endParaRPr lang="en-US" altLang="zh-CN" sz="20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737" y="626"/>
              <a:ext cx="4745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学</a:t>
              </a: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习</a:t>
              </a: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建</a:t>
              </a: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议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15060" y="1366520"/>
            <a:ext cx="2231390" cy="4348480"/>
            <a:chOff x="1486" y="1942"/>
            <a:chExt cx="3514" cy="6848"/>
          </a:xfrm>
        </p:grpSpPr>
        <p:grpSp>
          <p:nvGrpSpPr>
            <p:cNvPr id="19" name="组合 18"/>
            <p:cNvGrpSpPr/>
            <p:nvPr/>
          </p:nvGrpSpPr>
          <p:grpSpPr>
            <a:xfrm>
              <a:off x="1588" y="1942"/>
              <a:ext cx="1347" cy="1248"/>
              <a:chOff x="1588" y="1942"/>
              <a:chExt cx="1347" cy="1248"/>
            </a:xfrm>
          </p:grpSpPr>
          <p:pic>
            <p:nvPicPr>
              <p:cNvPr id="5" name="Picture 23"/>
              <p:cNvPicPr>
                <a:picLocks noChangeAspect="1"/>
              </p:cNvPicPr>
              <p:nvPr/>
            </p:nvPicPr>
            <p:blipFill>
              <a:blip r:embed="rId12"/>
              <a:srcRect l="49059" t="3946" r="200" b="54509"/>
              <a:stretch>
                <a:fillRect/>
              </a:stretch>
            </p:blipFill>
            <p:spPr>
              <a:xfrm rot="5400000">
                <a:off x="2253" y="2548"/>
                <a:ext cx="633" cy="65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" name="Picture 23"/>
              <p:cNvPicPr>
                <a:picLocks noChangeAspect="1"/>
              </p:cNvPicPr>
              <p:nvPr/>
            </p:nvPicPr>
            <p:blipFill>
              <a:blip r:embed="rId12"/>
              <a:srcRect l="45291" r="200" b="54509"/>
              <a:stretch>
                <a:fillRect/>
              </a:stretch>
            </p:blipFill>
            <p:spPr>
              <a:xfrm rot="16200000">
                <a:off x="1598" y="1949"/>
                <a:ext cx="656" cy="65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271" name="Picture 23"/>
              <p:cNvPicPr>
                <a:picLocks noChangeAspect="1"/>
              </p:cNvPicPr>
              <p:nvPr/>
            </p:nvPicPr>
            <p:blipFill>
              <a:blip r:embed="rId13"/>
              <a:srcRect t="45491" r="45491"/>
              <a:stretch>
                <a:fillRect/>
              </a:stretch>
            </p:blipFill>
            <p:spPr>
              <a:xfrm rot="10800000">
                <a:off x="2255" y="1942"/>
                <a:ext cx="680" cy="58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270" name="Picture 23"/>
              <p:cNvPicPr>
                <a:picLocks noChangeAspect="1"/>
              </p:cNvPicPr>
              <p:nvPr/>
            </p:nvPicPr>
            <p:blipFill>
              <a:blip r:embed="rId12"/>
              <a:srcRect l="45291" r="200" b="54509"/>
              <a:stretch>
                <a:fillRect/>
              </a:stretch>
            </p:blipFill>
            <p:spPr>
              <a:xfrm rot="10800000">
                <a:off x="1588" y="2572"/>
                <a:ext cx="675" cy="5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6" name="组合 15"/>
            <p:cNvGrpSpPr/>
            <p:nvPr/>
          </p:nvGrpSpPr>
          <p:grpSpPr>
            <a:xfrm>
              <a:off x="1598" y="3794"/>
              <a:ext cx="1957" cy="1165"/>
              <a:chOff x="1598" y="3794"/>
              <a:chExt cx="1957" cy="1165"/>
            </a:xfrm>
          </p:grpSpPr>
          <p:sp>
            <p:nvSpPr>
              <p:cNvPr id="50" name="矩形 49"/>
              <p:cNvSpPr/>
              <p:nvPr>
                <p:custDataLst>
                  <p:tags r:id="rId14"/>
                </p:custDataLst>
              </p:nvPr>
            </p:nvSpPr>
            <p:spPr>
              <a:xfrm>
                <a:off x="1598" y="3794"/>
                <a:ext cx="1957" cy="1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601" y="3808"/>
                <a:ext cx="1021" cy="1136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624" y="3807"/>
                <a:ext cx="458" cy="597"/>
              </a:xfrm>
              <a:prstGeom prst="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486" y="5950"/>
              <a:ext cx="3514" cy="898"/>
              <a:chOff x="1486" y="5950"/>
              <a:chExt cx="3514" cy="898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1486" y="5950"/>
                <a:ext cx="3514" cy="898"/>
                <a:chOff x="2132" y="6196"/>
                <a:chExt cx="5086" cy="1538"/>
              </a:xfrm>
            </p:grpSpPr>
            <p:grpSp>
              <p:nvGrpSpPr>
                <p:cNvPr id="53" name="组合 52"/>
                <p:cNvGrpSpPr/>
                <p:nvPr/>
              </p:nvGrpSpPr>
              <p:grpSpPr>
                <a:xfrm>
                  <a:off x="2188" y="6196"/>
                  <a:ext cx="4965" cy="1538"/>
                  <a:chOff x="2188" y="6196"/>
                  <a:chExt cx="4965" cy="1538"/>
                </a:xfrm>
              </p:grpSpPr>
              <p:sp>
                <p:nvSpPr>
                  <p:cNvPr id="21" name="矩形 20"/>
                  <p:cNvSpPr/>
                  <p:nvPr/>
                </p:nvSpPr>
                <p:spPr>
                  <a:xfrm>
                    <a:off x="2188" y="6196"/>
                    <a:ext cx="4965" cy="3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文本框 47"/>
                  <p:cNvSpPr txBox="1"/>
                  <p:nvPr/>
                </p:nvSpPr>
                <p:spPr>
                  <a:xfrm>
                    <a:off x="4313" y="6991"/>
                    <a:ext cx="1213" cy="7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en-US" altLang="zh-CN" sz="1200"/>
                      <a:t>1</a:t>
                    </a:r>
                    <a:r>
                      <a:rPr lang="zh-CN" altLang="en-US" sz="1200"/>
                      <a:t>米</a:t>
                    </a:r>
                    <a:endParaRPr lang="zh-CN" altLang="en-US" sz="1200"/>
                  </a:p>
                </p:txBody>
              </p:sp>
            </p:grpSp>
            <p:pic>
              <p:nvPicPr>
                <p:cNvPr id="60" name="图片 59" descr="QQ截图20170324155527.png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t="52430"/>
                <a:stretch>
                  <a:fillRect/>
                </a:stretch>
              </p:blipFill>
              <p:spPr>
                <a:xfrm>
                  <a:off x="2132" y="6578"/>
                  <a:ext cx="5086" cy="380"/>
                </a:xfrm>
                <a:prstGeom prst="rect">
                  <a:avLst/>
                </a:prstGeom>
              </p:spPr>
            </p:pic>
          </p:grpSp>
          <p:sp>
            <p:nvSpPr>
              <p:cNvPr id="22" name="矩形 21"/>
              <p:cNvSpPr/>
              <p:nvPr/>
            </p:nvSpPr>
            <p:spPr>
              <a:xfrm>
                <a:off x="1525" y="5960"/>
                <a:ext cx="2167" cy="183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525" y="7444"/>
              <a:ext cx="2840" cy="1346"/>
              <a:chOff x="1525" y="7609"/>
              <a:chExt cx="2840" cy="1346"/>
            </a:xfrm>
          </p:grpSpPr>
          <p:sp>
            <p:nvSpPr>
              <p:cNvPr id="6154" name="Oval 4"/>
              <p:cNvSpPr/>
              <p:nvPr>
                <p:custDataLst>
                  <p:tags r:id="rId17"/>
                </p:custDataLst>
              </p:nvPr>
            </p:nvSpPr>
            <p:spPr>
              <a:xfrm>
                <a:off x="1525" y="7609"/>
                <a:ext cx="2841" cy="1346"/>
              </a:xfrm>
              <a:prstGeom prst="ellipse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4000" dirty="0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921" y="7888"/>
                <a:ext cx="381" cy="367"/>
              </a:xfrm>
              <a:prstGeom prst="ellipse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921" y="8367"/>
                <a:ext cx="381" cy="367"/>
              </a:xfrm>
              <a:prstGeom prst="ellipse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451" y="7886"/>
                <a:ext cx="381" cy="367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702" y="7873"/>
                <a:ext cx="381" cy="367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716" y="8368"/>
                <a:ext cx="381" cy="367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450" y="8370"/>
                <a:ext cx="381" cy="367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3664585" y="427990"/>
            <a:ext cx="5494020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00B050"/>
                </a:solidFill>
              </a:rPr>
              <a:t>片段二：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精准表征，感受分数的意义</a:t>
            </a:r>
            <a:endParaRPr lang="zh-CN" altLang="en-US" sz="2400" b="1">
              <a:solidFill>
                <a:srgbClr val="00B050"/>
              </a:solidFill>
            </a:endParaRP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650"/>
            <a:ext cx="12192000" cy="6857999"/>
          </a:xfrm>
          <a:prstGeom prst="rect">
            <a:avLst/>
          </a:prstGeom>
        </p:spPr>
      </p:pic>
      <p:grpSp>
        <p:nvGrpSpPr>
          <p:cNvPr id="3" name="组合 2" descr="7b0a202020202274657874626f78223a2022220a7d0a"/>
          <p:cNvGrpSpPr/>
          <p:nvPr/>
        </p:nvGrpSpPr>
        <p:grpSpPr>
          <a:xfrm>
            <a:off x="778510" y="955040"/>
            <a:ext cx="10026650" cy="5591810"/>
            <a:chOff x="5910" y="3275"/>
            <a:chExt cx="7389" cy="4299"/>
          </a:xfrm>
        </p:grpSpPr>
        <p:sp>
          <p:nvSpPr>
            <p:cNvPr id="2126" name="图形 2114"/>
            <p:cNvSpPr/>
            <p:nvPr>
              <p:custDataLst>
                <p:tags r:id="rId2"/>
              </p:custDataLst>
            </p:nvPr>
          </p:nvSpPr>
          <p:spPr>
            <a:xfrm>
              <a:off x="12837" y="7131"/>
              <a:ext cx="462" cy="443"/>
            </a:xfrm>
            <a:custGeom>
              <a:avLst/>
              <a:gdLst>
                <a:gd name="connsiteX0" fmla="*/ 153621 w 293354"/>
                <a:gd name="connsiteY0" fmla="*/ 242148 h 281203"/>
                <a:gd name="connsiteX1" fmla="*/ 6943 w 293354"/>
                <a:gd name="connsiteY1" fmla="*/ 242148 h 281203"/>
                <a:gd name="connsiteX2" fmla="*/ 6943 w 293354"/>
                <a:gd name="connsiteY2" fmla="*/ 51207 h 281203"/>
                <a:gd name="connsiteX3" fmla="*/ 6943 w 293354"/>
                <a:gd name="connsiteY3" fmla="*/ 0 h 281203"/>
                <a:gd name="connsiteX4" fmla="*/ 0 w 293354"/>
                <a:gd name="connsiteY4" fmla="*/ 0 h 281203"/>
                <a:gd name="connsiteX5" fmla="*/ 0 w 293354"/>
                <a:gd name="connsiteY5" fmla="*/ 90263 h 281203"/>
                <a:gd name="connsiteX6" fmla="*/ 0 w 293354"/>
                <a:gd name="connsiteY6" fmla="*/ 281204 h 281203"/>
                <a:gd name="connsiteX7" fmla="*/ 146677 w 293354"/>
                <a:gd name="connsiteY7" fmla="*/ 281204 h 281203"/>
                <a:gd name="connsiteX8" fmla="*/ 293355 w 293354"/>
                <a:gd name="connsiteY8" fmla="*/ 144941 h 281203"/>
                <a:gd name="connsiteX9" fmla="*/ 153621 w 293354"/>
                <a:gd name="connsiteY9" fmla="*/ 242148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354" h="281203">
                  <a:moveTo>
                    <a:pt x="153621" y="242148"/>
                  </a:moveTo>
                  <a:lnTo>
                    <a:pt x="6943" y="242148"/>
                  </a:lnTo>
                  <a:lnTo>
                    <a:pt x="6943" y="51207"/>
                  </a:lnTo>
                  <a:lnTo>
                    <a:pt x="6943" y="0"/>
                  </a:lnTo>
                  <a:lnTo>
                    <a:pt x="0" y="0"/>
                  </a:lnTo>
                  <a:lnTo>
                    <a:pt x="0" y="90263"/>
                  </a:lnTo>
                  <a:lnTo>
                    <a:pt x="0" y="281204"/>
                  </a:lnTo>
                  <a:lnTo>
                    <a:pt x="146677" y="281204"/>
                  </a:lnTo>
                  <a:cubicBezTo>
                    <a:pt x="226526" y="281204"/>
                    <a:pt x="290751" y="220450"/>
                    <a:pt x="293355" y="144941"/>
                  </a:cubicBezTo>
                  <a:cubicBezTo>
                    <a:pt x="274261" y="201356"/>
                    <a:pt x="218714" y="242148"/>
                    <a:pt x="153621" y="242148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7" name="图形 2114"/>
            <p:cNvSpPr/>
            <p:nvPr>
              <p:custDataLst>
                <p:tags r:id="rId3"/>
              </p:custDataLst>
            </p:nvPr>
          </p:nvSpPr>
          <p:spPr>
            <a:xfrm>
              <a:off x="12837" y="6967"/>
              <a:ext cx="443" cy="288"/>
            </a:xfrm>
            <a:custGeom>
              <a:avLst/>
              <a:gdLst>
                <a:gd name="connsiteX0" fmla="*/ 274261 w 281204"/>
                <a:gd name="connsiteY0" fmla="*/ 178790 h 183129"/>
                <a:gd name="connsiteX1" fmla="*/ 274261 w 281204"/>
                <a:gd name="connsiteY1" fmla="*/ 183130 h 183129"/>
                <a:gd name="connsiteX2" fmla="*/ 281204 w 281204"/>
                <a:gd name="connsiteY2" fmla="*/ 140602 h 183129"/>
                <a:gd name="connsiteX3" fmla="*/ 140602 w 281204"/>
                <a:gd name="connsiteY3" fmla="*/ 0 h 183129"/>
                <a:gd name="connsiteX4" fmla="*/ 0 w 281204"/>
                <a:gd name="connsiteY4" fmla="*/ 0 h 183129"/>
                <a:gd name="connsiteX5" fmla="*/ 0 w 281204"/>
                <a:gd name="connsiteY5" fmla="*/ 39056 h 183129"/>
                <a:gd name="connsiteX6" fmla="*/ 133659 w 281204"/>
                <a:gd name="connsiteY6" fmla="*/ 39056 h 183129"/>
                <a:gd name="connsiteX7" fmla="*/ 274261 w 281204"/>
                <a:gd name="connsiteY7" fmla="*/ 178790 h 18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204" h="183129">
                  <a:moveTo>
                    <a:pt x="274261" y="178790"/>
                  </a:moveTo>
                  <a:cubicBezTo>
                    <a:pt x="274261" y="180526"/>
                    <a:pt x="274261" y="181394"/>
                    <a:pt x="274261" y="183130"/>
                  </a:cubicBezTo>
                  <a:cubicBezTo>
                    <a:pt x="278601" y="169243"/>
                    <a:pt x="281204" y="155356"/>
                    <a:pt x="281204" y="140602"/>
                  </a:cubicBezTo>
                  <a:cubicBezTo>
                    <a:pt x="281204" y="63358"/>
                    <a:pt x="218714" y="0"/>
                    <a:pt x="140602" y="0"/>
                  </a:cubicBezTo>
                  <a:lnTo>
                    <a:pt x="0" y="0"/>
                  </a:lnTo>
                  <a:lnTo>
                    <a:pt x="0" y="39056"/>
                  </a:lnTo>
                  <a:lnTo>
                    <a:pt x="133659" y="39056"/>
                  </a:lnTo>
                  <a:cubicBezTo>
                    <a:pt x="211771" y="38188"/>
                    <a:pt x="274261" y="101546"/>
                    <a:pt x="274261" y="178790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8" name="图形 2114"/>
            <p:cNvSpPr/>
            <p:nvPr>
              <p:custDataLst>
                <p:tags r:id="rId4"/>
              </p:custDataLst>
            </p:nvPr>
          </p:nvSpPr>
          <p:spPr>
            <a:xfrm>
              <a:off x="5930" y="3658"/>
              <a:ext cx="7338" cy="3589"/>
            </a:xfrm>
            <a:custGeom>
              <a:avLst/>
              <a:gdLst>
                <a:gd name="connsiteX0" fmla="*/ 1626503 w 4659861"/>
                <a:gd name="connsiteY0" fmla="*/ 2190614 h 2279141"/>
                <a:gd name="connsiteX1" fmla="*/ 144107 w 4659861"/>
                <a:gd name="connsiteY1" fmla="*/ 2190614 h 2279141"/>
                <a:gd name="connsiteX2" fmla="*/ 33 w 4659861"/>
                <a:gd name="connsiteY2" fmla="*/ 2048276 h 2279141"/>
                <a:gd name="connsiteX3" fmla="*/ 140635 w 4659861"/>
                <a:gd name="connsiteY3" fmla="*/ 1910278 h 2279141"/>
                <a:gd name="connsiteX4" fmla="*/ 281237 w 4659861"/>
                <a:gd name="connsiteY4" fmla="*/ 1910278 h 2279141"/>
                <a:gd name="connsiteX5" fmla="*/ 281237 w 4659861"/>
                <a:gd name="connsiteY5" fmla="*/ 0 h 2279141"/>
                <a:gd name="connsiteX6" fmla="*/ 1626503 w 4659861"/>
                <a:gd name="connsiteY6" fmla="*/ 0 h 2279141"/>
                <a:gd name="connsiteX7" fmla="*/ 3033392 w 4659861"/>
                <a:gd name="connsiteY7" fmla="*/ 0 h 2279141"/>
                <a:gd name="connsiteX8" fmla="*/ 4468921 w 4659861"/>
                <a:gd name="connsiteY8" fmla="*/ 0 h 2279141"/>
                <a:gd name="connsiteX9" fmla="*/ 4659862 w 4659861"/>
                <a:gd name="connsiteY9" fmla="*/ 190941 h 2279141"/>
                <a:gd name="connsiteX10" fmla="*/ 4659862 w 4659861"/>
                <a:gd name="connsiteY10" fmla="*/ 2279141 h 2279141"/>
                <a:gd name="connsiteX11" fmla="*/ 4519260 w 4659861"/>
                <a:gd name="connsiteY11" fmla="*/ 2189746 h 2279141"/>
                <a:gd name="connsiteX12" fmla="*/ 3033392 w 4659861"/>
                <a:gd name="connsiteY12" fmla="*/ 2189746 h 2279141"/>
                <a:gd name="connsiteX13" fmla="*/ 1626503 w 4659861"/>
                <a:gd name="connsiteY13" fmla="*/ 2189746 h 22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279141">
                  <a:moveTo>
                    <a:pt x="1626503" y="2190614"/>
                  </a:move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8276"/>
                  </a:cubicBezTo>
                  <a:cubicBezTo>
                    <a:pt x="1769" y="1971900"/>
                    <a:pt x="63391" y="1910278"/>
                    <a:pt x="140635" y="1910278"/>
                  </a:cubicBezTo>
                  <a:lnTo>
                    <a:pt x="281237" y="1910278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79141"/>
                  </a:lnTo>
                  <a:cubicBezTo>
                    <a:pt x="4659862" y="2201897"/>
                    <a:pt x="4597372" y="2189746"/>
                    <a:pt x="4519260" y="2189746"/>
                  </a:cubicBezTo>
                  <a:lnTo>
                    <a:pt x="3033392" y="2189746"/>
                  </a:lnTo>
                  <a:lnTo>
                    <a:pt x="1626503" y="2189746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9" name="图形 2114"/>
            <p:cNvSpPr/>
            <p:nvPr>
              <p:custDataLst>
                <p:tags r:id="rId5"/>
              </p:custDataLst>
            </p:nvPr>
          </p:nvSpPr>
          <p:spPr>
            <a:xfrm>
              <a:off x="13268" y="7131"/>
              <a:ext cx="14" cy="56"/>
            </a:xfrm>
            <a:custGeom>
              <a:avLst/>
              <a:gdLst>
                <a:gd name="connsiteX0" fmla="*/ 0 w 8679"/>
                <a:gd name="connsiteY0" fmla="*/ 0 h 35584"/>
                <a:gd name="connsiteX1" fmla="*/ 0 w 8679"/>
                <a:gd name="connsiteY1" fmla="*/ 35585 h 3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35584">
                  <a:moveTo>
                    <a:pt x="0" y="0"/>
                  </a:moveTo>
                  <a:lnTo>
                    <a:pt x="0" y="35585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0" name="图形 2114"/>
            <p:cNvSpPr/>
            <p:nvPr>
              <p:custDataLst>
                <p:tags r:id="rId6"/>
              </p:custDataLst>
            </p:nvPr>
          </p:nvSpPr>
          <p:spPr>
            <a:xfrm>
              <a:off x="5930" y="3516"/>
              <a:ext cx="7338" cy="3671"/>
            </a:xfrm>
            <a:custGeom>
              <a:avLst/>
              <a:gdLst>
                <a:gd name="connsiteX0" fmla="*/ 4659862 w 4659861"/>
                <a:gd name="connsiteY0" fmla="*/ 2331216 h 2331216"/>
                <a:gd name="connsiteX1" fmla="*/ 4519260 w 4659861"/>
                <a:gd name="connsiteY1" fmla="*/ 2190614 h 2331216"/>
                <a:gd name="connsiteX2" fmla="*/ 3033392 w 4659861"/>
                <a:gd name="connsiteY2" fmla="*/ 2190614 h 2331216"/>
                <a:gd name="connsiteX3" fmla="*/ 1626503 w 4659861"/>
                <a:gd name="connsiteY3" fmla="*/ 2190614 h 2331216"/>
                <a:gd name="connsiteX4" fmla="*/ 144107 w 4659861"/>
                <a:gd name="connsiteY4" fmla="*/ 2190614 h 2331216"/>
                <a:gd name="connsiteX5" fmla="*/ 33 w 4659861"/>
                <a:gd name="connsiteY5" fmla="*/ 2047408 h 2331216"/>
                <a:gd name="connsiteX6" fmla="*/ 140635 w 4659861"/>
                <a:gd name="connsiteY6" fmla="*/ 1909410 h 2331216"/>
                <a:gd name="connsiteX7" fmla="*/ 281237 w 4659861"/>
                <a:gd name="connsiteY7" fmla="*/ 1909410 h 2331216"/>
                <a:gd name="connsiteX8" fmla="*/ 281237 w 4659861"/>
                <a:gd name="connsiteY8" fmla="*/ 0 h 2331216"/>
                <a:gd name="connsiteX9" fmla="*/ 1626503 w 4659861"/>
                <a:gd name="connsiteY9" fmla="*/ 0 h 2331216"/>
                <a:gd name="connsiteX10" fmla="*/ 3033392 w 4659861"/>
                <a:gd name="connsiteY10" fmla="*/ 0 h 2331216"/>
                <a:gd name="connsiteX11" fmla="*/ 4468921 w 4659861"/>
                <a:gd name="connsiteY11" fmla="*/ 0 h 2331216"/>
                <a:gd name="connsiteX12" fmla="*/ 4659862 w 4659861"/>
                <a:gd name="connsiteY12" fmla="*/ 190941 h 2331216"/>
                <a:gd name="connsiteX13" fmla="*/ 4659862 w 4659861"/>
                <a:gd name="connsiteY13" fmla="*/ 2295632 h 23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331216">
                  <a:moveTo>
                    <a:pt x="4659862" y="2331216"/>
                  </a:moveTo>
                  <a:cubicBezTo>
                    <a:pt x="4659862" y="2253972"/>
                    <a:pt x="4597372" y="2190614"/>
                    <a:pt x="4519260" y="2190614"/>
                  </a:cubicBezTo>
                  <a:lnTo>
                    <a:pt x="3033392" y="2190614"/>
                  </a:lnTo>
                  <a:lnTo>
                    <a:pt x="1626503" y="2190614"/>
                  </a:ln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7408"/>
                  </a:cubicBezTo>
                  <a:cubicBezTo>
                    <a:pt x="1769" y="1971032"/>
                    <a:pt x="63391" y="1909410"/>
                    <a:pt x="140635" y="1909410"/>
                  </a:cubicBezTo>
                  <a:lnTo>
                    <a:pt x="281237" y="1909410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95632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1" name="图形 2114"/>
            <p:cNvSpPr/>
            <p:nvPr>
              <p:custDataLst>
                <p:tags r:id="rId7"/>
              </p:custDataLst>
            </p:nvPr>
          </p:nvSpPr>
          <p:spPr>
            <a:xfrm>
              <a:off x="5933" y="3356"/>
              <a:ext cx="509" cy="3442"/>
            </a:xfrm>
            <a:custGeom>
              <a:avLst/>
              <a:gdLst>
                <a:gd name="connsiteX0" fmla="*/ 322899 w 322899"/>
                <a:gd name="connsiteY0" fmla="*/ 0 h 2185406"/>
                <a:gd name="connsiteX1" fmla="*/ 322899 w 322899"/>
                <a:gd name="connsiteY1" fmla="*/ 2061295 h 2185406"/>
                <a:gd name="connsiteX2" fmla="*/ 166675 w 322899"/>
                <a:gd name="connsiteY2" fmla="*/ 2061295 h 2185406"/>
                <a:gd name="connsiteX3" fmla="*/ 15658 w 322899"/>
                <a:gd name="connsiteY3" fmla="*/ 2185407 h 2185406"/>
                <a:gd name="connsiteX4" fmla="*/ 9582 w 322899"/>
                <a:gd name="connsiteY4" fmla="*/ 141470 h 2185406"/>
                <a:gd name="connsiteX5" fmla="*/ 165807 w 322899"/>
                <a:gd name="connsiteY5" fmla="*/ 0 h 2185406"/>
                <a:gd name="connsiteX6" fmla="*/ 322899 w 322899"/>
                <a:gd name="connsiteY6" fmla="*/ 0 h 218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899" h="2185406">
                  <a:moveTo>
                    <a:pt x="322899" y="0"/>
                  </a:moveTo>
                  <a:lnTo>
                    <a:pt x="322899" y="2061295"/>
                  </a:lnTo>
                  <a:lnTo>
                    <a:pt x="166675" y="2061295"/>
                  </a:lnTo>
                  <a:cubicBezTo>
                    <a:pt x="79883" y="2061295"/>
                    <a:pt x="36488" y="2114238"/>
                    <a:pt x="15658" y="2185407"/>
                  </a:cubicBezTo>
                  <a:cubicBezTo>
                    <a:pt x="-15587" y="2179331"/>
                    <a:pt x="9582" y="141470"/>
                    <a:pt x="9582" y="141470"/>
                  </a:cubicBezTo>
                  <a:cubicBezTo>
                    <a:pt x="9582" y="63358"/>
                    <a:pt x="79883" y="0"/>
                    <a:pt x="165807" y="0"/>
                  </a:cubicBezTo>
                  <a:lnTo>
                    <a:pt x="322899" y="0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2" name="图形 2114"/>
            <p:cNvSpPr/>
            <p:nvPr>
              <p:custDataLst>
                <p:tags r:id="rId8"/>
              </p:custDataLst>
            </p:nvPr>
          </p:nvSpPr>
          <p:spPr>
            <a:xfrm>
              <a:off x="5930" y="3296"/>
              <a:ext cx="443" cy="3450"/>
            </a:xfrm>
            <a:custGeom>
              <a:avLst/>
              <a:gdLst>
                <a:gd name="connsiteX0" fmla="*/ 0 w 281204"/>
                <a:gd name="connsiteY0" fmla="*/ 2178463 h 2190613"/>
                <a:gd name="connsiteX1" fmla="*/ 0 w 281204"/>
                <a:gd name="connsiteY1" fmla="*/ 140602 h 2190613"/>
                <a:gd name="connsiteX2" fmla="*/ 140602 w 281204"/>
                <a:gd name="connsiteY2" fmla="*/ 0 h 2190613"/>
                <a:gd name="connsiteX3" fmla="*/ 281204 w 281204"/>
                <a:gd name="connsiteY3" fmla="*/ 0 h 2190613"/>
                <a:gd name="connsiteX4" fmla="*/ 281204 w 281204"/>
                <a:gd name="connsiteY4" fmla="*/ 2050012 h 2190613"/>
                <a:gd name="connsiteX5" fmla="*/ 140602 w 281204"/>
                <a:gd name="connsiteY5" fmla="*/ 2050012 h 2190613"/>
                <a:gd name="connsiteX6" fmla="*/ 0 w 281204"/>
                <a:gd name="connsiteY6" fmla="*/ 2190614 h 21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04" h="2190613">
                  <a:moveTo>
                    <a:pt x="0" y="2178463"/>
                  </a:moveTo>
                  <a:lnTo>
                    <a:pt x="0" y="140602"/>
                  </a:lnTo>
                  <a:cubicBezTo>
                    <a:pt x="0" y="63358"/>
                    <a:pt x="62490" y="0"/>
                    <a:pt x="140602" y="0"/>
                  </a:cubicBezTo>
                  <a:lnTo>
                    <a:pt x="281204" y="0"/>
                  </a:lnTo>
                  <a:lnTo>
                    <a:pt x="281204" y="2050012"/>
                  </a:lnTo>
                  <a:lnTo>
                    <a:pt x="140602" y="2050012"/>
                  </a:lnTo>
                  <a:cubicBezTo>
                    <a:pt x="63358" y="2050012"/>
                    <a:pt x="0" y="2112502"/>
                    <a:pt x="0" y="2190614"/>
                  </a:cubicBez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3" name="图形 2114"/>
            <p:cNvSpPr/>
            <p:nvPr>
              <p:custDataLst>
                <p:tags r:id="rId9"/>
              </p:custDataLst>
            </p:nvPr>
          </p:nvSpPr>
          <p:spPr>
            <a:xfrm>
              <a:off x="5930" y="6726"/>
              <a:ext cx="14" cy="19"/>
            </a:xfrm>
            <a:custGeom>
              <a:avLst/>
              <a:gdLst>
                <a:gd name="connsiteX0" fmla="*/ 0 w 8679"/>
                <a:gd name="connsiteY0" fmla="*/ 12151 h 12150"/>
                <a:gd name="connsiteX1" fmla="*/ 0 w 8679"/>
                <a:gd name="connsiteY1" fmla="*/ 0 h 1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12150">
                  <a:moveTo>
                    <a:pt x="0" y="1215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4" name="图形 2114"/>
            <p:cNvSpPr/>
            <p:nvPr>
              <p:custDataLst>
                <p:tags r:id="rId10"/>
              </p:custDataLst>
            </p:nvPr>
          </p:nvSpPr>
          <p:spPr>
            <a:xfrm>
              <a:off x="5910" y="32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8679" h="8679"/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5" name="图形 2114"/>
            <p:cNvSpPr/>
            <p:nvPr>
              <p:custDataLst>
                <p:tags r:id="rId11"/>
              </p:custDataLst>
            </p:nvPr>
          </p:nvSpPr>
          <p:spPr>
            <a:xfrm>
              <a:off x="12826" y="6967"/>
              <a:ext cx="443" cy="443"/>
            </a:xfrm>
            <a:custGeom>
              <a:avLst/>
              <a:gdLst>
                <a:gd name="connsiteX0" fmla="*/ 0 w 281204"/>
                <a:gd name="connsiteY0" fmla="*/ 0 h 281203"/>
                <a:gd name="connsiteX1" fmla="*/ 140602 w 281204"/>
                <a:gd name="connsiteY1" fmla="*/ 0 h 281203"/>
                <a:gd name="connsiteX2" fmla="*/ 281204 w 281204"/>
                <a:gd name="connsiteY2" fmla="*/ 140602 h 281203"/>
                <a:gd name="connsiteX3" fmla="*/ 140602 w 281204"/>
                <a:gd name="connsiteY3" fmla="*/ 281204 h 281203"/>
                <a:gd name="connsiteX4" fmla="*/ 0 w 281204"/>
                <a:gd name="connsiteY4" fmla="*/ 281204 h 281203"/>
                <a:gd name="connsiteX5" fmla="*/ 0 w 281204"/>
                <a:gd name="connsiteY5" fmla="*/ 90263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04" h="281203">
                  <a:moveTo>
                    <a:pt x="0" y="0"/>
                  </a:moveTo>
                  <a:lnTo>
                    <a:pt x="140602" y="0"/>
                  </a:lnTo>
                  <a:cubicBezTo>
                    <a:pt x="217846" y="0"/>
                    <a:pt x="281204" y="62490"/>
                    <a:pt x="281204" y="140602"/>
                  </a:cubicBezTo>
                  <a:cubicBezTo>
                    <a:pt x="281204" y="217846"/>
                    <a:pt x="218714" y="281204"/>
                    <a:pt x="140602" y="281204"/>
                  </a:cubicBezTo>
                  <a:lnTo>
                    <a:pt x="0" y="281204"/>
                  </a:lnTo>
                  <a:lnTo>
                    <a:pt x="0" y="90263"/>
                  </a:lnTo>
                </a:path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713230" y="2972435"/>
            <a:ext cx="873823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华文隶书" panose="02010800040101010101" pitchFamily="2" charset="-122"/>
                <a:ea typeface="华文隶书" panose="02010800040101010101" pitchFamily="2" charset="-122"/>
              </a:rPr>
              <a:t>  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把单位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“1”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平均分成若干份，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表示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这样的一份或几份的数，叫做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分数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。表示其中一份的数，叫做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分数单位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13230" y="1772285"/>
            <a:ext cx="87382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华文隶书" panose="02010800040101010101" pitchFamily="2" charset="-122"/>
                <a:ea typeface="华文隶书" panose="02010800040101010101" pitchFamily="2" charset="-122"/>
              </a:rPr>
              <a:t>     </a:t>
            </a:r>
            <a:r>
              <a:rPr lang="zh-CN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你觉得在得到分数的过程中，哪些步骤必不可少？</a:t>
            </a:r>
            <a:endParaRPr lang="zh-CN" sz="2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21380" y="666750"/>
            <a:ext cx="5494020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00B050"/>
                </a:solidFill>
              </a:rPr>
              <a:t>片段三：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自助迁移，深化分数的意义</a:t>
            </a:r>
            <a:endParaRPr lang="zh-CN" altLang="en-US" sz="2400" b="1">
              <a:solidFill>
                <a:srgbClr val="00B050"/>
              </a:solidFill>
            </a:endParaRP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3820" y="-74295"/>
            <a:ext cx="12192000" cy="68579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7240" y="1665724"/>
            <a:ext cx="61976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请你在括号里填上合适的数。</a:t>
            </a:r>
            <a:endParaRPr lang="zh-CN" altLang="en-US" sz="2400" dirty="0"/>
          </a:p>
        </p:txBody>
      </p:sp>
      <p:pic>
        <p:nvPicPr>
          <p:cNvPr id="100" name="图片 99"/>
          <p:cNvPicPr/>
          <p:nvPr/>
        </p:nvPicPr>
        <p:blipFill>
          <a:blip r:embed="rId2"/>
          <a:srcRect r="4893"/>
          <a:stretch>
            <a:fillRect/>
          </a:stretch>
        </p:blipFill>
        <p:spPr>
          <a:xfrm>
            <a:off x="777240" y="2252345"/>
            <a:ext cx="10621010" cy="18624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上弧形箭头 3"/>
          <p:cNvSpPr/>
          <p:nvPr/>
        </p:nvSpPr>
        <p:spPr>
          <a:xfrm>
            <a:off x="1938020" y="2761615"/>
            <a:ext cx="349885" cy="14478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上弧形箭头 7"/>
          <p:cNvSpPr/>
          <p:nvPr/>
        </p:nvSpPr>
        <p:spPr>
          <a:xfrm>
            <a:off x="1928495" y="2691765"/>
            <a:ext cx="764540" cy="21463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21380" y="666750"/>
            <a:ext cx="5494020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00B050"/>
                </a:solidFill>
              </a:rPr>
              <a:t>片段四：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拓展延伸，感受数的一致性</a:t>
            </a:r>
            <a:endParaRPr lang="zh-CN" altLang="en-US" sz="2400" b="1">
              <a:solidFill>
                <a:srgbClr val="00B050"/>
              </a:solidFill>
            </a:endParaRP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2410" y="0"/>
            <a:ext cx="12192000" cy="68579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230" y="246380"/>
            <a:ext cx="4450080" cy="6312535"/>
          </a:xfrm>
          <a:prstGeom prst="rect">
            <a:avLst/>
          </a:prstGeom>
        </p:spPr>
      </p:pic>
      <p:grpSp>
        <p:nvGrpSpPr>
          <p:cNvPr id="7" name="组合 6" descr="7b0a202020202274657874626f78223a2022220a7d0a"/>
          <p:cNvGrpSpPr/>
          <p:nvPr/>
        </p:nvGrpSpPr>
        <p:grpSpPr>
          <a:xfrm>
            <a:off x="1243965" y="1342390"/>
            <a:ext cx="4748530" cy="2519680"/>
            <a:chOff x="5868" y="3651"/>
            <a:chExt cx="7463" cy="3499"/>
          </a:xfrm>
        </p:grpSpPr>
        <p:grpSp>
          <p:nvGrpSpPr>
            <p:cNvPr id="140" name="图形 138"/>
            <p:cNvGrpSpPr/>
            <p:nvPr/>
          </p:nvGrpSpPr>
          <p:grpSpPr>
            <a:xfrm>
              <a:off x="5868" y="3651"/>
              <a:ext cx="7463" cy="3499"/>
              <a:chOff x="3726473" y="2318083"/>
              <a:chExt cx="4739054" cy="2221834"/>
            </a:xfrm>
          </p:grpSpPr>
          <p:grpSp>
            <p:nvGrpSpPr>
              <p:cNvPr id="141" name="图形 138"/>
              <p:cNvGrpSpPr/>
              <p:nvPr/>
            </p:nvGrpSpPr>
            <p:grpSpPr>
              <a:xfrm>
                <a:off x="3843343" y="2601912"/>
                <a:ext cx="4615761" cy="1939288"/>
                <a:chOff x="3843343" y="2601912"/>
                <a:chExt cx="4615761" cy="1939288"/>
              </a:xfrm>
            </p:grpSpPr>
            <p:sp>
              <p:nvSpPr>
                <p:cNvPr id="142" name="任意多边形: 形状 141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3849765" y="2608334"/>
                  <a:ext cx="4602918" cy="1926445"/>
                </a:xfrm>
                <a:custGeom>
                  <a:avLst/>
                  <a:gdLst>
                    <a:gd name="connsiteX0" fmla="*/ 0 w 4602918"/>
                    <a:gd name="connsiteY0" fmla="*/ 0 h 1926445"/>
                    <a:gd name="connsiteX1" fmla="*/ 4602919 w 4602918"/>
                    <a:gd name="connsiteY1" fmla="*/ 0 h 1926445"/>
                    <a:gd name="connsiteX2" fmla="*/ 4602919 w 4602918"/>
                    <a:gd name="connsiteY2" fmla="*/ 1926446 h 1926445"/>
                    <a:gd name="connsiteX3" fmla="*/ 0 w 4602918"/>
                    <a:gd name="connsiteY3" fmla="*/ 1926446 h 19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2918" h="1926445">
                      <a:moveTo>
                        <a:pt x="0" y="0"/>
                      </a:moveTo>
                      <a:lnTo>
                        <a:pt x="4602919" y="0"/>
                      </a:lnTo>
                      <a:lnTo>
                        <a:pt x="4602919" y="1926446"/>
                      </a:lnTo>
                      <a:lnTo>
                        <a:pt x="0" y="1926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3" name="任意多边形: 形状 142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3843343" y="2601912"/>
                  <a:ext cx="4615761" cy="1939288"/>
                </a:xfrm>
                <a:custGeom>
                  <a:avLst/>
                  <a:gdLst>
                    <a:gd name="connsiteX0" fmla="*/ 4615762 w 4615761"/>
                    <a:gd name="connsiteY0" fmla="*/ 1939289 h 1939288"/>
                    <a:gd name="connsiteX1" fmla="*/ 0 w 4615761"/>
                    <a:gd name="connsiteY1" fmla="*/ 1939289 h 1939288"/>
                    <a:gd name="connsiteX2" fmla="*/ 0 w 4615761"/>
                    <a:gd name="connsiteY2" fmla="*/ 0 h 1939288"/>
                    <a:gd name="connsiteX3" fmla="*/ 4615762 w 4615761"/>
                    <a:gd name="connsiteY3" fmla="*/ 0 h 1939288"/>
                    <a:gd name="connsiteX4" fmla="*/ 4615762 w 4615761"/>
                    <a:gd name="connsiteY4" fmla="*/ 1939289 h 1939288"/>
                    <a:gd name="connsiteX5" fmla="*/ 12843 w 4615761"/>
                    <a:gd name="connsiteY5" fmla="*/ 1926446 h 1939288"/>
                    <a:gd name="connsiteX6" fmla="*/ 4602919 w 4615761"/>
                    <a:gd name="connsiteY6" fmla="*/ 1926446 h 1939288"/>
                    <a:gd name="connsiteX7" fmla="*/ 4602919 w 4615761"/>
                    <a:gd name="connsiteY7" fmla="*/ 12843 h 1939288"/>
                    <a:gd name="connsiteX8" fmla="*/ 12843 w 4615761"/>
                    <a:gd name="connsiteY8" fmla="*/ 12843 h 1939288"/>
                    <a:gd name="connsiteX9" fmla="*/ 12843 w 4615761"/>
                    <a:gd name="connsiteY9" fmla="*/ 1926446 h 1939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5761" h="1939288">
                      <a:moveTo>
                        <a:pt x="4615762" y="1939289"/>
                      </a:moveTo>
                      <a:lnTo>
                        <a:pt x="0" y="1939289"/>
                      </a:lnTo>
                      <a:lnTo>
                        <a:pt x="0" y="0"/>
                      </a:lnTo>
                      <a:lnTo>
                        <a:pt x="4615762" y="0"/>
                      </a:lnTo>
                      <a:lnTo>
                        <a:pt x="4615762" y="1939289"/>
                      </a:lnTo>
                      <a:close/>
                      <a:moveTo>
                        <a:pt x="12843" y="1926446"/>
                      </a:moveTo>
                      <a:lnTo>
                        <a:pt x="4602919" y="1926446"/>
                      </a:lnTo>
                      <a:lnTo>
                        <a:pt x="4602919" y="12843"/>
                      </a:lnTo>
                      <a:lnTo>
                        <a:pt x="12843" y="12843"/>
                      </a:lnTo>
                      <a:lnTo>
                        <a:pt x="12843" y="1926446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44" name="图形 138"/>
              <p:cNvGrpSpPr/>
              <p:nvPr/>
            </p:nvGrpSpPr>
            <p:grpSpPr>
              <a:xfrm>
                <a:off x="3798393" y="2556962"/>
                <a:ext cx="4615761" cy="1939288"/>
                <a:chOff x="3798393" y="2556962"/>
                <a:chExt cx="4615761" cy="1939288"/>
              </a:xfrm>
            </p:grpSpPr>
            <p:sp>
              <p:nvSpPr>
                <p:cNvPr id="145" name="任意多边形: 形状 144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3804815" y="2563383"/>
                  <a:ext cx="4602918" cy="1926445"/>
                </a:xfrm>
                <a:custGeom>
                  <a:avLst/>
                  <a:gdLst>
                    <a:gd name="connsiteX0" fmla="*/ 0 w 4602918"/>
                    <a:gd name="connsiteY0" fmla="*/ 0 h 1926445"/>
                    <a:gd name="connsiteX1" fmla="*/ 4602919 w 4602918"/>
                    <a:gd name="connsiteY1" fmla="*/ 0 h 1926445"/>
                    <a:gd name="connsiteX2" fmla="*/ 4602919 w 4602918"/>
                    <a:gd name="connsiteY2" fmla="*/ 1926446 h 1926445"/>
                    <a:gd name="connsiteX3" fmla="*/ 0 w 4602918"/>
                    <a:gd name="connsiteY3" fmla="*/ 1926446 h 19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2918" h="1926445">
                      <a:moveTo>
                        <a:pt x="0" y="0"/>
                      </a:moveTo>
                      <a:lnTo>
                        <a:pt x="4602919" y="0"/>
                      </a:lnTo>
                      <a:lnTo>
                        <a:pt x="4602919" y="1926446"/>
                      </a:lnTo>
                      <a:lnTo>
                        <a:pt x="0" y="1926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3798393" y="2556962"/>
                  <a:ext cx="4615761" cy="1939288"/>
                </a:xfrm>
                <a:custGeom>
                  <a:avLst/>
                  <a:gdLst>
                    <a:gd name="connsiteX0" fmla="*/ 4615762 w 4615761"/>
                    <a:gd name="connsiteY0" fmla="*/ 1939289 h 1939288"/>
                    <a:gd name="connsiteX1" fmla="*/ 0 w 4615761"/>
                    <a:gd name="connsiteY1" fmla="*/ 1939289 h 1939288"/>
                    <a:gd name="connsiteX2" fmla="*/ 0 w 4615761"/>
                    <a:gd name="connsiteY2" fmla="*/ 0 h 1939288"/>
                    <a:gd name="connsiteX3" fmla="*/ 4615762 w 4615761"/>
                    <a:gd name="connsiteY3" fmla="*/ 0 h 1939288"/>
                    <a:gd name="connsiteX4" fmla="*/ 4615762 w 4615761"/>
                    <a:gd name="connsiteY4" fmla="*/ 1939289 h 1939288"/>
                    <a:gd name="connsiteX5" fmla="*/ 12843 w 4615761"/>
                    <a:gd name="connsiteY5" fmla="*/ 1926446 h 1939288"/>
                    <a:gd name="connsiteX6" fmla="*/ 4602919 w 4615761"/>
                    <a:gd name="connsiteY6" fmla="*/ 1926446 h 1939288"/>
                    <a:gd name="connsiteX7" fmla="*/ 4602919 w 4615761"/>
                    <a:gd name="connsiteY7" fmla="*/ 12843 h 1939288"/>
                    <a:gd name="connsiteX8" fmla="*/ 12843 w 4615761"/>
                    <a:gd name="connsiteY8" fmla="*/ 12843 h 1939288"/>
                    <a:gd name="connsiteX9" fmla="*/ 12843 w 4615761"/>
                    <a:gd name="connsiteY9" fmla="*/ 1926446 h 1939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5761" h="1939288">
                      <a:moveTo>
                        <a:pt x="4615762" y="1939289"/>
                      </a:moveTo>
                      <a:lnTo>
                        <a:pt x="0" y="1939289"/>
                      </a:lnTo>
                      <a:lnTo>
                        <a:pt x="0" y="0"/>
                      </a:lnTo>
                      <a:lnTo>
                        <a:pt x="4615762" y="0"/>
                      </a:lnTo>
                      <a:lnTo>
                        <a:pt x="4615762" y="1939289"/>
                      </a:lnTo>
                      <a:close/>
                      <a:moveTo>
                        <a:pt x="12843" y="1926446"/>
                      </a:moveTo>
                      <a:lnTo>
                        <a:pt x="4602919" y="1926446"/>
                      </a:lnTo>
                      <a:lnTo>
                        <a:pt x="4602919" y="12843"/>
                      </a:lnTo>
                      <a:lnTo>
                        <a:pt x="12843" y="12843"/>
                      </a:lnTo>
                      <a:lnTo>
                        <a:pt x="12843" y="1926446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47" name="图形 138"/>
              <p:cNvGrpSpPr/>
              <p:nvPr/>
            </p:nvGrpSpPr>
            <p:grpSpPr>
              <a:xfrm>
                <a:off x="3726473" y="2479904"/>
                <a:ext cx="4641447" cy="1964974"/>
                <a:chOff x="3726473" y="2479904"/>
                <a:chExt cx="4641447" cy="1964974"/>
              </a:xfrm>
            </p:grpSpPr>
            <p:sp>
              <p:nvSpPr>
                <p:cNvPr id="148" name="任意多边形: 形状 147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3745737" y="2499168"/>
                  <a:ext cx="4602918" cy="1926445"/>
                </a:xfrm>
                <a:custGeom>
                  <a:avLst/>
                  <a:gdLst>
                    <a:gd name="connsiteX0" fmla="*/ 0 w 4602918"/>
                    <a:gd name="connsiteY0" fmla="*/ 0 h 1926445"/>
                    <a:gd name="connsiteX1" fmla="*/ 4602919 w 4602918"/>
                    <a:gd name="connsiteY1" fmla="*/ 0 h 1926445"/>
                    <a:gd name="connsiteX2" fmla="*/ 4602919 w 4602918"/>
                    <a:gd name="connsiteY2" fmla="*/ 1926446 h 1926445"/>
                    <a:gd name="connsiteX3" fmla="*/ 0 w 4602918"/>
                    <a:gd name="connsiteY3" fmla="*/ 1926446 h 1926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02918" h="1926445">
                      <a:moveTo>
                        <a:pt x="0" y="0"/>
                      </a:moveTo>
                      <a:lnTo>
                        <a:pt x="4602919" y="0"/>
                      </a:lnTo>
                      <a:lnTo>
                        <a:pt x="4602919" y="1926446"/>
                      </a:lnTo>
                      <a:lnTo>
                        <a:pt x="0" y="1926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3726473" y="2479904"/>
                  <a:ext cx="4641447" cy="1964974"/>
                </a:xfrm>
                <a:custGeom>
                  <a:avLst/>
                  <a:gdLst>
                    <a:gd name="connsiteX0" fmla="*/ 4641448 w 4641447"/>
                    <a:gd name="connsiteY0" fmla="*/ 1964975 h 1964974"/>
                    <a:gd name="connsiteX1" fmla="*/ 0 w 4641447"/>
                    <a:gd name="connsiteY1" fmla="*/ 1964975 h 1964974"/>
                    <a:gd name="connsiteX2" fmla="*/ 0 w 4641447"/>
                    <a:gd name="connsiteY2" fmla="*/ 0 h 1964974"/>
                    <a:gd name="connsiteX3" fmla="*/ 4641448 w 4641447"/>
                    <a:gd name="connsiteY3" fmla="*/ 0 h 1964974"/>
                    <a:gd name="connsiteX4" fmla="*/ 4641448 w 4641447"/>
                    <a:gd name="connsiteY4" fmla="*/ 1964975 h 1964974"/>
                    <a:gd name="connsiteX5" fmla="*/ 38529 w 4641447"/>
                    <a:gd name="connsiteY5" fmla="*/ 1926446 h 1964974"/>
                    <a:gd name="connsiteX6" fmla="*/ 4602919 w 4641447"/>
                    <a:gd name="connsiteY6" fmla="*/ 1926446 h 1964974"/>
                    <a:gd name="connsiteX7" fmla="*/ 4602919 w 4641447"/>
                    <a:gd name="connsiteY7" fmla="*/ 38529 h 1964974"/>
                    <a:gd name="connsiteX8" fmla="*/ 38529 w 4641447"/>
                    <a:gd name="connsiteY8" fmla="*/ 38529 h 1964974"/>
                    <a:gd name="connsiteX9" fmla="*/ 38529 w 4641447"/>
                    <a:gd name="connsiteY9" fmla="*/ 1926446 h 1964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41447" h="1964974">
                      <a:moveTo>
                        <a:pt x="4641448" y="1964975"/>
                      </a:moveTo>
                      <a:lnTo>
                        <a:pt x="0" y="1964975"/>
                      </a:lnTo>
                      <a:lnTo>
                        <a:pt x="0" y="0"/>
                      </a:lnTo>
                      <a:lnTo>
                        <a:pt x="4641448" y="0"/>
                      </a:lnTo>
                      <a:lnTo>
                        <a:pt x="4641448" y="1964975"/>
                      </a:lnTo>
                      <a:close/>
                      <a:moveTo>
                        <a:pt x="38529" y="1926446"/>
                      </a:moveTo>
                      <a:lnTo>
                        <a:pt x="4602919" y="1926446"/>
                      </a:lnTo>
                      <a:lnTo>
                        <a:pt x="4602919" y="38529"/>
                      </a:lnTo>
                      <a:lnTo>
                        <a:pt x="38529" y="38529"/>
                      </a:lnTo>
                      <a:lnTo>
                        <a:pt x="38529" y="1926446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50" name="图形 138"/>
              <p:cNvGrpSpPr/>
              <p:nvPr/>
            </p:nvGrpSpPr>
            <p:grpSpPr>
              <a:xfrm>
                <a:off x="3792167" y="2318369"/>
                <a:ext cx="415557" cy="653420"/>
                <a:chOff x="3792167" y="2318369"/>
                <a:chExt cx="415557" cy="653420"/>
              </a:xfrm>
              <a:solidFill>
                <a:srgbClr val="007BD4"/>
              </a:solidFill>
            </p:grpSpPr>
            <p:sp>
              <p:nvSpPr>
                <p:cNvPr id="151" name="任意多边形: 形状 150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3839491" y="2424679"/>
                  <a:ext cx="51371" cy="55224"/>
                </a:xfrm>
                <a:custGeom>
                  <a:avLst/>
                  <a:gdLst>
                    <a:gd name="connsiteX0" fmla="*/ 17980 w 51371"/>
                    <a:gd name="connsiteY0" fmla="*/ 55225 h 55224"/>
                    <a:gd name="connsiteX1" fmla="*/ 0 w 51371"/>
                    <a:gd name="connsiteY1" fmla="*/ 11559 h 55224"/>
                    <a:gd name="connsiteX2" fmla="*/ 30823 w 51371"/>
                    <a:gd name="connsiteY2" fmla="*/ 0 h 55224"/>
                    <a:gd name="connsiteX3" fmla="*/ 51372 w 51371"/>
                    <a:gd name="connsiteY3" fmla="*/ 55225 h 55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371" h="55224">
                      <a:moveTo>
                        <a:pt x="17980" y="55225"/>
                      </a:moveTo>
                      <a:lnTo>
                        <a:pt x="0" y="11559"/>
                      </a:lnTo>
                      <a:lnTo>
                        <a:pt x="30823" y="0"/>
                      </a:lnTo>
                      <a:lnTo>
                        <a:pt x="51372" y="55225"/>
                      </a:lnTo>
                      <a:close/>
                    </a:path>
                  </a:pathLst>
                </a:custGeom>
                <a:solidFill>
                  <a:srgbClr val="007BD4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3792167" y="2318369"/>
                  <a:ext cx="415557" cy="653420"/>
                </a:xfrm>
                <a:custGeom>
                  <a:avLst/>
                  <a:gdLst>
                    <a:gd name="connsiteX0" fmla="*/ 287487 w 415557"/>
                    <a:gd name="connsiteY0" fmla="*/ 653420 h 653420"/>
                    <a:gd name="connsiteX1" fmla="*/ 184744 w 415557"/>
                    <a:gd name="connsiteY1" fmla="*/ 587921 h 653420"/>
                    <a:gd name="connsiteX2" fmla="*/ 4942 w 415557"/>
                    <a:gd name="connsiteY2" fmla="*/ 123006 h 653420"/>
                    <a:gd name="connsiteX3" fmla="*/ 65304 w 415557"/>
                    <a:gd name="connsiteY3" fmla="*/ 7419 h 653420"/>
                    <a:gd name="connsiteX4" fmla="*/ 137225 w 415557"/>
                    <a:gd name="connsiteY4" fmla="*/ 6135 h 653420"/>
                    <a:gd name="connsiteX5" fmla="*/ 187312 w 415557"/>
                    <a:gd name="connsiteY5" fmla="*/ 53654 h 653420"/>
                    <a:gd name="connsiteX6" fmla="*/ 228410 w 415557"/>
                    <a:gd name="connsiteY6" fmla="*/ 162819 h 653420"/>
                    <a:gd name="connsiteX7" fmla="*/ 193734 w 415557"/>
                    <a:gd name="connsiteY7" fmla="*/ 162819 h 653420"/>
                    <a:gd name="connsiteX8" fmla="*/ 157773 w 415557"/>
                    <a:gd name="connsiteY8" fmla="*/ 63928 h 653420"/>
                    <a:gd name="connsiteX9" fmla="*/ 126950 w 415557"/>
                    <a:gd name="connsiteY9" fmla="*/ 35674 h 653420"/>
                    <a:gd name="connsiteX10" fmla="*/ 76863 w 415557"/>
                    <a:gd name="connsiteY10" fmla="*/ 36958 h 653420"/>
                    <a:gd name="connsiteX11" fmla="*/ 35765 w 415557"/>
                    <a:gd name="connsiteY11" fmla="*/ 111447 h 653420"/>
                    <a:gd name="connsiteX12" fmla="*/ 214282 w 415557"/>
                    <a:gd name="connsiteY12" fmla="*/ 577647 h 653420"/>
                    <a:gd name="connsiteX13" fmla="*/ 323448 w 415557"/>
                    <a:gd name="connsiteY13" fmla="*/ 616176 h 653420"/>
                    <a:gd name="connsiteX14" fmla="*/ 379957 w 415557"/>
                    <a:gd name="connsiteY14" fmla="*/ 514716 h 653420"/>
                    <a:gd name="connsiteX15" fmla="*/ 205292 w 415557"/>
                    <a:gd name="connsiteY15" fmla="*/ 57507 h 653420"/>
                    <a:gd name="connsiteX16" fmla="*/ 234831 w 415557"/>
                    <a:gd name="connsiteY16" fmla="*/ 45948 h 653420"/>
                    <a:gd name="connsiteX17" fmla="*/ 409495 w 415557"/>
                    <a:gd name="connsiteY17" fmla="*/ 501873 h 653420"/>
                    <a:gd name="connsiteX18" fmla="*/ 335006 w 415557"/>
                    <a:gd name="connsiteY18" fmla="*/ 644430 h 653420"/>
                    <a:gd name="connsiteX19" fmla="*/ 287487 w 415557"/>
                    <a:gd name="connsiteY19" fmla="*/ 653420 h 653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15557" h="653420">
                      <a:moveTo>
                        <a:pt x="287487" y="653420"/>
                      </a:moveTo>
                      <a:cubicBezTo>
                        <a:pt x="241253" y="653420"/>
                        <a:pt x="200155" y="629019"/>
                        <a:pt x="184744" y="587921"/>
                      </a:cubicBezTo>
                      <a:lnTo>
                        <a:pt x="4942" y="123006"/>
                      </a:lnTo>
                      <a:cubicBezTo>
                        <a:pt x="-11754" y="78055"/>
                        <a:pt x="15216" y="26683"/>
                        <a:pt x="65304" y="7419"/>
                      </a:cubicBezTo>
                      <a:cubicBezTo>
                        <a:pt x="89706" y="-1571"/>
                        <a:pt x="115392" y="-2855"/>
                        <a:pt x="137225" y="6135"/>
                      </a:cubicBezTo>
                      <a:cubicBezTo>
                        <a:pt x="160342" y="15125"/>
                        <a:pt x="178322" y="31821"/>
                        <a:pt x="187312" y="53654"/>
                      </a:cubicBezTo>
                      <a:lnTo>
                        <a:pt x="228410" y="162819"/>
                      </a:lnTo>
                      <a:lnTo>
                        <a:pt x="193734" y="162819"/>
                      </a:lnTo>
                      <a:lnTo>
                        <a:pt x="157773" y="63928"/>
                      </a:lnTo>
                      <a:cubicBezTo>
                        <a:pt x="152636" y="51085"/>
                        <a:pt x="141077" y="40811"/>
                        <a:pt x="126950" y="35674"/>
                      </a:cubicBezTo>
                      <a:cubicBezTo>
                        <a:pt x="111539" y="30536"/>
                        <a:pt x="93558" y="30536"/>
                        <a:pt x="76863" y="36958"/>
                      </a:cubicBezTo>
                      <a:cubicBezTo>
                        <a:pt x="43471" y="49801"/>
                        <a:pt x="24206" y="83193"/>
                        <a:pt x="35765" y="111447"/>
                      </a:cubicBezTo>
                      <a:lnTo>
                        <a:pt x="214282" y="577647"/>
                      </a:lnTo>
                      <a:cubicBezTo>
                        <a:pt x="228410" y="616176"/>
                        <a:pt x="278497" y="632872"/>
                        <a:pt x="323448" y="616176"/>
                      </a:cubicBezTo>
                      <a:cubicBezTo>
                        <a:pt x="369682" y="598196"/>
                        <a:pt x="394084" y="553245"/>
                        <a:pt x="379957" y="514716"/>
                      </a:cubicBezTo>
                      <a:lnTo>
                        <a:pt x="205292" y="57507"/>
                      </a:lnTo>
                      <a:lnTo>
                        <a:pt x="234831" y="45948"/>
                      </a:lnTo>
                      <a:lnTo>
                        <a:pt x="409495" y="501873"/>
                      </a:lnTo>
                      <a:cubicBezTo>
                        <a:pt x="430044" y="557098"/>
                        <a:pt x="396652" y="621313"/>
                        <a:pt x="335006" y="644430"/>
                      </a:cubicBezTo>
                      <a:cubicBezTo>
                        <a:pt x="318310" y="650852"/>
                        <a:pt x="302899" y="653420"/>
                        <a:pt x="287487" y="653420"/>
                      </a:cubicBezTo>
                      <a:close/>
                    </a:path>
                  </a:pathLst>
                </a:custGeom>
                <a:solidFill>
                  <a:srgbClr val="007BD4"/>
                </a:solidFill>
                <a:ln w="12829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8" name="文本框 7"/>
            <p:cNvSpPr txBox="1"/>
            <p:nvPr>
              <p:custDataLst>
                <p:tags r:id="rId11"/>
              </p:custDataLst>
            </p:nvPr>
          </p:nvSpPr>
          <p:spPr>
            <a:xfrm>
              <a:off x="6126" y="3936"/>
              <a:ext cx="7021" cy="310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</a:t>
              </a:r>
              <a:endParaRPr lang="en-US" altLang="zh-CN" sz="1400" spc="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lang="zh-CN" altLang="en-US" sz="3600" b="1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</a:t>
              </a:r>
              <a:r>
                <a:rPr lang="en-US" altLang="zh-CN" sz="3600" b="1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3600" b="1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源</a:t>
              </a:r>
              <a:r>
                <a:rPr lang="en-US" altLang="zh-CN" sz="3600" b="1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3600" b="1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于</a:t>
              </a:r>
              <a:r>
                <a:rPr lang="en-US" altLang="zh-CN" sz="3600" b="1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3600" b="1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</a:t>
              </a:r>
              <a:endParaRPr lang="zh-CN" altLang="en-US" sz="3600" b="1" spc="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           </a:t>
              </a:r>
              <a:endParaRPr lang="en-US" altLang="zh-CN" sz="2000" spc="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            </a:t>
              </a:r>
              <a:r>
                <a:rPr lang="en-US" altLang="zh-CN" sz="2000" spc="200">
                  <a:solidFill>
                    <a:schemeClr val="tx1"/>
                  </a:solidFill>
                  <a:uFillTx/>
                  <a:latin typeface="华文隶书" panose="02010800040101010101" pitchFamily="2" charset="-122"/>
                  <a:ea typeface="华文隶书" panose="02010800040101010101" pitchFamily="2" charset="-122"/>
                  <a:cs typeface="华文隶书" panose="02010800040101010101" pitchFamily="2" charset="-122"/>
                </a:rPr>
                <a:t>—</a:t>
              </a:r>
              <a:r>
                <a:rPr lang="zh-CN" altLang="en-US" sz="2000" spc="200">
                  <a:solidFill>
                    <a:schemeClr val="tx1"/>
                  </a:solidFill>
                  <a:uFillTx/>
                  <a:latin typeface="华文隶书" panose="02010800040101010101" pitchFamily="2" charset="-122"/>
                  <a:ea typeface="华文隶书" panose="02010800040101010101" pitchFamily="2" charset="-122"/>
                  <a:cs typeface="华文隶书" panose="02010800040101010101" pitchFamily="2" charset="-122"/>
                </a:rPr>
                <a:t>华罗庚</a:t>
              </a:r>
              <a:endParaRPr lang="zh-CN" altLang="en-US" sz="2000" spc="200">
                <a:solidFill>
                  <a:schemeClr val="tx1"/>
                </a:solidFill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799.99842519685,&quot;width&quot;:19200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799.99842519685,&quot;width&quot;:192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commondata" val="eyJoZGlkIjoiNGMyNjNhMmE0MzEyY2YzOTUzNjJlM2NiNTFhMzAyYjQ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WPS 演示</Application>
  <PresentationFormat>宽屏</PresentationFormat>
  <Paragraphs>81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华文隶书</vt:lpstr>
      <vt:lpstr>楷体</vt:lpstr>
      <vt:lpstr>等线</vt:lpstr>
      <vt:lpstr>黑体</vt:lpstr>
      <vt:lpstr>微软雅黑</vt:lpstr>
      <vt:lpstr>Calibri Light</vt:lpstr>
      <vt:lpstr>等线 Light</vt:lpstr>
      <vt:lpstr>Calibri</vt:lpstr>
      <vt:lpstr>Arial Unicode MS</vt:lpstr>
      <vt:lpstr>华文中宋</vt:lpstr>
      <vt:lpstr>华文行楷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施 琦</dc:creator>
  <cp:lastModifiedBy>一语承诺</cp:lastModifiedBy>
  <cp:revision>43</cp:revision>
  <dcterms:created xsi:type="dcterms:W3CDTF">2022-03-04T08:43:00Z</dcterms:created>
  <dcterms:modified xsi:type="dcterms:W3CDTF">2024-12-12T05:53:58Z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00D2E9D0BE2A4B96AF319921F4694B13_13</vt:lpwstr>
  </property>
  <property fmtid="{D5CDD505-2E9C-101B-9397-08002B2CF9AE}" pid="3" name="KSOProductBuildVer">
    <vt:lpwstr>2052-12.1.0.19302</vt:lpwstr>
  </property>
</Properties>
</file>