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85" r:id="rId4"/>
    <p:sldId id="258" r:id="rId5"/>
    <p:sldId id="260" r:id="rId6"/>
    <p:sldId id="263" r:id="rId7"/>
    <p:sldId id="264" r:id="rId8"/>
    <p:sldId id="287" r:id="rId9"/>
    <p:sldId id="288" r:id="rId10"/>
    <p:sldId id="289" r:id="rId11"/>
    <p:sldId id="290" r:id="rId12"/>
    <p:sldId id="292" r:id="rId13"/>
    <p:sldId id="286" r:id="rId14"/>
    <p:sldId id="262" r:id="rId15"/>
    <p:sldId id="293" r:id="rId16"/>
  </p:sldIdLst>
  <p:sldSz cx="12192000" cy="6858000"/>
  <p:notesSz cx="6858000" cy="9144000"/>
  <p:embeddedFontLst>
    <p:embeddedFont>
      <p:font typeface="汉仪程行简" panose="00020600040101010101" pitchFamily="18" charset="-122"/>
      <p:regular r:id="rId22"/>
    </p:embeddedFont>
    <p:embeddedFont>
      <p:font typeface="汉仪雅酷黑 95W" panose="020B0A04020202020204" pitchFamily="34" charset="-122"/>
      <p:bold r:id="rId23"/>
    </p:embeddedFont>
    <p:embeddedFont>
      <p:font typeface="方正黑体简体" panose="03000509000000000000" pitchFamily="2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F20"/>
    <a:srgbClr val="FCC960"/>
    <a:srgbClr val="F6DC71"/>
    <a:srgbClr val="ECC548"/>
    <a:srgbClr val="F1C229"/>
    <a:srgbClr val="BB1C1B"/>
    <a:srgbClr val="9C0A04"/>
    <a:srgbClr val="E40000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72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3.xml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png"/><Relationship Id="rId7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tags" Target="../tags/tag16.xml"/><Relationship Id="rId4" Type="http://schemas.openxmlformats.org/officeDocument/2006/relationships/image" Target="../media/image27.png"/><Relationship Id="rId3" Type="http://schemas.openxmlformats.org/officeDocument/2006/relationships/tags" Target="../tags/tag15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tags" Target="../tags/tag19.xml"/><Relationship Id="rId4" Type="http://schemas.openxmlformats.org/officeDocument/2006/relationships/image" Target="../media/image30.png"/><Relationship Id="rId3" Type="http://schemas.openxmlformats.org/officeDocument/2006/relationships/tags" Target="../tags/tag18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tags" Target="../tags/tag20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2.xml"/><Relationship Id="rId5" Type="http://schemas.openxmlformats.org/officeDocument/2006/relationships/image" Target="../media/image34.png"/><Relationship Id="rId4" Type="http://schemas.openxmlformats.org/officeDocument/2006/relationships/tags" Target="../tags/tag21.xml"/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tags" Target="../tags/tag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18.png"/><Relationship Id="rId7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tags" Target="../tags/tag4.xml"/><Relationship Id="rId4" Type="http://schemas.openxmlformats.org/officeDocument/2006/relationships/image" Target="../media/image16.png"/><Relationship Id="rId3" Type="http://schemas.openxmlformats.org/officeDocument/2006/relationships/tags" Target="../tags/tag3.xml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tags" Target="../tags/tag7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10.xml"/><Relationship Id="rId7" Type="http://schemas.openxmlformats.org/officeDocument/2006/relationships/image" Target="../media/image24.png"/><Relationship Id="rId6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tags" Target="../tags/tag8.xml"/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0" Type="http://schemas.openxmlformats.org/officeDocument/2006/relationships/tags" Target="../tags/tag1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tags" Target="../tags/tag12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tags" Target="../tags/tag14.xml"/><Relationship Id="rId4" Type="http://schemas.openxmlformats.org/officeDocument/2006/relationships/image" Target="../media/image27.png"/><Relationship Id="rId3" Type="http://schemas.openxmlformats.org/officeDocument/2006/relationships/tags" Target="../tags/tag13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0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0"/>
          <a:stretch>
            <a:fillRect/>
          </a:stretch>
        </p:blipFill>
        <p:spPr>
          <a:xfrm>
            <a:off x="0" y="4139565"/>
            <a:ext cx="12192000" cy="2718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600" b="61050"/>
          <a:stretch>
            <a:fillRect/>
          </a:stretch>
        </p:blipFill>
        <p:spPr>
          <a:xfrm>
            <a:off x="-134112" y="124968"/>
            <a:ext cx="2731008" cy="237439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9290" y="2538730"/>
            <a:ext cx="11047095" cy="1313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极简教育技术</a:t>
            </a:r>
            <a:r>
              <a:rPr lang="en-US" altLang="zh-CN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, </a:t>
            </a:r>
            <a:r>
              <a:rPr lang="zh-CN" altLang="en-US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赋能教育教学</a:t>
            </a:r>
            <a:endParaRPr lang="zh-CN" altLang="en-US" sz="6600" u="sng" spc="-5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555964" y="3777428"/>
            <a:ext cx="5381625" cy="1290955"/>
            <a:chOff x="4651957" y="4605240"/>
            <a:chExt cx="5381625" cy="1290955"/>
          </a:xfrm>
        </p:grpSpPr>
        <p:sp>
          <p:nvSpPr>
            <p:cNvPr id="25" name="文本框 24"/>
            <p:cNvSpPr txBox="1"/>
            <p:nvPr/>
          </p:nvSpPr>
          <p:spPr>
            <a:xfrm>
              <a:off x="4651957" y="4605240"/>
              <a:ext cx="5381625" cy="6045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薛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家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实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验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小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学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：姜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 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博</a:t>
              </a:r>
              <a:endParaRPr lang="zh-CN" altLang="en-US" sz="32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746062" y="5268180"/>
              <a:ext cx="2666365" cy="62801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dist"/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2 0 2 4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年</a:t>
              </a:r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2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月</a:t>
              </a:r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1 8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日</a:t>
              </a:r>
              <a:endParaRPr lang="zh-CN" altLang="en-US" sz="28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078522" y="1442349"/>
            <a:ext cx="970536" cy="668398"/>
            <a:chOff x="3078522" y="1309807"/>
            <a:chExt cx="970536" cy="668398"/>
          </a:xfrm>
        </p:grpSpPr>
        <p:grpSp>
          <p:nvGrpSpPr>
            <p:cNvPr id="31" name="组合 30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椭圆 26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大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647652" y="1442349"/>
            <a:ext cx="970536" cy="668398"/>
            <a:chOff x="3078522" y="1309807"/>
            <a:chExt cx="970536" cy="668398"/>
          </a:xfrm>
        </p:grpSpPr>
        <p:grpSp>
          <p:nvGrpSpPr>
            <p:cNvPr id="44" name="组合 4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椭圆 4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道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16782" y="1442349"/>
            <a:ext cx="970536" cy="668398"/>
            <a:chOff x="3078522" y="1309807"/>
            <a:chExt cx="970536" cy="668398"/>
          </a:xfrm>
        </p:grpSpPr>
        <p:grpSp>
          <p:nvGrpSpPr>
            <p:cNvPr id="49" name="组合 4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椭圆 5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至</a:t>
              </a:r>
              <a:endParaRPr lang="zh-CN" altLang="en-US" sz="2400" b="1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785911" y="1442349"/>
            <a:ext cx="970536" cy="668398"/>
            <a:chOff x="3078522" y="1309807"/>
            <a:chExt cx="970536" cy="668398"/>
          </a:xfrm>
        </p:grpSpPr>
        <p:grpSp>
          <p:nvGrpSpPr>
            <p:cNvPr id="54" name="组合 5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椭圆 5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简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003546" y="1435285"/>
            <a:ext cx="970536" cy="668398"/>
            <a:chOff x="3078522" y="1309807"/>
            <a:chExt cx="970536" cy="668398"/>
          </a:xfrm>
        </p:grpSpPr>
        <p:grpSp>
          <p:nvGrpSpPr>
            <p:cNvPr id="59" name="组合 5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6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实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72676" y="1435285"/>
            <a:ext cx="970536" cy="668398"/>
            <a:chOff x="3078522" y="1309807"/>
            <a:chExt cx="970536" cy="668398"/>
          </a:xfrm>
        </p:grpSpPr>
        <p:grpSp>
          <p:nvGrpSpPr>
            <p:cNvPr id="64" name="组合 6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椭圆 6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干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141806" y="1435285"/>
            <a:ext cx="970536" cy="668398"/>
            <a:chOff x="3078522" y="1309807"/>
            <a:chExt cx="970536" cy="668398"/>
          </a:xfrm>
        </p:grpSpPr>
        <p:grpSp>
          <p:nvGrpSpPr>
            <p:cNvPr id="69" name="组合 6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椭圆 7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为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7710935" y="1435285"/>
            <a:ext cx="970536" cy="668398"/>
            <a:chOff x="3078522" y="1309807"/>
            <a:chExt cx="970536" cy="668398"/>
          </a:xfrm>
        </p:grpSpPr>
        <p:grpSp>
          <p:nvGrpSpPr>
            <p:cNvPr id="74" name="组合 7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椭圆 7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要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78" y="447389"/>
            <a:ext cx="2566399" cy="2160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4" t="39051" r="8863" b="40929"/>
          <a:stretch>
            <a:fillRect/>
          </a:stretch>
        </p:blipFill>
        <p:spPr>
          <a:xfrm>
            <a:off x="9540295" y="3575266"/>
            <a:ext cx="2278981" cy="12204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51811" r="56836" b="28169"/>
          <a:stretch>
            <a:fillRect/>
          </a:stretch>
        </p:blipFill>
        <p:spPr>
          <a:xfrm>
            <a:off x="0" y="2208566"/>
            <a:ext cx="2278981" cy="1220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2582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9340" y="1351915"/>
            <a:ext cx="2265680" cy="4888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53230" y="1828800"/>
            <a:ext cx="2750820" cy="3803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26350" y="1828800"/>
            <a:ext cx="2373630" cy="380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2582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76095" y="1443990"/>
            <a:ext cx="4633595" cy="4579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32270" y="1386205"/>
            <a:ext cx="3129280" cy="4815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395470" y="784225"/>
            <a:ext cx="3441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详细使用步骤教学</a:t>
            </a:r>
            <a:endParaRPr lang="en-US" altLang="zh-CN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57935" y="2669540"/>
            <a:ext cx="337058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方正黑体简体" panose="03000509000000000000" pitchFamily="2" charset="-122"/>
                <a:ea typeface="方正黑体简体" panose="03000509000000000000" pitchFamily="2" charset="-122"/>
                <a:sym typeface="方正黑体简体" panose="03000509000000000000" pitchFamily="2" charset="-122"/>
              </a:rPr>
              <a:t>  </a:t>
            </a: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方正黑体简体" panose="03000509000000000000" pitchFamily="2" charset="-122"/>
                <a:ea typeface="方正黑体简体" panose="03000509000000000000" pitchFamily="2" charset="-122"/>
                <a:sym typeface="方正黑体简体" panose="03000509000000000000" pitchFamily="2" charset="-122"/>
              </a:rPr>
              <a:t>MindLine APP可以把各级主题的关系用相互隶属的层级图表现出来，可以进行复制、剪切、删除、备注和标记等操作，制作完成的思维导图可以导出为图片或文字大纲等多种形式，并能分享给好友。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8167" y="2107892"/>
            <a:ext cx="29673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思维导图：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mindline</a:t>
            </a:r>
            <a:endParaRPr lang="en-US" altLang="zh-CN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1998345"/>
            <a:ext cx="1868805" cy="3303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96530" y="2568575"/>
            <a:ext cx="2497455" cy="243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grpSp>
          <p:nvGrpSpPr>
            <p:cNvPr id="77" name="组合 76"/>
            <p:cNvGrpSpPr/>
            <p:nvPr/>
          </p:nvGrpSpPr>
          <p:grpSpPr>
            <a:xfrm>
              <a:off x="2637503" y="324465"/>
              <a:ext cx="6916994" cy="1504335"/>
              <a:chOff x="2637503" y="324465"/>
              <a:chExt cx="6916994" cy="1504335"/>
            </a:xfrm>
          </p:grpSpPr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7503" y="324465"/>
                <a:ext cx="1504335" cy="1504335"/>
              </a:xfrm>
              <a:prstGeom prst="rect">
                <a:avLst/>
              </a:prstGeom>
            </p:spPr>
          </p:pic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162" y="324465"/>
                <a:ext cx="1504335" cy="1504335"/>
              </a:xfrm>
              <a:prstGeom prst="rect">
                <a:avLst/>
              </a:prstGeom>
            </p:spPr>
          </p:pic>
        </p:grpSp>
        <p:sp>
          <p:nvSpPr>
            <p:cNvPr id="78" name="文本框 77"/>
            <p:cNvSpPr txBox="1"/>
            <p:nvPr/>
          </p:nvSpPr>
          <p:spPr>
            <a:xfrm>
              <a:off x="4565650" y="784244"/>
              <a:ext cx="30607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C00000"/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  <a:cs typeface="思源黑体 CN Normal" panose="020B0400000000000000" pitchFamily="34" charset="-122"/>
                  <a:sym typeface="+mn-ea"/>
                </a:rPr>
                <a:t>信息技术赋能</a:t>
              </a:r>
              <a:endPara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80" y="4594860"/>
            <a:ext cx="890905" cy="1702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6110" y="1641475"/>
            <a:ext cx="5702300" cy="4345940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6371007" y="2023437"/>
            <a:ext cx="5512435" cy="2676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QQ</a:t>
            </a:r>
            <a:r>
              <a:rPr lang="zh-CN" altLang="en-US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截图快捷工具包：</a:t>
            </a:r>
            <a:r>
              <a:rPr lang="en-US" altLang="zh-CN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Ctrl</a:t>
            </a:r>
            <a:r>
              <a:rPr lang="zh-CN" altLang="en-US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＋</a:t>
            </a:r>
            <a:r>
              <a:rPr lang="en-US" altLang="zh-CN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Alt</a:t>
            </a:r>
            <a:r>
              <a:rPr lang="zh-CN" altLang="en-US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＋</a:t>
            </a:r>
            <a:r>
              <a:rPr lang="en-US" altLang="zh-CN" sz="2400" b="1" u="sng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A</a:t>
            </a:r>
            <a:endParaRPr lang="en-US" altLang="zh-CN" sz="2400" b="1" u="sng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endParaRPr lang="en-US" altLang="zh-CN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屏幕录制（无法下载的视频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直接录制）</a:t>
            </a:r>
            <a:endParaRPr lang="zh-CN" altLang="en-US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endParaRPr lang="zh-CN" altLang="en-US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屏幕识图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（图片转文字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）</a:t>
            </a:r>
            <a:endParaRPr lang="zh-CN" altLang="en-US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endParaRPr lang="zh-CN" altLang="en-US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翻译、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长截图、马赛克、图文编辑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……</a:t>
            </a:r>
            <a:endParaRPr lang="en-US" altLang="zh-CN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0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0"/>
          <a:stretch>
            <a:fillRect/>
          </a:stretch>
        </p:blipFill>
        <p:spPr>
          <a:xfrm>
            <a:off x="0" y="4139565"/>
            <a:ext cx="12192000" cy="2718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600" b="61050"/>
          <a:stretch>
            <a:fillRect/>
          </a:stretch>
        </p:blipFill>
        <p:spPr>
          <a:xfrm>
            <a:off x="-134112" y="124968"/>
            <a:ext cx="2731008" cy="237439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9290" y="2538730"/>
            <a:ext cx="11047095" cy="1313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极简教育技术</a:t>
            </a:r>
            <a:r>
              <a:rPr lang="en-US" altLang="zh-CN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, </a:t>
            </a:r>
            <a:r>
              <a:rPr lang="zh-CN" altLang="en-US" sz="6600" u="sng" spc="-5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赋能教育教学</a:t>
            </a:r>
            <a:endParaRPr lang="zh-CN" altLang="en-US" sz="6600" u="sng" spc="-5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020024" y="3777428"/>
            <a:ext cx="5917565" cy="1310005"/>
            <a:chOff x="4116017" y="4605240"/>
            <a:chExt cx="5917565" cy="1310005"/>
          </a:xfrm>
        </p:grpSpPr>
        <p:sp>
          <p:nvSpPr>
            <p:cNvPr id="25" name="文本框 24"/>
            <p:cNvSpPr txBox="1"/>
            <p:nvPr/>
          </p:nvSpPr>
          <p:spPr>
            <a:xfrm>
              <a:off x="4116017" y="4605240"/>
              <a:ext cx="5917565" cy="6045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薛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家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实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验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小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学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：姜</a:t>
              </a:r>
              <a:r>
                <a:rPr lang="en-US" altLang="zh-CN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  </a:t>
              </a:r>
              <a:r>
                <a:rPr lang="zh-CN" altLang="en-US" sz="32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博</a:t>
              </a:r>
              <a:endParaRPr lang="zh-CN" altLang="en-US" sz="32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28537" y="5287230"/>
              <a:ext cx="2666365" cy="62801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dist"/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2 0 2 4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年</a:t>
              </a:r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2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月</a:t>
              </a:r>
              <a:r>
                <a:rPr lang="en-US" altLang="zh-CN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 1 8 </a:t>
              </a:r>
              <a:r>
                <a:rPr lang="zh-CN" altLang="en-US" sz="2800" b="1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日</a:t>
              </a:r>
              <a:endParaRPr lang="zh-CN" altLang="en-US" sz="28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078522" y="1442349"/>
            <a:ext cx="970536" cy="668398"/>
            <a:chOff x="3078522" y="1309807"/>
            <a:chExt cx="970536" cy="668398"/>
          </a:xfrm>
        </p:grpSpPr>
        <p:grpSp>
          <p:nvGrpSpPr>
            <p:cNvPr id="31" name="组合 30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椭圆 26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41" name="文本框 40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大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647652" y="1442349"/>
            <a:ext cx="970536" cy="668398"/>
            <a:chOff x="3078522" y="1309807"/>
            <a:chExt cx="970536" cy="668398"/>
          </a:xfrm>
        </p:grpSpPr>
        <p:grpSp>
          <p:nvGrpSpPr>
            <p:cNvPr id="44" name="组合 4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椭圆 4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道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16782" y="1442349"/>
            <a:ext cx="970536" cy="668398"/>
            <a:chOff x="3078522" y="1309807"/>
            <a:chExt cx="970536" cy="668398"/>
          </a:xfrm>
        </p:grpSpPr>
        <p:grpSp>
          <p:nvGrpSpPr>
            <p:cNvPr id="49" name="组合 4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椭圆 5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50" name="文本框 4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至</a:t>
              </a:r>
              <a:endParaRPr lang="zh-CN" altLang="en-US" sz="2400" b="1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785911" y="1442349"/>
            <a:ext cx="970536" cy="668398"/>
            <a:chOff x="3078522" y="1309807"/>
            <a:chExt cx="970536" cy="668398"/>
          </a:xfrm>
        </p:grpSpPr>
        <p:grpSp>
          <p:nvGrpSpPr>
            <p:cNvPr id="54" name="组合 5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椭圆 5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简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003546" y="1435285"/>
            <a:ext cx="970536" cy="668398"/>
            <a:chOff x="3078522" y="1309807"/>
            <a:chExt cx="970536" cy="668398"/>
          </a:xfrm>
        </p:grpSpPr>
        <p:grpSp>
          <p:nvGrpSpPr>
            <p:cNvPr id="59" name="组合 5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椭圆 6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实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72676" y="1435285"/>
            <a:ext cx="970536" cy="668398"/>
            <a:chOff x="3078522" y="1309807"/>
            <a:chExt cx="970536" cy="668398"/>
          </a:xfrm>
        </p:grpSpPr>
        <p:grpSp>
          <p:nvGrpSpPr>
            <p:cNvPr id="64" name="组合 6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椭圆 6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干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141806" y="1435285"/>
            <a:ext cx="970536" cy="668398"/>
            <a:chOff x="3078522" y="1309807"/>
            <a:chExt cx="970536" cy="668398"/>
          </a:xfrm>
        </p:grpSpPr>
        <p:grpSp>
          <p:nvGrpSpPr>
            <p:cNvPr id="69" name="组合 68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椭圆 70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70" name="文本框 69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为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7710935" y="1435285"/>
            <a:ext cx="970536" cy="668398"/>
            <a:chOff x="3078522" y="1309807"/>
            <a:chExt cx="970536" cy="668398"/>
          </a:xfrm>
        </p:grpSpPr>
        <p:grpSp>
          <p:nvGrpSpPr>
            <p:cNvPr id="74" name="组合 73"/>
            <p:cNvGrpSpPr/>
            <p:nvPr/>
          </p:nvGrpSpPr>
          <p:grpSpPr>
            <a:xfrm>
              <a:off x="3229591" y="1309807"/>
              <a:ext cx="668398" cy="668398"/>
              <a:chOff x="4133283" y="1389888"/>
              <a:chExt cx="769257" cy="76925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椭圆 75"/>
              <p:cNvSpPr/>
              <p:nvPr/>
            </p:nvSpPr>
            <p:spPr>
              <a:xfrm>
                <a:off x="4133283" y="1389888"/>
                <a:ext cx="769257" cy="769257"/>
              </a:xfrm>
              <a:prstGeom prst="ellipse">
                <a:avLst/>
              </a:prstGeom>
              <a:gradFill>
                <a:gsLst>
                  <a:gs pos="0">
                    <a:srgbClr val="9C0A04"/>
                  </a:gs>
                  <a:gs pos="74000">
                    <a:srgbClr val="BB1C1B"/>
                  </a:gs>
                  <a:gs pos="100000">
                    <a:srgbClr val="C31F20"/>
                  </a:gs>
                </a:gsLst>
                <a:lin ang="2400000" scaled="0"/>
              </a:gradFill>
              <a:ln w="15875">
                <a:gradFill>
                  <a:gsLst>
                    <a:gs pos="0">
                      <a:srgbClr val="F1C229"/>
                    </a:gs>
                    <a:gs pos="60000">
                      <a:srgbClr val="ECC548"/>
                    </a:gs>
                    <a:gs pos="100000">
                      <a:srgbClr val="F6DC7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4220135" y="1476740"/>
                <a:ext cx="595552" cy="595552"/>
              </a:xfrm>
              <a:prstGeom prst="ellipse">
                <a:avLst/>
              </a:prstGeom>
              <a:noFill/>
              <a:ln w="9525">
                <a:solidFill>
                  <a:srgbClr val="F6DC7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Normal" panose="020B0400000000000000" pitchFamily="34" charset="-122"/>
                </a:endParaRPr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3078522" y="1427988"/>
              <a:ext cx="970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FCC960"/>
                  </a:solidFill>
                  <a:latin typeface="汉仪雅酷黑 95W" panose="020B0A04020202020204" pitchFamily="34" charset="-122"/>
                  <a:ea typeface="汉仪雅酷黑 95W" panose="020B0A04020202020204" pitchFamily="34" charset="-122"/>
                  <a:cs typeface="思源黑体 CN Normal" panose="020B0400000000000000" pitchFamily="34" charset="-122"/>
                </a:rPr>
                <a:t>要</a:t>
              </a:r>
              <a:endParaRPr lang="zh-CN" altLang="en-US" sz="2400" dirty="0">
                <a:solidFill>
                  <a:srgbClr val="FCC960"/>
                </a:solidFill>
                <a:latin typeface="汉仪雅酷黑 95W" panose="020B0A04020202020204" pitchFamily="34" charset="-122"/>
                <a:ea typeface="汉仪雅酷黑 95W" panose="020B0A04020202020204" pitchFamily="34" charset="-122"/>
                <a:cs typeface="思源黑体 CN Normal" panose="020B0400000000000000" pitchFamily="34" charset="-122"/>
              </a:endParaRPr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78" y="447389"/>
            <a:ext cx="2566399" cy="2160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4" t="39051" r="8863" b="40929"/>
          <a:stretch>
            <a:fillRect/>
          </a:stretch>
        </p:blipFill>
        <p:spPr>
          <a:xfrm>
            <a:off x="9540295" y="3575266"/>
            <a:ext cx="2278981" cy="12204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51811" r="56836" b="28169"/>
          <a:stretch>
            <a:fillRect/>
          </a:stretch>
        </p:blipFill>
        <p:spPr>
          <a:xfrm>
            <a:off x="0" y="2208566"/>
            <a:ext cx="2278981" cy="12204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785" y="3650615"/>
            <a:ext cx="2525395" cy="2503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25" y="5046980"/>
            <a:ext cx="1558925" cy="1558925"/>
          </a:xfrm>
          <a:prstGeom prst="rect">
            <a:avLst/>
          </a:prstGeom>
        </p:spPr>
      </p:pic>
      <p:pic>
        <p:nvPicPr>
          <p:cNvPr id="4" name="图片 3" descr="WPS拼图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68" t="2473" r="1206" b="3975"/>
          <a:stretch>
            <a:fillRect/>
          </a:stretch>
        </p:blipFill>
        <p:spPr>
          <a:xfrm>
            <a:off x="1753235" y="426085"/>
            <a:ext cx="8011160" cy="5892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0" y="5093970"/>
            <a:ext cx="1496060" cy="1496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2920" y="490855"/>
            <a:ext cx="4429760" cy="5708015"/>
          </a:xfrm>
          <a:prstGeom prst="rect">
            <a:avLst/>
          </a:prstGeom>
        </p:spPr>
      </p:pic>
      <p:pic>
        <p:nvPicPr>
          <p:cNvPr id="7" name="图片 6" descr="38381fe376e7e19fd59cef8ff1abe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515" y="490855"/>
            <a:ext cx="4075430" cy="5708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43190" y="2125980"/>
            <a:ext cx="4022725" cy="2300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grpSp>
          <p:nvGrpSpPr>
            <p:cNvPr id="77" name="组合 76"/>
            <p:cNvGrpSpPr/>
            <p:nvPr/>
          </p:nvGrpSpPr>
          <p:grpSpPr>
            <a:xfrm>
              <a:off x="2637503" y="324465"/>
              <a:ext cx="6916994" cy="1504335"/>
              <a:chOff x="2637503" y="324465"/>
              <a:chExt cx="6916994" cy="1504335"/>
            </a:xfrm>
          </p:grpSpPr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7503" y="324465"/>
                <a:ext cx="1504335" cy="1504335"/>
              </a:xfrm>
              <a:prstGeom prst="rect">
                <a:avLst/>
              </a:prstGeom>
            </p:spPr>
          </p:pic>
          <p:pic>
            <p:nvPicPr>
              <p:cNvPr id="76" name="图片 7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162" y="324465"/>
                <a:ext cx="1504335" cy="1504335"/>
              </a:xfrm>
              <a:prstGeom prst="rect">
                <a:avLst/>
              </a:prstGeom>
            </p:spPr>
          </p:pic>
        </p:grpSp>
        <p:sp>
          <p:nvSpPr>
            <p:cNvPr id="78" name="文本框 77"/>
            <p:cNvSpPr txBox="1"/>
            <p:nvPr/>
          </p:nvSpPr>
          <p:spPr>
            <a:xfrm>
              <a:off x="4427568" y="784205"/>
              <a:ext cx="319849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rgbClr val="C00000"/>
                  </a:solidFill>
                  <a:latin typeface="汉仪程行简" panose="00020600040101010101" pitchFamily="18" charset="-122"/>
                  <a:ea typeface="汉仪程行简" panose="00020600040101010101" pitchFamily="18" charset="-122"/>
                  <a:cs typeface="思源黑体 CN Normal" panose="020B0400000000000000" pitchFamily="34" charset="-122"/>
                </a:rPr>
                <a:t>书的简介</a:t>
              </a:r>
              <a:endParaRPr lang="zh-CN" altLang="en-US" sz="40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520825" y="1684655"/>
            <a:ext cx="973772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</a:t>
            </a:r>
            <a:r>
              <a:rPr lang="zh-CN" altLang="en-US" sz="2400" b="1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本书以教育技术领域的极简主义为指导，面向一线教师课前、课中、课后的真实教学场景，介绍用剪映APP制作微视频、用GeoGebra 软件绘制函数图像、用问卷星实施课堂速测、用ProcessOn 软件进行教育科学研究制图等实用、易学、易用的教育信息技术，以提高教师工作效率，提升教师信息化教学能力。本书适用于各学段、各学科教师、教研人员，以及对信息化教学感兴趣的所有人。</a:t>
            </a:r>
            <a:endParaRPr lang="zh-CN" altLang="en-US" sz="2400" b="1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4507230"/>
            <a:ext cx="1961515" cy="1961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8424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书的目录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0550" y="1925955"/>
            <a:ext cx="3714750" cy="2001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66590" y="1925955"/>
            <a:ext cx="3559810" cy="4133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87690" y="1925955"/>
            <a:ext cx="3420745" cy="20662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90" y="4465320"/>
            <a:ext cx="1961515" cy="1961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8424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57935" y="2447290"/>
            <a:ext cx="337058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方正黑体简体" panose="03000509000000000000" pitchFamily="2" charset="-122"/>
                <a:ea typeface="方正黑体简体" panose="03000509000000000000" pitchFamily="2" charset="-122"/>
                <a:sym typeface="方正黑体简体" panose="03000509000000000000" pitchFamily="2" charset="-122"/>
              </a:rPr>
              <a:t>  </a:t>
            </a: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方正黑体简体" panose="03000509000000000000" pitchFamily="2" charset="-122"/>
                <a:ea typeface="方正黑体简体" panose="03000509000000000000" pitchFamily="2" charset="-122"/>
                <a:sym typeface="方正黑体简体" panose="03000509000000000000" pitchFamily="2" charset="-122"/>
              </a:rPr>
              <a:t>MindLine APP可以把各级主题的关系用相互隶属的层级图表现出来，可以进行复制、剪切、删除、备注和标记等操作，制作完成的思维导图可以导出为图片或文字大纲等多种形式，并能分享给好友。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9917" y="1828492"/>
            <a:ext cx="29673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思维导图：</a:t>
            </a:r>
            <a:r>
              <a:rPr lang="en-US" altLang="zh-CN" sz="2400" b="1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mindline</a:t>
            </a:r>
            <a:endParaRPr lang="en-US" altLang="zh-CN" sz="2400" b="1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1998345"/>
            <a:ext cx="1868805" cy="3303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228330" y="1570355"/>
            <a:ext cx="2778125" cy="439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8424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5" name="图片 4" descr="Screenshot_20240217_1743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" y="1065530"/>
            <a:ext cx="2489835" cy="51460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86850" y="1483995"/>
            <a:ext cx="2590800" cy="32435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32625" y="1443990"/>
            <a:ext cx="2276475" cy="38150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87065" y="1483995"/>
            <a:ext cx="2319655" cy="27578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755515" y="1367790"/>
            <a:ext cx="2386330" cy="409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2582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9340" y="1351915"/>
            <a:ext cx="2265680" cy="488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637503" y="324465"/>
            <a:ext cx="6916994" cy="1504335"/>
            <a:chOff x="2637503" y="324465"/>
            <a:chExt cx="6916994" cy="150433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03" y="324465"/>
              <a:ext cx="1504335" cy="1504335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162" y="324465"/>
              <a:ext cx="1504335" cy="1504335"/>
            </a:xfrm>
            <a:prstGeom prst="rect">
              <a:avLst/>
            </a:prstGeom>
          </p:spPr>
        </p:pic>
      </p:grpSp>
      <p:sp>
        <p:nvSpPr>
          <p:cNvPr id="78" name="文本框 77"/>
          <p:cNvSpPr txBox="1"/>
          <p:nvPr/>
        </p:nvSpPr>
        <p:spPr>
          <a:xfrm>
            <a:off x="4565650" y="725824"/>
            <a:ext cx="3060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C00000"/>
                </a:solidFill>
                <a:latin typeface="汉仪程行简" panose="00020600040101010101" pitchFamily="18" charset="-122"/>
                <a:ea typeface="汉仪程行简" panose="00020600040101010101" pitchFamily="18" charset="-122"/>
                <a:cs typeface="思源黑体 CN Normal" panose="020B0400000000000000" pitchFamily="34" charset="-122"/>
              </a:rPr>
              <a:t>信息技术赋能</a:t>
            </a:r>
            <a:endParaRPr lang="zh-CN" altLang="en-US" sz="3200" dirty="0">
              <a:solidFill>
                <a:srgbClr val="C00000"/>
              </a:solidFill>
              <a:latin typeface="汉仪程行简" panose="00020600040101010101" pitchFamily="18" charset="-122"/>
              <a:ea typeface="汉仪程行简" panose="00020600040101010101" pitchFamily="18" charset="-122"/>
              <a:cs typeface="思源黑体 CN Normal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69340" y="1351915"/>
            <a:ext cx="2265680" cy="4888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53230" y="1828800"/>
            <a:ext cx="2750820" cy="380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COMMONDATA" val="eyJoZGlkIjoiYzAyOWVkMjZjYzk4NGZiZTM4OGIwYjFhYjk3MWEwYTYifQ=="/>
  <p:tag name="commondata" val="eyJoZGlkIjoiMDdmYjU0OTNiNjFkMGI1ZmI3OTdkY2Q5ZWMwODNhMT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23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82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思源黑体 CN Normal</vt:lpstr>
      <vt:lpstr>黑体</vt:lpstr>
      <vt:lpstr>汉仪程行简</vt:lpstr>
      <vt:lpstr>汉仪雅酷黑 95W</vt:lpstr>
      <vt:lpstr>方正黑体简体</vt:lpstr>
      <vt:lpstr>微软雅黑</vt:lpstr>
      <vt:lpstr>Arial Unicode MS</vt:lpstr>
      <vt:lpstr>123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姜博（e启学习工作室）</cp:lastModifiedBy>
  <cp:revision>16</cp:revision>
  <dcterms:created xsi:type="dcterms:W3CDTF">2023-08-09T12:44:00Z</dcterms:created>
  <dcterms:modified xsi:type="dcterms:W3CDTF">2024-12-15T06:20:15Z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CFE7EC5E18FE4535AD9D2A4E0AA4BB74_13</vt:lpwstr>
  </property>
  <property fmtid="{D5CDD505-2E9C-101B-9397-08002B2CF9AE}" pid="3" name="KSOProductBuildVer">
    <vt:lpwstr>2052-12.1.0.19302</vt:lpwstr>
  </property>
</Properties>
</file>