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3"/>
    <p:sldId id="259" r:id="rId4"/>
    <p:sldId id="278" r:id="rId5"/>
    <p:sldId id="279" r:id="rId6"/>
    <p:sldId id="258" r:id="rId7"/>
    <p:sldId id="280" r:id="rId8"/>
    <p:sldId id="281" r:id="rId9"/>
    <p:sldId id="283" r:id="rId10"/>
    <p:sldId id="286" r:id="rId11"/>
    <p:sldId id="287" r:id="rId12"/>
    <p:sldId id="288" r:id="rId13"/>
    <p:sldId id="290" r:id="rId14"/>
    <p:sldId id="294" r:id="rId15"/>
    <p:sldId id="295" r:id="rId16"/>
    <p:sldId id="298" r:id="rId17"/>
  </p:sldIdLst>
  <p:sldSz cx="12192000" cy="6858000"/>
  <p:notesSz cx="6858000" cy="9144000"/>
  <p:embeddedFontLst>
    <p:embeddedFont>
      <p:font typeface="思源宋体 CN" panose="02020400000000000000" charset="-122"/>
      <p:regular r:id="rId23"/>
    </p:embeddedFont>
    <p:embeddedFont>
      <p:font typeface="汉仪长宋简" panose="02010600000101010101" charset="-122"/>
      <p:regular r:id="rId24"/>
    </p:embeddedFont>
    <p:embeddedFont>
      <p:font typeface="楷体" panose="02010609060101010101" pitchFamily="49" charset="-122"/>
      <p:regular r:id="rId25"/>
    </p:embeddedFont>
    <p:embeddedFont>
      <p:font typeface="微软雅黑" panose="020B0503020204020204" charset="-122"/>
      <p:regular r:id="rId26"/>
    </p:embeddedFont>
    <p:embeddedFont>
      <p:font typeface="黑体" panose="02010609060101010101" charset="-122"/>
      <p:regular r:id="rId27"/>
    </p:embeddedFont>
    <p:embeddedFont>
      <p:font typeface="汉仪综艺体简" panose="02010600000101010101" charset="-122"/>
      <p:regular r:id="rId28"/>
    </p:embeddedFont>
    <p:embeddedFont>
      <p:font typeface="汉仪程行简" panose="00020600040101010101" charset="-122"/>
      <p:regular r:id="rId29"/>
    </p:embeddedFont>
    <p:embeddedFont>
      <p:font typeface="Trebuchet MS" panose="020B0603020202020204"/>
      <p:regular r:id="rId30"/>
      <p:bold r:id="rId31"/>
      <p:italic r:id="rId32"/>
      <p:boldItalic r:id="rId33"/>
    </p:embeddedFont>
    <p:embeddedFont>
      <p:font typeface="Wingdings 3" panose="05040102010807070707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985C"/>
    <a:srgbClr val="C8C5A9"/>
    <a:srgbClr val="81985C"/>
    <a:srgbClr val="4B5936"/>
    <a:srgbClr val="DBDBC8"/>
    <a:srgbClr val="F7E5C2"/>
    <a:srgbClr val="E6E5D8"/>
    <a:srgbClr val="BFC1AA"/>
    <a:srgbClr val="A0A280"/>
    <a:srgbClr val="CDC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3.xml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cs typeface="思源宋体 CN" panose="0202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宋体 CN" panose="02020400000000000000" charset="-122"/>
              </a:rPr>
            </a:fld>
            <a:endParaRPr lang="zh-CN" altLang="en-US">
              <a:cs typeface="思源宋体 CN" panose="0202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cs typeface="思源宋体 CN" panose="0202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宋体 CN" panose="02020400000000000000" charset="-122"/>
              </a:rPr>
            </a:fld>
            <a:endParaRPr lang="zh-CN" altLang="en-US">
              <a:cs typeface="思源宋体 CN" panose="0202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思源宋体 CN" panose="0202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思源宋体 CN" panose="020204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思源宋体 CN" panose="0202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思源宋体 CN" panose="020204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思源宋体 CN" panose="020204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思源宋体 CN" panose="020204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思源宋体 CN" panose="020204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思源宋体 CN" panose="020204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思源宋体 CN" panose="020204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jpeg"/><Relationship Id="rId6" Type="http://schemas.openxmlformats.org/officeDocument/2006/relationships/image" Target="../media/image3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-31115" y="-27305"/>
            <a:ext cx="12216765" cy="688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宋体 CN" panose="02020400000000000000" charset="-122"/>
            </a:endParaRPr>
          </a:p>
        </p:txBody>
      </p:sp>
      <p:sp>
        <p:nvSpPr>
          <p:cNvPr id="12" name="圆角矩形 11"/>
          <p:cNvSpPr/>
          <p:nvPr userDrawn="1"/>
        </p:nvSpPr>
        <p:spPr>
          <a:xfrm>
            <a:off x="353695" y="350520"/>
            <a:ext cx="11484610" cy="6156325"/>
          </a:xfrm>
          <a:prstGeom prst="roundRect">
            <a:avLst/>
          </a:prstGeom>
          <a:solidFill>
            <a:srgbClr val="E6E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宋体 CN" panose="02020400000000000000" charset="-122"/>
            </a:endParaRPr>
          </a:p>
        </p:txBody>
      </p:sp>
      <p:pic>
        <p:nvPicPr>
          <p:cNvPr id="17" name="图片 16" descr="evie-s-R9c8bJ9dwuQ-unsplash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rcRect l="32978" t="3204" r="32313" b="6213"/>
          <a:stretch>
            <a:fillRect/>
          </a:stretch>
        </p:blipFill>
        <p:spPr>
          <a:xfrm rot="18480000" flipH="1">
            <a:off x="9980295" y="4634865"/>
            <a:ext cx="1039495" cy="2886075"/>
          </a:xfrm>
          <a:prstGeom prst="rect">
            <a:avLst/>
          </a:prstGeom>
        </p:spPr>
      </p:pic>
      <p:pic>
        <p:nvPicPr>
          <p:cNvPr id="16" name="图片 15" descr="evie-s-_88DsHh1F20-unsplash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rcRect l="30834" t="14898" r="27787" b="10157"/>
          <a:stretch>
            <a:fillRect/>
          </a:stretch>
        </p:blipFill>
        <p:spPr>
          <a:xfrm rot="18120000">
            <a:off x="10332085" y="4347845"/>
            <a:ext cx="1096010" cy="2815590"/>
          </a:xfrm>
          <a:prstGeom prst="rect">
            <a:avLst/>
          </a:prstGeom>
        </p:spPr>
      </p:pic>
      <p:pic>
        <p:nvPicPr>
          <p:cNvPr id="7" name="图片 6" descr="evie-s-t7LHEPiHpIY-unsplash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rcRect l="26422" t="28519" r="23218" b="25389"/>
          <a:stretch>
            <a:fillRect/>
          </a:stretch>
        </p:blipFill>
        <p:spPr>
          <a:xfrm rot="9120000">
            <a:off x="-163830" y="69850"/>
            <a:ext cx="2734945" cy="21393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11" h="4076">
                <a:moveTo>
                  <a:pt x="0" y="0"/>
                </a:moveTo>
                <a:lnTo>
                  <a:pt x="5211" y="0"/>
                </a:lnTo>
                <a:lnTo>
                  <a:pt x="5211" y="2142"/>
                </a:lnTo>
                <a:lnTo>
                  <a:pt x="4183" y="4076"/>
                </a:lnTo>
                <a:lnTo>
                  <a:pt x="1742" y="4076"/>
                </a:lnTo>
                <a:lnTo>
                  <a:pt x="0" y="31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1" descr="evie-s-Ioq6qEibtbU-unsplash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rcRect l="24278" t="21731" r="27005" b="18898"/>
          <a:stretch>
            <a:fillRect/>
          </a:stretch>
        </p:blipFill>
        <p:spPr>
          <a:xfrm>
            <a:off x="10520045" y="4652010"/>
            <a:ext cx="1671955" cy="2205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 userDrawn="1"/>
        </p:nvSpPr>
        <p:spPr>
          <a:xfrm>
            <a:off x="353695" y="350520"/>
            <a:ext cx="11484610" cy="6156325"/>
          </a:xfrm>
          <a:prstGeom prst="roundRect">
            <a:avLst/>
          </a:prstGeom>
          <a:solidFill>
            <a:srgbClr val="E6E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宋体 CN" panose="02020400000000000000" charset="-122"/>
            </a:endParaRPr>
          </a:p>
        </p:txBody>
      </p:sp>
      <p:pic>
        <p:nvPicPr>
          <p:cNvPr id="10" name="图片 9" descr="evie-s-uF2j60rp6Rs-unsplash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rcRect l="27150" t="8046" r="30514" b="11435"/>
          <a:stretch>
            <a:fillRect/>
          </a:stretch>
        </p:blipFill>
        <p:spPr>
          <a:xfrm rot="19320000">
            <a:off x="10081895" y="5186680"/>
            <a:ext cx="1363345" cy="1954530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 rot="420000">
            <a:off x="10414000" y="5473700"/>
            <a:ext cx="1876425" cy="1281430"/>
            <a:chOff x="14263" y="7326"/>
            <a:chExt cx="5088" cy="3474"/>
          </a:xfrm>
        </p:grpSpPr>
        <p:pic>
          <p:nvPicPr>
            <p:cNvPr id="17" name="图片 16" descr="evie-s-R9c8bJ9dwuQ-unsplash"/>
            <p:cNvPicPr>
              <a:picLocks noChangeAspect="1"/>
            </p:cNvPicPr>
            <p:nvPr userDrawn="1"/>
          </p:nvPicPr>
          <p:blipFill>
            <a:blip r:embed="rId3">
              <a:clrChange>
                <a:clrFrom>
                  <a:srgbClr val="FEFFFF">
                    <a:alpha val="100000"/>
                  </a:srgbClr>
                </a:clrFrom>
                <a:clrTo>
                  <a:srgbClr val="FEFFFF">
                    <a:alpha val="100000"/>
                    <a:alpha val="0"/>
                  </a:srgbClr>
                </a:clrTo>
              </a:clrChange>
            </a:blip>
            <a:srcRect l="32978" t="3204" r="32313" b="6213"/>
            <a:stretch>
              <a:fillRect/>
            </a:stretch>
          </p:blipFill>
          <p:spPr>
            <a:xfrm rot="18480000" flipH="1">
              <a:off x="15717" y="7299"/>
              <a:ext cx="1637" cy="4545"/>
            </a:xfrm>
            <a:prstGeom prst="rect">
              <a:avLst/>
            </a:prstGeom>
          </p:spPr>
        </p:pic>
        <p:pic>
          <p:nvPicPr>
            <p:cNvPr id="16" name="图片 15" descr="evie-s-_88DsHh1F20-unsplash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EFFFF">
                    <a:alpha val="100000"/>
                  </a:srgbClr>
                </a:clrFrom>
                <a:clrTo>
                  <a:srgbClr val="FEFFFF">
                    <a:alpha val="100000"/>
                    <a:alpha val="0"/>
                  </a:srgbClr>
                </a:clrTo>
              </a:clrChange>
            </a:blip>
            <a:srcRect l="30834" t="14898" r="27787" b="10157"/>
            <a:stretch>
              <a:fillRect/>
            </a:stretch>
          </p:blipFill>
          <p:spPr>
            <a:xfrm rot="18120000">
              <a:off x="16271" y="6847"/>
              <a:ext cx="1726" cy="4434"/>
            </a:xfrm>
            <a:prstGeom prst="rect">
              <a:avLst/>
            </a:prstGeom>
          </p:spPr>
        </p:pic>
        <p:pic>
          <p:nvPicPr>
            <p:cNvPr id="7" name="图片 6" descr="evie-s-Ioq6qEibtbU-unsplash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FEFFFF">
                    <a:alpha val="100000"/>
                  </a:srgbClr>
                </a:clrFrom>
                <a:clrTo>
                  <a:srgbClr val="FEFFFF">
                    <a:alpha val="100000"/>
                    <a:alpha val="0"/>
                  </a:srgbClr>
                </a:clrTo>
              </a:clrChange>
            </a:blip>
            <a:srcRect l="24278" t="21731" r="27005" b="18898"/>
            <a:stretch>
              <a:fillRect/>
            </a:stretch>
          </p:blipFill>
          <p:spPr>
            <a:xfrm>
              <a:off x="16567" y="7326"/>
              <a:ext cx="2633" cy="3474"/>
            </a:xfrm>
            <a:prstGeom prst="rect">
              <a:avLst/>
            </a:prstGeom>
          </p:spPr>
        </p:pic>
      </p:grpSp>
      <p:pic>
        <p:nvPicPr>
          <p:cNvPr id="8" name="图片 7" descr="evie-s-t7LHEPiHpIY-unsplash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rcRect l="26422" t="28519" r="23218" b="25389"/>
          <a:stretch>
            <a:fillRect/>
          </a:stretch>
        </p:blipFill>
        <p:spPr>
          <a:xfrm rot="18960000">
            <a:off x="9422130" y="5930900"/>
            <a:ext cx="1395095" cy="10915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11" h="4076">
                <a:moveTo>
                  <a:pt x="0" y="0"/>
                </a:moveTo>
                <a:lnTo>
                  <a:pt x="5211" y="0"/>
                </a:lnTo>
                <a:lnTo>
                  <a:pt x="5211" y="2142"/>
                </a:lnTo>
                <a:lnTo>
                  <a:pt x="4183" y="4076"/>
                </a:lnTo>
                <a:lnTo>
                  <a:pt x="1742" y="4076"/>
                </a:lnTo>
                <a:lnTo>
                  <a:pt x="0" y="31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 descr="evie-s-edqYt4ZVYnA-unsplash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rcRect l="26573" t="33019" r="26938" b="20278"/>
          <a:stretch>
            <a:fillRect/>
          </a:stretch>
        </p:blipFill>
        <p:spPr>
          <a:xfrm rot="8280000">
            <a:off x="-45085" y="118110"/>
            <a:ext cx="1643380" cy="11023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思源宋体 CN" panose="020204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思源宋体 CN" panose="0202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思源宋体 CN" panose="020204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思源宋体 CN" panose="020204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思源宋体 CN" panose="020204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思源宋体 CN" panose="020204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思源宋体 CN" panose="020204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思源宋体 CN" panose="020204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思源宋体 CN" panose="020204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椭圆 25"/>
          <p:cNvSpPr/>
          <p:nvPr/>
        </p:nvSpPr>
        <p:spPr>
          <a:xfrm>
            <a:off x="7860030" y="2040255"/>
            <a:ext cx="745490" cy="764540"/>
          </a:xfrm>
          <a:prstGeom prst="ellipse">
            <a:avLst/>
          </a:prstGeom>
          <a:solidFill>
            <a:srgbClr val="FAE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宋体 CN" panose="02020400000000000000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837690" y="2288540"/>
            <a:ext cx="83940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600" spc="100">
                <a:solidFill>
                  <a:srgbClr val="4B5936"/>
                </a:solidFill>
                <a:uFillTx/>
                <a:latin typeface="汉仪长宋简" panose="02010600000101010101" charset="-122"/>
                <a:ea typeface="汉仪长宋简" panose="02010600000101010101" charset="-122"/>
                <a:cs typeface="思源宋体 CN" panose="02020400000000000000" charset="-122"/>
              </a:rPr>
              <a:t>3.</a:t>
            </a:r>
            <a:r>
              <a:rPr lang="zh-CN" altLang="en-US" sz="6600" spc="100">
                <a:solidFill>
                  <a:srgbClr val="4B5936"/>
                </a:solidFill>
                <a:uFillTx/>
                <a:latin typeface="汉仪长宋简" panose="02010600000101010101" charset="-122"/>
                <a:ea typeface="汉仪长宋简" panose="02010600000101010101" charset="-122"/>
                <a:cs typeface="思源宋体 CN" panose="02020400000000000000" charset="-122"/>
              </a:rPr>
              <a:t>水受热</a:t>
            </a:r>
            <a:r>
              <a:rPr lang="zh-CN" altLang="en-US" sz="6600" spc="100">
                <a:solidFill>
                  <a:srgbClr val="4B5936"/>
                </a:solidFill>
                <a:uFillTx/>
                <a:latin typeface="汉仪长宋简" panose="02010600000101010101" charset="-122"/>
                <a:ea typeface="汉仪长宋简" panose="02010600000101010101" charset="-122"/>
                <a:cs typeface="思源宋体 CN" panose="02020400000000000000" charset="-122"/>
              </a:rPr>
              <a:t>以后</a:t>
            </a:r>
            <a:endParaRPr lang="zh-CN" altLang="en-US" sz="6600" spc="100">
              <a:solidFill>
                <a:srgbClr val="4B5936"/>
              </a:solidFill>
              <a:uFillTx/>
              <a:latin typeface="汉仪长宋简" panose="02010600000101010101" charset="-122"/>
              <a:ea typeface="汉仪长宋简" panose="02010600000101010101" charset="-122"/>
              <a:cs typeface="思源宋体 CN" panose="0202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188970" y="569087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>
              <a:solidFill>
                <a:srgbClr val="4B5936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184775" y="5296535"/>
            <a:ext cx="5289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4B5936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薛家实验小学</a:t>
            </a:r>
            <a:r>
              <a:rPr lang="en-US" altLang="zh-CN" sz="2800" b="1">
                <a:solidFill>
                  <a:srgbClr val="4B5936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            </a:t>
            </a:r>
            <a:r>
              <a:rPr lang="zh-CN" altLang="en-US" sz="2800" b="1">
                <a:solidFill>
                  <a:srgbClr val="4B5936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刘珺</a:t>
            </a:r>
            <a:endParaRPr lang="zh-CN" altLang="en-US" sz="2800" b="1">
              <a:solidFill>
                <a:srgbClr val="4B5936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84705" y="1238885"/>
            <a:ext cx="86245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苏教版小学科学四年级下册第一单元 《冷和热》</a:t>
            </a:r>
            <a:endParaRPr lang="zh-CN" altLang="en-US"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3" name="形状21"/>
            <p:cNvSpPr txBox="1"/>
            <p:nvPr/>
          </p:nvSpPr>
          <p:spPr>
            <a:xfrm flipH="1">
              <a:off x="9371012" y="8467"/>
              <a:ext cx="1219200" cy="6858000"/>
            </a:xfrm>
            <a:prstGeom prst="line">
              <a:avLst/>
            </a:prstGeom>
            <a:ln w="14288">
              <a:solidFill>
                <a:srgbClr val="BFBFB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2"/>
            <p:cNvSpPr txBox="1"/>
            <p:nvPr/>
          </p:nvSpPr>
          <p:spPr>
            <a:xfrm flipH="1">
              <a:off x="7425267" y="3689880"/>
              <a:ext cx="4763558" cy="3176587"/>
            </a:xfrm>
            <a:prstGeom prst="line">
              <a:avLst/>
            </a:prstGeom>
            <a:ln w="14288">
              <a:solidFill>
                <a:srgbClr val="D8D8D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3"/>
            <p:cNvSpPr txBox="1"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connsiteX0" fmla="*/ 2045532 w 3007349"/>
                <a:gd name="connsiteY0" fmla="*/ 0 h 6866467"/>
                <a:gd name="connsiteX1" fmla="*/ 3007349 w 3007349"/>
                <a:gd name="connsiteY1" fmla="*/ 0 h 6866467"/>
                <a:gd name="connsiteX2" fmla="*/ 3007349 w 3007349"/>
                <a:gd name="connsiteY2" fmla="*/ 6866467 h 6866467"/>
                <a:gd name="connsiteX3" fmla="*/ 0 w 3007349"/>
                <a:gd name="connsiteY3" fmla="*/ 6866467 h 6866467"/>
                <a:gd name="connsiteX4" fmla="*/ 2045532 w 3007349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 w="17462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24"/>
            <p:cNvSpPr txBox="1"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connsiteX0" fmla="*/ 0 w 2588558"/>
                <a:gd name="connsiteY0" fmla="*/ 0 h 6866467"/>
                <a:gd name="connsiteX1" fmla="*/ 2588558 w 2588558"/>
                <a:gd name="connsiteY1" fmla="*/ 0 h 6866467"/>
                <a:gd name="connsiteX2" fmla="*/ 2588558 w 2588558"/>
                <a:gd name="connsiteY2" fmla="*/ 6866467 h 6866467"/>
                <a:gd name="connsiteX3" fmla="*/ 1209460 w 2588558"/>
                <a:gd name="connsiteY3" fmla="*/ 6866467 h 6866467"/>
                <a:gd name="connsiteX4" fmla="*/ 0 w 2588558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558" h="6866467">
                  <a:moveTo>
                    <a:pt x="0" y="0"/>
                  </a:moveTo>
                  <a:lnTo>
                    <a:pt x="2588558" y="0"/>
                  </a:lnTo>
                  <a:lnTo>
                    <a:pt x="2588558" y="6866467"/>
                  </a:lnTo>
                  <a:lnTo>
                    <a:pt x="1209460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7462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25"/>
            <p:cNvSpPr txBox="1"/>
            <p:nvPr/>
          </p:nvSpPr>
          <p:spPr>
            <a:xfrm>
              <a:off x="8932333" y="3056467"/>
              <a:ext cx="3259667" cy="3810000"/>
            </a:xfrm>
            <a:custGeom>
              <a:avLst/>
              <a:gdLst>
                <a:gd name="connsiteX0" fmla="*/ 3259667 w 3259667"/>
                <a:gd name="connsiteY0" fmla="*/ 0 h 3810000"/>
                <a:gd name="connsiteX1" fmla="*/ 3259667 w 3259667"/>
                <a:gd name="connsiteY1" fmla="*/ 3810000 h 3810000"/>
                <a:gd name="connsiteX2" fmla="*/ 0 w 3259667"/>
                <a:gd name="connsiteY2" fmla="*/ 3810000 h 3810000"/>
                <a:gd name="connsiteX3" fmla="*/ 3259667 w 3259667"/>
                <a:gd name="connsiteY3" fmla="*/ 0 h 3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9667" h="3810000">
                  <a:moveTo>
                    <a:pt x="3259667" y="0"/>
                  </a:moveTo>
                  <a:lnTo>
                    <a:pt x="3259667" y="3810000"/>
                  </a:lnTo>
                  <a:lnTo>
                    <a:pt x="0" y="3810000"/>
                  </a:lnTo>
                  <a:lnTo>
                    <a:pt x="3259667" y="0"/>
                  </a:lnTo>
                  <a:close/>
                </a:path>
              </a:pathLst>
            </a:custGeom>
            <a:solidFill>
              <a:srgbClr val="54A021">
                <a:alpha val="71764"/>
              </a:srgbClr>
            </a:solidFill>
            <a:ln w="17462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26"/>
            <p:cNvSpPr txBox="1"/>
            <p:nvPr/>
          </p:nvSpPr>
          <p:spPr>
            <a:xfrm>
              <a:off x="9334500" y="0"/>
              <a:ext cx="2854326" cy="6866467"/>
            </a:xfrm>
            <a:custGeom>
              <a:avLst/>
              <a:gdLst>
                <a:gd name="connsiteX0" fmla="*/ 0 w 2854326"/>
                <a:gd name="connsiteY0" fmla="*/ 0 h 6866467"/>
                <a:gd name="connsiteX1" fmla="*/ 2854326 w 2854326"/>
                <a:gd name="connsiteY1" fmla="*/ 0 h 6866467"/>
                <a:gd name="connsiteX2" fmla="*/ 2854326 w 2854326"/>
                <a:gd name="connsiteY2" fmla="*/ 6866467 h 6866467"/>
                <a:gd name="connsiteX3" fmla="*/ 2470751 w 2854326"/>
                <a:gd name="connsiteY3" fmla="*/ 6866467 h 6866467"/>
                <a:gd name="connsiteX4" fmla="*/ 0 w 2854326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326" h="6866467">
                  <a:moveTo>
                    <a:pt x="0" y="0"/>
                  </a:moveTo>
                  <a:lnTo>
                    <a:pt x="2854326" y="0"/>
                  </a:lnTo>
                  <a:lnTo>
                    <a:pt x="2854326" y="6866467"/>
                  </a:lnTo>
                  <a:lnTo>
                    <a:pt x="2470751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7718">
                <a:alpha val="69803"/>
              </a:srgbClr>
            </a:solidFill>
            <a:ln w="17462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27"/>
            <p:cNvSpPr txBox="1"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connsiteX0" fmla="*/ 1019735 w 1290094"/>
                <a:gd name="connsiteY0" fmla="*/ 0 h 6866467"/>
                <a:gd name="connsiteX1" fmla="*/ 1290094 w 1290094"/>
                <a:gd name="connsiteY1" fmla="*/ 0 h 6866467"/>
                <a:gd name="connsiteX2" fmla="*/ 1290094 w 1290094"/>
                <a:gd name="connsiteY2" fmla="*/ 6866467 h 6866467"/>
                <a:gd name="connsiteX3" fmla="*/ 0 w 1290094"/>
                <a:gd name="connsiteY3" fmla="*/ 6866467 h 6866467"/>
                <a:gd name="connsiteX4" fmla="*/ 1019735 w 1290094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094" h="6866467">
                  <a:moveTo>
                    <a:pt x="1019735" y="0"/>
                  </a:moveTo>
                  <a:lnTo>
                    <a:pt x="1290094" y="0"/>
                  </a:lnTo>
                  <a:lnTo>
                    <a:pt x="1290094" y="6866467"/>
                  </a:lnTo>
                  <a:lnTo>
                    <a:pt x="0" y="6866467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 w="17462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28"/>
            <p:cNvSpPr txBox="1"/>
            <p:nvPr/>
          </p:nvSpPr>
          <p:spPr>
            <a:xfrm>
              <a:off x="10938999" y="0"/>
              <a:ext cx="1249825" cy="6866467"/>
            </a:xfrm>
            <a:custGeom>
              <a:avLst/>
              <a:gdLst>
                <a:gd name="connsiteX0" fmla="*/ 0 w 1249825"/>
                <a:gd name="connsiteY0" fmla="*/ 0 h 6866467"/>
                <a:gd name="connsiteX1" fmla="*/ 1249825 w 1249825"/>
                <a:gd name="connsiteY1" fmla="*/ 0 h 6866467"/>
                <a:gd name="connsiteX2" fmla="*/ 1249825 w 1249825"/>
                <a:gd name="connsiteY2" fmla="*/ 6866467 h 6866467"/>
                <a:gd name="connsiteX3" fmla="*/ 1109382 w 1249825"/>
                <a:gd name="connsiteY3" fmla="*/ 6866467 h 6866467"/>
                <a:gd name="connsiteX4" fmla="*/ 0 w 1249825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825" h="6866467">
                  <a:moveTo>
                    <a:pt x="0" y="0"/>
                  </a:moveTo>
                  <a:lnTo>
                    <a:pt x="1249825" y="0"/>
                  </a:lnTo>
                  <a:lnTo>
                    <a:pt x="1249825" y="6866467"/>
                  </a:lnTo>
                  <a:lnTo>
                    <a:pt x="110938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 w="17462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29"/>
            <p:cNvSpPr txBox="1"/>
            <p:nvPr/>
          </p:nvSpPr>
          <p:spPr>
            <a:xfrm>
              <a:off x="10371666" y="3598334"/>
              <a:ext cx="1817159" cy="3268133"/>
            </a:xfrm>
            <a:custGeom>
              <a:avLst/>
              <a:gdLst>
                <a:gd name="connsiteX0" fmla="*/ 1817159 w 1817159"/>
                <a:gd name="connsiteY0" fmla="*/ 0 h 3268133"/>
                <a:gd name="connsiteX1" fmla="*/ 1817159 w 1817159"/>
                <a:gd name="connsiteY1" fmla="*/ 3268133 h 3268133"/>
                <a:gd name="connsiteX2" fmla="*/ 0 w 1817159"/>
                <a:gd name="connsiteY2" fmla="*/ 3268133 h 3268133"/>
                <a:gd name="connsiteX3" fmla="*/ 1817159 w 1817159"/>
                <a:gd name="connsiteY3" fmla="*/ 0 h 326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7159" h="3268133">
                  <a:moveTo>
                    <a:pt x="1817159" y="0"/>
                  </a:moveTo>
                  <a:lnTo>
                    <a:pt x="1817159" y="3268133"/>
                  </a:lnTo>
                  <a:lnTo>
                    <a:pt x="0" y="3268133"/>
                  </a:lnTo>
                  <a:lnTo>
                    <a:pt x="1817159" y="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7462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30"/>
            <p:cNvSpPr txBox="1"/>
            <p:nvPr/>
          </p:nvSpPr>
          <p:spPr>
            <a:xfrm>
              <a:off x="0" y="4021667"/>
              <a:ext cx="448733" cy="2844800"/>
            </a:xfrm>
            <a:custGeom>
              <a:avLst/>
              <a:gdLst>
                <a:gd name="connsiteX0" fmla="*/ 0 w 448733"/>
                <a:gd name="connsiteY0" fmla="*/ 0 h 2844800"/>
                <a:gd name="connsiteX1" fmla="*/ 448733 w 448733"/>
                <a:gd name="connsiteY1" fmla="*/ 2844800 h 2844800"/>
                <a:gd name="connsiteX2" fmla="*/ 0 w 448733"/>
                <a:gd name="connsiteY2" fmla="*/ 2844800 h 2844800"/>
                <a:gd name="connsiteX3" fmla="*/ 0 w 448733"/>
                <a:gd name="connsiteY3" fmla="*/ 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733" h="2844800">
                  <a:moveTo>
                    <a:pt x="0" y="0"/>
                  </a:moveTo>
                  <a:lnTo>
                    <a:pt x="448733" y="2844800"/>
                  </a:lnTo>
                  <a:lnTo>
                    <a:pt x="0" y="284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84705"/>
              </a:srgbClr>
            </a:solidFill>
            <a:ln w="17462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3" name="形状1"/>
          <p:cNvSpPr txBox="1"/>
          <p:nvPr/>
        </p:nvSpPr>
        <p:spPr>
          <a:xfrm>
            <a:off x="3025969" y="433692"/>
            <a:ext cx="5631815" cy="737235"/>
          </a:xfrm>
          <a:prstGeom prst="rect">
            <a:avLst/>
          </a:prstGeom>
          <a:solidFill>
            <a:srgbClr val="FFFFFF">
              <a:alpha val="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>
              <a:lnSpc>
                <a:spcPts val="3300"/>
              </a:lnSpc>
            </a:pPr>
            <a:r>
              <a:rPr lang="zh-CN" altLang="en-US" sz="2800" b="0" i="0" dirty="0">
                <a:solidFill>
                  <a:srgbClr val="231F2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画出水沸腾前后温度变化曲线图</a:t>
            </a:r>
            <a:endParaRPr lang="zh-CN" altLang="en-US" sz="2800" b="0" i="0" dirty="0">
              <a:solidFill>
                <a:srgbClr val="231F2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4" name="表格1"/>
          <p:cNvGraphicFramePr>
            <a:graphicFrameLocks noGrp="1"/>
          </p:cNvGraphicFramePr>
          <p:nvPr/>
        </p:nvGraphicFramePr>
        <p:xfrm>
          <a:off x="1195070" y="1954386"/>
          <a:ext cx="485965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50"/>
                <a:gridCol w="323850"/>
                <a:gridCol w="323850"/>
                <a:gridCol w="324485"/>
                <a:gridCol w="323850"/>
                <a:gridCol w="323850"/>
                <a:gridCol w="323850"/>
                <a:gridCol w="324485"/>
                <a:gridCol w="323850"/>
                <a:gridCol w="323850"/>
                <a:gridCol w="323850"/>
                <a:gridCol w="324485"/>
                <a:gridCol w="323850"/>
                <a:gridCol w="323850"/>
                <a:gridCol w="323850"/>
              </a:tblGrid>
              <a:tr h="444500"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Trebuchet MS" panose="020B0603020202020204"/>
                          <a:ea typeface="Trebuchet MS" panose="020B0603020202020204"/>
                        </a:rPr>
                        <a:t> </a:t>
                      </a:r>
                      <a:endParaRPr lang="zh-CN" altLang="en-US" sz="18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Trebuchet MS" panose="020B0603020202020204"/>
                        <a:ea typeface="Trebuchet MS" panose="020B0603020202020204"/>
                      </a:endParaRPr>
                    </a:p>
                  </a:txBody>
                  <a:tcPr anchor="t">
                    <a:lnL w="12700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文本1"/>
          <p:cNvSpPr txBox="1"/>
          <p:nvPr/>
        </p:nvSpPr>
        <p:spPr>
          <a:xfrm>
            <a:off x="1191263" y="1537194"/>
            <a:ext cx="913686" cy="393287"/>
          </a:xfrm>
          <a:prstGeom prst="rect">
            <a:avLst/>
          </a:prstGeom>
          <a:noFill/>
        </p:spPr>
        <p:txBody>
          <a:bodyPr anchor="ctr"/>
          <a:lstStyle/>
          <a:p>
            <a:pPr marL="0" algn="ctr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温度/</a:t>
            </a:r>
            <a:r>
              <a:rPr lang="zh-CN" altLang="en-US" sz="1900" b="0" i="0" baseline="300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</a:t>
            </a:r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2"/>
          <p:cNvSpPr txBox="1"/>
          <p:nvPr/>
        </p:nvSpPr>
        <p:spPr>
          <a:xfrm>
            <a:off x="5357451" y="4865820"/>
            <a:ext cx="967902" cy="394335"/>
          </a:xfrm>
          <a:prstGeom prst="rect">
            <a:avLst/>
          </a:prstGeom>
          <a:noFill/>
        </p:spPr>
        <p:txBody>
          <a:bodyPr anchor="ctr"/>
          <a:lstStyle/>
          <a:p>
            <a:pPr marL="0" algn="ctr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时间/分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3"/>
          <p:cNvSpPr txBox="1"/>
          <p:nvPr/>
        </p:nvSpPr>
        <p:spPr>
          <a:xfrm>
            <a:off x="876300" y="4368656"/>
            <a:ext cx="46672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0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18" name="文本4"/>
          <p:cNvSpPr txBox="1"/>
          <p:nvPr/>
        </p:nvSpPr>
        <p:spPr>
          <a:xfrm>
            <a:off x="1349375" y="4615671"/>
            <a:ext cx="46672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1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19" name="文本5"/>
          <p:cNvSpPr txBox="1"/>
          <p:nvPr/>
        </p:nvSpPr>
        <p:spPr>
          <a:xfrm>
            <a:off x="1685290" y="4615671"/>
            <a:ext cx="46672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2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0" name="文本6"/>
          <p:cNvSpPr txBox="1"/>
          <p:nvPr/>
        </p:nvSpPr>
        <p:spPr>
          <a:xfrm>
            <a:off x="2005965" y="4615671"/>
            <a:ext cx="46672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3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1" name="文本7"/>
          <p:cNvSpPr txBox="1"/>
          <p:nvPr/>
        </p:nvSpPr>
        <p:spPr>
          <a:xfrm>
            <a:off x="2341880" y="4615671"/>
            <a:ext cx="46672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4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2" name="文本8"/>
          <p:cNvSpPr txBox="1"/>
          <p:nvPr/>
        </p:nvSpPr>
        <p:spPr>
          <a:xfrm>
            <a:off x="2677795" y="4615671"/>
            <a:ext cx="46672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5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3" name="文本9"/>
          <p:cNvSpPr txBox="1"/>
          <p:nvPr/>
        </p:nvSpPr>
        <p:spPr>
          <a:xfrm>
            <a:off x="2998470" y="4615671"/>
            <a:ext cx="46672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6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4" name="文本10"/>
          <p:cNvSpPr txBox="1"/>
          <p:nvPr/>
        </p:nvSpPr>
        <p:spPr>
          <a:xfrm>
            <a:off x="3319145" y="4615671"/>
            <a:ext cx="46672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7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5" name="文本11"/>
          <p:cNvSpPr txBox="1"/>
          <p:nvPr/>
        </p:nvSpPr>
        <p:spPr>
          <a:xfrm>
            <a:off x="3959860" y="4615671"/>
            <a:ext cx="46672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9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6" name="文本12"/>
          <p:cNvSpPr txBox="1"/>
          <p:nvPr/>
        </p:nvSpPr>
        <p:spPr>
          <a:xfrm>
            <a:off x="4219575" y="4615671"/>
            <a:ext cx="560070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10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7" name="文本13"/>
          <p:cNvSpPr txBox="1"/>
          <p:nvPr/>
        </p:nvSpPr>
        <p:spPr>
          <a:xfrm>
            <a:off x="4570730" y="4615671"/>
            <a:ext cx="560070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11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8" name="文本14"/>
          <p:cNvSpPr txBox="1"/>
          <p:nvPr/>
        </p:nvSpPr>
        <p:spPr>
          <a:xfrm>
            <a:off x="4906645" y="4615671"/>
            <a:ext cx="560070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12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9" name="文本15"/>
          <p:cNvSpPr txBox="1"/>
          <p:nvPr/>
        </p:nvSpPr>
        <p:spPr>
          <a:xfrm>
            <a:off x="5853430" y="4615671"/>
            <a:ext cx="560070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15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0" name="文本16"/>
          <p:cNvSpPr txBox="1"/>
          <p:nvPr/>
        </p:nvSpPr>
        <p:spPr>
          <a:xfrm>
            <a:off x="5227320" y="4615671"/>
            <a:ext cx="560070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13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1" name="文本17"/>
          <p:cNvSpPr txBox="1"/>
          <p:nvPr/>
        </p:nvSpPr>
        <p:spPr>
          <a:xfrm>
            <a:off x="5502275" y="4615671"/>
            <a:ext cx="560070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14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2" name="文本18"/>
          <p:cNvSpPr txBox="1"/>
          <p:nvPr/>
        </p:nvSpPr>
        <p:spPr>
          <a:xfrm>
            <a:off x="3644900" y="4615671"/>
            <a:ext cx="46672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8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3" name="文本19"/>
          <p:cNvSpPr txBox="1"/>
          <p:nvPr/>
        </p:nvSpPr>
        <p:spPr>
          <a:xfrm>
            <a:off x="796290" y="3521566"/>
            <a:ext cx="560070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40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4" name="文本20"/>
          <p:cNvSpPr txBox="1"/>
          <p:nvPr/>
        </p:nvSpPr>
        <p:spPr>
          <a:xfrm>
            <a:off x="796290" y="3934316"/>
            <a:ext cx="560070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20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5" name="文本21"/>
          <p:cNvSpPr txBox="1"/>
          <p:nvPr/>
        </p:nvSpPr>
        <p:spPr>
          <a:xfrm>
            <a:off x="796290" y="3051666"/>
            <a:ext cx="560070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60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6" name="文本22"/>
          <p:cNvSpPr txBox="1"/>
          <p:nvPr/>
        </p:nvSpPr>
        <p:spPr>
          <a:xfrm>
            <a:off x="796290" y="2594466"/>
            <a:ext cx="560070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80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7" name="文本23"/>
          <p:cNvSpPr txBox="1"/>
          <p:nvPr/>
        </p:nvSpPr>
        <p:spPr>
          <a:xfrm>
            <a:off x="702945" y="2153776"/>
            <a:ext cx="65341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100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8" name="文本24"/>
          <p:cNvSpPr txBox="1"/>
          <p:nvPr/>
        </p:nvSpPr>
        <p:spPr>
          <a:xfrm>
            <a:off x="702945" y="1738486"/>
            <a:ext cx="65341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120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9" name="形状2"/>
          <p:cNvSpPr txBox="1"/>
          <p:nvPr/>
        </p:nvSpPr>
        <p:spPr>
          <a:xfrm>
            <a:off x="1156335" y="4362941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70C0EE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40" name="形状3"/>
          <p:cNvSpPr txBox="1"/>
          <p:nvPr/>
        </p:nvSpPr>
        <p:spPr>
          <a:xfrm>
            <a:off x="1799590" y="3821921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70C0EE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41" name="形状4"/>
          <p:cNvSpPr txBox="1"/>
          <p:nvPr/>
        </p:nvSpPr>
        <p:spPr>
          <a:xfrm>
            <a:off x="2116455" y="3743816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70C0EE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42" name="形状5"/>
          <p:cNvSpPr txBox="1"/>
          <p:nvPr/>
        </p:nvSpPr>
        <p:spPr>
          <a:xfrm>
            <a:off x="2437130" y="3621896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70C0EE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43" name="形状6"/>
          <p:cNvSpPr txBox="1"/>
          <p:nvPr/>
        </p:nvSpPr>
        <p:spPr>
          <a:xfrm>
            <a:off x="2757805" y="3355196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70C0EE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44" name="形状7"/>
          <p:cNvSpPr txBox="1"/>
          <p:nvPr/>
        </p:nvSpPr>
        <p:spPr>
          <a:xfrm>
            <a:off x="3414395" y="2798936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70C0EE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45" name="形状8"/>
          <p:cNvSpPr txBox="1"/>
          <p:nvPr/>
        </p:nvSpPr>
        <p:spPr>
          <a:xfrm>
            <a:off x="3093720" y="3109451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70C0EE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46" name="形状9"/>
          <p:cNvSpPr txBox="1"/>
          <p:nvPr/>
        </p:nvSpPr>
        <p:spPr>
          <a:xfrm>
            <a:off x="3740150" y="2661776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70C0EE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47" name="形状10"/>
          <p:cNvSpPr txBox="1"/>
          <p:nvPr/>
        </p:nvSpPr>
        <p:spPr>
          <a:xfrm>
            <a:off x="4070350" y="2410316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48" name="形状11"/>
          <p:cNvSpPr txBox="1"/>
          <p:nvPr/>
        </p:nvSpPr>
        <p:spPr>
          <a:xfrm>
            <a:off x="1475740" y="4131801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70C0EE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49" name="形状12"/>
          <p:cNvSpPr txBox="1"/>
          <p:nvPr/>
        </p:nvSpPr>
        <p:spPr>
          <a:xfrm>
            <a:off x="4402455" y="2364596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50" name="形状13"/>
          <p:cNvSpPr txBox="1"/>
          <p:nvPr/>
        </p:nvSpPr>
        <p:spPr>
          <a:xfrm>
            <a:off x="5033010" y="2364596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51" name="形状14"/>
          <p:cNvSpPr txBox="1"/>
          <p:nvPr/>
        </p:nvSpPr>
        <p:spPr>
          <a:xfrm>
            <a:off x="5369560" y="2364596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52" name="形状15"/>
          <p:cNvSpPr txBox="1"/>
          <p:nvPr/>
        </p:nvSpPr>
        <p:spPr>
          <a:xfrm>
            <a:off x="5690235" y="2364596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53" name="形状16"/>
          <p:cNvSpPr txBox="1"/>
          <p:nvPr/>
        </p:nvSpPr>
        <p:spPr>
          <a:xfrm>
            <a:off x="4697730" y="2364596"/>
            <a:ext cx="93345" cy="93345"/>
          </a:xfrm>
          <a:custGeom>
            <a:avLst/>
            <a:gdLst>
              <a:gd name="connsiteX0" fmla="*/ 46673 w 93345"/>
              <a:gd name="connsiteY0" fmla="*/ 0 h 93345"/>
              <a:gd name="connsiteX1" fmla="*/ 72449 w 93345"/>
              <a:gd name="connsiteY1" fmla="*/ 0 h 93345"/>
              <a:gd name="connsiteX2" fmla="*/ 93345 w 93345"/>
              <a:gd name="connsiteY2" fmla="*/ 72449 h 93345"/>
              <a:gd name="connsiteX3" fmla="*/ 20896 w 93345"/>
              <a:gd name="connsiteY3" fmla="*/ 93345 h 93345"/>
              <a:gd name="connsiteX4" fmla="*/ 0 w 93345"/>
              <a:gd name="connsiteY4" fmla="*/ 20896 h 9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45" h="93345">
                <a:moveTo>
                  <a:pt x="46673" y="0"/>
                </a:moveTo>
                <a:cubicBezTo>
                  <a:pt x="72449" y="0"/>
                  <a:pt x="93345" y="20896"/>
                  <a:pt x="93345" y="46673"/>
                </a:cubicBezTo>
                <a:cubicBezTo>
                  <a:pt x="93345" y="72449"/>
                  <a:pt x="72449" y="93345"/>
                  <a:pt x="46673" y="93345"/>
                </a:cubicBezTo>
                <a:cubicBezTo>
                  <a:pt x="20896" y="93345"/>
                  <a:pt x="0" y="72449"/>
                  <a:pt x="0" y="46673"/>
                </a:cubicBezTo>
                <a:cubicBezTo>
                  <a:pt x="0" y="20896"/>
                  <a:pt x="20896" y="0"/>
                  <a:pt x="46673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graphicFrame>
        <p:nvGraphicFramePr>
          <p:cNvPr id="54" name="表格2"/>
          <p:cNvGraphicFramePr>
            <a:graphicFrameLocks noGrp="1"/>
          </p:cNvGraphicFramePr>
          <p:nvPr/>
        </p:nvGraphicFramePr>
        <p:xfrm>
          <a:off x="6866887" y="2167320"/>
          <a:ext cx="4486878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878"/>
                <a:gridCol w="406400"/>
                <a:gridCol w="406400"/>
                <a:gridCol w="406400"/>
                <a:gridCol w="406400"/>
                <a:gridCol w="406400"/>
                <a:gridCol w="406400"/>
                <a:gridCol w="406400"/>
                <a:gridCol w="406400"/>
                <a:gridCol w="406400"/>
                <a:gridCol w="406400"/>
              </a:tblGrid>
              <a:tr h="645160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时间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0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2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3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4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5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6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7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8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9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</a:tr>
              <a:tr h="645160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温度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10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20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35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39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42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58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65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80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85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98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5" name="文本25"/>
          <p:cNvSpPr txBox="1"/>
          <p:nvPr/>
        </p:nvSpPr>
        <p:spPr>
          <a:xfrm>
            <a:off x="7836980" y="1471900"/>
            <a:ext cx="2033905" cy="681990"/>
          </a:xfrm>
          <a:prstGeom prst="rect">
            <a:avLst/>
          </a:prstGeom>
          <a:noFill/>
        </p:spPr>
        <p:txBody>
          <a:bodyPr anchor="ctr"/>
          <a:lstStyle/>
          <a:p>
            <a:pPr marL="0" algn="ctr"/>
            <a:r>
              <a:rPr lang="zh-CN" altLang="en-US" sz="26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实验记录表</a:t>
            </a:r>
            <a:endParaRPr lang="zh-CN" altLang="en-US" sz="26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56" name="表格3"/>
          <p:cNvGraphicFramePr>
            <a:graphicFrameLocks noGrp="1"/>
          </p:cNvGraphicFramePr>
          <p:nvPr/>
        </p:nvGraphicFramePr>
        <p:xfrm>
          <a:off x="6866887" y="3760539"/>
          <a:ext cx="4471035" cy="936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295"/>
                <a:gridCol w="549910"/>
                <a:gridCol w="671195"/>
                <a:gridCol w="608330"/>
                <a:gridCol w="590550"/>
                <a:gridCol w="576580"/>
                <a:gridCol w="638175"/>
              </a:tblGrid>
              <a:tr h="487361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时间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10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11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5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12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12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14</a:t>
                      </a:r>
                      <a:endParaRPr lang="zh-CN" altLang="en-US" sz="11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</a:tr>
              <a:tr h="449261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温度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100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100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100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100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100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1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100</a:t>
                      </a:r>
                      <a:endParaRPr lang="zh-CN" altLang="en-US" sz="11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7" name="形状17"/>
          <p:cNvSpPr txBox="1"/>
          <p:nvPr/>
        </p:nvSpPr>
        <p:spPr>
          <a:xfrm>
            <a:off x="6421465" y="2153204"/>
            <a:ext cx="412118" cy="777240"/>
          </a:xfrm>
          <a:prstGeom prst="rect">
            <a:avLst/>
          </a:prstGeom>
          <a:solidFill>
            <a:srgbClr val="70C0EE">
              <a:alpha val="100000"/>
            </a:srgbClr>
          </a:solidFill>
          <a:ln w="9525">
            <a:solidFill>
              <a:srgbClr val="000000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15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沸腾前</a:t>
            </a:r>
            <a:endParaRPr lang="zh-CN" altLang="en-US" sz="15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58" name="形状18"/>
          <p:cNvSpPr txBox="1"/>
          <p:nvPr/>
        </p:nvSpPr>
        <p:spPr>
          <a:xfrm>
            <a:off x="6421226" y="3794676"/>
            <a:ext cx="412118" cy="777240"/>
          </a:xfrm>
          <a:prstGeom prst="rect">
            <a:avLst/>
          </a:prstGeom>
          <a:solidFill>
            <a:srgbClr val="70C0EE">
              <a:alpha val="100000"/>
            </a:srgbClr>
          </a:solidFill>
          <a:ln w="9525">
            <a:solidFill>
              <a:srgbClr val="000000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15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沸腾时</a:t>
            </a:r>
            <a:endParaRPr lang="zh-CN" altLang="en-US" sz="15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59" name="形状19"/>
          <p:cNvSpPr txBox="1"/>
          <p:nvPr/>
        </p:nvSpPr>
        <p:spPr>
          <a:xfrm>
            <a:off x="1217930" y="2494771"/>
            <a:ext cx="2903855" cy="1951355"/>
          </a:xfrm>
          <a:custGeom>
            <a:avLst/>
            <a:gdLst>
              <a:gd name="connsiteX0" fmla="*/ 0 w 2903855"/>
              <a:gd name="connsiteY0" fmla="*/ 1951355 h 1951355"/>
              <a:gd name="connsiteX1" fmla="*/ 8255 w 2903855"/>
              <a:gd name="connsiteY1" fmla="*/ 1934210 h 1951355"/>
              <a:gd name="connsiteX2" fmla="*/ 68580 w 2903855"/>
              <a:gd name="connsiteY2" fmla="*/ 1823720 h 1951355"/>
              <a:gd name="connsiteX3" fmla="*/ 137160 w 2903855"/>
              <a:gd name="connsiteY3" fmla="*/ 1748790 h 1951355"/>
              <a:gd name="connsiteX4" fmla="*/ 224790 w 2903855"/>
              <a:gd name="connsiteY4" fmla="*/ 1680210 h 1951355"/>
              <a:gd name="connsiteX5" fmla="*/ 334010 w 2903855"/>
              <a:gd name="connsiteY5" fmla="*/ 1661160 h 1951355"/>
              <a:gd name="connsiteX6" fmla="*/ 399415 w 2903855"/>
              <a:gd name="connsiteY6" fmla="*/ 1635760 h 1951355"/>
              <a:gd name="connsiteX7" fmla="*/ 446405 w 2903855"/>
              <a:gd name="connsiteY7" fmla="*/ 1548765 h 1951355"/>
              <a:gd name="connsiteX8" fmla="*/ 524510 w 2903855"/>
              <a:gd name="connsiteY8" fmla="*/ 1486535 h 1951355"/>
              <a:gd name="connsiteX9" fmla="*/ 568325 w 2903855"/>
              <a:gd name="connsiteY9" fmla="*/ 1405255 h 1951355"/>
              <a:gd name="connsiteX10" fmla="*/ 636905 w 2903855"/>
              <a:gd name="connsiteY10" fmla="*/ 1336675 h 1951355"/>
              <a:gd name="connsiteX11" fmla="*/ 721360 w 2903855"/>
              <a:gd name="connsiteY11" fmla="*/ 1314450 h 1951355"/>
              <a:gd name="connsiteX12" fmla="*/ 814705 w 2903855"/>
              <a:gd name="connsiteY12" fmla="*/ 1286510 h 1951355"/>
              <a:gd name="connsiteX13" fmla="*/ 889635 w 2903855"/>
              <a:gd name="connsiteY13" fmla="*/ 1273810 h 1951355"/>
              <a:gd name="connsiteX14" fmla="*/ 967740 w 2903855"/>
              <a:gd name="connsiteY14" fmla="*/ 1261110 h 1951355"/>
              <a:gd name="connsiteX15" fmla="*/ 1049020 w 2903855"/>
              <a:gd name="connsiteY15" fmla="*/ 1257935 h 1951355"/>
              <a:gd name="connsiteX16" fmla="*/ 1143000 w 2903855"/>
              <a:gd name="connsiteY16" fmla="*/ 1223645 h 1951355"/>
              <a:gd name="connsiteX17" fmla="*/ 1217930 w 2903855"/>
              <a:gd name="connsiteY17" fmla="*/ 1208405 h 1951355"/>
              <a:gd name="connsiteX18" fmla="*/ 1296035 w 2903855"/>
              <a:gd name="connsiteY18" fmla="*/ 1167130 h 1951355"/>
              <a:gd name="connsiteX19" fmla="*/ 1377315 w 2903855"/>
              <a:gd name="connsiteY19" fmla="*/ 1102360 h 1951355"/>
              <a:gd name="connsiteX20" fmla="*/ 1470660 w 2903855"/>
              <a:gd name="connsiteY20" fmla="*/ 1055370 h 1951355"/>
              <a:gd name="connsiteX21" fmla="*/ 1539240 w 2903855"/>
              <a:gd name="connsiteY21" fmla="*/ 986790 h 1951355"/>
              <a:gd name="connsiteX22" fmla="*/ 1579880 w 2903855"/>
              <a:gd name="connsiteY22" fmla="*/ 905510 h 1951355"/>
              <a:gd name="connsiteX23" fmla="*/ 1632585 w 2903855"/>
              <a:gd name="connsiteY23" fmla="*/ 830580 h 1951355"/>
              <a:gd name="connsiteX24" fmla="*/ 1717040 w 2903855"/>
              <a:gd name="connsiteY24" fmla="*/ 774700 h 1951355"/>
              <a:gd name="connsiteX25" fmla="*/ 1795145 w 2903855"/>
              <a:gd name="connsiteY25" fmla="*/ 730250 h 1951355"/>
              <a:gd name="connsiteX26" fmla="*/ 1873250 w 2903855"/>
              <a:gd name="connsiteY26" fmla="*/ 683895 h 1951355"/>
              <a:gd name="connsiteX27" fmla="*/ 1951355 w 2903855"/>
              <a:gd name="connsiteY27" fmla="*/ 637540 h 1951355"/>
              <a:gd name="connsiteX28" fmla="*/ 2029460 w 2903855"/>
              <a:gd name="connsiteY28" fmla="*/ 589915 h 1951355"/>
              <a:gd name="connsiteX29" fmla="*/ 2107565 w 2903855"/>
              <a:gd name="connsiteY29" fmla="*/ 537210 h 1951355"/>
              <a:gd name="connsiteX30" fmla="*/ 2182495 w 2903855"/>
              <a:gd name="connsiteY30" fmla="*/ 452755 h 1951355"/>
              <a:gd name="connsiteX31" fmla="*/ 2238375 w 2903855"/>
              <a:gd name="connsiteY31" fmla="*/ 374650 h 1951355"/>
              <a:gd name="connsiteX32" fmla="*/ 2288540 w 2903855"/>
              <a:gd name="connsiteY32" fmla="*/ 302895 h 1951355"/>
              <a:gd name="connsiteX33" fmla="*/ 2372995 w 2903855"/>
              <a:gd name="connsiteY33" fmla="*/ 262890 h 1951355"/>
              <a:gd name="connsiteX34" fmla="*/ 2454275 w 2903855"/>
              <a:gd name="connsiteY34" fmla="*/ 221615 h 1951355"/>
              <a:gd name="connsiteX35" fmla="*/ 2547620 w 2903855"/>
              <a:gd name="connsiteY35" fmla="*/ 215265 h 1951355"/>
              <a:gd name="connsiteX36" fmla="*/ 2622550 w 2903855"/>
              <a:gd name="connsiteY36" fmla="*/ 208915 h 1951355"/>
              <a:gd name="connsiteX37" fmla="*/ 2700655 w 2903855"/>
              <a:gd name="connsiteY37" fmla="*/ 150495 h 1951355"/>
              <a:gd name="connsiteX38" fmla="*/ 2778760 w 2903855"/>
              <a:gd name="connsiteY38" fmla="*/ 86995 h 1951355"/>
              <a:gd name="connsiteX39" fmla="*/ 2856865 w 2903855"/>
              <a:gd name="connsiteY39" fmla="*/ 40640 h 19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903855" h="1951355" fill="none">
                <a:moveTo>
                  <a:pt x="0" y="1951355"/>
                </a:moveTo>
                <a:cubicBezTo>
                  <a:pt x="8255" y="1934210"/>
                  <a:pt x="25400" y="1892300"/>
                  <a:pt x="46990" y="1858010"/>
                </a:cubicBezTo>
                <a:cubicBezTo>
                  <a:pt x="68580" y="1823720"/>
                  <a:pt x="81280" y="1811020"/>
                  <a:pt x="109220" y="1779905"/>
                </a:cubicBezTo>
                <a:cubicBezTo>
                  <a:pt x="137160" y="1748790"/>
                  <a:pt x="149860" y="1723390"/>
                  <a:pt x="187325" y="1701800"/>
                </a:cubicBezTo>
                <a:cubicBezTo>
                  <a:pt x="224790" y="1680210"/>
                  <a:pt x="259080" y="1680210"/>
                  <a:pt x="296545" y="1670685"/>
                </a:cubicBezTo>
                <a:cubicBezTo>
                  <a:pt x="334010" y="1661160"/>
                  <a:pt x="349885" y="1673860"/>
                  <a:pt x="374650" y="1654810"/>
                </a:cubicBezTo>
                <a:cubicBezTo>
                  <a:pt x="399415" y="1635760"/>
                  <a:pt x="396875" y="1604645"/>
                  <a:pt x="421640" y="1576705"/>
                </a:cubicBezTo>
                <a:cubicBezTo>
                  <a:pt x="446405" y="1548765"/>
                  <a:pt x="474980" y="1542415"/>
                  <a:pt x="499745" y="1514475"/>
                </a:cubicBezTo>
                <a:cubicBezTo>
                  <a:pt x="524510" y="1486535"/>
                  <a:pt x="525145" y="1467485"/>
                  <a:pt x="546735" y="1436370"/>
                </a:cubicBezTo>
                <a:cubicBezTo>
                  <a:pt x="568325" y="1405255"/>
                  <a:pt x="581025" y="1379855"/>
                  <a:pt x="608965" y="1358265"/>
                </a:cubicBezTo>
                <a:cubicBezTo>
                  <a:pt x="636905" y="1336675"/>
                  <a:pt x="652780" y="1339850"/>
                  <a:pt x="687070" y="1327150"/>
                </a:cubicBezTo>
                <a:cubicBezTo>
                  <a:pt x="721360" y="1314450"/>
                  <a:pt x="746125" y="1305560"/>
                  <a:pt x="780415" y="1296035"/>
                </a:cubicBezTo>
                <a:cubicBezTo>
                  <a:pt x="814705" y="1286510"/>
                  <a:pt x="827405" y="1286510"/>
                  <a:pt x="858520" y="1280160"/>
                </a:cubicBezTo>
                <a:cubicBezTo>
                  <a:pt x="889635" y="1273810"/>
                  <a:pt x="905510" y="1267460"/>
                  <a:pt x="936625" y="1264285"/>
                </a:cubicBezTo>
                <a:cubicBezTo>
                  <a:pt x="967740" y="1261110"/>
                  <a:pt x="980440" y="1270635"/>
                  <a:pt x="1014730" y="1264285"/>
                </a:cubicBezTo>
                <a:cubicBezTo>
                  <a:pt x="1049020" y="1257935"/>
                  <a:pt x="1074420" y="1242695"/>
                  <a:pt x="1108710" y="1233170"/>
                </a:cubicBezTo>
                <a:cubicBezTo>
                  <a:pt x="1143000" y="1223645"/>
                  <a:pt x="1155700" y="1227455"/>
                  <a:pt x="1186815" y="1217930"/>
                </a:cubicBezTo>
                <a:cubicBezTo>
                  <a:pt x="1217930" y="1208405"/>
                  <a:pt x="1233805" y="1205230"/>
                  <a:pt x="1264920" y="1186180"/>
                </a:cubicBezTo>
                <a:cubicBezTo>
                  <a:pt x="1296035" y="1167130"/>
                  <a:pt x="1308735" y="1145540"/>
                  <a:pt x="1343025" y="1123950"/>
                </a:cubicBezTo>
                <a:cubicBezTo>
                  <a:pt x="1377315" y="1102360"/>
                  <a:pt x="1402080" y="1098550"/>
                  <a:pt x="1436370" y="1076960"/>
                </a:cubicBezTo>
                <a:cubicBezTo>
                  <a:pt x="1470660" y="1055370"/>
                  <a:pt x="1489710" y="1042670"/>
                  <a:pt x="1514475" y="1014730"/>
                </a:cubicBezTo>
                <a:cubicBezTo>
                  <a:pt x="1539240" y="986790"/>
                  <a:pt x="1543050" y="967740"/>
                  <a:pt x="1561465" y="936625"/>
                </a:cubicBezTo>
                <a:cubicBezTo>
                  <a:pt x="1579880" y="905510"/>
                  <a:pt x="1583055" y="886460"/>
                  <a:pt x="1607820" y="858520"/>
                </a:cubicBezTo>
                <a:cubicBezTo>
                  <a:pt x="1632585" y="830580"/>
                  <a:pt x="1654810" y="817880"/>
                  <a:pt x="1685925" y="796290"/>
                </a:cubicBezTo>
                <a:cubicBezTo>
                  <a:pt x="1717040" y="774700"/>
                  <a:pt x="1732915" y="768350"/>
                  <a:pt x="1764030" y="749300"/>
                </a:cubicBezTo>
                <a:cubicBezTo>
                  <a:pt x="1795145" y="730250"/>
                  <a:pt x="1811020" y="720725"/>
                  <a:pt x="1842135" y="702310"/>
                </a:cubicBezTo>
                <a:cubicBezTo>
                  <a:pt x="1873250" y="683895"/>
                  <a:pt x="1889125" y="674370"/>
                  <a:pt x="1920240" y="655955"/>
                </a:cubicBezTo>
                <a:cubicBezTo>
                  <a:pt x="1951355" y="637540"/>
                  <a:pt x="1967230" y="628015"/>
                  <a:pt x="1998345" y="608965"/>
                </a:cubicBezTo>
                <a:cubicBezTo>
                  <a:pt x="2029460" y="589915"/>
                  <a:pt x="2045335" y="586740"/>
                  <a:pt x="2076450" y="561975"/>
                </a:cubicBezTo>
                <a:cubicBezTo>
                  <a:pt x="2107565" y="537210"/>
                  <a:pt x="2126615" y="514985"/>
                  <a:pt x="2154555" y="483870"/>
                </a:cubicBezTo>
                <a:cubicBezTo>
                  <a:pt x="2182495" y="452755"/>
                  <a:pt x="2195195" y="436880"/>
                  <a:pt x="2216785" y="405765"/>
                </a:cubicBezTo>
                <a:cubicBezTo>
                  <a:pt x="2238375" y="374650"/>
                  <a:pt x="2239010" y="352425"/>
                  <a:pt x="2263775" y="327660"/>
                </a:cubicBezTo>
                <a:cubicBezTo>
                  <a:pt x="2288540" y="302895"/>
                  <a:pt x="2310765" y="299720"/>
                  <a:pt x="2341880" y="281305"/>
                </a:cubicBezTo>
                <a:cubicBezTo>
                  <a:pt x="2372995" y="262890"/>
                  <a:pt x="2385695" y="247015"/>
                  <a:pt x="2419985" y="234315"/>
                </a:cubicBezTo>
                <a:cubicBezTo>
                  <a:pt x="2454275" y="221615"/>
                  <a:pt x="2479040" y="221615"/>
                  <a:pt x="2513330" y="218440"/>
                </a:cubicBezTo>
                <a:cubicBezTo>
                  <a:pt x="2547620" y="215265"/>
                  <a:pt x="2560320" y="227965"/>
                  <a:pt x="2591435" y="218440"/>
                </a:cubicBezTo>
                <a:cubicBezTo>
                  <a:pt x="2622550" y="208915"/>
                  <a:pt x="2638425" y="193675"/>
                  <a:pt x="2669540" y="172085"/>
                </a:cubicBezTo>
                <a:cubicBezTo>
                  <a:pt x="2700655" y="150495"/>
                  <a:pt x="2716530" y="131445"/>
                  <a:pt x="2747645" y="109220"/>
                </a:cubicBezTo>
                <a:cubicBezTo>
                  <a:pt x="2778760" y="86995"/>
                  <a:pt x="2794635" y="83820"/>
                  <a:pt x="2825750" y="62230"/>
                </a:cubicBezTo>
                <a:cubicBezTo>
                  <a:pt x="2856865" y="40640"/>
                  <a:pt x="2889885" y="11430"/>
                  <a:pt x="2903855" y="0"/>
                </a:cubicBezTo>
              </a:path>
            </a:pathLst>
          </a:custGeom>
          <a:ln w="33338">
            <a:solidFill>
              <a:srgbClr val="688D1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1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1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60" name="形状20"/>
          <p:cNvSpPr txBox="1"/>
          <p:nvPr/>
        </p:nvSpPr>
        <p:spPr>
          <a:xfrm>
            <a:off x="4121150" y="2393806"/>
            <a:ext cx="1623695" cy="49530"/>
          </a:xfrm>
          <a:custGeom>
            <a:avLst/>
            <a:gdLst>
              <a:gd name="connsiteX0" fmla="*/ 0 w 1623695"/>
              <a:gd name="connsiteY0" fmla="*/ 49530 h 49530"/>
              <a:gd name="connsiteX1" fmla="*/ 17145 w 1623695"/>
              <a:gd name="connsiteY1" fmla="*/ 47004 h 49530"/>
              <a:gd name="connsiteX2" fmla="*/ 131445 w 1623695"/>
              <a:gd name="connsiteY2" fmla="*/ 24274 h 49530"/>
              <a:gd name="connsiteX3" fmla="*/ 221615 w 1623695"/>
              <a:gd name="connsiteY3" fmla="*/ -3508 h 49530"/>
              <a:gd name="connsiteX4" fmla="*/ 299720 w 1623695"/>
              <a:gd name="connsiteY4" fmla="*/ 2806 h 49530"/>
              <a:gd name="connsiteX5" fmla="*/ 393700 w 1623695"/>
              <a:gd name="connsiteY5" fmla="*/ 2806 h 49530"/>
              <a:gd name="connsiteX6" fmla="*/ 468630 w 1623695"/>
              <a:gd name="connsiteY6" fmla="*/ 2806 h 49530"/>
              <a:gd name="connsiteX7" fmla="*/ 546735 w 1623695"/>
              <a:gd name="connsiteY7" fmla="*/ 2806 h 49530"/>
              <a:gd name="connsiteX8" fmla="*/ 624840 w 1623695"/>
              <a:gd name="connsiteY8" fmla="*/ 2806 h 49530"/>
              <a:gd name="connsiteX9" fmla="*/ 702945 w 1623695"/>
              <a:gd name="connsiteY9" fmla="*/ 2806 h 49530"/>
              <a:gd name="connsiteX10" fmla="*/ 781050 w 1623695"/>
              <a:gd name="connsiteY10" fmla="*/ 2806 h 49530"/>
              <a:gd name="connsiteX11" fmla="*/ 858520 w 1623695"/>
              <a:gd name="connsiteY11" fmla="*/ 2806 h 49530"/>
              <a:gd name="connsiteX12" fmla="*/ 936625 w 1623695"/>
              <a:gd name="connsiteY12" fmla="*/ 2806 h 49530"/>
              <a:gd name="connsiteX13" fmla="*/ 1014730 w 1623695"/>
              <a:gd name="connsiteY13" fmla="*/ 2806 h 49530"/>
              <a:gd name="connsiteX14" fmla="*/ 1092835 w 1623695"/>
              <a:gd name="connsiteY14" fmla="*/ 2806 h 49530"/>
              <a:gd name="connsiteX15" fmla="*/ 1170940 w 1623695"/>
              <a:gd name="connsiteY15" fmla="*/ 2806 h 49530"/>
              <a:gd name="connsiteX16" fmla="*/ 1249045 w 1623695"/>
              <a:gd name="connsiteY16" fmla="*/ 5963 h 49530"/>
              <a:gd name="connsiteX17" fmla="*/ 1327150 w 1623695"/>
              <a:gd name="connsiteY17" fmla="*/ 21748 h 49530"/>
              <a:gd name="connsiteX18" fmla="*/ 1405255 w 1623695"/>
              <a:gd name="connsiteY18" fmla="*/ 18591 h 49530"/>
              <a:gd name="connsiteX19" fmla="*/ 1483360 w 1623695"/>
              <a:gd name="connsiteY19" fmla="*/ 18591 h 49530"/>
              <a:gd name="connsiteX20" fmla="*/ 1564640 w 1623695"/>
              <a:gd name="connsiteY20" fmla="*/ 18591 h 4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23695" h="49530" fill="none">
                <a:moveTo>
                  <a:pt x="0" y="49530"/>
                </a:moveTo>
                <a:cubicBezTo>
                  <a:pt x="17145" y="47004"/>
                  <a:pt x="56515" y="43216"/>
                  <a:pt x="93980" y="33745"/>
                </a:cubicBezTo>
                <a:cubicBezTo>
                  <a:pt x="131445" y="24274"/>
                  <a:pt x="153035" y="9120"/>
                  <a:pt x="187325" y="2806"/>
                </a:cubicBezTo>
                <a:cubicBezTo>
                  <a:pt x="221615" y="-3508"/>
                  <a:pt x="231140" y="2806"/>
                  <a:pt x="265430" y="2806"/>
                </a:cubicBezTo>
                <a:cubicBezTo>
                  <a:pt x="299720" y="2806"/>
                  <a:pt x="325120" y="2806"/>
                  <a:pt x="359410" y="2806"/>
                </a:cubicBezTo>
                <a:cubicBezTo>
                  <a:pt x="393700" y="2806"/>
                  <a:pt x="406400" y="2806"/>
                  <a:pt x="437515" y="2806"/>
                </a:cubicBezTo>
                <a:cubicBezTo>
                  <a:pt x="468630" y="2806"/>
                  <a:pt x="484505" y="2806"/>
                  <a:pt x="515620" y="2806"/>
                </a:cubicBezTo>
                <a:cubicBezTo>
                  <a:pt x="546735" y="2806"/>
                  <a:pt x="562610" y="2806"/>
                  <a:pt x="593725" y="2806"/>
                </a:cubicBezTo>
                <a:cubicBezTo>
                  <a:pt x="624840" y="2806"/>
                  <a:pt x="640715" y="2806"/>
                  <a:pt x="671830" y="2806"/>
                </a:cubicBezTo>
                <a:cubicBezTo>
                  <a:pt x="702945" y="2806"/>
                  <a:pt x="718820" y="2806"/>
                  <a:pt x="749935" y="2806"/>
                </a:cubicBezTo>
                <a:cubicBezTo>
                  <a:pt x="781050" y="2806"/>
                  <a:pt x="796290" y="2806"/>
                  <a:pt x="827405" y="2806"/>
                </a:cubicBezTo>
                <a:cubicBezTo>
                  <a:pt x="858520" y="2806"/>
                  <a:pt x="874395" y="2806"/>
                  <a:pt x="905510" y="2806"/>
                </a:cubicBezTo>
                <a:cubicBezTo>
                  <a:pt x="936625" y="2806"/>
                  <a:pt x="952500" y="2806"/>
                  <a:pt x="983615" y="2806"/>
                </a:cubicBezTo>
                <a:cubicBezTo>
                  <a:pt x="1014730" y="2806"/>
                  <a:pt x="1030605" y="2806"/>
                  <a:pt x="1061720" y="2806"/>
                </a:cubicBezTo>
                <a:cubicBezTo>
                  <a:pt x="1092835" y="2806"/>
                  <a:pt x="1108710" y="2806"/>
                  <a:pt x="1139825" y="2806"/>
                </a:cubicBezTo>
                <a:cubicBezTo>
                  <a:pt x="1170940" y="2806"/>
                  <a:pt x="1186815" y="-351"/>
                  <a:pt x="1217930" y="2806"/>
                </a:cubicBezTo>
                <a:cubicBezTo>
                  <a:pt x="1249045" y="5963"/>
                  <a:pt x="1264920" y="15434"/>
                  <a:pt x="1296035" y="18591"/>
                </a:cubicBezTo>
                <a:cubicBezTo>
                  <a:pt x="1327150" y="21748"/>
                  <a:pt x="1343025" y="18591"/>
                  <a:pt x="1374140" y="18591"/>
                </a:cubicBezTo>
                <a:cubicBezTo>
                  <a:pt x="1405255" y="18591"/>
                  <a:pt x="1421130" y="18591"/>
                  <a:pt x="1452245" y="18591"/>
                </a:cubicBezTo>
                <a:cubicBezTo>
                  <a:pt x="1483360" y="18591"/>
                  <a:pt x="1496060" y="18591"/>
                  <a:pt x="1530350" y="18591"/>
                </a:cubicBezTo>
                <a:cubicBezTo>
                  <a:pt x="1564640" y="18591"/>
                  <a:pt x="1606550" y="18591"/>
                  <a:pt x="1623695" y="18591"/>
                </a:cubicBezTo>
              </a:path>
            </a:pathLst>
          </a:custGeom>
          <a:ln w="33338">
            <a:solidFill>
              <a:srgbClr val="688D1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1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1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61" name="文本26"/>
          <p:cNvSpPr txBox="1"/>
          <p:nvPr/>
        </p:nvSpPr>
        <p:spPr>
          <a:xfrm>
            <a:off x="1039749" y="5212151"/>
            <a:ext cx="8294208" cy="163575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700"/>
              </a:lnSpc>
              <a:buFont typeface="Wingdings 3" panose="05040102010807070707"/>
              <a:buChar char="u"/>
            </a:pPr>
            <a:r>
              <a:rPr lang="zh-CN" altLang="en-US" sz="22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一般情况下，当温度升高到</a:t>
            </a:r>
            <a:r>
              <a:rPr lang="zh-CN" altLang="en-US" sz="2200" b="0" i="0" u="sng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r>
              <a:rPr lang="zh-CN" altLang="en-US" sz="22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0C时，水会沸腾。</a:t>
            </a:r>
            <a:endParaRPr lang="zh-CN" altLang="en-US" sz="22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4700"/>
              </a:lnSpc>
              <a:buFont typeface="Wingdings 3" panose="05040102010807070707"/>
              <a:buChar char="u"/>
            </a:pPr>
            <a:r>
              <a:rPr lang="zh-CN" altLang="en-US" sz="22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水沸腾时的温度叫作水的</a:t>
            </a:r>
            <a:r>
              <a:rPr lang="zh-CN" altLang="en-US" sz="2200" b="0" i="0" u="sng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</a:t>
            </a:r>
            <a:r>
              <a:rPr lang="zh-CN" altLang="en-US" sz="22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2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2" name="文本27"/>
          <p:cNvSpPr txBox="1"/>
          <p:nvPr/>
        </p:nvSpPr>
        <p:spPr>
          <a:xfrm>
            <a:off x="4971755" y="5372990"/>
            <a:ext cx="784860" cy="509175"/>
          </a:xfrm>
          <a:prstGeom prst="rect">
            <a:avLst/>
          </a:prstGeom>
          <a:noFill/>
        </p:spPr>
        <p:txBody>
          <a:bodyPr anchor="ctr"/>
          <a:lstStyle/>
          <a:p>
            <a:pPr marL="0" algn="ctr"/>
            <a:r>
              <a:rPr lang="zh-CN" altLang="en-US" sz="2200" b="1" i="0" dirty="0">
                <a:solidFill>
                  <a:srgbClr val="7030A0">
                    <a:alpha val="100000"/>
                  </a:srgbClr>
                </a:solidFill>
                <a:latin typeface="方正楷体"/>
                <a:ea typeface="方正楷体"/>
              </a:rPr>
              <a:t>100 </a:t>
            </a:r>
            <a:endParaRPr lang="zh-CN" altLang="en-US" sz="2200" b="1" i="0" dirty="0">
              <a:solidFill>
                <a:srgbClr val="7030A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63" name="文本28"/>
          <p:cNvSpPr txBox="1"/>
          <p:nvPr/>
        </p:nvSpPr>
        <p:spPr>
          <a:xfrm>
            <a:off x="4945657" y="5787353"/>
            <a:ext cx="838010" cy="827850"/>
          </a:xfrm>
          <a:prstGeom prst="rect">
            <a:avLst/>
          </a:prstGeom>
          <a:noFill/>
        </p:spPr>
        <p:txBody>
          <a:bodyPr anchor="ctr"/>
          <a:lstStyle/>
          <a:p>
            <a:pPr marL="0" algn="ctr"/>
            <a:r>
              <a:rPr lang="zh-CN" altLang="en-US" sz="2200" b="1" i="0" dirty="0">
                <a:solidFill>
                  <a:srgbClr val="7030A0">
                    <a:alpha val="100000"/>
                  </a:srgbClr>
                </a:solidFill>
                <a:latin typeface="方正楷体"/>
                <a:ea typeface="方正楷体"/>
              </a:rPr>
              <a:t>沸点 </a:t>
            </a:r>
            <a:endParaRPr lang="zh-CN" altLang="en-US" sz="2200" b="1" i="0" dirty="0">
              <a:solidFill>
                <a:srgbClr val="7030A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48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5" grpId="0" bldLvl="0" animBg="1"/>
      <p:bldP spid="44" grpId="0" bldLvl="0" animBg="1"/>
      <p:bldP spid="46" grpId="0" bldLvl="0" animBg="1"/>
      <p:bldP spid="47" grpId="0" bldLvl="0" animBg="1"/>
      <p:bldP spid="49" grpId="0" bldLvl="0" animBg="1"/>
      <p:bldP spid="53" grpId="0" bldLvl="0" animBg="1"/>
      <p:bldP spid="50" grpId="0" bldLvl="0" animBg="1"/>
      <p:bldP spid="51" grpId="0" bldLvl="0" animBg="1"/>
      <p:bldP spid="52" grpId="0" bldLvl="0" animBg="1"/>
      <p:bldP spid="59" grpId="0" bldLvl="0" animBg="1"/>
      <p:bldP spid="60" grpId="0" bldLvl="0" animBg="1"/>
      <p:bldP spid="62" grpId="0" animBg="1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视频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13033" y="717220"/>
            <a:ext cx="9258300" cy="520779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1"/>
          <p:cNvPicPr>
            <a:picLocks noChangeAspect="1"/>
          </p:cNvPicPr>
          <p:nvPr/>
        </p:nvPicPr>
        <p:blipFill>
          <a:blip r:embed="rId1"/>
          <a:srcRect l="33026" t="21857" r="53302" b="46448"/>
          <a:stretch>
            <a:fillRect/>
          </a:stretch>
        </p:blipFill>
        <p:spPr>
          <a:xfrm>
            <a:off x="736600" y="63500"/>
            <a:ext cx="367480" cy="481126"/>
          </a:xfrm>
          <a:prstGeom prst="rect">
            <a:avLst/>
          </a:prstGeom>
        </p:spPr>
      </p:pic>
      <p:sp>
        <p:nvSpPr>
          <p:cNvPr id="9" name="文本2"/>
          <p:cNvSpPr txBox="1"/>
          <p:nvPr/>
        </p:nvSpPr>
        <p:spPr>
          <a:xfrm>
            <a:off x="1111250" y="2061210"/>
            <a:ext cx="7808595" cy="18542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在一般情况下，当温度升高到100℃时，水会沸腾，并产生大量气泡。</a:t>
            </a:r>
            <a:endParaRPr lang="zh-CN" altLang="en-US" sz="3600" b="0" i="0" dirty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3"/>
          <p:cNvSpPr txBox="1"/>
          <p:nvPr/>
        </p:nvSpPr>
        <p:spPr>
          <a:xfrm>
            <a:off x="845424" y="4245379"/>
            <a:ext cx="7487311" cy="102149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水沸腾时的温度叫作水的</a:t>
            </a:r>
            <a:r>
              <a:rPr lang="zh-CN" altLang="en-US" sz="3600" b="1" i="0" dirty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沸点</a:t>
            </a: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3600" b="0" i="0" dirty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0" y="1506220"/>
            <a:ext cx="4493260" cy="3388360"/>
          </a:xfrm>
          <a:prstGeom prst="rect">
            <a:avLst/>
          </a:prstGeom>
          <a:ln w="28575">
            <a:solidFill>
              <a:srgbClr val="FF7E00">
                <a:alpha val="100000"/>
              </a:srgbClr>
            </a:solidFill>
            <a:prstDash val="solid"/>
          </a:ln>
        </p:spPr>
      </p:pic>
      <p:sp>
        <p:nvSpPr>
          <p:cNvPr id="14" name="形状1"/>
          <p:cNvSpPr txBox="1"/>
          <p:nvPr/>
        </p:nvSpPr>
        <p:spPr>
          <a:xfrm>
            <a:off x="1401445" y="621030"/>
            <a:ext cx="10033635" cy="553085"/>
          </a:xfrm>
          <a:prstGeom prst="rect">
            <a:avLst/>
          </a:prstGeom>
          <a:solidFill>
            <a:srgbClr val="FFFFFF">
              <a:alpha val="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4000" b="1" i="0" dirty="0">
                <a:solidFill>
                  <a:srgbClr val="231F2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四、满壶的水烧开会产生哪些现象？为什么？</a:t>
            </a:r>
            <a:endParaRPr lang="zh-CN" altLang="en-US" sz="4000" b="1" i="0" dirty="0">
              <a:solidFill>
                <a:srgbClr val="231F2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形状3"/>
          <p:cNvSpPr txBox="1"/>
          <p:nvPr/>
        </p:nvSpPr>
        <p:spPr>
          <a:xfrm rot="10800000">
            <a:off x="-66640" y="-9379"/>
            <a:ext cx="468000" cy="2812415"/>
          </a:xfrm>
          <a:custGeom>
            <a:avLst/>
            <a:gdLst>
              <a:gd name="connsiteX0" fmla="*/ 468000 w 468000"/>
              <a:gd name="connsiteY0" fmla="*/ 0 h 2812415"/>
              <a:gd name="connsiteX1" fmla="*/ 468000 w 468000"/>
              <a:gd name="connsiteY1" fmla="*/ 2812415 h 2812415"/>
              <a:gd name="connsiteX2" fmla="*/ 0 w 468000"/>
              <a:gd name="connsiteY2" fmla="*/ 2812415 h 2812415"/>
              <a:gd name="connsiteX3" fmla="*/ 468000 w 468000"/>
              <a:gd name="connsiteY3" fmla="*/ 0 h 281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000" h="2812415">
                <a:moveTo>
                  <a:pt x="468000" y="0"/>
                </a:moveTo>
                <a:lnTo>
                  <a:pt x="468000" y="2812415"/>
                </a:lnTo>
                <a:lnTo>
                  <a:pt x="0" y="2812415"/>
                </a:lnTo>
                <a:lnTo>
                  <a:pt x="468000" y="0"/>
                </a:lnTo>
                <a:close/>
              </a:path>
            </a:pathLst>
          </a:custGeom>
          <a:solidFill>
            <a:srgbClr val="BFE471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pic>
        <p:nvPicPr>
          <p:cNvPr id="23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9035" y="1506220"/>
            <a:ext cx="3652520" cy="3209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19225" y="1689100"/>
            <a:ext cx="7724775" cy="2296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algn="l">
              <a:lnSpc>
                <a:spcPts val="4300"/>
              </a:lnSpc>
            </a:pPr>
            <a:r>
              <a:rPr lang="en-US" altLang="zh-CN" sz="32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 sz="32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水壶里会产生</a:t>
            </a:r>
            <a:r>
              <a:rPr lang="zh-CN" altLang="en-US" sz="3200" u="sng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</a:t>
            </a:r>
            <a:r>
              <a:rPr lang="zh-CN" altLang="en-US" sz="32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，因为水沸腾时产生了</a:t>
            </a:r>
            <a:r>
              <a:rPr lang="zh-CN" altLang="en-US" sz="3200" u="sng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 </a:t>
            </a:r>
            <a:r>
              <a:rPr lang="zh-CN" altLang="en-US" sz="32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32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4300"/>
              </a:lnSpc>
            </a:pPr>
            <a:r>
              <a:rPr lang="zh-CN" altLang="en-US" sz="32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2.水壶里的水变</a:t>
            </a:r>
            <a:r>
              <a:rPr lang="zh-CN" altLang="en-US" sz="3200" u="sng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</a:t>
            </a:r>
            <a:r>
              <a:rPr lang="zh-CN" altLang="en-US" sz="32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了，因为水蒸发了。</a:t>
            </a:r>
            <a:endParaRPr lang="zh-CN" altLang="en-US" sz="32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4300"/>
              </a:lnSpc>
            </a:pPr>
            <a:r>
              <a:rPr lang="zh-CN" altLang="en-US" sz="32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2.壶盖、壶把上有</a:t>
            </a:r>
            <a:r>
              <a:rPr lang="zh-CN" altLang="en-US" sz="3200" u="sng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</a:t>
            </a:r>
            <a:r>
              <a:rPr lang="zh-CN" altLang="en-US" sz="32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3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2992536" y="2399090"/>
            <a:ext cx="6208785" cy="2061217"/>
            <a:chOff x="0" y="0"/>
            <a:chExt cx="6208785" cy="2061217"/>
          </a:xfrm>
        </p:grpSpPr>
        <p:sp>
          <p:nvSpPr>
            <p:cNvPr id="3" name="文本1"/>
            <p:cNvSpPr txBox="1"/>
            <p:nvPr/>
          </p:nvSpPr>
          <p:spPr>
            <a:xfrm>
              <a:off x="190433" y="360493"/>
              <a:ext cx="571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冰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形状1"/>
            <p:cNvSpPr txBox="1"/>
            <p:nvPr/>
          </p:nvSpPr>
          <p:spPr>
            <a:xfrm>
              <a:off x="761619" y="673227"/>
              <a:ext cx="1750098" cy="19050"/>
            </a:xfrm>
            <a:prstGeom prst="line">
              <a:avLst/>
            </a:prstGeom>
            <a:solidFill>
              <a:srgbClr val="5C81CC">
                <a:alpha val="100000"/>
              </a:srgbClr>
            </a:solidFill>
            <a:ln w="19050">
              <a:solidFill>
                <a:srgbClr val="5C81CC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2"/>
            <p:cNvSpPr txBox="1"/>
            <p:nvPr/>
          </p:nvSpPr>
          <p:spPr>
            <a:xfrm>
              <a:off x="841038" y="0"/>
              <a:ext cx="1612900" cy="59610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FF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吸收热量</a:t>
              </a:r>
              <a:endParaRPr lang="zh-CN" altLang="en-US" sz="2800" b="0" i="0" dirty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文本3"/>
            <p:cNvSpPr txBox="1"/>
            <p:nvPr/>
          </p:nvSpPr>
          <p:spPr>
            <a:xfrm>
              <a:off x="2532593" y="360779"/>
              <a:ext cx="571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水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形状2"/>
            <p:cNvSpPr txBox="1"/>
            <p:nvPr/>
          </p:nvSpPr>
          <p:spPr>
            <a:xfrm>
              <a:off x="3104340" y="673494"/>
              <a:ext cx="1750098" cy="19050"/>
            </a:xfrm>
            <a:prstGeom prst="line">
              <a:avLst/>
            </a:prstGeom>
            <a:solidFill>
              <a:srgbClr val="5C81CC">
                <a:alpha val="100000"/>
              </a:srgbClr>
            </a:solidFill>
            <a:ln w="19050">
              <a:solidFill>
                <a:srgbClr val="5C81CC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4"/>
            <p:cNvSpPr txBox="1"/>
            <p:nvPr/>
          </p:nvSpPr>
          <p:spPr>
            <a:xfrm>
              <a:off x="3183760" y="267"/>
              <a:ext cx="1612900" cy="59610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FF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吸收热量</a:t>
              </a:r>
              <a:endParaRPr lang="zh-CN" altLang="en-US" sz="2800" b="0" i="0" dirty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文本5"/>
            <p:cNvSpPr txBox="1"/>
            <p:nvPr/>
          </p:nvSpPr>
          <p:spPr>
            <a:xfrm>
              <a:off x="4875285" y="360569"/>
              <a:ext cx="1333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水蒸气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文本6"/>
            <p:cNvSpPr txBox="1"/>
            <p:nvPr/>
          </p:nvSpPr>
          <p:spPr>
            <a:xfrm>
              <a:off x="0" y="1436027"/>
              <a:ext cx="952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固态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文本7"/>
            <p:cNvSpPr txBox="1"/>
            <p:nvPr/>
          </p:nvSpPr>
          <p:spPr>
            <a:xfrm>
              <a:off x="2342388" y="1436123"/>
              <a:ext cx="952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液态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文本8"/>
            <p:cNvSpPr txBox="1"/>
            <p:nvPr/>
          </p:nvSpPr>
          <p:spPr>
            <a:xfrm>
              <a:off x="5065547" y="1435885"/>
              <a:ext cx="952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气态</a:t>
              </a:r>
              <a:endPara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469390" y="1076325"/>
            <a:ext cx="8412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>
                <a:ea typeface="+mn-lt"/>
                <a:sym typeface="+mn-ea"/>
              </a:rPr>
              <a:t>一、比较冰、水、水蒸气三者之间的异同</a:t>
            </a:r>
            <a:endParaRPr lang="zh-CN" altLang="en-US" sz="3600">
              <a:ea typeface="+mn-lt"/>
              <a:sym typeface="+mn-ea"/>
            </a:endParaRPr>
          </a:p>
        </p:txBody>
      </p:sp>
      <p:pic>
        <p:nvPicPr>
          <p:cNvPr id="8" name="QQ视频2024112811224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30120" y="2039620"/>
            <a:ext cx="6427470" cy="32315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37385" y="4633595"/>
            <a:ext cx="3566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29870" y="483235"/>
          <a:ext cx="11732260" cy="624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290"/>
                <a:gridCol w="3663315"/>
                <a:gridCol w="3225800"/>
                <a:gridCol w="3284855"/>
              </a:tblGrid>
              <a:tr h="2009140"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32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n-ea"/>
                          <a:cs typeface="+mn-ea"/>
                        </a:rPr>
                        <a:t>    种类</a:t>
                      </a:r>
                      <a:endParaRPr lang="zh-CN" altLang="en-US" sz="32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+mn-ea"/>
                        <a:cs typeface="+mn-ea"/>
                      </a:endParaRPr>
                    </a:p>
                    <a:p>
                      <a:pPr marL="0" algn="l"/>
                      <a:r>
                        <a:rPr lang="zh-CN" altLang="en-US" sz="32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n-ea"/>
                          <a:cs typeface="+mn-ea"/>
                        </a:rPr>
                        <a:t>比较</a:t>
                      </a:r>
                      <a:endParaRPr lang="zh-CN" altLang="en-US" sz="32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+mn-ea"/>
                        <a:cs typeface="+mn-ea"/>
                      </a:endParaRPr>
                    </a:p>
                  </a:txBody>
                  <a:tcPr anchor="ctr">
                    <a:lnL w="9525" cap="flat">
                      <a:solidFill>
                        <a:srgbClr val="D96F0C">
                          <a:alpha val="49803"/>
                        </a:srgbClr>
                      </a:solidFill>
                    </a:lnL>
                    <a:lnR w="9525" cap="flat">
                      <a:solidFill>
                        <a:srgbClr val="D96F0C">
                          <a:alpha val="49803"/>
                        </a:srgbClr>
                      </a:solidFill>
                    </a:lnR>
                    <a:lnT w="9525" cap="flat">
                      <a:solidFill>
                        <a:srgbClr val="D96F0C">
                          <a:alpha val="49803"/>
                        </a:srgbClr>
                      </a:solidFill>
                    </a:lnT>
                    <a:lnB w="9525" cap="flat">
                      <a:solidFill>
                        <a:srgbClr val="D96F0C">
                          <a:alpha val="49803"/>
                        </a:srgbClr>
                      </a:solidFill>
                    </a:lnB>
                    <a:solidFill>
                      <a:srgbClr val="F59C4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32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n-ea"/>
                        </a:rPr>
                        <a:t>冰</a:t>
                      </a:r>
                      <a:endParaRPr lang="zh-CN" altLang="en-US" sz="32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+mn-ea"/>
                      </a:endParaRPr>
                    </a:p>
                  </a:txBody>
                  <a:tcPr anchor="ctr">
                    <a:lnL w="9525" cap="flat">
                      <a:solidFill>
                        <a:srgbClr val="D96F0C">
                          <a:alpha val="49803"/>
                        </a:srgbClr>
                      </a:solidFill>
                    </a:lnL>
                    <a:lnR w="9525" cap="flat">
                      <a:solidFill>
                        <a:srgbClr val="D96F0C">
                          <a:alpha val="49803"/>
                        </a:srgbClr>
                      </a:solidFill>
                    </a:lnR>
                    <a:lnT w="9525" cap="flat">
                      <a:solidFill>
                        <a:srgbClr val="D96F0C">
                          <a:alpha val="49803"/>
                        </a:srgbClr>
                      </a:solidFill>
                    </a:lnT>
                    <a:lnB w="9525" cap="flat">
                      <a:solidFill>
                        <a:srgbClr val="D96F0C">
                          <a:alpha val="49803"/>
                        </a:srgbClr>
                      </a:solidFill>
                    </a:lnB>
                    <a:solidFill>
                      <a:srgbClr val="F59C4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32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n-ea"/>
                        </a:rPr>
                        <a:t>水</a:t>
                      </a:r>
                      <a:endParaRPr lang="zh-CN" altLang="en-US" sz="32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+mn-ea"/>
                      </a:endParaRPr>
                    </a:p>
                  </a:txBody>
                  <a:tcPr anchor="ctr">
                    <a:lnL w="9525" cap="flat">
                      <a:solidFill>
                        <a:srgbClr val="D96F0C">
                          <a:alpha val="49803"/>
                        </a:srgbClr>
                      </a:solidFill>
                    </a:lnL>
                    <a:lnR w="9525" cap="flat">
                      <a:solidFill>
                        <a:srgbClr val="D96F0C">
                          <a:alpha val="49803"/>
                        </a:srgbClr>
                      </a:solidFill>
                    </a:lnR>
                    <a:lnT w="9525" cap="flat">
                      <a:solidFill>
                        <a:srgbClr val="D96F0C">
                          <a:alpha val="49803"/>
                        </a:srgbClr>
                      </a:solidFill>
                    </a:lnT>
                    <a:lnB w="9525" cap="flat">
                      <a:solidFill>
                        <a:srgbClr val="D96F0C">
                          <a:alpha val="49803"/>
                        </a:srgbClr>
                      </a:solidFill>
                    </a:lnB>
                    <a:solidFill>
                      <a:srgbClr val="F59C49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32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n-ea"/>
                        </a:rPr>
                        <a:t>水蒸气</a:t>
                      </a:r>
                      <a:endParaRPr lang="zh-CN" altLang="en-US" sz="32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+mn-ea"/>
                      </a:endParaRPr>
                    </a:p>
                  </a:txBody>
                  <a:tcPr anchor="ctr">
                    <a:lnL w="9525" cap="flat">
                      <a:solidFill>
                        <a:srgbClr val="D96F0C">
                          <a:alpha val="49803"/>
                        </a:srgbClr>
                      </a:solidFill>
                    </a:lnL>
                    <a:lnR w="9525" cap="flat">
                      <a:solidFill>
                        <a:srgbClr val="D96F0C">
                          <a:alpha val="49803"/>
                        </a:srgbClr>
                      </a:solidFill>
                    </a:lnR>
                    <a:lnT w="9525" cap="flat">
                      <a:solidFill>
                        <a:srgbClr val="D96F0C">
                          <a:alpha val="49803"/>
                        </a:srgbClr>
                      </a:solidFill>
                    </a:lnT>
                    <a:lnB w="9525" cap="flat">
                      <a:solidFill>
                        <a:srgbClr val="D96F0C">
                          <a:alpha val="49803"/>
                        </a:srgbClr>
                      </a:solidFill>
                    </a:lnB>
                    <a:solidFill>
                      <a:srgbClr val="F59C49">
                        <a:alpha val="100000"/>
                      </a:srgbClr>
                    </a:solidFill>
                  </a:tcPr>
                </a:tc>
              </a:tr>
              <a:tr h="1642110"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32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ea"/>
                        </a:rPr>
                        <a:t>相同处</a:t>
                      </a:r>
                      <a:endParaRPr lang="zh-CN" altLang="en-US" sz="32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+mn-ea"/>
                      </a:endParaRPr>
                    </a:p>
                  </a:txBody>
                  <a:tcPr anchor="ctr">
                    <a:lnL w="9525" cap="flat">
                      <a:solidFill>
                        <a:srgbClr val="D96F0C">
                          <a:alpha val="49803"/>
                        </a:srgbClr>
                      </a:solidFill>
                    </a:lnL>
                    <a:lnR w="9525" cap="flat">
                      <a:solidFill>
                        <a:srgbClr val="D96F0C">
                          <a:alpha val="49803"/>
                        </a:srgbClr>
                      </a:solidFill>
                    </a:lnR>
                    <a:lnT w="9525" cap="flat">
                      <a:solidFill>
                        <a:srgbClr val="D96F0C">
                          <a:alpha val="49803"/>
                        </a:srgbClr>
                      </a:solidFill>
                    </a:lnT>
                    <a:lnB w="9525" cap="flat">
                      <a:solidFill>
                        <a:srgbClr val="D96F0C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l"/>
                      <a:r>
                        <a:rPr lang="zh-CN" altLang="en-US" sz="3200" b="1" i="0" dirty="0">
                          <a:solidFill>
                            <a:srgbClr val="0070C0">
                              <a:alpha val="100000"/>
                            </a:srgbClr>
                          </a:solidFill>
                          <a:latin typeface="+mn-ea"/>
                          <a:cs typeface="+mn-ea"/>
                        </a:rPr>
                        <a:t>无色、无味、透明……</a:t>
                      </a:r>
                      <a:endParaRPr lang="zh-CN" altLang="en-US" sz="3200" b="1" i="0" dirty="0">
                        <a:solidFill>
                          <a:srgbClr val="0070C0">
                            <a:alpha val="100000"/>
                          </a:srgbClr>
                        </a:solidFill>
                        <a:latin typeface="+mn-ea"/>
                        <a:cs typeface="+mn-ea"/>
                      </a:endParaRPr>
                    </a:p>
                  </a:txBody>
                  <a:tcPr anchor="ctr">
                    <a:lnL w="9525" cap="flat">
                      <a:solidFill>
                        <a:srgbClr val="D96F0C">
                          <a:alpha val="49803"/>
                        </a:srgbClr>
                      </a:solidFill>
                    </a:lnL>
                    <a:lnR w="9525" cap="flat">
                      <a:solidFill>
                        <a:srgbClr val="D96F0C">
                          <a:alpha val="49803"/>
                        </a:srgbClr>
                      </a:solidFill>
                    </a:lnR>
                    <a:lnT w="9525" cap="flat">
                      <a:solidFill>
                        <a:srgbClr val="D96F0C">
                          <a:alpha val="49803"/>
                        </a:srgbClr>
                      </a:solidFill>
                    </a:lnT>
                    <a:lnB w="9525" cap="flat">
                      <a:solidFill>
                        <a:srgbClr val="D96F0C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 hMerge="1">
                  <a:tcPr anchor="t">
                    <a:lnL w="9525" cap="flat">
                      <a:solidFill>
                        <a:srgbClr val="D96F0C">
                          <a:alpha val="49803"/>
                        </a:srgbClr>
                      </a:solidFill>
                    </a:lnL>
                    <a:lnR w="9525" cap="flat">
                      <a:solidFill>
                        <a:srgbClr val="D96F0C">
                          <a:alpha val="49803"/>
                        </a:srgbClr>
                      </a:solidFill>
                    </a:lnR>
                    <a:lnT w="9525" cap="flat">
                      <a:solidFill>
                        <a:srgbClr val="D96F0C">
                          <a:alpha val="49803"/>
                        </a:srgbClr>
                      </a:solidFill>
                    </a:lnT>
                    <a:lnB w="9525" cap="flat">
                      <a:solidFill>
                        <a:srgbClr val="D96F0C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 hMerge="1">
                  <a:tcPr anchor="t">
                    <a:lnL w="9525" cap="flat">
                      <a:solidFill>
                        <a:srgbClr val="D96F0C">
                          <a:alpha val="49803"/>
                        </a:srgbClr>
                      </a:solidFill>
                    </a:lnL>
                    <a:lnR w="9525" cap="flat">
                      <a:solidFill>
                        <a:srgbClr val="D96F0C">
                          <a:alpha val="49803"/>
                        </a:srgbClr>
                      </a:solidFill>
                    </a:lnR>
                    <a:lnT w="9525" cap="flat">
                      <a:solidFill>
                        <a:srgbClr val="D96F0C">
                          <a:alpha val="49803"/>
                        </a:srgbClr>
                      </a:solidFill>
                    </a:lnT>
                    <a:lnB w="9525" cap="flat">
                      <a:solidFill>
                        <a:srgbClr val="D96F0C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2592070">
                <a:tc>
                  <a:txBody>
                    <a:bodyPr/>
                    <a:lstStyle/>
                    <a:p>
                      <a:pPr marL="0" algn="l"/>
                      <a:r>
                        <a:rPr lang="zh-CN" altLang="en-US" sz="32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ea"/>
                        </a:rPr>
                        <a:t>不同处</a:t>
                      </a:r>
                      <a:endParaRPr lang="zh-CN" altLang="en-US" sz="32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+mn-ea"/>
                      </a:endParaRPr>
                    </a:p>
                  </a:txBody>
                  <a:tcPr anchor="ctr">
                    <a:lnL w="9525" cap="flat">
                      <a:solidFill>
                        <a:srgbClr val="D96F0C">
                          <a:alpha val="49803"/>
                        </a:srgbClr>
                      </a:solidFill>
                    </a:lnL>
                    <a:lnR w="9525" cap="flat">
                      <a:solidFill>
                        <a:srgbClr val="D96F0C">
                          <a:alpha val="49803"/>
                        </a:srgbClr>
                      </a:solidFill>
                    </a:lnR>
                    <a:lnT w="9525" cap="flat">
                      <a:solidFill>
                        <a:srgbClr val="D96F0C">
                          <a:alpha val="49803"/>
                        </a:srgbClr>
                      </a:solidFill>
                    </a:lnT>
                    <a:lnB w="9525" cap="flat">
                      <a:solidFill>
                        <a:srgbClr val="D96F0C">
                          <a:alpha val="49803"/>
                        </a:srgbClr>
                      </a:solidFill>
                    </a:lnB>
                    <a:solidFill>
                      <a:srgbClr val="FEF7EC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ts val="3400"/>
                        </a:lnSpc>
                      </a:pPr>
                      <a:r>
                        <a:rPr lang="zh-CN" altLang="en-US" sz="3200" b="1" i="0" dirty="0">
                          <a:solidFill>
                            <a:srgbClr val="0070C0">
                              <a:alpha val="100000"/>
                            </a:srgbClr>
                          </a:solidFill>
                          <a:latin typeface="+mn-ea"/>
                        </a:rPr>
                        <a:t>固体、不会流动、</a:t>
                      </a:r>
                      <a:endParaRPr lang="zh-CN" altLang="en-US" sz="3200" b="1" i="0" dirty="0">
                        <a:solidFill>
                          <a:srgbClr val="0070C0">
                            <a:alpha val="100000"/>
                          </a:srgbClr>
                        </a:solidFill>
                        <a:latin typeface="+mn-ea"/>
                      </a:endParaRPr>
                    </a:p>
                    <a:p>
                      <a:pPr marL="0" algn="l">
                        <a:lnSpc>
                          <a:spcPts val="3400"/>
                        </a:lnSpc>
                      </a:pPr>
                      <a:r>
                        <a:rPr lang="zh-CN" altLang="en-US" sz="3200" b="1" i="0" dirty="0">
                          <a:solidFill>
                            <a:srgbClr val="0070C0">
                              <a:alpha val="100000"/>
                            </a:srgbClr>
                          </a:solidFill>
                          <a:latin typeface="+mn-ea"/>
                        </a:rPr>
                        <a:t>有固定形状</a:t>
                      </a:r>
                      <a:endParaRPr lang="zh-CN" altLang="en-US" sz="3200" b="1" i="0" dirty="0">
                        <a:solidFill>
                          <a:srgbClr val="0070C0">
                            <a:alpha val="100000"/>
                          </a:srgbClr>
                        </a:solidFill>
                        <a:latin typeface="+mn-ea"/>
                      </a:endParaRPr>
                    </a:p>
                  </a:txBody>
                  <a:tcPr anchor="ctr">
                    <a:lnL w="9525" cap="flat">
                      <a:solidFill>
                        <a:srgbClr val="D96F0C">
                          <a:alpha val="49803"/>
                        </a:srgbClr>
                      </a:solidFill>
                    </a:lnL>
                    <a:lnR w="9525" cap="flat">
                      <a:solidFill>
                        <a:srgbClr val="D96F0C">
                          <a:alpha val="49803"/>
                        </a:srgbClr>
                      </a:solidFill>
                    </a:lnR>
                    <a:lnT w="9525" cap="flat">
                      <a:solidFill>
                        <a:srgbClr val="D96F0C">
                          <a:alpha val="49803"/>
                        </a:srgbClr>
                      </a:solidFill>
                    </a:lnT>
                    <a:lnB w="9525" cap="flat">
                      <a:solidFill>
                        <a:srgbClr val="D96F0C">
                          <a:alpha val="49803"/>
                        </a:srgbClr>
                      </a:solidFill>
                    </a:lnB>
                    <a:solidFill>
                      <a:srgbClr val="FEF7EC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ts val="3400"/>
                        </a:lnSpc>
                      </a:pPr>
                      <a:r>
                        <a:rPr lang="zh-CN" altLang="en-US" sz="3200" b="1" i="0" dirty="0">
                          <a:solidFill>
                            <a:srgbClr val="0070C0">
                              <a:alpha val="100000"/>
                            </a:srgbClr>
                          </a:solidFill>
                          <a:latin typeface="+mn-ea"/>
                        </a:rPr>
                        <a:t>液体、会流动、</a:t>
                      </a:r>
                      <a:endParaRPr lang="zh-CN" altLang="en-US" sz="3200" b="1" i="0" dirty="0">
                        <a:solidFill>
                          <a:srgbClr val="0070C0">
                            <a:alpha val="100000"/>
                          </a:srgbClr>
                        </a:solidFill>
                        <a:latin typeface="+mn-ea"/>
                      </a:endParaRPr>
                    </a:p>
                    <a:p>
                      <a:pPr marL="0" algn="l">
                        <a:lnSpc>
                          <a:spcPts val="3400"/>
                        </a:lnSpc>
                      </a:pPr>
                      <a:r>
                        <a:rPr lang="zh-CN" altLang="en-US" sz="3200" b="1" i="0" dirty="0">
                          <a:solidFill>
                            <a:srgbClr val="0070C0">
                              <a:alpha val="100000"/>
                            </a:srgbClr>
                          </a:solidFill>
                          <a:latin typeface="+mn-ea"/>
                        </a:rPr>
                        <a:t>无固定形状</a:t>
                      </a:r>
                      <a:endParaRPr lang="zh-CN" altLang="en-US" sz="3200" b="1" i="0" dirty="0">
                        <a:solidFill>
                          <a:srgbClr val="0070C0">
                            <a:alpha val="100000"/>
                          </a:srgbClr>
                        </a:solidFill>
                        <a:latin typeface="+mn-ea"/>
                      </a:endParaRPr>
                    </a:p>
                  </a:txBody>
                  <a:tcPr anchor="ctr">
                    <a:lnL w="9525" cap="flat">
                      <a:solidFill>
                        <a:srgbClr val="D96F0C">
                          <a:alpha val="49803"/>
                        </a:srgbClr>
                      </a:solidFill>
                    </a:lnL>
                    <a:lnR w="9525" cap="flat">
                      <a:solidFill>
                        <a:srgbClr val="D96F0C">
                          <a:alpha val="49803"/>
                        </a:srgbClr>
                      </a:solidFill>
                    </a:lnR>
                    <a:lnT w="9525" cap="flat">
                      <a:solidFill>
                        <a:srgbClr val="D96F0C">
                          <a:alpha val="49803"/>
                        </a:srgbClr>
                      </a:solidFill>
                    </a:lnT>
                    <a:lnB w="9525" cap="flat">
                      <a:solidFill>
                        <a:srgbClr val="D96F0C">
                          <a:alpha val="49803"/>
                        </a:srgbClr>
                      </a:solidFill>
                    </a:lnB>
                    <a:solidFill>
                      <a:srgbClr val="FEF7EC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ts val="3400"/>
                        </a:lnSpc>
                      </a:pPr>
                      <a:r>
                        <a:rPr lang="zh-CN" altLang="en-US" sz="3200" b="1" i="0" dirty="0">
                          <a:solidFill>
                            <a:srgbClr val="0070C0">
                              <a:alpha val="100000"/>
                            </a:srgbClr>
                          </a:solidFill>
                          <a:latin typeface="+mn-ea"/>
                        </a:rPr>
                        <a:t>气体、会流动、</a:t>
                      </a:r>
                      <a:endParaRPr lang="zh-CN" altLang="en-US" sz="3200" b="1" i="0" dirty="0">
                        <a:solidFill>
                          <a:srgbClr val="0070C0">
                            <a:alpha val="100000"/>
                          </a:srgbClr>
                        </a:solidFill>
                        <a:latin typeface="+mn-ea"/>
                      </a:endParaRPr>
                    </a:p>
                    <a:p>
                      <a:pPr marL="0" algn="l">
                        <a:lnSpc>
                          <a:spcPts val="3400"/>
                        </a:lnSpc>
                      </a:pPr>
                      <a:r>
                        <a:rPr lang="zh-CN" altLang="en-US" sz="3200" b="1" i="0" dirty="0">
                          <a:solidFill>
                            <a:srgbClr val="0070C0">
                              <a:alpha val="100000"/>
                            </a:srgbClr>
                          </a:solidFill>
                          <a:latin typeface="+mn-ea"/>
                        </a:rPr>
                        <a:t>无固定形状</a:t>
                      </a:r>
                      <a:endParaRPr lang="zh-CN" altLang="en-US" sz="3200" b="1" i="0" dirty="0">
                        <a:solidFill>
                          <a:srgbClr val="0070C0">
                            <a:alpha val="100000"/>
                          </a:srgbClr>
                        </a:solidFill>
                        <a:latin typeface="+mn-ea"/>
                      </a:endParaRPr>
                    </a:p>
                  </a:txBody>
                  <a:tcPr anchor="ctr">
                    <a:lnL w="9525" cap="flat">
                      <a:solidFill>
                        <a:srgbClr val="D96F0C">
                          <a:alpha val="49803"/>
                        </a:srgbClr>
                      </a:solidFill>
                    </a:lnL>
                    <a:lnR w="9525" cap="flat">
                      <a:solidFill>
                        <a:srgbClr val="D96F0C">
                          <a:alpha val="49803"/>
                        </a:srgbClr>
                      </a:solidFill>
                    </a:lnR>
                    <a:lnT w="9525" cap="flat">
                      <a:solidFill>
                        <a:srgbClr val="D96F0C">
                          <a:alpha val="49803"/>
                        </a:srgbClr>
                      </a:solidFill>
                    </a:lnT>
                    <a:lnB w="9525" cap="flat">
                      <a:solidFill>
                        <a:srgbClr val="D96F0C">
                          <a:alpha val="49803"/>
                        </a:srgbClr>
                      </a:solidFill>
                    </a:lnB>
                    <a:solidFill>
                      <a:srgbClr val="FEF7EC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608616769166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CBCCC7">
                  <a:alpha val="100000"/>
                </a:srgbClr>
              </a:clrFrom>
              <a:clrTo>
                <a:srgbClr val="CBCCC7">
                  <a:alpha val="100000"/>
                  <a:alpha val="0"/>
                </a:srgbClr>
              </a:clrTo>
            </a:clrChange>
            <a:lum bright="12000"/>
          </a:blip>
          <a:srcRect l="16230" t="-2147" r="13475" b="2147"/>
          <a:stretch>
            <a:fillRect/>
          </a:stretch>
        </p:blipFill>
        <p:spPr>
          <a:xfrm rot="5400000">
            <a:off x="812165" y="2334260"/>
            <a:ext cx="1630680" cy="1764665"/>
          </a:xfrm>
          <a:prstGeom prst="ellipse">
            <a:avLst/>
          </a:prstGeom>
        </p:spPr>
      </p:pic>
      <p:pic>
        <p:nvPicPr>
          <p:cNvPr id="4" name="图片 3" descr="1608616769163"/>
          <p:cNvPicPr>
            <a:picLocks noChangeAspect="1"/>
          </p:cNvPicPr>
          <p:nvPr/>
        </p:nvPicPr>
        <p:blipFill>
          <a:blip r:embed="rId2" cstate="print">
            <a:lum bright="6000"/>
          </a:blip>
          <a:srcRect l="29680" t="15940" r="18223" b="12180"/>
          <a:stretch>
            <a:fillRect/>
          </a:stretch>
        </p:blipFill>
        <p:spPr>
          <a:xfrm rot="5400000">
            <a:off x="985520" y="4575387"/>
            <a:ext cx="1426633" cy="1476587"/>
          </a:xfrm>
          <a:prstGeom prst="rect">
            <a:avLst/>
          </a:prstGeom>
        </p:spPr>
      </p:pic>
      <p:pic>
        <p:nvPicPr>
          <p:cNvPr id="5" name="图片 4" descr="1608616769172"/>
          <p:cNvPicPr>
            <a:picLocks noChangeAspect="1"/>
          </p:cNvPicPr>
          <p:nvPr/>
        </p:nvPicPr>
        <p:blipFill>
          <a:blip r:embed="rId3" cstate="print">
            <a:lum bright="6000"/>
          </a:blip>
          <a:srcRect l="23692" t="23524" r="29858" b="19702"/>
          <a:stretch>
            <a:fillRect/>
          </a:stretch>
        </p:blipFill>
        <p:spPr>
          <a:xfrm rot="5400000">
            <a:off x="6632787" y="1953260"/>
            <a:ext cx="1908387" cy="1750060"/>
          </a:xfrm>
          <a:prstGeom prst="ellipse">
            <a:avLst/>
          </a:prstGeom>
        </p:spPr>
      </p:pic>
      <p:pic>
        <p:nvPicPr>
          <p:cNvPr id="12" name="图片 11" descr="1608616769141"/>
          <p:cNvPicPr>
            <a:picLocks noChangeAspect="1"/>
          </p:cNvPicPr>
          <p:nvPr/>
        </p:nvPicPr>
        <p:blipFill>
          <a:blip r:embed="rId4" cstate="print">
            <a:lum bright="12000"/>
          </a:blip>
          <a:srcRect l="4159" t="42920" r="5046" b="45412"/>
          <a:stretch>
            <a:fillRect/>
          </a:stretch>
        </p:blipFill>
        <p:spPr>
          <a:xfrm rot="5400000">
            <a:off x="8634113" y="3673420"/>
            <a:ext cx="3981801" cy="384000"/>
          </a:xfrm>
          <a:prstGeom prst="roundRect">
            <a:avLst/>
          </a:prstGeom>
        </p:spPr>
      </p:pic>
      <p:pic>
        <p:nvPicPr>
          <p:cNvPr id="13" name="图片 12" descr="1608616769157"/>
          <p:cNvPicPr>
            <a:picLocks noChangeAspect="1"/>
          </p:cNvPicPr>
          <p:nvPr/>
        </p:nvPicPr>
        <p:blipFill>
          <a:blip r:embed="rId5" cstate="print">
            <a:lum bright="6000"/>
          </a:blip>
          <a:srcRect l="12878" t="31805" b="27396"/>
          <a:stretch>
            <a:fillRect/>
          </a:stretch>
        </p:blipFill>
        <p:spPr>
          <a:xfrm rot="5400000">
            <a:off x="3381375" y="3277870"/>
            <a:ext cx="3345180" cy="1175173"/>
          </a:xfrm>
          <a:prstGeom prst="roundRect">
            <a:avLst/>
          </a:prstGeom>
        </p:spPr>
      </p:pic>
      <p:pic>
        <p:nvPicPr>
          <p:cNvPr id="14" name="图片 13" descr="1608616769174"/>
          <p:cNvPicPr>
            <a:picLocks noChangeAspect="1"/>
          </p:cNvPicPr>
          <p:nvPr/>
        </p:nvPicPr>
        <p:blipFill>
          <a:blip r:embed="rId6" cstate="print"/>
          <a:srcRect l="14316" t="13521" r="22921" b="14345"/>
          <a:stretch>
            <a:fillRect/>
          </a:stretch>
        </p:blipFill>
        <p:spPr>
          <a:xfrm rot="5400000">
            <a:off x="6572673" y="4280747"/>
            <a:ext cx="2019300" cy="1740747"/>
          </a:xfrm>
          <a:prstGeom prst="ellipse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554220" y="5687060"/>
            <a:ext cx="14901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>
                <a:latin typeface="黑体" panose="02010609060101010101" charset="-122"/>
                <a:ea typeface="黑体" panose="02010609060101010101" charset="-122"/>
              </a:rPr>
              <a:t>夹 子</a:t>
            </a:r>
            <a:endParaRPr lang="zh-CN" altLang="en-US" sz="266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10367" y="5047827"/>
            <a:ext cx="14901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>
                <a:latin typeface="黑体" panose="02010609060101010101" charset="-122"/>
                <a:ea typeface="黑体" panose="02010609060101010101" charset="-122"/>
              </a:rPr>
              <a:t>石棉网</a:t>
            </a:r>
            <a:endParaRPr lang="zh-CN" altLang="en-US" sz="266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533227" y="3067473"/>
            <a:ext cx="14901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>
                <a:latin typeface="黑体" panose="02010609060101010101" charset="-122"/>
                <a:ea typeface="黑体" panose="02010609060101010101" charset="-122"/>
              </a:rPr>
              <a:t>三角架</a:t>
            </a:r>
            <a:endParaRPr lang="zh-CN" altLang="en-US" sz="266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633460" y="2639907"/>
            <a:ext cx="14901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>
                <a:latin typeface="黑体" panose="02010609060101010101" charset="-122"/>
                <a:ea typeface="黑体" panose="02010609060101010101" charset="-122"/>
              </a:rPr>
              <a:t>烧 杯</a:t>
            </a:r>
            <a:endParaRPr lang="zh-CN" altLang="en-US" sz="266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633460" y="5047827"/>
            <a:ext cx="14901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>
                <a:latin typeface="黑体" panose="02010609060101010101" charset="-122"/>
                <a:ea typeface="黑体" panose="02010609060101010101" charset="-122"/>
              </a:rPr>
              <a:t>酒精灯</a:t>
            </a:r>
            <a:endParaRPr lang="zh-CN" altLang="en-US" sz="266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069743" y="3167380"/>
            <a:ext cx="593090" cy="1605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665" b="1">
                <a:latin typeface="黑体" panose="02010609060101010101" charset="-122"/>
                <a:ea typeface="黑体" panose="02010609060101010101" charset="-122"/>
              </a:rPr>
              <a:t>温度计</a:t>
            </a:r>
            <a:endParaRPr lang="zh-CN" altLang="en-US" sz="2665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363" r="12665" b="4888"/>
          <a:stretch>
            <a:fillRect/>
          </a:stretch>
        </p:blipFill>
        <p:spPr>
          <a:xfrm>
            <a:off x="0" y="5687060"/>
            <a:ext cx="1308100" cy="12471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363" r="12665" b="4888"/>
          <a:stretch>
            <a:fillRect/>
          </a:stretch>
        </p:blipFill>
        <p:spPr>
          <a:xfrm>
            <a:off x="10883900" y="5687060"/>
            <a:ext cx="1308100" cy="124714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949325" y="577215"/>
            <a:ext cx="8700135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735" dirty="0" smtClean="0">
                <a:latin typeface="+mj-lt"/>
                <a:ea typeface="+mj-lt"/>
                <a:sym typeface="+mn-ea"/>
              </a:rPr>
              <a:t>二、研究冰融化过程中的温度变化情况</a:t>
            </a:r>
            <a:endParaRPr lang="zh-CN" altLang="en-US" sz="3735" b="1" dirty="0" smtClean="0">
              <a:latin typeface="+mj-lt"/>
              <a:ea typeface="+mj-lt"/>
              <a:sym typeface="+mn-ea"/>
            </a:endParaRPr>
          </a:p>
        </p:txBody>
      </p:sp>
      <p:sp>
        <p:nvSpPr>
          <p:cNvPr id="3" name="文本框 2" descr="7b0a20202020227461726765744d6f64756c65223a202270726f636573734f6e6c696e65466f6e7473220a7d0a"/>
          <p:cNvSpPr txBox="1"/>
          <p:nvPr/>
        </p:nvSpPr>
        <p:spPr>
          <a:xfrm>
            <a:off x="1547495" y="1598930"/>
            <a:ext cx="18110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>
                <a:solidFill>
                  <a:srgbClr val="00B0F0"/>
                </a:solidFill>
                <a:latin typeface="汉仪综艺体简" panose="02010600000101010101" charset="-122"/>
                <a:ea typeface="汉仪综艺体简" panose="02010600000101010101" charset="-122"/>
                <a:sym typeface="汉仪综艺体简" panose="02010600000101010101" charset="-122"/>
              </a:rPr>
              <a:t>实验器材</a:t>
            </a:r>
            <a:endParaRPr lang="zh-CN" altLang="en-US" sz="3200" b="1">
              <a:solidFill>
                <a:srgbClr val="00B0F0"/>
              </a:solidFill>
              <a:latin typeface="汉仪综艺体简" panose="02010600000101010101" charset="-122"/>
              <a:ea typeface="汉仪综艺体简" panose="02010600000101010101" charset="-122"/>
              <a:sym typeface="汉仪综艺体简" panose="02010600000101010101" charset="-122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98370" y="856615"/>
            <a:ext cx="5669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7200">
                <a:solidFill>
                  <a:schemeClr val="tx1"/>
                </a:solidFill>
                <a:ea typeface="+mn-lt"/>
                <a:cs typeface="思源宋体 CN" panose="02020400000000000000" charset="-122"/>
              </a:rPr>
              <a:t>实验注意事项</a:t>
            </a:r>
            <a:endParaRPr lang="zh-CN" altLang="en-US" sz="7200">
              <a:solidFill>
                <a:schemeClr val="tx1"/>
              </a:solidFill>
              <a:ea typeface="+mn-lt"/>
              <a:cs typeface="思源宋体 CN" panose="02020400000000000000" charset="-122"/>
            </a:endParaRPr>
          </a:p>
        </p:txBody>
      </p:sp>
      <p:sp>
        <p:nvSpPr>
          <p:cNvPr id="37" name="文本框 36" descr="7b0a20202020227461726765744d6f64756c65223a202270726f636573734f6e6c696e65466f6e7473220a7d0a"/>
          <p:cNvSpPr txBox="1"/>
          <p:nvPr/>
        </p:nvSpPr>
        <p:spPr>
          <a:xfrm>
            <a:off x="1424305" y="2273300"/>
            <a:ext cx="481266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zh-CN" sz="4400">
                <a:solidFill>
                  <a:schemeClr val="tx1"/>
                </a:solidFill>
                <a:ea typeface="+mn-lt"/>
                <a:sym typeface="汉仪程行简" panose="00020600040101010101" charset="-122"/>
              </a:rPr>
              <a:t>科学使用酒精灯</a:t>
            </a:r>
            <a:r>
              <a:rPr lang="zh-CN" altLang="zh-CN" sz="3600">
                <a:solidFill>
                  <a:srgbClr val="80985C"/>
                </a:solidFill>
                <a:ea typeface="+mn-lt"/>
                <a:sym typeface="汉仪程行简" panose="00020600040101010101" charset="-122"/>
              </a:rPr>
              <a:t>：</a:t>
            </a:r>
            <a:endParaRPr lang="zh-CN" altLang="zh-CN" sz="3600">
              <a:solidFill>
                <a:srgbClr val="80985C"/>
              </a:solidFill>
              <a:ea typeface="+mn-lt"/>
              <a:sym typeface="汉仪程行简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620000">
            <a:off x="1616710" y="4390390"/>
            <a:ext cx="828675" cy="952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7790" y="3589655"/>
            <a:ext cx="1438275" cy="177165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47190" y="3589655"/>
            <a:ext cx="1562100" cy="583565"/>
            <a:chOff x="410" y="3856"/>
            <a:chExt cx="2460" cy="919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1710" y="4150"/>
              <a:ext cx="1160" cy="26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410" y="3856"/>
              <a:ext cx="168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外焰</a:t>
              </a:r>
              <a:endParaRPr lang="zh-CN" altLang="en-US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4121251" y="2078355"/>
            <a:ext cx="6461215" cy="4449233"/>
            <a:chOff x="5174" y="2052"/>
            <a:chExt cx="7826" cy="5255"/>
          </a:xfrm>
        </p:grpSpPr>
        <p:grpSp>
          <p:nvGrpSpPr>
            <p:cNvPr id="11" name="组合 10"/>
            <p:cNvGrpSpPr/>
            <p:nvPr/>
          </p:nvGrpSpPr>
          <p:grpSpPr>
            <a:xfrm>
              <a:off x="5174" y="2052"/>
              <a:ext cx="7826" cy="5255"/>
              <a:chOff x="4442" y="2090"/>
              <a:chExt cx="8088" cy="5392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4442" y="2558"/>
                <a:ext cx="8088" cy="4924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7312" y="2090"/>
                <a:ext cx="3214" cy="1001"/>
                <a:chOff x="2853" y="2773"/>
                <a:chExt cx="4227" cy="1001"/>
              </a:xfrm>
            </p:grpSpPr>
            <p:sp>
              <p:nvSpPr>
                <p:cNvPr id="17" name="圆角矩形 16"/>
                <p:cNvSpPr/>
                <p:nvPr/>
              </p:nvSpPr>
              <p:spPr>
                <a:xfrm rot="5400000">
                  <a:off x="4234" y="1392"/>
                  <a:ext cx="1001" cy="3763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chemeClr val="accent5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3208" y="2910"/>
                  <a:ext cx="3872" cy="7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zh-CN" sz="3200">
                      <a:latin typeface="黑体" panose="02010609060101010101" charset="-122"/>
                      <a:ea typeface="黑体" panose="02010609060101010101" charset="-122"/>
                    </a:rPr>
                    <a:t>实验提示</a:t>
                  </a:r>
                  <a:endParaRPr lang="zh-CN" altLang="zh-CN" sz="3200"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</p:grpSp>
        <p:grpSp>
          <p:nvGrpSpPr>
            <p:cNvPr id="16" name="组合 15"/>
            <p:cNvGrpSpPr/>
            <p:nvPr/>
          </p:nvGrpSpPr>
          <p:grpSpPr>
            <a:xfrm>
              <a:off x="5382" y="3375"/>
              <a:ext cx="7616" cy="3390"/>
              <a:chOff x="5382" y="3375"/>
              <a:chExt cx="7616" cy="3390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5397" y="3375"/>
                <a:ext cx="6907" cy="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1.</a:t>
                </a:r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如图组装好实验装置；</a:t>
                </a:r>
                <a:endParaRPr lang="zh-CN" altLang="en-US" sz="24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427" y="4242"/>
                <a:ext cx="7571" cy="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2.</a:t>
                </a:r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取适量的冰块，测量它的温度；</a:t>
                </a:r>
                <a:endParaRPr lang="zh-CN" altLang="en-US" sz="24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5427" y="5092"/>
                <a:ext cx="7571" cy="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3.</a:t>
                </a:r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用酒精灯加热冰，</a:t>
                </a:r>
                <a:r>
                  <a:rPr lang="zh-CN" altLang="en-US" sz="2400" b="1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每隔一分钟</a:t>
                </a:r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测一次温度，直到烧杯中的水温达到</a:t>
                </a:r>
                <a:r>
                  <a:rPr lang="en-US" altLang="zh-CN" sz="240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10℃</a:t>
                </a:r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为止；</a:t>
                </a:r>
                <a:endParaRPr lang="zh-CN" altLang="en-US" sz="24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5382" y="6221"/>
                <a:ext cx="7571" cy="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4.</a:t>
                </a:r>
                <a:r>
                  <a:rPr lang="zh-CN" altLang="en-US" sz="240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将测得的数据记录下来。</a:t>
                </a:r>
                <a:endParaRPr lang="zh-CN" altLang="en-US" sz="240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</p:grpSp>
      <p:pic>
        <p:nvPicPr>
          <p:cNvPr id="3" name="图片 2" descr="1608616769176"/>
          <p:cNvPicPr>
            <a:picLocks noChangeAspect="1"/>
          </p:cNvPicPr>
          <p:nvPr/>
        </p:nvPicPr>
        <p:blipFill>
          <a:blip r:embed="rId1" cstate="print"/>
          <a:srcRect l="8099" t="30107" r="8804" b="8921"/>
          <a:stretch>
            <a:fillRect/>
          </a:stretch>
        </p:blipFill>
        <p:spPr>
          <a:xfrm rot="5400000">
            <a:off x="-365760" y="2595880"/>
            <a:ext cx="4827693" cy="2658533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088813" y="5758180"/>
            <a:ext cx="190669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实验装置</a:t>
            </a:r>
            <a:endParaRPr lang="zh-CN" altLang="en-US" sz="3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 rot="0">
            <a:off x="-5080" y="6527165"/>
            <a:ext cx="12197715" cy="329565"/>
            <a:chOff x="0" y="10239"/>
            <a:chExt cx="19298" cy="544"/>
          </a:xfrm>
        </p:grpSpPr>
        <p:sp>
          <p:nvSpPr>
            <p:cNvPr id="15" name="矩形 14"/>
            <p:cNvSpPr/>
            <p:nvPr/>
          </p:nvSpPr>
          <p:spPr>
            <a:xfrm>
              <a:off x="0" y="10457"/>
              <a:ext cx="19299" cy="326"/>
            </a:xfrm>
            <a:prstGeom prst="rect">
              <a:avLst/>
            </a:prstGeom>
            <a:solidFill>
              <a:srgbClr val="007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矩形 19"/>
            <p:cNvSpPr/>
            <p:nvPr/>
          </p:nvSpPr>
          <p:spPr>
            <a:xfrm>
              <a:off x="0" y="10239"/>
              <a:ext cx="19299" cy="82"/>
            </a:xfrm>
            <a:prstGeom prst="rect">
              <a:avLst/>
            </a:prstGeom>
            <a:solidFill>
              <a:srgbClr val="007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2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0710" y="728980"/>
            <a:ext cx="4191000" cy="103886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1"/>
          <p:cNvGraphicFramePr>
            <a:graphicFrameLocks noGrp="1"/>
          </p:cNvGraphicFramePr>
          <p:nvPr/>
        </p:nvGraphicFramePr>
        <p:xfrm>
          <a:off x="1349178" y="1815313"/>
          <a:ext cx="3707430" cy="4603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62"/>
                <a:gridCol w="247162"/>
                <a:gridCol w="247162"/>
                <a:gridCol w="247162"/>
                <a:gridCol w="247162"/>
                <a:gridCol w="247162"/>
                <a:gridCol w="247162"/>
                <a:gridCol w="247162"/>
                <a:gridCol w="247162"/>
                <a:gridCol w="247162"/>
                <a:gridCol w="247162"/>
                <a:gridCol w="247162"/>
                <a:gridCol w="247162"/>
                <a:gridCol w="247162"/>
                <a:gridCol w="247162"/>
              </a:tblGrid>
              <a:tr h="619456"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</a:tr>
              <a:tr h="569164"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569164"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569164"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569164"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569164"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569164"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569164"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形状1"/>
          <p:cNvSpPr txBox="1"/>
          <p:nvPr/>
        </p:nvSpPr>
        <p:spPr>
          <a:xfrm>
            <a:off x="2103892" y="575767"/>
            <a:ext cx="775398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14288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2800" b="0" i="0" dirty="0">
                <a:solidFill>
                  <a:srgbClr val="231F2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根据实验记录，绘制冰融化的温度变化曲线图</a:t>
            </a:r>
            <a:endParaRPr lang="zh-CN" altLang="en-US" sz="2800" b="0" i="0" dirty="0">
              <a:solidFill>
                <a:srgbClr val="231F2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5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2070" y="527761"/>
            <a:ext cx="532171" cy="532171"/>
          </a:xfrm>
          <a:prstGeom prst="rect">
            <a:avLst/>
          </a:prstGeom>
        </p:spPr>
      </p:pic>
      <p:sp>
        <p:nvSpPr>
          <p:cNvPr id="16" name="文本1"/>
          <p:cNvSpPr txBox="1"/>
          <p:nvPr/>
        </p:nvSpPr>
        <p:spPr>
          <a:xfrm>
            <a:off x="5156873" y="6201089"/>
            <a:ext cx="866775" cy="36433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时间/分</a:t>
            </a:r>
            <a:endParaRPr lang="zh-CN" altLang="en-US" sz="12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2"/>
          <p:cNvSpPr txBox="1"/>
          <p:nvPr/>
        </p:nvSpPr>
        <p:spPr>
          <a:xfrm>
            <a:off x="1176655" y="6375400"/>
            <a:ext cx="46672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0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18" name="文本3"/>
          <p:cNvSpPr txBox="1"/>
          <p:nvPr/>
        </p:nvSpPr>
        <p:spPr>
          <a:xfrm>
            <a:off x="2480852" y="6361865"/>
            <a:ext cx="323850" cy="36433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4"/>
          <p:cNvSpPr txBox="1"/>
          <p:nvPr/>
        </p:nvSpPr>
        <p:spPr>
          <a:xfrm>
            <a:off x="4836992" y="6348334"/>
            <a:ext cx="482679" cy="36433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5"/>
          <p:cNvSpPr txBox="1"/>
          <p:nvPr/>
        </p:nvSpPr>
        <p:spPr>
          <a:xfrm>
            <a:off x="3623065" y="6348334"/>
            <a:ext cx="374923" cy="37517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文本6"/>
          <p:cNvSpPr txBox="1"/>
          <p:nvPr/>
        </p:nvSpPr>
        <p:spPr>
          <a:xfrm>
            <a:off x="965200" y="5057140"/>
            <a:ext cx="532130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-5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2" name="文本7"/>
          <p:cNvSpPr txBox="1"/>
          <p:nvPr/>
        </p:nvSpPr>
        <p:spPr>
          <a:xfrm>
            <a:off x="906145" y="6166485"/>
            <a:ext cx="62547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-10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3" name="文本8"/>
          <p:cNvSpPr txBox="1"/>
          <p:nvPr/>
        </p:nvSpPr>
        <p:spPr>
          <a:xfrm>
            <a:off x="999490" y="3910330"/>
            <a:ext cx="46672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0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4" name="文本9"/>
          <p:cNvSpPr txBox="1"/>
          <p:nvPr/>
        </p:nvSpPr>
        <p:spPr>
          <a:xfrm>
            <a:off x="998220" y="2758440"/>
            <a:ext cx="466725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5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5" name="文本10"/>
          <p:cNvSpPr txBox="1"/>
          <p:nvPr/>
        </p:nvSpPr>
        <p:spPr>
          <a:xfrm>
            <a:off x="960755" y="1660525"/>
            <a:ext cx="560070" cy="497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10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6" name="文本11"/>
          <p:cNvSpPr txBox="1"/>
          <p:nvPr/>
        </p:nvSpPr>
        <p:spPr>
          <a:xfrm>
            <a:off x="1237986" y="1449326"/>
            <a:ext cx="809434" cy="36433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温度/</a:t>
            </a:r>
            <a:r>
              <a:rPr lang="zh-CN" altLang="en-US" sz="1200" b="0" i="0" baseline="300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</a:t>
            </a:r>
            <a:r>
              <a:rPr lang="zh-CN" altLang="en-US" sz="12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endParaRPr lang="zh-CN" altLang="en-US" sz="12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形状2"/>
          <p:cNvSpPr txBox="1"/>
          <p:nvPr/>
        </p:nvSpPr>
        <p:spPr>
          <a:xfrm>
            <a:off x="1278255" y="6311265"/>
            <a:ext cx="144145" cy="144145"/>
          </a:xfrm>
          <a:custGeom>
            <a:avLst/>
            <a:gdLst>
              <a:gd name="connsiteX0" fmla="*/ 72072 w 144145"/>
              <a:gd name="connsiteY0" fmla="*/ 0 h 144145"/>
              <a:gd name="connsiteX1" fmla="*/ 111877 w 144145"/>
              <a:gd name="connsiteY1" fmla="*/ 0 h 144145"/>
              <a:gd name="connsiteX2" fmla="*/ 144145 w 144145"/>
              <a:gd name="connsiteY2" fmla="*/ 111877 h 144145"/>
              <a:gd name="connsiteX3" fmla="*/ 32268 w 144145"/>
              <a:gd name="connsiteY3" fmla="*/ 144145 h 144145"/>
              <a:gd name="connsiteX4" fmla="*/ 0 w 144145"/>
              <a:gd name="connsiteY4" fmla="*/ 32268 h 14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45" h="144145">
                <a:moveTo>
                  <a:pt x="72072" y="0"/>
                </a:moveTo>
                <a:cubicBezTo>
                  <a:pt x="111877" y="0"/>
                  <a:pt x="144145" y="32268"/>
                  <a:pt x="144145" y="72072"/>
                </a:cubicBezTo>
                <a:cubicBezTo>
                  <a:pt x="144145" y="111877"/>
                  <a:pt x="111877" y="144145"/>
                  <a:pt x="72072" y="144145"/>
                </a:cubicBezTo>
                <a:cubicBezTo>
                  <a:pt x="32268" y="144145"/>
                  <a:pt x="0" y="111877"/>
                  <a:pt x="0" y="72072"/>
                </a:cubicBezTo>
                <a:cubicBezTo>
                  <a:pt x="0" y="32268"/>
                  <a:pt x="32268" y="0"/>
                  <a:pt x="72072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8" name="形状3"/>
          <p:cNvSpPr txBox="1"/>
          <p:nvPr/>
        </p:nvSpPr>
        <p:spPr>
          <a:xfrm>
            <a:off x="1551241" y="5215636"/>
            <a:ext cx="108000" cy="108000"/>
          </a:xfrm>
          <a:custGeom>
            <a:avLst/>
            <a:gdLst>
              <a:gd name="connsiteX0" fmla="*/ 54000 w 108000"/>
              <a:gd name="connsiteY0" fmla="*/ 0 h 108000"/>
              <a:gd name="connsiteX1" fmla="*/ 83823 w 108000"/>
              <a:gd name="connsiteY1" fmla="*/ 0 h 108000"/>
              <a:gd name="connsiteX2" fmla="*/ 108000 w 108000"/>
              <a:gd name="connsiteY2" fmla="*/ 83823 h 108000"/>
              <a:gd name="connsiteX3" fmla="*/ 24177 w 108000"/>
              <a:gd name="connsiteY3" fmla="*/ 108000 h 108000"/>
              <a:gd name="connsiteX4" fmla="*/ 0 w 108000"/>
              <a:gd name="connsiteY4" fmla="*/ 24177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" h="108000"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29" name="形状4"/>
          <p:cNvSpPr txBox="1"/>
          <p:nvPr/>
        </p:nvSpPr>
        <p:spPr>
          <a:xfrm>
            <a:off x="1785556" y="4500245"/>
            <a:ext cx="108000" cy="108000"/>
          </a:xfrm>
          <a:custGeom>
            <a:avLst/>
            <a:gdLst>
              <a:gd name="connsiteX0" fmla="*/ 54000 w 108000"/>
              <a:gd name="connsiteY0" fmla="*/ 0 h 108000"/>
              <a:gd name="connsiteX1" fmla="*/ 83823 w 108000"/>
              <a:gd name="connsiteY1" fmla="*/ 0 h 108000"/>
              <a:gd name="connsiteX2" fmla="*/ 108000 w 108000"/>
              <a:gd name="connsiteY2" fmla="*/ 83823 h 108000"/>
              <a:gd name="connsiteX3" fmla="*/ 24177 w 108000"/>
              <a:gd name="connsiteY3" fmla="*/ 108000 h 108000"/>
              <a:gd name="connsiteX4" fmla="*/ 0 w 108000"/>
              <a:gd name="connsiteY4" fmla="*/ 24177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" h="108000"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0" name="形状5"/>
          <p:cNvSpPr txBox="1"/>
          <p:nvPr/>
        </p:nvSpPr>
        <p:spPr>
          <a:xfrm>
            <a:off x="1983105" y="4051300"/>
            <a:ext cx="144145" cy="144145"/>
          </a:xfrm>
          <a:custGeom>
            <a:avLst/>
            <a:gdLst>
              <a:gd name="connsiteX0" fmla="*/ 72072 w 144145"/>
              <a:gd name="connsiteY0" fmla="*/ 0 h 144145"/>
              <a:gd name="connsiteX1" fmla="*/ 111877 w 144145"/>
              <a:gd name="connsiteY1" fmla="*/ 0 h 144145"/>
              <a:gd name="connsiteX2" fmla="*/ 144145 w 144145"/>
              <a:gd name="connsiteY2" fmla="*/ 111877 h 144145"/>
              <a:gd name="connsiteX3" fmla="*/ 32268 w 144145"/>
              <a:gd name="connsiteY3" fmla="*/ 144145 h 144145"/>
              <a:gd name="connsiteX4" fmla="*/ 0 w 144145"/>
              <a:gd name="connsiteY4" fmla="*/ 32268 h 14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45" h="144145">
                <a:moveTo>
                  <a:pt x="72072" y="0"/>
                </a:moveTo>
                <a:cubicBezTo>
                  <a:pt x="111877" y="0"/>
                  <a:pt x="144145" y="32268"/>
                  <a:pt x="144145" y="72072"/>
                </a:cubicBezTo>
                <a:cubicBezTo>
                  <a:pt x="144145" y="111877"/>
                  <a:pt x="111877" y="144145"/>
                  <a:pt x="72072" y="144145"/>
                </a:cubicBezTo>
                <a:cubicBezTo>
                  <a:pt x="32268" y="144145"/>
                  <a:pt x="0" y="111877"/>
                  <a:pt x="0" y="72072"/>
                </a:cubicBezTo>
                <a:cubicBezTo>
                  <a:pt x="0" y="32268"/>
                  <a:pt x="32268" y="0"/>
                  <a:pt x="72072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1" name="形状6"/>
          <p:cNvSpPr txBox="1"/>
          <p:nvPr/>
        </p:nvSpPr>
        <p:spPr>
          <a:xfrm>
            <a:off x="2245995" y="4051300"/>
            <a:ext cx="108000" cy="108000"/>
          </a:xfrm>
          <a:custGeom>
            <a:avLst/>
            <a:gdLst>
              <a:gd name="connsiteX0" fmla="*/ 54000 w 108000"/>
              <a:gd name="connsiteY0" fmla="*/ 0 h 108000"/>
              <a:gd name="connsiteX1" fmla="*/ 83823 w 108000"/>
              <a:gd name="connsiteY1" fmla="*/ 0 h 108000"/>
              <a:gd name="connsiteX2" fmla="*/ 108000 w 108000"/>
              <a:gd name="connsiteY2" fmla="*/ 83823 h 108000"/>
              <a:gd name="connsiteX3" fmla="*/ 24177 w 108000"/>
              <a:gd name="connsiteY3" fmla="*/ 108000 h 108000"/>
              <a:gd name="connsiteX4" fmla="*/ 0 w 108000"/>
              <a:gd name="connsiteY4" fmla="*/ 24177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" h="108000"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2" name="形状7"/>
          <p:cNvSpPr txBox="1"/>
          <p:nvPr/>
        </p:nvSpPr>
        <p:spPr>
          <a:xfrm>
            <a:off x="2526156" y="4051300"/>
            <a:ext cx="108000" cy="108000"/>
          </a:xfrm>
          <a:custGeom>
            <a:avLst/>
            <a:gdLst>
              <a:gd name="connsiteX0" fmla="*/ 54000 w 108000"/>
              <a:gd name="connsiteY0" fmla="*/ 0 h 108000"/>
              <a:gd name="connsiteX1" fmla="*/ 83823 w 108000"/>
              <a:gd name="connsiteY1" fmla="*/ 0 h 108000"/>
              <a:gd name="connsiteX2" fmla="*/ 108000 w 108000"/>
              <a:gd name="connsiteY2" fmla="*/ 83823 h 108000"/>
              <a:gd name="connsiteX3" fmla="*/ 24177 w 108000"/>
              <a:gd name="connsiteY3" fmla="*/ 108000 h 108000"/>
              <a:gd name="connsiteX4" fmla="*/ 0 w 108000"/>
              <a:gd name="connsiteY4" fmla="*/ 24177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" h="108000"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3" name="形状8"/>
          <p:cNvSpPr txBox="1"/>
          <p:nvPr/>
        </p:nvSpPr>
        <p:spPr>
          <a:xfrm>
            <a:off x="2763266" y="4051300"/>
            <a:ext cx="108000" cy="108000"/>
          </a:xfrm>
          <a:custGeom>
            <a:avLst/>
            <a:gdLst>
              <a:gd name="connsiteX0" fmla="*/ 54000 w 108000"/>
              <a:gd name="connsiteY0" fmla="*/ 0 h 108000"/>
              <a:gd name="connsiteX1" fmla="*/ 83823 w 108000"/>
              <a:gd name="connsiteY1" fmla="*/ 0 h 108000"/>
              <a:gd name="connsiteX2" fmla="*/ 108000 w 108000"/>
              <a:gd name="connsiteY2" fmla="*/ 83823 h 108000"/>
              <a:gd name="connsiteX3" fmla="*/ 24177 w 108000"/>
              <a:gd name="connsiteY3" fmla="*/ 108000 h 108000"/>
              <a:gd name="connsiteX4" fmla="*/ 0 w 108000"/>
              <a:gd name="connsiteY4" fmla="*/ 24177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" h="108000"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4" name="形状9"/>
          <p:cNvSpPr txBox="1"/>
          <p:nvPr/>
        </p:nvSpPr>
        <p:spPr>
          <a:xfrm>
            <a:off x="3021901" y="4051300"/>
            <a:ext cx="108000" cy="108000"/>
          </a:xfrm>
          <a:custGeom>
            <a:avLst/>
            <a:gdLst>
              <a:gd name="connsiteX0" fmla="*/ 54000 w 108000"/>
              <a:gd name="connsiteY0" fmla="*/ 0 h 108000"/>
              <a:gd name="connsiteX1" fmla="*/ 83823 w 108000"/>
              <a:gd name="connsiteY1" fmla="*/ 0 h 108000"/>
              <a:gd name="connsiteX2" fmla="*/ 108000 w 108000"/>
              <a:gd name="connsiteY2" fmla="*/ 83823 h 108000"/>
              <a:gd name="connsiteX3" fmla="*/ 24177 w 108000"/>
              <a:gd name="connsiteY3" fmla="*/ 108000 h 108000"/>
              <a:gd name="connsiteX4" fmla="*/ 0 w 108000"/>
              <a:gd name="connsiteY4" fmla="*/ 24177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" h="108000"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5" name="形状10"/>
          <p:cNvSpPr txBox="1"/>
          <p:nvPr/>
        </p:nvSpPr>
        <p:spPr>
          <a:xfrm>
            <a:off x="3266376" y="4051300"/>
            <a:ext cx="108000" cy="108000"/>
          </a:xfrm>
          <a:custGeom>
            <a:avLst/>
            <a:gdLst>
              <a:gd name="connsiteX0" fmla="*/ 54000 w 108000"/>
              <a:gd name="connsiteY0" fmla="*/ 0 h 108000"/>
              <a:gd name="connsiteX1" fmla="*/ 83823 w 108000"/>
              <a:gd name="connsiteY1" fmla="*/ 0 h 108000"/>
              <a:gd name="connsiteX2" fmla="*/ 108000 w 108000"/>
              <a:gd name="connsiteY2" fmla="*/ 83823 h 108000"/>
              <a:gd name="connsiteX3" fmla="*/ 24177 w 108000"/>
              <a:gd name="connsiteY3" fmla="*/ 108000 h 108000"/>
              <a:gd name="connsiteX4" fmla="*/ 0 w 108000"/>
              <a:gd name="connsiteY4" fmla="*/ 24177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" h="108000"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6" name="形状11"/>
          <p:cNvSpPr txBox="1"/>
          <p:nvPr/>
        </p:nvSpPr>
        <p:spPr>
          <a:xfrm>
            <a:off x="3498850" y="4051300"/>
            <a:ext cx="144145" cy="144145"/>
          </a:xfrm>
          <a:custGeom>
            <a:avLst/>
            <a:gdLst>
              <a:gd name="connsiteX0" fmla="*/ 72072 w 144145"/>
              <a:gd name="connsiteY0" fmla="*/ 0 h 144145"/>
              <a:gd name="connsiteX1" fmla="*/ 111877 w 144145"/>
              <a:gd name="connsiteY1" fmla="*/ 0 h 144145"/>
              <a:gd name="connsiteX2" fmla="*/ 144145 w 144145"/>
              <a:gd name="connsiteY2" fmla="*/ 111877 h 144145"/>
              <a:gd name="connsiteX3" fmla="*/ 32268 w 144145"/>
              <a:gd name="connsiteY3" fmla="*/ 144145 h 144145"/>
              <a:gd name="connsiteX4" fmla="*/ 0 w 144145"/>
              <a:gd name="connsiteY4" fmla="*/ 32268 h 14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45" h="144145">
                <a:moveTo>
                  <a:pt x="72072" y="0"/>
                </a:moveTo>
                <a:cubicBezTo>
                  <a:pt x="111877" y="0"/>
                  <a:pt x="144145" y="32268"/>
                  <a:pt x="144145" y="72072"/>
                </a:cubicBezTo>
                <a:cubicBezTo>
                  <a:pt x="144145" y="111877"/>
                  <a:pt x="111877" y="144145"/>
                  <a:pt x="72072" y="144145"/>
                </a:cubicBezTo>
                <a:cubicBezTo>
                  <a:pt x="32268" y="144145"/>
                  <a:pt x="0" y="111877"/>
                  <a:pt x="0" y="72072"/>
                </a:cubicBezTo>
                <a:cubicBezTo>
                  <a:pt x="0" y="32268"/>
                  <a:pt x="32268" y="0"/>
                  <a:pt x="72072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7" name="形状12"/>
          <p:cNvSpPr txBox="1"/>
          <p:nvPr/>
        </p:nvSpPr>
        <p:spPr>
          <a:xfrm>
            <a:off x="3789806" y="3929380"/>
            <a:ext cx="108000" cy="108000"/>
          </a:xfrm>
          <a:custGeom>
            <a:avLst/>
            <a:gdLst>
              <a:gd name="connsiteX0" fmla="*/ 54000 w 108000"/>
              <a:gd name="connsiteY0" fmla="*/ 0 h 108000"/>
              <a:gd name="connsiteX1" fmla="*/ 83823 w 108000"/>
              <a:gd name="connsiteY1" fmla="*/ 0 h 108000"/>
              <a:gd name="connsiteX2" fmla="*/ 108000 w 108000"/>
              <a:gd name="connsiteY2" fmla="*/ 83823 h 108000"/>
              <a:gd name="connsiteX3" fmla="*/ 24177 w 108000"/>
              <a:gd name="connsiteY3" fmla="*/ 108000 h 108000"/>
              <a:gd name="connsiteX4" fmla="*/ 0 w 108000"/>
              <a:gd name="connsiteY4" fmla="*/ 24177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" h="108000"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8" name="形状13"/>
          <p:cNvSpPr txBox="1"/>
          <p:nvPr/>
        </p:nvSpPr>
        <p:spPr>
          <a:xfrm>
            <a:off x="4011041" y="3371850"/>
            <a:ext cx="108000" cy="108000"/>
          </a:xfrm>
          <a:custGeom>
            <a:avLst/>
            <a:gdLst>
              <a:gd name="connsiteX0" fmla="*/ 54000 w 108000"/>
              <a:gd name="connsiteY0" fmla="*/ 0 h 108000"/>
              <a:gd name="connsiteX1" fmla="*/ 83823 w 108000"/>
              <a:gd name="connsiteY1" fmla="*/ 0 h 108000"/>
              <a:gd name="connsiteX2" fmla="*/ 108000 w 108000"/>
              <a:gd name="connsiteY2" fmla="*/ 83823 h 108000"/>
              <a:gd name="connsiteX3" fmla="*/ 24177 w 108000"/>
              <a:gd name="connsiteY3" fmla="*/ 108000 h 108000"/>
              <a:gd name="connsiteX4" fmla="*/ 0 w 108000"/>
              <a:gd name="connsiteY4" fmla="*/ 24177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" h="108000"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39" name="形状14"/>
          <p:cNvSpPr txBox="1"/>
          <p:nvPr/>
        </p:nvSpPr>
        <p:spPr>
          <a:xfrm>
            <a:off x="4260786" y="1811020"/>
            <a:ext cx="108000" cy="108000"/>
          </a:xfrm>
          <a:custGeom>
            <a:avLst/>
            <a:gdLst>
              <a:gd name="connsiteX0" fmla="*/ 54000 w 108000"/>
              <a:gd name="connsiteY0" fmla="*/ 0 h 108000"/>
              <a:gd name="connsiteX1" fmla="*/ 83823 w 108000"/>
              <a:gd name="connsiteY1" fmla="*/ 0 h 108000"/>
              <a:gd name="connsiteX2" fmla="*/ 108000 w 108000"/>
              <a:gd name="connsiteY2" fmla="*/ 83823 h 108000"/>
              <a:gd name="connsiteX3" fmla="*/ 24177 w 108000"/>
              <a:gd name="connsiteY3" fmla="*/ 108000 h 108000"/>
              <a:gd name="connsiteX4" fmla="*/ 0 w 108000"/>
              <a:gd name="connsiteY4" fmla="*/ 24177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" h="108000"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solidFill>
            <a:srgbClr val="00B0F0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40" name="形状15"/>
          <p:cNvSpPr txBox="1"/>
          <p:nvPr/>
        </p:nvSpPr>
        <p:spPr>
          <a:xfrm>
            <a:off x="1311275" y="4112895"/>
            <a:ext cx="749300" cy="2263140"/>
          </a:xfrm>
          <a:custGeom>
            <a:avLst/>
            <a:gdLst>
              <a:gd name="connsiteX0" fmla="*/ 0 w 749300"/>
              <a:gd name="connsiteY0" fmla="*/ 2263140 h 2263140"/>
              <a:gd name="connsiteX1" fmla="*/ 45085 w 749300"/>
              <a:gd name="connsiteY1" fmla="*/ 2039620 h 2263140"/>
              <a:gd name="connsiteX2" fmla="*/ 346710 w 749300"/>
              <a:gd name="connsiteY2" fmla="*/ 705485 h 2263140"/>
              <a:gd name="connsiteX3" fmla="*/ 583565 w 749300"/>
              <a:gd name="connsiteY3" fmla="*/ 190500 h 226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300" h="2263140" fill="none">
                <a:moveTo>
                  <a:pt x="0" y="2263140"/>
                </a:moveTo>
                <a:cubicBezTo>
                  <a:pt x="45085" y="2039620"/>
                  <a:pt x="153670" y="1448435"/>
                  <a:pt x="250190" y="1076960"/>
                </a:cubicBezTo>
                <a:cubicBezTo>
                  <a:pt x="346710" y="705485"/>
                  <a:pt x="384175" y="621030"/>
                  <a:pt x="483870" y="405765"/>
                </a:cubicBezTo>
                <a:cubicBezTo>
                  <a:pt x="583565" y="190500"/>
                  <a:pt x="701040" y="67945"/>
                  <a:pt x="749300" y="0"/>
                </a:cubicBezTo>
              </a:path>
            </a:pathLst>
          </a:custGeom>
          <a:ln w="33338">
            <a:solidFill>
              <a:srgbClr val="688D1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sp>
        <p:nvSpPr>
          <p:cNvPr id="41" name="形状16"/>
          <p:cNvSpPr txBox="1"/>
          <p:nvPr/>
        </p:nvSpPr>
        <p:spPr>
          <a:xfrm>
            <a:off x="2060575" y="1818005"/>
            <a:ext cx="2232660" cy="2312670"/>
          </a:xfrm>
          <a:custGeom>
            <a:avLst/>
            <a:gdLst>
              <a:gd name="connsiteX0" fmla="*/ 0 w 2232660"/>
              <a:gd name="connsiteY0" fmla="*/ 2295138 h 2312670"/>
              <a:gd name="connsiteX1" fmla="*/ 292100 w 2232660"/>
              <a:gd name="connsiteY1" fmla="*/ 2298948 h 2312670"/>
              <a:gd name="connsiteX2" fmla="*/ 1826895 w 2232660"/>
              <a:gd name="connsiteY2" fmla="*/ 2257668 h 2312670"/>
              <a:gd name="connsiteX3" fmla="*/ 1814195 w 2232660"/>
              <a:gd name="connsiteY3" fmla="*/ 1970618 h 2312670"/>
              <a:gd name="connsiteX4" fmla="*/ 2070100 w 2232660"/>
              <a:gd name="connsiteY4" fmla="*/ 1186308 h 231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2660" h="2312670" fill="none">
                <a:moveTo>
                  <a:pt x="0" y="2295138"/>
                </a:moveTo>
                <a:cubicBezTo>
                  <a:pt x="292100" y="2298948"/>
                  <a:pt x="1139825" y="2332607"/>
                  <a:pt x="1483360" y="2295138"/>
                </a:cubicBezTo>
                <a:cubicBezTo>
                  <a:pt x="1826895" y="2257668"/>
                  <a:pt x="1621155" y="2244967"/>
                  <a:pt x="1717675" y="2107792"/>
                </a:cubicBezTo>
                <a:cubicBezTo>
                  <a:pt x="1814195" y="1970618"/>
                  <a:pt x="1864360" y="2029679"/>
                  <a:pt x="1967230" y="1607993"/>
                </a:cubicBezTo>
                <a:cubicBezTo>
                  <a:pt x="2070100" y="1186308"/>
                  <a:pt x="2184400" y="311819"/>
                  <a:pt x="2232660" y="0"/>
                </a:cubicBezTo>
              </a:path>
            </a:pathLst>
          </a:custGeom>
          <a:ln w="33338">
            <a:solidFill>
              <a:srgbClr val="688D18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  <p:graphicFrame>
        <p:nvGraphicFramePr>
          <p:cNvPr id="42" name="表格2"/>
          <p:cNvGraphicFramePr>
            <a:graphicFrameLocks noGrp="1"/>
          </p:cNvGraphicFramePr>
          <p:nvPr/>
        </p:nvGraphicFramePr>
        <p:xfrm>
          <a:off x="6280785" y="2350132"/>
          <a:ext cx="2860358" cy="87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5089"/>
                <a:gridCol w="715090"/>
                <a:gridCol w="715089"/>
                <a:gridCol w="715090"/>
              </a:tblGrid>
              <a:tr h="436880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时间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0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2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</a:tr>
              <a:tr h="436880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温度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-10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-5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-2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3" name="文本12"/>
          <p:cNvSpPr txBox="1"/>
          <p:nvPr/>
        </p:nvSpPr>
        <p:spPr>
          <a:xfrm>
            <a:off x="6774752" y="1290952"/>
            <a:ext cx="2033905" cy="681990"/>
          </a:xfrm>
          <a:prstGeom prst="rect">
            <a:avLst/>
          </a:prstGeom>
          <a:noFill/>
        </p:spPr>
        <p:txBody>
          <a:bodyPr anchor="ctr"/>
          <a:lstStyle/>
          <a:p>
            <a:pPr marL="0" algn="ctr"/>
            <a:r>
              <a:rPr lang="zh-CN" altLang="en-US" sz="26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实验记录表</a:t>
            </a:r>
            <a:endParaRPr lang="zh-CN" altLang="en-US" sz="26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44" name="表格3"/>
          <p:cNvGraphicFramePr>
            <a:graphicFrameLocks noGrp="1"/>
          </p:cNvGraphicFramePr>
          <p:nvPr/>
        </p:nvGraphicFramePr>
        <p:xfrm>
          <a:off x="6280785" y="3535042"/>
          <a:ext cx="3598126" cy="965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263"/>
                <a:gridCol w="325374"/>
                <a:gridCol w="440854"/>
                <a:gridCol w="440854"/>
                <a:gridCol w="440854"/>
                <a:gridCol w="440854"/>
                <a:gridCol w="440219"/>
                <a:gridCol w="440854"/>
              </a:tblGrid>
              <a:tr h="482598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时间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3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4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5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6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7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8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9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</a:tr>
              <a:tr h="482598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温度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0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0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0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0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0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0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0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" name="表格4"/>
          <p:cNvGraphicFramePr>
            <a:graphicFrameLocks noGrp="1"/>
          </p:cNvGraphicFramePr>
          <p:nvPr/>
        </p:nvGraphicFramePr>
        <p:xfrm>
          <a:off x="6280785" y="4879972"/>
          <a:ext cx="3021826" cy="918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850"/>
                <a:gridCol w="704260"/>
                <a:gridCol w="718263"/>
                <a:gridCol w="799453"/>
              </a:tblGrid>
              <a:tr h="459105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时间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10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11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12</a:t>
                      </a:r>
                      <a:endParaRPr lang="zh-CN" altLang="en-US" sz="1500" b="1" i="0" dirty="0">
                        <a:solidFill>
                          <a:srgbClr val="FFFFFF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E76618">
                        <a:alpha val="100000"/>
                      </a:srgbClr>
                    </a:solidFill>
                  </a:tcPr>
                </a:tc>
              </a:tr>
              <a:tr h="459105"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温度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0.5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3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CN" altLang="en-US" sz="1500" b="1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方正楷体"/>
                          <a:ea typeface="方正楷体"/>
                        </a:rPr>
                        <a:t>10</a:t>
                      </a:r>
                      <a:endParaRPr lang="zh-CN" altLang="en-US" sz="1500" b="1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方正楷体"/>
                        <a:ea typeface="方正楷体"/>
                      </a:endParaRPr>
                    </a:p>
                  </a:txBody>
                  <a:tcPr anchor="ctr">
                    <a:lnL w="12700" cap="flat">
                      <a:solidFill>
                        <a:srgbClr val="FFFFFF">
                          <a:alpha val="100000"/>
                        </a:srgbClr>
                      </a:solidFill>
                    </a:lnL>
                    <a:lnR w="12700" cap="flat">
                      <a:solidFill>
                        <a:srgbClr val="FFFFFF">
                          <a:alpha val="100000"/>
                        </a:srgbClr>
                      </a:solidFill>
                    </a:lnR>
                    <a:lnT w="12700" cap="flat">
                      <a:solidFill>
                        <a:srgbClr val="FFFFFF">
                          <a:alpha val="100000"/>
                        </a:srgbClr>
                      </a:solidFill>
                    </a:lnT>
                    <a:lnB w="12700" cap="flat">
                      <a:solidFill>
                        <a:srgbClr val="FFFFFF">
                          <a:alpha val="100000"/>
                        </a:srgbClr>
                      </a:solidFill>
                    </a:lnB>
                    <a:solidFill>
                      <a:srgbClr val="F5D3CB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6" name="形状17"/>
          <p:cNvSpPr txBox="1"/>
          <p:nvPr/>
        </p:nvSpPr>
        <p:spPr>
          <a:xfrm>
            <a:off x="5306063" y="2349941"/>
            <a:ext cx="982980" cy="337185"/>
          </a:xfrm>
          <a:prstGeom prst="rect">
            <a:avLst/>
          </a:prstGeom>
          <a:solidFill>
            <a:srgbClr val="70C0EE">
              <a:alpha val="100000"/>
            </a:srgbClr>
          </a:solidFill>
          <a:ln w="9525">
            <a:solidFill>
              <a:srgbClr val="000000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16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融化前</a:t>
            </a:r>
            <a:endParaRPr lang="zh-CN" altLang="en-US" sz="16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47" name="形状18"/>
          <p:cNvSpPr txBox="1"/>
          <p:nvPr/>
        </p:nvSpPr>
        <p:spPr>
          <a:xfrm>
            <a:off x="5306568" y="3535089"/>
            <a:ext cx="982980" cy="337185"/>
          </a:xfrm>
          <a:prstGeom prst="rect">
            <a:avLst/>
          </a:prstGeom>
          <a:solidFill>
            <a:srgbClr val="70C0EE">
              <a:alpha val="100000"/>
            </a:srgbClr>
          </a:solidFill>
          <a:ln w="9525">
            <a:solidFill>
              <a:srgbClr val="000000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16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融化时</a:t>
            </a:r>
            <a:endParaRPr lang="zh-CN" altLang="en-US" sz="16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48" name="形状19"/>
          <p:cNvSpPr txBox="1"/>
          <p:nvPr/>
        </p:nvSpPr>
        <p:spPr>
          <a:xfrm>
            <a:off x="5306492" y="4879981"/>
            <a:ext cx="982980" cy="337185"/>
          </a:xfrm>
          <a:prstGeom prst="rect">
            <a:avLst/>
          </a:prstGeom>
          <a:solidFill>
            <a:srgbClr val="70C0EE">
              <a:alpha val="100000"/>
            </a:srgbClr>
          </a:solidFill>
          <a:ln w="9525">
            <a:solidFill>
              <a:srgbClr val="000000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16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融化后</a:t>
            </a:r>
            <a:endParaRPr lang="zh-CN" altLang="en-US" sz="16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49" name="文本13"/>
          <p:cNvSpPr txBox="1"/>
          <p:nvPr/>
        </p:nvSpPr>
        <p:spPr>
          <a:xfrm>
            <a:off x="1970360" y="6374768"/>
            <a:ext cx="304209" cy="36433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3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50" name="文本14"/>
          <p:cNvSpPr txBox="1"/>
          <p:nvPr/>
        </p:nvSpPr>
        <p:spPr>
          <a:xfrm>
            <a:off x="1715483" y="6374768"/>
            <a:ext cx="323612" cy="36433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2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51" name="文本15"/>
          <p:cNvSpPr txBox="1"/>
          <p:nvPr/>
        </p:nvSpPr>
        <p:spPr>
          <a:xfrm>
            <a:off x="1436812" y="6374130"/>
            <a:ext cx="281349" cy="37619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1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52" name="文本16"/>
          <p:cNvSpPr txBox="1"/>
          <p:nvPr/>
        </p:nvSpPr>
        <p:spPr>
          <a:xfrm>
            <a:off x="2210831" y="6374768"/>
            <a:ext cx="273844" cy="36433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4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53" name="文本17"/>
          <p:cNvSpPr txBox="1"/>
          <p:nvPr/>
        </p:nvSpPr>
        <p:spPr>
          <a:xfrm>
            <a:off x="2696803" y="6358890"/>
            <a:ext cx="311353" cy="39167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6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54" name="文本18"/>
          <p:cNvSpPr txBox="1"/>
          <p:nvPr/>
        </p:nvSpPr>
        <p:spPr>
          <a:xfrm>
            <a:off x="2959693" y="6374130"/>
            <a:ext cx="292894" cy="36433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7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55" name="文本19"/>
          <p:cNvSpPr txBox="1"/>
          <p:nvPr/>
        </p:nvSpPr>
        <p:spPr>
          <a:xfrm>
            <a:off x="3199920" y="6361237"/>
            <a:ext cx="341109" cy="36433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8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56" name="文本20"/>
          <p:cNvSpPr txBox="1"/>
          <p:nvPr/>
        </p:nvSpPr>
        <p:spPr>
          <a:xfrm>
            <a:off x="3409076" y="6374768"/>
            <a:ext cx="272653" cy="37617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9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57" name="文本21"/>
          <p:cNvSpPr txBox="1"/>
          <p:nvPr/>
        </p:nvSpPr>
        <p:spPr>
          <a:xfrm>
            <a:off x="3904615" y="6359525"/>
            <a:ext cx="556895" cy="46609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11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58" name="文本22"/>
          <p:cNvSpPr txBox="1"/>
          <p:nvPr/>
        </p:nvSpPr>
        <p:spPr>
          <a:xfrm>
            <a:off x="4139565" y="6358890"/>
            <a:ext cx="521970" cy="46609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12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59" name="文本23"/>
          <p:cNvSpPr txBox="1"/>
          <p:nvPr/>
        </p:nvSpPr>
        <p:spPr>
          <a:xfrm>
            <a:off x="4356735" y="6359525"/>
            <a:ext cx="521970" cy="46609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13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60" name="文本24"/>
          <p:cNvSpPr txBox="1"/>
          <p:nvPr/>
        </p:nvSpPr>
        <p:spPr>
          <a:xfrm>
            <a:off x="4594860" y="6358255"/>
            <a:ext cx="561975" cy="46609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000000">
                    <a:alpha val="100000"/>
                  </a:srgbClr>
                </a:solidFill>
                <a:latin typeface="方正楷体"/>
                <a:ea typeface="方正楷体"/>
              </a:rPr>
              <a:t>14</a:t>
            </a:r>
            <a:endParaRPr lang="zh-CN" altLang="en-US" sz="1200" b="1" i="0" dirty="0">
              <a:solidFill>
                <a:srgbClr val="000000">
                  <a:alpha val="100000"/>
                </a:srgbClr>
              </a:solidFill>
              <a:latin typeface="方正楷体"/>
              <a:ea typeface="方正楷体"/>
            </a:endParaRPr>
          </a:p>
        </p:txBody>
      </p:sp>
      <p:sp>
        <p:nvSpPr>
          <p:cNvPr id="61" name="形状20"/>
          <p:cNvSpPr txBox="1"/>
          <p:nvPr/>
        </p:nvSpPr>
        <p:spPr>
          <a:xfrm rot="10800000">
            <a:off x="-66640" y="-9379"/>
            <a:ext cx="468000" cy="2812415"/>
          </a:xfrm>
          <a:custGeom>
            <a:avLst/>
            <a:gdLst>
              <a:gd name="connsiteX0" fmla="*/ 468000 w 468000"/>
              <a:gd name="connsiteY0" fmla="*/ 0 h 2812415"/>
              <a:gd name="connsiteX1" fmla="*/ 468000 w 468000"/>
              <a:gd name="connsiteY1" fmla="*/ 2812415 h 2812415"/>
              <a:gd name="connsiteX2" fmla="*/ 0 w 468000"/>
              <a:gd name="connsiteY2" fmla="*/ 2812415 h 2812415"/>
              <a:gd name="connsiteX3" fmla="*/ 468000 w 468000"/>
              <a:gd name="connsiteY3" fmla="*/ 0 h 281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000" h="2812415">
                <a:moveTo>
                  <a:pt x="468000" y="0"/>
                </a:moveTo>
                <a:lnTo>
                  <a:pt x="468000" y="2812415"/>
                </a:lnTo>
                <a:lnTo>
                  <a:pt x="0" y="2812415"/>
                </a:lnTo>
                <a:lnTo>
                  <a:pt x="468000" y="0"/>
                </a:lnTo>
                <a:close/>
              </a:path>
            </a:pathLst>
          </a:custGeom>
          <a:solidFill>
            <a:srgbClr val="BFE471">
              <a:alpha val="100000"/>
            </a:srgbClr>
          </a:solidFill>
          <a:ln w="2381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1800" b="0" i="0" dirty="0">
                <a:solidFill>
                  <a:srgbClr val="FFFFFF">
                    <a:alpha val="100000"/>
                  </a:srgbClr>
                </a:solidFill>
                <a:latin typeface="Trebuchet MS" panose="020B0603020202020204"/>
                <a:ea typeface="Trebuchet MS" panose="020B0603020202020204"/>
              </a:rPr>
              <a:t> </a:t>
            </a:r>
            <a:endParaRPr lang="zh-CN" altLang="en-US" sz="1800" b="0" i="0" dirty="0">
              <a:solidFill>
                <a:srgbClr val="FFFFFF">
                  <a:alpha val="100000"/>
                </a:srgbClr>
              </a:solidFill>
              <a:latin typeface="Trebuchet MS" panose="020B0603020202020204"/>
              <a:ea typeface="Trebuchet MS" panose="020B0603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1"/>
          <p:cNvPicPr>
            <a:picLocks noChangeAspect="1"/>
          </p:cNvPicPr>
          <p:nvPr/>
        </p:nvPicPr>
        <p:blipFill>
          <a:blip r:embed="rId1"/>
          <a:srcRect l="15588" t="19791" r="69852" b="48177"/>
          <a:stretch>
            <a:fillRect/>
          </a:stretch>
        </p:blipFill>
        <p:spPr>
          <a:xfrm>
            <a:off x="711200" y="63500"/>
            <a:ext cx="411042" cy="509335"/>
          </a:xfrm>
          <a:prstGeom prst="rect">
            <a:avLst/>
          </a:prstGeom>
        </p:spPr>
      </p:pic>
      <p:grpSp>
        <p:nvGrpSpPr>
          <p:cNvPr id="9" name="组合2"/>
          <p:cNvGrpSpPr/>
          <p:nvPr/>
        </p:nvGrpSpPr>
        <p:grpSpPr>
          <a:xfrm>
            <a:off x="1102962" y="1268760"/>
            <a:ext cx="7412671" cy="2943165"/>
            <a:chOff x="0" y="0"/>
            <a:chExt cx="7412671" cy="2943165"/>
          </a:xfrm>
        </p:grpSpPr>
        <p:sp>
          <p:nvSpPr>
            <p:cNvPr id="10" name="形状5"/>
            <p:cNvSpPr txBox="1"/>
            <p:nvPr/>
          </p:nvSpPr>
          <p:spPr>
            <a:xfrm>
              <a:off x="0" y="0"/>
              <a:ext cx="7272808" cy="2943165"/>
            </a:xfrm>
            <a:prstGeom prst="roundRect">
              <a:avLst/>
            </a:prstGeom>
            <a:solidFill>
              <a:srgbClr val="E7E6E6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2"/>
            <p:cNvSpPr txBox="1"/>
            <p:nvPr/>
          </p:nvSpPr>
          <p:spPr>
            <a:xfrm>
              <a:off x="139863" y="94143"/>
              <a:ext cx="7272808" cy="2655818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5500"/>
                </a:lnSpc>
              </a:pPr>
              <a:r>
                <a:rPr lang="zh-CN" altLang="en-US" sz="4000" b="0" i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    冰受热后从固态变成液态，这种现象叫作</a:t>
              </a:r>
              <a:r>
                <a:rPr lang="zh-CN" altLang="en-US" sz="4000" b="1" i="0" dirty="0">
                  <a:solidFill>
                    <a:srgbClr val="F36161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融化</a:t>
              </a:r>
              <a:endParaRPr lang="zh-CN" altLang="en-US" sz="4000" b="1" i="0" dirty="0">
                <a:solidFill>
                  <a:srgbClr val="F3616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2" name="图片2"/>
          <p:cNvPicPr>
            <a:picLocks noChangeAspect="1"/>
          </p:cNvPicPr>
          <p:nvPr/>
        </p:nvPicPr>
        <p:blipFill>
          <a:blip r:embed="rId2"/>
          <a:srcRect l="21304" t="17500" r="21413" b="9347"/>
          <a:stretch>
            <a:fillRect/>
          </a:stretch>
        </p:blipFill>
        <p:spPr>
          <a:xfrm>
            <a:off x="8789247" y="2356274"/>
            <a:ext cx="3070860" cy="391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1"/>
          <p:cNvPicPr>
            <a:picLocks noChangeAspect="1"/>
          </p:cNvPicPr>
          <p:nvPr/>
        </p:nvPicPr>
        <p:blipFill>
          <a:blip r:embed="rId1"/>
          <a:srcRect l="33026" t="21857" r="53302" b="46448"/>
          <a:stretch>
            <a:fillRect/>
          </a:stretch>
        </p:blipFill>
        <p:spPr>
          <a:xfrm>
            <a:off x="736600" y="63500"/>
            <a:ext cx="367480" cy="481126"/>
          </a:xfrm>
          <a:prstGeom prst="rect">
            <a:avLst/>
          </a:prstGeom>
        </p:spPr>
      </p:pic>
      <p:grpSp>
        <p:nvGrpSpPr>
          <p:cNvPr id="9" name="组合2"/>
          <p:cNvGrpSpPr/>
          <p:nvPr/>
        </p:nvGrpSpPr>
        <p:grpSpPr>
          <a:xfrm>
            <a:off x="825600" y="2125841"/>
            <a:ext cx="7084823" cy="3595911"/>
            <a:chOff x="-137160" y="-635"/>
            <a:chExt cx="7084823" cy="3595911"/>
          </a:xfrm>
        </p:grpSpPr>
        <p:sp>
          <p:nvSpPr>
            <p:cNvPr id="10" name="形状5"/>
            <p:cNvSpPr txBox="1"/>
            <p:nvPr/>
          </p:nvSpPr>
          <p:spPr>
            <a:xfrm>
              <a:off x="167701" y="0"/>
              <a:ext cx="6779962" cy="3595276"/>
            </a:xfrm>
            <a:prstGeom prst="roundRect">
              <a:avLst/>
            </a:prstGeom>
            <a:solidFill>
              <a:srgbClr val="FFF1CC">
                <a:alpha val="100000"/>
              </a:srgbClr>
            </a:solidFill>
            <a:ln w="12700">
              <a:solidFill>
                <a:srgbClr val="FFF1CC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3"/>
            <p:cNvSpPr txBox="1"/>
            <p:nvPr/>
          </p:nvSpPr>
          <p:spPr>
            <a:xfrm>
              <a:off x="-137160" y="-635"/>
              <a:ext cx="6859270" cy="355854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533400" algn="l">
                <a:lnSpc>
                  <a:spcPts val="43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1.加热前，记录烧杯中水面的位置。</a:t>
              </a:r>
              <a:endPara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533400" algn="l">
                <a:lnSpc>
                  <a:spcPts val="43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2.用酒精灯继续加热烧杯中的水，每隔1分钟测一次水温，直到水沸腾。记录所测得的数据。</a:t>
              </a:r>
              <a:endPara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533400" algn="l">
                <a:lnSpc>
                  <a:spcPts val="43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3.水沸腾后4分钟，停止加热，待水面平静后，观察、记录烧杯中水面的位置。</a:t>
              </a:r>
              <a:endPara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12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217" y="2125984"/>
            <a:ext cx="2603061" cy="3300932"/>
          </a:xfrm>
          <a:prstGeom prst="rect">
            <a:avLst/>
          </a:prstGeom>
        </p:spPr>
      </p:pic>
      <p:sp>
        <p:nvSpPr>
          <p:cNvPr id="13" name="文本2"/>
          <p:cNvSpPr txBox="1"/>
          <p:nvPr/>
        </p:nvSpPr>
        <p:spPr>
          <a:xfrm>
            <a:off x="2252980" y="765175"/>
            <a:ext cx="8642985" cy="71374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3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三、研究水沸腾前后温度和</a:t>
            </a: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体积变化情况</a:t>
            </a:r>
            <a:endParaRPr lang="zh-CN" altLang="en-US" sz="3600" b="0" i="0" dirty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750*2233*621*621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.xml><?xml version="1.0" encoding="utf-8"?>
<p:tagLst xmlns:p="http://schemas.openxmlformats.org/presentationml/2006/main">
  <p:tag name="KSO_WM_UNIT_TABLE_BEAUTIFY" val="smartTable{1a051a76-e12e-4e6d-aed3-7c90574a56e2}"/>
  <p:tag name="TABLE_ENDDRAG_ORIGIN_RECT" val="923*476"/>
  <p:tag name="TABLE_ENDDRAG_RECT" val="31*24*923*476"/>
</p:tagLst>
</file>

<file path=ppt/tags/tag3.xml><?xml version="1.0" encoding="utf-8"?>
<p:tagLst xmlns:p="http://schemas.openxmlformats.org/presentationml/2006/main">
  <p:tag name="COMMONDATA" val="eyJjb3VudCI6MywiaGRpZCI6IjFiZmJlYTBkNmFkMDk3NGQxZGJlZGUxNDcxZDU4ZWMyIiwidXNlckNvdW50IjozfQ=="/>
  <p:tag name="KSO_WPP_MARK_KEY" val="69b5a11e-240f-47e4-afda-ace2d723235c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宋体 CN"/>
        <a:ea typeface=""/>
        <a:cs typeface=""/>
        <a:font script="Jpan" typeface="ＭＳ Ｐゴシック"/>
        <a:font script="Hang" typeface="맑은 고딕"/>
        <a:font script="Hans" typeface="思源宋体 C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"/>
        <a:ea typeface=""/>
        <a:cs typeface=""/>
        <a:font script="Jpan" typeface="ＭＳ Ｐゴシック"/>
        <a:font script="Hang" typeface="맑은 고딕"/>
        <a:font script="Hans" typeface="思源宋体 CN"/>
        <a:font script="Hant" typeface="新細明體"/>
        <a:font script="Arab" typeface="思源宋体 CN"/>
        <a:font script="Hebr" typeface="思源宋体 C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 C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"/>
        <a:ea typeface=""/>
        <a:cs typeface=""/>
        <a:font script="Jpan" typeface="ＭＳ Ｐゴシック"/>
        <a:font script="Hang" typeface="맑은 고딕"/>
        <a:font script="Hans" typeface="思源宋体 CN"/>
        <a:font script="Hant" typeface="新細明體"/>
        <a:font script="Arab" typeface="思源宋体 CN"/>
        <a:font script="Hebr" typeface="思源宋体 C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 C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 CN"/>
        <a:ea typeface=""/>
        <a:cs typeface=""/>
        <a:font script="Jpan" typeface="ＭＳ Ｐゴシック"/>
        <a:font script="Hang" typeface="맑은 고딕"/>
        <a:font script="Hans" typeface="思源宋体 CN"/>
        <a:font script="Hant" typeface="新細明體"/>
        <a:font script="Arab" typeface="思源宋体 CN"/>
        <a:font script="Hebr" typeface="思源宋体 C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 C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1051</Words>
  <Application>WPS 演示</Application>
  <PresentationFormat>宽屏</PresentationFormat>
  <Paragraphs>607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宋体</vt:lpstr>
      <vt:lpstr>Wingdings</vt:lpstr>
      <vt:lpstr>思源宋体 CN</vt:lpstr>
      <vt:lpstr>汉仪长宋简</vt:lpstr>
      <vt:lpstr>楷体</vt:lpstr>
      <vt:lpstr>微软雅黑</vt:lpstr>
      <vt:lpstr>黑体</vt:lpstr>
      <vt:lpstr>汉仪综艺体简</vt:lpstr>
      <vt:lpstr>汉仪程行简</vt:lpstr>
      <vt:lpstr>Trebuchet MS</vt:lpstr>
      <vt:lpstr>方正楷体</vt:lpstr>
      <vt:lpstr>Wingdings 3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qzuser</cp:lastModifiedBy>
  <cp:revision>35</cp:revision>
  <dcterms:created xsi:type="dcterms:W3CDTF">2022-09-21T12:12:00Z</dcterms:created>
  <dcterms:modified xsi:type="dcterms:W3CDTF">2024-11-28T05:46:22Z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DF13DE89D37D4E89BAB9BE3D2CEA0F91</vt:lpwstr>
  </property>
  <property fmtid="{D5CDD505-2E9C-101B-9397-08002B2CF9AE}" pid="3" name="KSOProductBuildVer">
    <vt:lpwstr>2052-11.1.0.12165</vt:lpwstr>
  </property>
  <property fmtid="{D5CDD505-2E9C-101B-9397-08002B2CF9AE}" pid="4" name="KSOTemplateUUID">
    <vt:lpwstr>v1.0_mb_v9LED/QjaUsByz7l7tf6Dg==</vt:lpwstr>
  </property>
</Properties>
</file>