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61" r:id="rId6"/>
    <p:sldId id="259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60" r:id="rId23"/>
  </p:sldIdLst>
  <p:sldSz cx="24384000" cy="13716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29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5" d="100"/>
          <a:sy n="55" d="100"/>
        </p:scale>
        <p:origin x="636" y="96"/>
      </p:cViewPr>
      <p:guideLst>
        <p:guide orient="horz" pos="2152"/>
        <p:guide pos="29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38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2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.png"/><Relationship Id="rId2" Type="http://schemas.openxmlformats.org/officeDocument/2006/relationships/tags" Target="../tags/tag14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9.png"/><Relationship Id="rId7" Type="http://schemas.openxmlformats.org/officeDocument/2006/relationships/tags" Target="../tags/tag17.xml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18.png"/><Relationship Id="rId3" Type="http://schemas.openxmlformats.org/officeDocument/2006/relationships/image" Target="../media/image1.png"/><Relationship Id="rId2" Type="http://schemas.openxmlformats.org/officeDocument/2006/relationships/tags" Target="../tags/tag16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image" Target="../media/image1.png"/><Relationship Id="rId2" Type="http://schemas.openxmlformats.org/officeDocument/2006/relationships/tags" Target="../tags/tag18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31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image" Target="../media/image21.jpeg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image" Target="../media/image20.jpeg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1.png"/><Relationship Id="rId2" Type="http://schemas.openxmlformats.org/officeDocument/2006/relationships/tags" Target="../tags/tag32.xml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jpeg"/><Relationship Id="rId3" Type="http://schemas.openxmlformats.org/officeDocument/2006/relationships/image" Target="../media/image1.png"/><Relationship Id="rId2" Type="http://schemas.openxmlformats.org/officeDocument/2006/relationships/tags" Target="../tags/tag33.xml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jpeg"/><Relationship Id="rId3" Type="http://schemas.openxmlformats.org/officeDocument/2006/relationships/image" Target="../media/image1.png"/><Relationship Id="rId2" Type="http://schemas.openxmlformats.org/officeDocument/2006/relationships/tags" Target="../tags/tag34.xml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jpeg"/><Relationship Id="rId3" Type="http://schemas.openxmlformats.org/officeDocument/2006/relationships/image" Target="../media/image1.png"/><Relationship Id="rId2" Type="http://schemas.openxmlformats.org/officeDocument/2006/relationships/tags" Target="../tags/tag35.xml"/><Relationship Id="rId1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jpeg"/><Relationship Id="rId3" Type="http://schemas.openxmlformats.org/officeDocument/2006/relationships/image" Target="../media/image1.png"/><Relationship Id="rId2" Type="http://schemas.openxmlformats.org/officeDocument/2006/relationships/tags" Target="../tags/tag36.xml"/><Relationship Id="rId1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jpeg"/><Relationship Id="rId3" Type="http://schemas.openxmlformats.org/officeDocument/2006/relationships/image" Target="../media/image1.png"/><Relationship Id="rId2" Type="http://schemas.openxmlformats.org/officeDocument/2006/relationships/tags" Target="../tags/tag37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jpeg"/><Relationship Id="rId3" Type="http://schemas.openxmlformats.org/officeDocument/2006/relationships/image" Target="../media/image1.png"/><Relationship Id="rId2" Type="http://schemas.openxmlformats.org/officeDocument/2006/relationships/tags" Target="../tags/tag6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tags" Target="../tags/tag7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6.GIF"/><Relationship Id="rId7" Type="http://schemas.openxmlformats.org/officeDocument/2006/relationships/tags" Target="../tags/tag13.xml"/><Relationship Id="rId6" Type="http://schemas.openxmlformats.org/officeDocument/2006/relationships/image" Target="../media/image15.jpeg"/><Relationship Id="rId5" Type="http://schemas.openxmlformats.org/officeDocument/2006/relationships/tags" Target="../tags/tag12.xml"/><Relationship Id="rId4" Type="http://schemas.openxmlformats.org/officeDocument/2006/relationships/image" Target="../media/image14.jpeg"/><Relationship Id="rId3" Type="http://schemas.openxmlformats.org/officeDocument/2006/relationships/image" Target="../media/image1.png"/><Relationship Id="rId2" Type="http://schemas.openxmlformats.org/officeDocument/2006/relationships/tags" Target="../tags/tag11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16745" y="3100705"/>
            <a:ext cx="6713855" cy="902335"/>
          </a:xfrm>
          <a:prstGeom prst="rect">
            <a:avLst/>
          </a:prstGeom>
        </p:spPr>
        <p:txBody>
          <a:bodyPr/>
          <a:lstStyle/>
          <a:p>
            <a:pPr algn="l"/>
            <a:endParaRPr lang="zh-CN" altLang="en-US" sz="9240" spc="600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粗倩简体" panose="03000509000000000000" pitchFamily="65" charset="-122"/>
              <a:ea typeface="方正粗倩简体" panose="03000509000000000000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0464" y="10131290"/>
            <a:ext cx="6337300" cy="14859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545" spc="2200" dirty="0" err="1">
                <a:solidFill>
                  <a:srgbClr val="FFFFFF"/>
                </a:solidFill>
                <a:latin typeface="方正大黑简体" panose="03000509000000000000" charset="-122"/>
                <a:ea typeface="方正大黑简体" panose="03000509000000000000" charset="-122"/>
              </a:rPr>
              <a:t>汇报人</a:t>
            </a:r>
            <a:r>
              <a:rPr lang="en-US" sz="4545" spc="2200" dirty="0" smtClean="0">
                <a:solidFill>
                  <a:srgbClr val="FFFFFF"/>
                </a:solidFill>
                <a:latin typeface="方正大黑简体" panose="03000509000000000000" charset="-122"/>
                <a:ea typeface="方正大黑简体" panose="03000509000000000000" charset="-122"/>
              </a:rPr>
              <a:t>：</a:t>
            </a:r>
            <a:r>
              <a:rPr lang="zh-CN" altLang="en-US" sz="4545" spc="2200" dirty="0" smtClean="0">
                <a:solidFill>
                  <a:srgbClr val="FFFFFF"/>
                </a:solidFill>
                <a:latin typeface="方正大黑简体" panose="03000509000000000000" charset="-122"/>
                <a:ea typeface="方正大黑简体" panose="03000509000000000000" charset="-122"/>
              </a:rPr>
              <a:t>王清莲</a:t>
            </a:r>
            <a:endParaRPr lang="zh-CN" altLang="en-US" sz="4545" spc="2200" dirty="0" smtClean="0">
              <a:solidFill>
                <a:srgbClr val="FFFFFF"/>
              </a:solidFill>
              <a:latin typeface="方正大黑简体" panose="03000509000000000000" charset="-122"/>
              <a:ea typeface="方正大黑简体" panose="03000509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998940" y="11318875"/>
            <a:ext cx="2083435" cy="2045970"/>
          </a:xfrm>
          <a:prstGeom prst="rect">
            <a:avLst/>
          </a:prstGeom>
        </p:spPr>
      </p:pic>
      <p:pic>
        <p:nvPicPr>
          <p:cNvPr id="3" name="图片 2" descr="2024PP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" y="0"/>
            <a:ext cx="24378920" cy="13716000"/>
          </a:xfrm>
          <a:prstGeom prst="rect">
            <a:avLst/>
          </a:prstGeom>
        </p:spPr>
      </p:pic>
      <p:sp>
        <p:nvSpPr>
          <p:cNvPr id="2" name="TextBox 7"/>
          <p:cNvSpPr txBox="1"/>
          <p:nvPr/>
        </p:nvSpPr>
        <p:spPr>
          <a:xfrm>
            <a:off x="2567464" y="10258290"/>
            <a:ext cx="6337300" cy="1485900"/>
          </a:xfrm>
          <a:prstGeom prst="rect">
            <a:avLst/>
          </a:prstGeom>
        </p:spPr>
        <p:txBody>
          <a:bodyPr/>
          <a:p>
            <a:pPr algn="ctr"/>
            <a:r>
              <a:rPr lang="zh-CN" altLang="en-US" sz="4545" spc="2200" dirty="0" smtClean="0">
                <a:solidFill>
                  <a:srgbClr val="FFFFFF"/>
                </a:solidFill>
                <a:latin typeface="方正大黑简体" panose="03000509000000000000" charset="-122"/>
                <a:ea typeface="方正大黑简体" panose="03000509000000000000" charset="-122"/>
              </a:rPr>
              <a:t>主讲人</a:t>
            </a:r>
            <a:r>
              <a:rPr lang="en-US" sz="4545" spc="2200" dirty="0" smtClean="0">
                <a:solidFill>
                  <a:srgbClr val="FFFFFF"/>
                </a:solidFill>
                <a:latin typeface="方正大黑简体" panose="03000509000000000000" charset="-122"/>
                <a:ea typeface="方正大黑简体" panose="03000509000000000000" charset="-122"/>
              </a:rPr>
              <a:t>：</a:t>
            </a:r>
            <a:r>
              <a:rPr lang="zh-CN" altLang="en-US" sz="4545" spc="2200" dirty="0" smtClean="0">
                <a:solidFill>
                  <a:srgbClr val="FFFFFF"/>
                </a:solidFill>
                <a:latin typeface="方正大黑简体" panose="03000509000000000000" charset="-122"/>
                <a:ea typeface="方正大黑简体" panose="03000509000000000000" charset="-122"/>
              </a:rPr>
              <a:t>周柯</a:t>
            </a:r>
            <a:endParaRPr lang="zh-CN" altLang="en-US" sz="4545" spc="2200" dirty="0" smtClean="0">
              <a:solidFill>
                <a:srgbClr val="FFFFFF"/>
              </a:solidFill>
              <a:latin typeface="方正大黑简体" panose="03000509000000000000" charset="-122"/>
              <a:ea typeface="方正大黑简体" panose="03000509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715000" y="4800600"/>
            <a:ext cx="109867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 b="1">
                <a:solidFill>
                  <a:schemeClr val="bg1">
                    <a:lumMod val="9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挫折教育</a:t>
            </a:r>
            <a:r>
              <a:rPr lang="zh-CN" altLang="en-US" sz="8000" b="1">
                <a:solidFill>
                  <a:schemeClr val="bg1">
                    <a:lumMod val="95000"/>
                  </a:schemeClr>
                </a:solidFill>
                <a:latin typeface="华文行楷" panose="02010800040101010101" charset="-122"/>
                <a:ea typeface="华文行楷" panose="02010800040101010101" charset="-122"/>
              </a:rPr>
              <a:t>护卫成长</a:t>
            </a:r>
            <a:endParaRPr lang="zh-CN" altLang="en-US" sz="8000" b="1">
              <a:solidFill>
                <a:schemeClr val="bg1">
                  <a:lumMod val="95000"/>
                </a:scheme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65880" y="2667000"/>
            <a:ext cx="15429865" cy="110680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6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“</a:t>
            </a:r>
            <a:r>
              <a:rPr lang="zh-CN" altLang="en-US" sz="6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彩虹伞</a:t>
            </a:r>
            <a:r>
              <a:rPr lang="en-US" altLang="zh-CN" sz="6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”</a:t>
            </a:r>
            <a:r>
              <a:rPr lang="zh-CN" altLang="en-US" sz="6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护航青少年心理健康</a:t>
            </a:r>
            <a:r>
              <a:rPr lang="en-US" altLang="zh-CN" sz="6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——</a:t>
            </a:r>
            <a:endParaRPr lang="en-US" altLang="zh-CN" sz="66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15200" y="6656620"/>
            <a:ext cx="8128000" cy="230695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薛家镇行政审批局</a:t>
            </a:r>
            <a:endParaRPr lang="zh-CN" altLang="en-US" sz="36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薛家镇社工站</a:t>
            </a:r>
            <a:endParaRPr lang="zh-CN" altLang="en-US" sz="36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薛家实验小学</a:t>
            </a:r>
            <a:endParaRPr lang="zh-CN" altLang="en-US" sz="36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ctr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常州市心理咨询师协会</a:t>
            </a:r>
            <a:endParaRPr lang="zh-CN" altLang="en-US" sz="360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381000" y="2209800"/>
            <a:ext cx="23677245" cy="116084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697990" y="5557520"/>
            <a:ext cx="11476990" cy="5255260"/>
            <a:chOff x="3380" y="3086"/>
            <a:chExt cx="11596" cy="5613"/>
          </a:xfrm>
        </p:grpSpPr>
        <p:sp>
          <p:nvSpPr>
            <p:cNvPr id="21" name="圆角矩形 20"/>
            <p:cNvSpPr/>
            <p:nvPr/>
          </p:nvSpPr>
          <p:spPr>
            <a:xfrm>
              <a:off x="3380" y="3086"/>
              <a:ext cx="3791" cy="2437"/>
            </a:xfrm>
            <a:prstGeom prst="roundRect">
              <a:avLst/>
            </a:prstGeom>
            <a:noFill/>
            <a:ln w="57150">
              <a:solidFill>
                <a:srgbClr val="9F2D2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600"/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1185" y="3086"/>
              <a:ext cx="3791" cy="2437"/>
            </a:xfrm>
            <a:prstGeom prst="roundRect">
              <a:avLst/>
            </a:prstGeom>
            <a:noFill/>
            <a:ln w="57150">
              <a:solidFill>
                <a:srgbClr val="9F2D2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60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823" y="3746"/>
              <a:ext cx="2905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5600" b="1"/>
                <a:t>认知</a:t>
              </a:r>
              <a:endParaRPr lang="zh-CN" altLang="en-US" sz="5600" b="1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1628" y="3747"/>
              <a:ext cx="2905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5600" b="1"/>
                <a:t>行为</a:t>
              </a:r>
              <a:endParaRPr lang="en-US" altLang="zh-CN" sz="5600" b="1"/>
            </a:p>
          </p:txBody>
        </p:sp>
        <p:sp>
          <p:nvSpPr>
            <p:cNvPr id="31" name="右箭头 30"/>
            <p:cNvSpPr/>
            <p:nvPr/>
          </p:nvSpPr>
          <p:spPr>
            <a:xfrm>
              <a:off x="7566" y="3405"/>
              <a:ext cx="3224" cy="6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600"/>
            </a:p>
          </p:txBody>
        </p:sp>
        <p:sp>
          <p:nvSpPr>
            <p:cNvPr id="33" name="右箭头 32"/>
            <p:cNvSpPr/>
            <p:nvPr/>
          </p:nvSpPr>
          <p:spPr>
            <a:xfrm rot="10800000">
              <a:off x="7471" y="4417"/>
              <a:ext cx="3224" cy="6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600"/>
            </a:p>
          </p:txBody>
        </p:sp>
        <p:sp>
          <p:nvSpPr>
            <p:cNvPr id="34" name="剪去同侧角的矩形 33"/>
            <p:cNvSpPr/>
            <p:nvPr/>
          </p:nvSpPr>
          <p:spPr>
            <a:xfrm>
              <a:off x="7173" y="6655"/>
              <a:ext cx="4012" cy="2044"/>
            </a:xfrm>
            <a:prstGeom prst="snip2SameRect">
              <a:avLst/>
            </a:prstGeom>
            <a:noFill/>
            <a:ln w="57150">
              <a:solidFill>
                <a:srgbClr val="9F2D2D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3600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725" y="7106"/>
              <a:ext cx="2905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5600" b="1"/>
                <a:t>情感</a:t>
              </a:r>
              <a:endParaRPr lang="zh-CN" altLang="en-US" sz="5600" b="1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4203680" y="5692140"/>
            <a:ext cx="851662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4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认知与行为相互影响，相互作用。</a:t>
            </a:r>
            <a:endParaRPr lang="zh-CN" altLang="en-US" sz="4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4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但是都离不开情感的约束。</a:t>
            </a:r>
            <a:endParaRPr lang="zh-CN" altLang="en-US" sz="4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40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认知图式和行为习惯的稳定性会导致固化的、将错就错的教育结果</a:t>
            </a:r>
            <a:endParaRPr lang="zh-CN" altLang="en-US" sz="40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43200" y="2514600"/>
            <a:ext cx="80022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挫折后过度情绪化</a:t>
            </a:r>
            <a:endParaRPr lang="zh-CN" altLang="en-US" sz="54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1" name="图片 10" descr="共情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" y="3644900"/>
            <a:ext cx="9756140" cy="7426960"/>
          </a:xfrm>
          <a:prstGeom prst="rect">
            <a:avLst/>
          </a:prstGeom>
        </p:spPr>
      </p:pic>
      <p:pic>
        <p:nvPicPr>
          <p:cNvPr id="5" name="共情（同理心）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093700" y="3069590"/>
            <a:ext cx="8768080" cy="811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grpSp>
        <p:nvGrpSpPr>
          <p:cNvPr id="17" name="组合 16"/>
          <p:cNvGrpSpPr/>
          <p:nvPr>
            <p:custDataLst>
              <p:tags r:id="rId4"/>
            </p:custDataLst>
          </p:nvPr>
        </p:nvGrpSpPr>
        <p:grpSpPr>
          <a:xfrm>
            <a:off x="2590800" y="2667000"/>
            <a:ext cx="19674840" cy="10067290"/>
            <a:chOff x="2089" y="1519"/>
            <a:chExt cx="15236" cy="7556"/>
          </a:xfrm>
        </p:grpSpPr>
        <p:grpSp>
          <p:nvGrpSpPr>
            <p:cNvPr id="14" name="组合 13"/>
            <p:cNvGrpSpPr/>
            <p:nvPr/>
          </p:nvGrpSpPr>
          <p:grpSpPr>
            <a:xfrm rot="0">
              <a:off x="2089" y="2246"/>
              <a:ext cx="6293" cy="2805"/>
              <a:chOff x="1366318" y="1236624"/>
              <a:chExt cx="3996000" cy="1781127"/>
            </a:xfrm>
          </p:grpSpPr>
          <p:sp>
            <p:nvSpPr>
              <p:cNvPr id="12" name="矩形: 圆角 11"/>
              <p:cNvSpPr/>
              <p:nvPr>
                <p:custDataLst>
                  <p:tags r:id="rId5"/>
                </p:custDataLst>
              </p:nvPr>
            </p:nvSpPr>
            <p:spPr>
              <a:xfrm>
                <a:off x="1480616" y="1398545"/>
                <a:ext cx="3743908" cy="1457921"/>
              </a:xfrm>
              <a:prstGeom prst="roundRect">
                <a:avLst/>
              </a:prstGeom>
              <a:noFill/>
              <a:ln>
                <a:solidFill>
                  <a:srgbClr val="B090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0" name="矩形: 圆角 29"/>
              <p:cNvSpPr/>
              <p:nvPr>
                <p:custDataLst>
                  <p:tags r:id="rId6"/>
                </p:custDataLst>
              </p:nvPr>
            </p:nvSpPr>
            <p:spPr>
              <a:xfrm>
                <a:off x="1366318" y="1236624"/>
                <a:ext cx="3996000" cy="1781127"/>
              </a:xfrm>
              <a:prstGeom prst="roundRect">
                <a:avLst/>
              </a:prstGeom>
              <a:noFill/>
              <a:ln>
                <a:solidFill>
                  <a:srgbClr val="B0907D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l">
                  <a:lnSpc>
                    <a:spcPct val="150000"/>
                  </a:lnSpc>
                </a:pPr>
                <a:r>
                  <a:rPr lang="en-US" altLang="zh-CN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1.</a:t>
                </a:r>
                <a:r>
                  <a:rPr lang="zh-CN" altLang="en-US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认可孩子的情绪，</a:t>
                </a:r>
                <a:r>
                  <a:rPr lang="en-US" altLang="zh-CN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“</a:t>
                </a:r>
                <a:r>
                  <a:rPr lang="zh-CN" altLang="en-US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我知道你现在</a:t>
                </a:r>
                <a:r>
                  <a:rPr lang="en-US" altLang="zh-CN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......”</a:t>
                </a:r>
                <a:r>
                  <a:rPr lang="zh-CN" altLang="en-US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，首先是共情</a:t>
                </a:r>
                <a:endParaRPr lang="zh-CN" altLang="en-US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089" y="6316"/>
              <a:ext cx="6293" cy="2759"/>
              <a:chOff x="1326538" y="4010881"/>
              <a:chExt cx="3996000" cy="1751918"/>
            </a:xfrm>
          </p:grpSpPr>
          <p:sp>
            <p:nvSpPr>
              <p:cNvPr id="21" name="矩形 20"/>
              <p:cNvSpPr/>
              <p:nvPr>
                <p:custDataLst>
                  <p:tags r:id="rId7"/>
                </p:custDataLst>
              </p:nvPr>
            </p:nvSpPr>
            <p:spPr>
              <a:xfrm>
                <a:off x="1508003" y="4453958"/>
                <a:ext cx="3632530" cy="923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algn="l">
                  <a:lnSpc>
                    <a:spcPct val="150000"/>
                  </a:lnSpc>
                  <a:buClrTx/>
                  <a:buSzTx/>
                  <a:buFontTx/>
                  <a:buNone/>
                </a:pPr>
                <a:r>
                  <a:rPr lang="en-US" altLang="zh-CN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2.给出自己的态度，“但是我觉得这样不妥/不合适”</a:t>
                </a:r>
                <a:endParaRPr lang="en-US" altLang="zh-CN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  <p:grpSp>
            <p:nvGrpSpPr>
              <p:cNvPr id="31" name="组合 30"/>
              <p:cNvGrpSpPr/>
              <p:nvPr/>
            </p:nvGrpSpPr>
            <p:grpSpPr>
              <a:xfrm>
                <a:off x="1326538" y="4010881"/>
                <a:ext cx="3996000" cy="1751918"/>
                <a:chOff x="1366318" y="2105282"/>
                <a:chExt cx="3996000" cy="1751918"/>
              </a:xfrm>
            </p:grpSpPr>
            <p:sp>
              <p:nvSpPr>
                <p:cNvPr id="32" name="矩形: 圆角 31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480616" y="2290062"/>
                  <a:ext cx="3743908" cy="1438236"/>
                </a:xfrm>
                <a:prstGeom prst="roundRect">
                  <a:avLst/>
                </a:prstGeom>
                <a:noFill/>
                <a:ln>
                  <a:solidFill>
                    <a:srgbClr val="B0907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33" name="矩形: 圆角 3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366318" y="2105282"/>
                  <a:ext cx="3996000" cy="1751918"/>
                </a:xfrm>
                <a:prstGeom prst="roundRect">
                  <a:avLst/>
                </a:prstGeom>
                <a:noFill/>
                <a:ln>
                  <a:solidFill>
                    <a:srgbClr val="B0907D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39" name="组合 38"/>
            <p:cNvGrpSpPr/>
            <p:nvPr/>
          </p:nvGrpSpPr>
          <p:grpSpPr>
            <a:xfrm>
              <a:off x="9509" y="1519"/>
              <a:ext cx="4168" cy="4071"/>
              <a:chOff x="5867825" y="747132"/>
              <a:chExt cx="2646812" cy="2585157"/>
            </a:xfrm>
          </p:grpSpPr>
          <p:sp>
            <p:nvSpPr>
              <p:cNvPr id="34" name="椭圆 33"/>
              <p:cNvSpPr/>
              <p:nvPr>
                <p:custDataLst>
                  <p:tags r:id="rId10"/>
                </p:custDataLst>
              </p:nvPr>
            </p:nvSpPr>
            <p:spPr>
              <a:xfrm>
                <a:off x="5867825" y="747132"/>
                <a:ext cx="2646750" cy="2585157"/>
              </a:xfrm>
              <a:prstGeom prst="ellipse">
                <a:avLst/>
              </a:prstGeom>
              <a:noFill/>
              <a:ln w="19050">
                <a:solidFill>
                  <a:srgbClr val="B0907D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9275" y="818173"/>
                <a:ext cx="2555362" cy="2443162"/>
              </a:xfrm>
              <a:prstGeom prst="ellipse">
                <a:avLst/>
              </a:prstGeom>
            </p:spPr>
          </p:pic>
        </p:grpSp>
        <p:grpSp>
          <p:nvGrpSpPr>
            <p:cNvPr id="35" name="组合 34"/>
            <p:cNvGrpSpPr/>
            <p:nvPr/>
          </p:nvGrpSpPr>
          <p:grpSpPr>
            <a:xfrm>
              <a:off x="13157" y="2246"/>
              <a:ext cx="4168" cy="4071"/>
              <a:chOff x="6602452" y="3478801"/>
              <a:chExt cx="2646750" cy="2585273"/>
            </a:xfrm>
          </p:grpSpPr>
          <p:sp>
            <p:nvSpPr>
              <p:cNvPr id="38" name="椭圆 37"/>
              <p:cNvSpPr/>
              <p:nvPr>
                <p:custDataLst>
                  <p:tags r:id="rId13"/>
                </p:custDataLst>
              </p:nvPr>
            </p:nvSpPr>
            <p:spPr>
              <a:xfrm>
                <a:off x="6602452" y="3478801"/>
                <a:ext cx="2646750" cy="2585157"/>
              </a:xfrm>
              <a:prstGeom prst="ellipse">
                <a:avLst/>
              </a:prstGeom>
              <a:noFill/>
              <a:ln w="19050">
                <a:solidFill>
                  <a:srgbClr val="B0907D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23" name="图片 22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52" t="1940" r="16619" b="11835"/>
              <a:stretch>
                <a:fillRect/>
              </a:stretch>
            </p:blipFill>
            <p:spPr>
              <a:xfrm>
                <a:off x="6693756" y="3535549"/>
                <a:ext cx="2555362" cy="2528525"/>
              </a:xfrm>
              <a:prstGeom prst="ellipse">
                <a:avLst/>
              </a:prstGeom>
            </p:spPr>
          </p:pic>
        </p:grpSp>
        <p:grpSp>
          <p:nvGrpSpPr>
            <p:cNvPr id="15" name="组合 14"/>
            <p:cNvGrpSpPr/>
            <p:nvPr/>
          </p:nvGrpSpPr>
          <p:grpSpPr>
            <a:xfrm>
              <a:off x="9509" y="6316"/>
              <a:ext cx="6293" cy="2759"/>
              <a:chOff x="6038392" y="4010881"/>
              <a:chExt cx="3996000" cy="1751918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6038392" y="4010881"/>
                <a:ext cx="3996000" cy="1751918"/>
                <a:chOff x="1749852" y="2105282"/>
                <a:chExt cx="3996000" cy="1751918"/>
              </a:xfrm>
            </p:grpSpPr>
            <p:sp>
              <p:nvSpPr>
                <p:cNvPr id="44" name="矩形: 圆角 43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876216" y="2290062"/>
                  <a:ext cx="3743908" cy="1438236"/>
                </a:xfrm>
                <a:prstGeom prst="roundRect">
                  <a:avLst/>
                </a:prstGeom>
                <a:noFill/>
                <a:ln>
                  <a:solidFill>
                    <a:srgbClr val="B0907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5" name="矩形: 圆角 44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749852" y="2105282"/>
                  <a:ext cx="3996000" cy="1751918"/>
                </a:xfrm>
                <a:prstGeom prst="roundRect">
                  <a:avLst/>
                </a:prstGeom>
                <a:noFill/>
                <a:ln>
                  <a:solidFill>
                    <a:srgbClr val="B0907D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6129881" y="4414895"/>
                <a:ext cx="3801009" cy="923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pPr algn="l">
                  <a:lnSpc>
                    <a:spcPct val="150000"/>
                  </a:lnSpc>
                  <a:buClrTx/>
                  <a:buSzTx/>
                  <a:buFontTx/>
                  <a:buNone/>
                </a:pPr>
                <a:r>
                  <a:rPr lang="en-US" altLang="zh-CN" sz="4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cs typeface="黑体" panose="02010609060101010101" charset="-122"/>
                  </a:rPr>
                  <a:t>3.提出建议，并倾听孩子的建议，“我想可以......，你觉得呢？”</a:t>
                </a:r>
                <a:endParaRPr lang="en-US" altLang="zh-CN" sz="4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43200" y="2514600"/>
            <a:ext cx="80022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挫折后直接躺平</a:t>
            </a:r>
            <a:r>
              <a:rPr lang="en-US" altLang="zh-CN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/</a:t>
            </a:r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躲避</a:t>
            </a:r>
            <a:endParaRPr lang="zh-CN" altLang="en-US" sz="54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 descr="302f5edc382bf607a294a84854058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0" y="3690620"/>
            <a:ext cx="6743700" cy="10025380"/>
          </a:xfrm>
          <a:prstGeom prst="rect">
            <a:avLst/>
          </a:prstGeom>
        </p:spPr>
      </p:pic>
      <p:pic>
        <p:nvPicPr>
          <p:cNvPr id="6" name="图片 5" descr="226c7552f97180b2caa523e6e5266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690620"/>
            <a:ext cx="6248400" cy="10100945"/>
          </a:xfrm>
          <a:prstGeom prst="rect">
            <a:avLst/>
          </a:prstGeom>
        </p:spPr>
      </p:pic>
      <p:pic>
        <p:nvPicPr>
          <p:cNvPr id="7" name="图片 6" descr="2ed83b4e4239530a10d193e05073eb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8400" y="3657600"/>
            <a:ext cx="6858000" cy="10100310"/>
          </a:xfrm>
          <a:prstGeom prst="rect">
            <a:avLst/>
          </a:prstGeom>
        </p:spPr>
      </p:pic>
      <p:pic>
        <p:nvPicPr>
          <p:cNvPr id="8" name="图片 7" descr="de5af5ece4644d4eff440cd5a50b8d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7200" y="3690620"/>
            <a:ext cx="6430645" cy="101568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3" name="图片 2" descr="35ba46210e3432330a8a27d36921b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438400"/>
            <a:ext cx="9754870" cy="118586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192000" y="4933315"/>
            <a:ext cx="1098423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571500" indent="-57150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48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树立目标，从易到难</a:t>
            </a:r>
            <a:endParaRPr lang="zh-CN" altLang="en-US" sz="48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48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创造成功经验</a:t>
            </a:r>
            <a:endParaRPr lang="zh-CN" altLang="en-US" sz="48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48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提取方法论，形成系统的处理能力</a:t>
            </a:r>
            <a:endParaRPr lang="zh-CN" altLang="en-US" sz="48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48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失败总结，避免重复错误</a:t>
            </a:r>
            <a:endParaRPr lang="zh-CN" altLang="en-US" sz="48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33600" y="2895600"/>
            <a:ext cx="80022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家长的情绪稳定</a:t>
            </a:r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很重要</a:t>
            </a:r>
            <a:endParaRPr lang="zh-CN" altLang="en-US" sz="54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90800" y="4343400"/>
            <a:ext cx="11946255" cy="7764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父母是孩子模仿的对象</a:t>
            </a:r>
            <a:endParaRPr lang="zh-CN" altLang="en-US" sz="4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变色龙效应，又称“无意识模仿”，是指人们在社会交流时,会相互无意识地模仿对方的一些动作、表情和行为方式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大量研究证明: 在西方群体中，变色龙效应是一种普遍存在的心理现象。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当实验员和研究对象自然交谈时，实验员适当地增加摸脸或抖腿的次数，研究对象也会显著增加摸脸或抖腿的次数;并且在整个交流过程中，研究对象都没有察觉到模仿行为的存在。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6" name="图片 5" descr="560191fe38046160ee5a076e1f3ad31"/>
          <p:cNvPicPr>
            <a:picLocks noChangeAspect="1"/>
          </p:cNvPicPr>
          <p:nvPr/>
        </p:nvPicPr>
        <p:blipFill>
          <a:blip r:embed="rId4"/>
          <a:srcRect b="9268"/>
          <a:stretch>
            <a:fillRect/>
          </a:stretch>
        </p:blipFill>
        <p:spPr>
          <a:xfrm>
            <a:off x="15240000" y="4191000"/>
            <a:ext cx="7355840" cy="76009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3" name="图片 2" descr="微信图片_202201100017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0850" y="3030220"/>
            <a:ext cx="7865110" cy="90589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68500" y="3324860"/>
            <a:ext cx="11380470" cy="83089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适当的惩罚是必要的。</a:t>
            </a:r>
            <a:endParaRPr lang="zh-CN" altLang="en-US" sz="54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但是这种惩罚必须是提前设定好的，一旦孩子触及到了需要惩罚的红线，就必须及时给予反馈。</a:t>
            </a:r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惩罚本身的设定也是考量家长自身人生观和世界观的过程。</a:t>
            </a:r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charset="-122"/>
                <a:ea typeface="华文新魏" panose="02010800040101010101" charset="-122"/>
              </a:rPr>
              <a:t>有惩罚也需要有奖励，奖励的设定应该和惩罚一样，是预先的、分层级的、明确的。</a:t>
            </a:r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3" name="图片 2" descr="f45a40ec8f06e25461e51ac29a52d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600" y="2438400"/>
            <a:ext cx="8149590" cy="4957445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5" name="圆角矩形 4"/>
          <p:cNvSpPr/>
          <p:nvPr/>
        </p:nvSpPr>
        <p:spPr>
          <a:xfrm>
            <a:off x="3505200" y="8153400"/>
            <a:ext cx="3619500" cy="5257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813810" y="8539480"/>
            <a:ext cx="309372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一个人最大的底气不是家里有多少财富，有多么光鲜的外表，而是解决问题的能力有多强大。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975600" y="8153400"/>
            <a:ext cx="3619500" cy="5257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284210" y="8539480"/>
            <a:ext cx="309372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永远不</a:t>
            </a:r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要逃避成长，过程也许漫长而艰辛，但是结果不会陪我们演戏</a:t>
            </a:r>
            <a:endParaRPr lang="en-US" altLang="zh-CN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2649200" y="8128000"/>
            <a:ext cx="3619500" cy="5257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957810" y="8514080"/>
            <a:ext cx="309372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偷的懒总归要还回去，流的汗总有一天会开出花，眼前的困难只在眼前，跨过之后才能面对</a:t>
            </a:r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未来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7373600" y="8077200"/>
            <a:ext cx="3619500" cy="5257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7682210" y="8463280"/>
            <a:ext cx="309372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>
                <a:latin typeface="黑体" panose="02010609060101010101" charset="-122"/>
                <a:ea typeface="黑体" panose="02010609060101010101" charset="-122"/>
              </a:rPr>
              <a:t>挫折的处理能力是一种人格魅力，大家都希望和这样的人成为朋友。</a:t>
            </a:r>
            <a:endParaRPr lang="zh-CN" altLang="en-US" sz="3200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H="1">
            <a:off x="5181600" y="6918960"/>
            <a:ext cx="2590165" cy="12344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829800" y="7265670"/>
            <a:ext cx="0" cy="10401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 flipV="1">
            <a:off x="16306800" y="6477000"/>
            <a:ext cx="2971800" cy="1600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4528800" y="7316470"/>
            <a:ext cx="0" cy="10401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4"/>
          <a:srcRect l="-54" t="796" r="54" b="8130"/>
          <a:stretch>
            <a:fillRect/>
          </a:stretch>
        </p:blipFill>
        <p:spPr>
          <a:xfrm>
            <a:off x="1676400" y="3657600"/>
            <a:ext cx="21358860" cy="87141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70" y="-102235"/>
            <a:ext cx="24382730" cy="13715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88667" y="4504221"/>
            <a:ext cx="3987800" cy="2108200"/>
          </a:xfrm>
          <a:prstGeom prst="rect">
            <a:avLst/>
          </a:prstGeom>
        </p:spPr>
        <p:txBody>
          <a:bodyPr/>
          <a:lstStyle/>
          <a:p>
            <a:pPr algn="ctr"/>
            <a:endParaRPr lang="en-US" sz="12915" dirty="0">
              <a:solidFill>
                <a:srgbClr val="FFFFFF"/>
              </a:solidFill>
              <a:latin typeface="zh95hsk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125200" y="2362200"/>
            <a:ext cx="28174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rgbClr val="9E2C2C"/>
                </a:solidFill>
                <a:latin typeface="方正大黑简体" panose="03000509000000000000" charset="-122"/>
                <a:ea typeface="方正大黑简体" panose="03000509000000000000" charset="-122"/>
              </a:rPr>
              <a:t>讲师介绍</a:t>
            </a:r>
            <a:endParaRPr lang="zh-CN" altLang="en-US" sz="4800">
              <a:solidFill>
                <a:srgbClr val="9E2C2C"/>
              </a:solidFill>
              <a:latin typeface="方正大黑简体" panose="03000509000000000000" charset="-122"/>
              <a:ea typeface="方正大黑简体" panose="03000509000000000000" charset="-122"/>
            </a:endParaRPr>
          </a:p>
        </p:txBody>
      </p:sp>
      <p:pic>
        <p:nvPicPr>
          <p:cNvPr id="14" name="图片 13" descr="32313537363133303b32313537363131303bbcfdcdb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9417685" y="2012315"/>
            <a:ext cx="1130935" cy="1678305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20796250" y="3077845"/>
            <a:ext cx="1049020" cy="10795"/>
          </a:xfrm>
          <a:prstGeom prst="line">
            <a:avLst/>
          </a:prstGeom>
          <a:ln w="41275" cmpd="sng">
            <a:solidFill>
              <a:srgbClr val="9E2C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1317903" y="2528253"/>
            <a:ext cx="5715" cy="1109980"/>
          </a:xfrm>
          <a:prstGeom prst="line">
            <a:avLst/>
          </a:prstGeom>
          <a:ln w="44450">
            <a:solidFill>
              <a:srgbClr val="9E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002665" y="2528570"/>
            <a:ext cx="6867525" cy="7984490"/>
          </a:xfrm>
          <a:prstGeom prst="rect">
            <a:avLst/>
          </a:prstGeom>
          <a:solidFill>
            <a:srgbClr val="C00000"/>
          </a:solidFill>
          <a:ln>
            <a:solidFill>
              <a:srgbClr val="9E2C2C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448800" y="3416935"/>
            <a:ext cx="13895070" cy="7901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latin typeface="方正黑体简体" panose="03000509000000000000" charset="-122"/>
                <a:ea typeface="方正黑体简体" panose="03000509000000000000" charset="-122"/>
                <a:cs typeface="方正黑体简体" panose="03000509000000000000" charset="-122"/>
                <a:sym typeface="+mn-ea"/>
              </a:rPr>
              <a:t>周柯</a:t>
            </a:r>
            <a:endParaRPr lang="zh-CN" altLang="en-US" sz="5400">
              <a:latin typeface="方正黑体简体" panose="03000509000000000000" charset="-122"/>
              <a:ea typeface="方正黑体简体" panose="03000509000000000000" charset="-122"/>
              <a:cs typeface="方正黑体简体" panose="03000509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5400">
                <a:latin typeface="方正黑体简体" panose="03000509000000000000" charset="-122"/>
                <a:ea typeface="方正黑体简体" panose="03000509000000000000" charset="-122"/>
                <a:cs typeface="方正黑体简体" panose="03000509000000000000" charset="-122"/>
                <a:sym typeface="+mn-ea"/>
              </a:rPr>
              <a:t>常州市心理咨询师协会高级讲师</a:t>
            </a:r>
            <a:endParaRPr lang="zh-CN" altLang="en-US" sz="5400">
              <a:latin typeface="方正黑体简体" panose="03000509000000000000" charset="-122"/>
              <a:ea typeface="方正黑体简体" panose="03000509000000000000" charset="-122"/>
              <a:cs typeface="方正黑体简体" panose="03000509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5400">
                <a:latin typeface="方正黑体简体" panose="03000509000000000000" charset="-122"/>
                <a:ea typeface="方正黑体简体" panose="03000509000000000000" charset="-122"/>
                <a:cs typeface="方正黑体简体" panose="03000509000000000000" charset="-122"/>
                <a:sym typeface="+mn-ea"/>
              </a:rPr>
              <a:t>常州市心理学会心理咨询专委会会员</a:t>
            </a:r>
            <a:endParaRPr lang="zh-CN" altLang="en-US" sz="5400">
              <a:latin typeface="方正黑体简体" panose="03000509000000000000" charset="-122"/>
              <a:ea typeface="方正黑体简体" panose="03000509000000000000" charset="-122"/>
              <a:cs typeface="方正黑体简体" panose="03000509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5400">
                <a:latin typeface="方正黑体简体" panose="03000509000000000000" charset="-122"/>
                <a:ea typeface="方正黑体简体" panose="03000509000000000000" charset="-122"/>
                <a:cs typeface="方正黑体简体" panose="03000509000000000000" charset="-122"/>
                <a:sym typeface="+mn-ea"/>
              </a:rPr>
              <a:t>国家三级心理咨询师</a:t>
            </a:r>
            <a:endParaRPr lang="zh-CN" altLang="en-US" sz="5400">
              <a:latin typeface="方正黑体简体" panose="03000509000000000000" charset="-122"/>
              <a:ea typeface="方正黑体简体" panose="03000509000000000000" charset="-122"/>
              <a:cs typeface="方正黑体简体" panose="03000509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5400">
                <a:latin typeface="方正黑体简体" panose="03000509000000000000" charset="-122"/>
                <a:ea typeface="方正黑体简体" panose="03000509000000000000" charset="-122"/>
                <a:cs typeface="方正黑体简体" panose="03000509000000000000" charset="-122"/>
                <a:sym typeface="+mn-ea"/>
              </a:rPr>
              <a:t>国际IPT人际心理治疗学会认证治疗师</a:t>
            </a:r>
            <a:endParaRPr lang="zh-CN" altLang="en-US" sz="5400">
              <a:latin typeface="方正黑体简体" panose="03000509000000000000" charset="-122"/>
              <a:ea typeface="方正黑体简体" panose="03000509000000000000" charset="-122"/>
              <a:cs typeface="方正黑体简体" panose="03000509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5400">
                <a:latin typeface="方正黑体简体" panose="03000509000000000000" charset="-122"/>
                <a:ea typeface="方正黑体简体" panose="03000509000000000000" charset="-122"/>
                <a:cs typeface="方正黑体简体" panose="03000509000000000000" charset="-122"/>
                <a:sym typeface="+mn-ea"/>
              </a:rPr>
              <a:t>国际艾利克森临床催眠研究院初阶催眠师</a:t>
            </a:r>
            <a:endParaRPr lang="zh-CN" altLang="en-US" sz="5400">
              <a:latin typeface="方正黑体简体" panose="03000509000000000000" charset="-122"/>
              <a:ea typeface="方正黑体简体" panose="03000509000000000000" charset="-122"/>
              <a:cs typeface="方正黑体简体" panose="03000509000000000000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5400">
                <a:latin typeface="方正黑体简体" panose="03000509000000000000" charset="-122"/>
                <a:ea typeface="方正黑体简体" panose="03000509000000000000" charset="-122"/>
                <a:cs typeface="方正黑体简体" panose="03000509000000000000" charset="-122"/>
                <a:sym typeface="+mn-ea"/>
              </a:rPr>
              <a:t>江苏省青少年心理课题专家协作组成员</a:t>
            </a:r>
            <a:endParaRPr lang="zh-CN" altLang="en-US" sz="3200">
              <a:latin typeface="方正黑体简体" panose="03000509000000000000" charset="-122"/>
              <a:ea typeface="方正黑体简体" panose="03000509000000000000" charset="-122"/>
              <a:cs typeface="方正黑体简体" panose="03000509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336000" y="10744200"/>
            <a:ext cx="1786255" cy="175450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02666" y="3262630"/>
            <a:ext cx="5634356" cy="668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D:\恩悦讲课PPT\形象照.jpg形象照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2550" y="3051810"/>
            <a:ext cx="4936490" cy="740664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模板（改）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3365" cy="137153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98745" y="3453765"/>
            <a:ext cx="15359380" cy="37693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390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方正公文黑体" panose="02000500000000000000" charset="-122"/>
                <a:ea typeface="方正公文黑体" panose="02000500000000000000" charset="-122"/>
              </a:rPr>
              <a:t>感谢聆听！</a:t>
            </a:r>
            <a:endParaRPr lang="zh-CN" altLang="en-US" sz="2390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方正公文黑体" panose="02000500000000000000" charset="-122"/>
              <a:ea typeface="方正公文黑体" panose="0200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6270" y="8382000"/>
            <a:ext cx="3738880" cy="36709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962400" y="3962400"/>
            <a:ext cx="6291580" cy="4425950"/>
            <a:chOff x="5280" y="6240"/>
            <a:chExt cx="9908" cy="6970"/>
          </a:xfrm>
        </p:grpSpPr>
        <p:sp>
          <p:nvSpPr>
            <p:cNvPr id="3" name="五边形 2"/>
            <p:cNvSpPr/>
            <p:nvPr/>
          </p:nvSpPr>
          <p:spPr>
            <a:xfrm>
              <a:off x="5280" y="6240"/>
              <a:ext cx="9909" cy="1691"/>
            </a:xfrm>
            <a:prstGeom prst="homePlat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240" y="6432"/>
              <a:ext cx="775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4800" b="1"/>
                <a:t>设定了目标</a:t>
              </a:r>
              <a:endParaRPr lang="zh-CN" altLang="en-US" sz="4800" b="1"/>
            </a:p>
          </p:txBody>
        </p:sp>
        <p:sp>
          <p:nvSpPr>
            <p:cNvPr id="6" name="五边形 5"/>
            <p:cNvSpPr/>
            <p:nvPr/>
          </p:nvSpPr>
          <p:spPr>
            <a:xfrm>
              <a:off x="5280" y="8880"/>
              <a:ext cx="9909" cy="1691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240" y="9072"/>
              <a:ext cx="775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4800" b="1"/>
                <a:t>付出了</a:t>
              </a:r>
              <a:r>
                <a:rPr lang="zh-CN" altLang="en-US" sz="4800" b="1"/>
                <a:t>努力</a:t>
              </a:r>
              <a:endParaRPr lang="zh-CN" altLang="en-US" sz="4800" b="1"/>
            </a:p>
          </p:txBody>
        </p:sp>
        <p:sp>
          <p:nvSpPr>
            <p:cNvPr id="8" name="五边形 7"/>
            <p:cNvSpPr/>
            <p:nvPr/>
          </p:nvSpPr>
          <p:spPr>
            <a:xfrm>
              <a:off x="5280" y="11520"/>
              <a:ext cx="9909" cy="1691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240" y="11760"/>
              <a:ext cx="775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4800" b="1"/>
                <a:t>得到了</a:t>
              </a:r>
              <a:r>
                <a:rPr lang="zh-CN" altLang="en-US" sz="4800" b="1"/>
                <a:t>帮助</a:t>
              </a:r>
              <a:endParaRPr lang="zh-CN" altLang="en-US" sz="4800" b="1"/>
            </a:p>
          </p:txBody>
        </p:sp>
      </p:grpSp>
      <p:sp>
        <p:nvSpPr>
          <p:cNvPr id="10" name="五边形 9"/>
          <p:cNvSpPr/>
          <p:nvPr/>
        </p:nvSpPr>
        <p:spPr>
          <a:xfrm flipH="1">
            <a:off x="11582400" y="11582400"/>
            <a:ext cx="6246495" cy="1073785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 flipH="1">
            <a:off x="12344400" y="11734800"/>
            <a:ext cx="48895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800" b="1"/>
              <a:t>修改</a:t>
            </a:r>
            <a:r>
              <a:rPr lang="zh-CN" altLang="en-US" sz="4800" b="1"/>
              <a:t>错误</a:t>
            </a:r>
            <a:endParaRPr lang="zh-CN" altLang="en-US" sz="4800" b="1"/>
          </a:p>
        </p:txBody>
      </p:sp>
      <p:grpSp>
        <p:nvGrpSpPr>
          <p:cNvPr id="14" name="组合 13"/>
          <p:cNvGrpSpPr/>
          <p:nvPr/>
        </p:nvGrpSpPr>
        <p:grpSpPr>
          <a:xfrm>
            <a:off x="11658600" y="3733800"/>
            <a:ext cx="5410200" cy="5257800"/>
            <a:chOff x="21480" y="5880"/>
            <a:chExt cx="8520" cy="8280"/>
          </a:xfrm>
        </p:grpSpPr>
        <p:sp>
          <p:nvSpPr>
            <p:cNvPr id="13" name="椭圆 12"/>
            <p:cNvSpPr/>
            <p:nvPr/>
          </p:nvSpPr>
          <p:spPr>
            <a:xfrm>
              <a:off x="21480" y="5880"/>
              <a:ext cx="8520" cy="82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2680" y="8785"/>
              <a:ext cx="6335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9600" b="1">
                  <a:solidFill>
                    <a:schemeClr val="bg1">
                      <a:lumMod val="85000"/>
                    </a:schemeClr>
                  </a:solidFill>
                </a:rPr>
                <a:t>成功？</a:t>
              </a:r>
              <a:endParaRPr lang="zh-CN" altLang="en-US" sz="96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6" name="手杖形箭头 15"/>
          <p:cNvSpPr/>
          <p:nvPr/>
        </p:nvSpPr>
        <p:spPr>
          <a:xfrm rot="5400000">
            <a:off x="16276320" y="7670165"/>
            <a:ext cx="6996430" cy="3557270"/>
          </a:xfrm>
          <a:prstGeom prst="uturnArrow">
            <a:avLst>
              <a:gd name="adj1" fmla="val 25000"/>
              <a:gd name="adj2" fmla="val 25000"/>
              <a:gd name="adj3" fmla="val 27458"/>
              <a:gd name="adj4" fmla="val 43750"/>
              <a:gd name="adj5" fmla="val 75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3" name="图片 2" descr="710ee9ea609b3528b518b038a7d502b"/>
          <p:cNvPicPr>
            <a:picLocks noChangeAspect="1"/>
          </p:cNvPicPr>
          <p:nvPr/>
        </p:nvPicPr>
        <p:blipFill>
          <a:blip r:embed="rId4"/>
          <a:srcRect r="2222"/>
          <a:stretch>
            <a:fillRect/>
          </a:stretch>
        </p:blipFill>
        <p:spPr>
          <a:xfrm>
            <a:off x="3733800" y="3276600"/>
            <a:ext cx="6705600" cy="9423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556490" y="5263515"/>
            <a:ext cx="8204835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4800">
                <a:latin typeface="黑体" panose="02010609060101010101" charset="-122"/>
                <a:ea typeface="黑体" panose="02010609060101010101" charset="-122"/>
              </a:rPr>
              <a:t>当幸福来敲门之前</a:t>
            </a:r>
            <a:endParaRPr lang="zh-CN" altLang="en-US" sz="4800">
              <a:latin typeface="黑体" panose="02010609060101010101" charset="-122"/>
              <a:ea typeface="黑体" panose="02010609060101010101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800">
                <a:latin typeface="黑体" panose="02010609060101010101" charset="-122"/>
                <a:ea typeface="黑体" panose="02010609060101010101" charset="-122"/>
              </a:rPr>
              <a:t>他们经历了什么？</a:t>
            </a:r>
            <a:endParaRPr lang="zh-CN" altLang="en-US" sz="480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52600" y="3200400"/>
            <a:ext cx="116160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科学的挫折教育护卫孩子健康成长</a:t>
            </a:r>
            <a:endParaRPr lang="zh-CN" altLang="en-US" sz="54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057400" y="6096000"/>
            <a:ext cx="9296400" cy="3886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3182600" y="6096000"/>
            <a:ext cx="9296400" cy="3886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827020" y="7183755"/>
            <a:ext cx="7965440" cy="1831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zh-CN" altLang="en-US" sz="4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对于挫折无法承受</a:t>
            </a:r>
            <a:r>
              <a:rPr lang="en-US" altLang="zh-CN" sz="4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——</a:t>
            </a:r>
            <a:r>
              <a:rPr lang="zh-CN" altLang="en-US" sz="4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形成畏难情绪</a:t>
            </a:r>
            <a:endParaRPr lang="zh-CN" altLang="en-US" sz="4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43280" y="7162800"/>
            <a:ext cx="8595995" cy="1795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4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过度乐观没有反思——自律性差缺乏动力</a:t>
            </a:r>
            <a:endParaRPr lang="zh-CN" altLang="en-US" sz="4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3" name="图片 2" descr="2b8ab4d6c47540d3bef239d91e41d1c5_t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7200" y="7467600"/>
            <a:ext cx="7979410" cy="43675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74520" y="2673350"/>
            <a:ext cx="1775714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600">
                <a:solidFill>
                  <a:srgbClr val="9F2D2D"/>
                </a:solidFill>
                <a:latin typeface="黑体" panose="02010609060101010101" charset="-122"/>
                <a:ea typeface="黑体" panose="02010609060101010101" charset="-122"/>
              </a:rPr>
              <a:t>斯金纳的行为主义学习理论</a:t>
            </a:r>
            <a:endParaRPr lang="zh-CN" altLang="en-US" sz="5600">
              <a:solidFill>
                <a:srgbClr val="9F2D2D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endParaRPr lang="zh-CN" altLang="en-US" sz="5600">
              <a:solidFill>
                <a:srgbClr val="9F2D2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74520" y="3801110"/>
            <a:ext cx="19895820" cy="2084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操作性条件反射这一概念，是斯金纳新行为主义学习理论的核心。斯金纳把行为分成两类:一类是应答性行为，这是由已知的刺激引起的反应;另一类是操作性行为，是有机体自身发出的反应，与任何已知刺激物无关。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74520" y="5976620"/>
            <a:ext cx="13133070" cy="606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与这两类行为相应，斯金纳把条件反射也分为两类。与应答性行为相应的是应答性反射，称为S(刺激)型(S型名称来自英文 Stimulation);与操作性行为相应的是操作性反射，称为R(反应)型(R型名称来自英文Reaction)。S型条件反射是强化与刺激直接关联，R 型条件反射是强化与反应直接关联。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斯金纳认为，人类行为主要是由操作性反射构成的操作性行为，操作性行为是作用于环境而产生结果的行为。在学习情境中，操作性行为更有代表性。斯金纳很重视R型条件反射，因为这种反射可以塑造新行为，在学习过程中尤为重要。</a:t>
            </a:r>
            <a:endParaRPr lang="zh-CN" altLang="en-US" sz="360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52600" y="2514600"/>
            <a:ext cx="7499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挫折</a:t>
            </a:r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是什么？</a:t>
            </a:r>
            <a:endParaRPr lang="zh-CN" altLang="en-US" sz="54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 descr="7ac3ebb54c69ce58df038751f3e05de"/>
          <p:cNvPicPr>
            <a:picLocks noChangeAspect="1"/>
          </p:cNvPicPr>
          <p:nvPr/>
        </p:nvPicPr>
        <p:blipFill>
          <a:blip r:embed="rId4"/>
          <a:srcRect l="6944" r="6944"/>
          <a:stretch>
            <a:fillRect/>
          </a:stretch>
        </p:blipFill>
        <p:spPr>
          <a:xfrm>
            <a:off x="1066800" y="4343400"/>
            <a:ext cx="5905500" cy="7874000"/>
          </a:xfrm>
          <a:prstGeom prst="rect">
            <a:avLst/>
          </a:prstGeom>
        </p:spPr>
      </p:pic>
      <p:pic>
        <p:nvPicPr>
          <p:cNvPr id="6" name="图片 5" descr="c5d3e3283f7a0c07c5f3e930639451f"/>
          <p:cNvPicPr>
            <a:picLocks noChangeAspect="1"/>
          </p:cNvPicPr>
          <p:nvPr/>
        </p:nvPicPr>
        <p:blipFill>
          <a:blip r:embed="rId5"/>
          <a:srcRect l="16587" r="4808"/>
          <a:stretch>
            <a:fillRect/>
          </a:stretch>
        </p:blipFill>
        <p:spPr>
          <a:xfrm>
            <a:off x="7696200" y="4338955"/>
            <a:ext cx="8305800" cy="7797800"/>
          </a:xfrm>
          <a:prstGeom prst="rect">
            <a:avLst/>
          </a:prstGeom>
        </p:spPr>
      </p:pic>
      <p:pic>
        <p:nvPicPr>
          <p:cNvPr id="7" name="图片 6" descr="effe45282fac33743f80099e35618f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11600" y="4338955"/>
            <a:ext cx="6921500" cy="77933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52600" y="2971800"/>
            <a:ext cx="7499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任何事情都可能是</a:t>
            </a:r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挫折</a:t>
            </a:r>
            <a:endParaRPr lang="zh-CN" altLang="en-US" sz="54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 descr="8a31d655ff39c4fe4b9ac90cf33c34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4724400"/>
            <a:ext cx="14404975" cy="7570470"/>
          </a:xfrm>
          <a:prstGeom prst="round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1875115" y="232410"/>
            <a:ext cx="1866265" cy="1833245"/>
          </a:xfrm>
          <a:prstGeom prst="rect">
            <a:avLst/>
          </a:prstGeom>
        </p:spPr>
      </p:pic>
      <p:pic>
        <p:nvPicPr>
          <p:cNvPr id="3" name="图片 2" descr="PPT模板（改）-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0" y="127000"/>
            <a:ext cx="24384000" cy="13716000"/>
          </a:xfrm>
          <a:prstGeom prst="rect">
            <a:avLst/>
          </a:prstGeom>
        </p:spPr>
      </p:pic>
      <p:pic>
        <p:nvPicPr>
          <p:cNvPr id="5" name="图片 4" descr="倒看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4458335"/>
            <a:ext cx="8334375" cy="8334375"/>
          </a:xfrm>
          <a:prstGeom prst="rect">
            <a:avLst/>
          </a:prstGeom>
        </p:spPr>
      </p:pic>
      <p:pic>
        <p:nvPicPr>
          <p:cNvPr id="6" name="图片 5" descr="倒看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0800000">
            <a:off x="7620000" y="5334000"/>
            <a:ext cx="8058150" cy="6279515"/>
          </a:xfrm>
          <a:prstGeom prst="rect">
            <a:avLst/>
          </a:prstGeom>
        </p:spPr>
      </p:pic>
      <p:pic>
        <p:nvPicPr>
          <p:cNvPr id="7" name="图片 6" descr="侧看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764000" y="4612640"/>
            <a:ext cx="6301105" cy="81800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52600" y="2819400"/>
            <a:ext cx="117424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不同的认知方式决定看待事件</a:t>
            </a:r>
            <a:r>
              <a:rPr lang="zh-CN" altLang="en-US" sz="5400">
                <a:solidFill>
                  <a:srgbClr val="9E2C2C"/>
                </a:solidFill>
                <a:latin typeface="黑体" panose="02010609060101010101" charset="-122"/>
                <a:ea typeface="黑体" panose="02010609060101010101" charset="-122"/>
              </a:rPr>
              <a:t>的角度</a:t>
            </a:r>
            <a:endParaRPr lang="zh-CN" altLang="en-US" sz="5400">
              <a:solidFill>
                <a:srgbClr val="9E2C2C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158*5644*1490*149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377.8,&quot;left&quot;:105.65,&quot;top&quot;:96.85,&quot;width&quot;:761.8}"/>
</p:tagLst>
</file>

<file path=ppt/tags/tag2.xml><?xml version="1.0" encoding="utf-8"?>
<p:tagLst xmlns:p="http://schemas.openxmlformats.org/presentationml/2006/main">
  <p:tag name="KSO_WM_UNIT_PLACING_PICTURE_USER_VIEWPORT" val="{&quot;height&quot;:2082,&quot;width&quot;:17302}"/>
</p:tagLst>
</file>

<file path=ppt/tags/tag20.xml><?xml version="1.0" encoding="utf-8"?>
<p:tagLst xmlns:p="http://schemas.openxmlformats.org/presentationml/2006/main">
  <p:tag name="KSO_WM_DIAGRAM_VIRTUALLY_FRAME" val="{&quot;height&quot;:377.8,&quot;left&quot;:105.65,&quot;top&quot;:96.85,&quot;width&quot;:761.8}"/>
</p:tagLst>
</file>

<file path=ppt/tags/tag21.xml><?xml version="1.0" encoding="utf-8"?>
<p:tagLst xmlns:p="http://schemas.openxmlformats.org/presentationml/2006/main">
  <p:tag name="KSO_WM_DIAGRAM_VIRTUALLY_FRAME" val="{&quot;height&quot;:377.8,&quot;left&quot;:105.65,&quot;top&quot;:96.85,&quot;width&quot;:761.8}"/>
</p:tagLst>
</file>

<file path=ppt/tags/tag22.xml><?xml version="1.0" encoding="utf-8"?>
<p:tagLst xmlns:p="http://schemas.openxmlformats.org/presentationml/2006/main">
  <p:tag name="KSO_WM_DIAGRAM_VIRTUALLY_FRAME" val="{&quot;height&quot;:377.8,&quot;left&quot;:105.65,&quot;top&quot;:96.85,&quot;width&quot;:761.8}"/>
</p:tagLst>
</file>

<file path=ppt/tags/tag23.xml><?xml version="1.0" encoding="utf-8"?>
<p:tagLst xmlns:p="http://schemas.openxmlformats.org/presentationml/2006/main">
  <p:tag name="KSO_WM_DIAGRAM_VIRTUALLY_FRAME" val="{&quot;height&quot;:377.8,&quot;left&quot;:105.65,&quot;top&quot;:96.85,&quot;width&quot;:761.8}"/>
</p:tagLst>
</file>

<file path=ppt/tags/tag24.xml><?xml version="1.0" encoding="utf-8"?>
<p:tagLst xmlns:p="http://schemas.openxmlformats.org/presentationml/2006/main">
  <p:tag name="KSO_WM_DIAGRAM_VIRTUALLY_FRAME" val="{&quot;height&quot;:377.8,&quot;left&quot;:105.65,&quot;top&quot;:96.85,&quot;width&quot;:761.8}"/>
</p:tagLst>
</file>

<file path=ppt/tags/tag25.xml><?xml version="1.0" encoding="utf-8"?>
<p:tagLst xmlns:p="http://schemas.openxmlformats.org/presentationml/2006/main">
  <p:tag name="KSO_WM_DIAGRAM_VIRTUALLY_FRAME" val="{&quot;height&quot;:377.8,&quot;left&quot;:105.65,&quot;top&quot;:96.85,&quot;width&quot;:761.8}"/>
</p:tagLst>
</file>

<file path=ppt/tags/tag26.xml><?xml version="1.0" encoding="utf-8"?>
<p:tagLst xmlns:p="http://schemas.openxmlformats.org/presentationml/2006/main">
  <p:tag name="KSO_WM_DIAGRAM_VIRTUALLY_FRAME" val="{&quot;height&quot;:377.8,&quot;left&quot;:105.65,&quot;top&quot;:96.85,&quot;width&quot;:761.8}"/>
</p:tagLst>
</file>

<file path=ppt/tags/tag27.xml><?xml version="1.0" encoding="utf-8"?>
<p:tagLst xmlns:p="http://schemas.openxmlformats.org/presentationml/2006/main">
  <p:tag name="KSO_WM_DIAGRAM_VIRTUALLY_FRAME" val="{&quot;height&quot;:377.8,&quot;left&quot;:105.65,&quot;top&quot;:96.85,&quot;width&quot;:761.8}"/>
</p:tagLst>
</file>

<file path=ppt/tags/tag28.xml><?xml version="1.0" encoding="utf-8"?>
<p:tagLst xmlns:p="http://schemas.openxmlformats.org/presentationml/2006/main">
  <p:tag name="KSO_WM_DIAGRAM_VIRTUALLY_FRAME" val="{&quot;height&quot;:377.8,&quot;left&quot;:105.65,&quot;top&quot;:96.85,&quot;width&quot;:761.8}"/>
</p:tagLst>
</file>

<file path=ppt/tags/tag29.xml><?xml version="1.0" encoding="utf-8"?>
<p:tagLst xmlns:p="http://schemas.openxmlformats.org/presentationml/2006/main">
  <p:tag name="KSO_WM_DIAGRAM_VIRTUALLY_FRAME" val="{&quot;height&quot;:377.8,&quot;left&quot;:105.65,&quot;top&quot;:96.85,&quot;width&quot;:761.8}"/>
</p:tagLst>
</file>

<file path=ppt/tags/tag3.xml><?xml version="1.0" encoding="utf-8"?>
<p:tagLst xmlns:p="http://schemas.openxmlformats.org/presentationml/2006/main">
  <p:tag name="KSO_WM_UNIT_PLACING_PICTURE_USER_VIEWPORT" val="{&quot;height&quot;:8910,&quot;width&quot;:15840}"/>
</p:tagLst>
</file>

<file path=ppt/tags/tag30.xml><?xml version="1.0" encoding="utf-8"?>
<p:tagLst xmlns:p="http://schemas.openxmlformats.org/presentationml/2006/main">
  <p:tag name="KSO_WM_DIAGRAM_VIRTUALLY_FRAME" val="{&quot;height&quot;:377.8,&quot;left&quot;:105.65,&quot;top&quot;:96.85,&quot;width&quot;:761.8}"/>
</p:tagLst>
</file>

<file path=ppt/tags/tag31.xml><?xml version="1.0" encoding="utf-8"?>
<p:tagLst xmlns:p="http://schemas.openxmlformats.org/presentationml/2006/main">
  <p:tag name="KSO_WM_DIAGRAM_VIRTUALLY_FRAME" val="{&quot;height&quot;:377.8,&quot;left&quot;:105.65,&quot;top&quot;:96.85,&quot;width&quot;:761.8}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PP_MARK_KEY" val="14e5f7fb-721a-4858-affc-be6e7e0c92a1"/>
  <p:tag name="COMMONDATA" val="eyJoZGlkIjoiNmUxMjM3ZjI1YzE1MzA2OTY4NGE3M2ZiYTVlYzVhN2UifQ=="/>
  <p:tag name="commondata" val="eyJoZGlkIjoiY2Y1NmYwMWI5MGQwMjk3NjBkYzg4OTA4MzE3NDllZTEi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1301</Words>
  <Application>WPS 演示</Application>
  <PresentationFormat>自定义</PresentationFormat>
  <Paragraphs>107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7" baseType="lpstr">
      <vt:lpstr>Arial</vt:lpstr>
      <vt:lpstr>宋体</vt:lpstr>
      <vt:lpstr>Wingdings</vt:lpstr>
      <vt:lpstr>方正粗倩简体</vt:lpstr>
      <vt:lpstr>方正大黑简体</vt:lpstr>
      <vt:lpstr>黑体</vt:lpstr>
      <vt:lpstr>华文行楷</vt:lpstr>
      <vt:lpstr>zh95hsks</vt:lpstr>
      <vt:lpstr>方正黑体简体</vt:lpstr>
      <vt:lpstr>微软雅黑</vt:lpstr>
      <vt:lpstr>Arial Unicode MS</vt:lpstr>
      <vt:lpstr>Calibri</vt:lpstr>
      <vt:lpstr>Wingdings</vt:lpstr>
      <vt:lpstr>华文新魏</vt:lpstr>
      <vt:lpstr>方正公文黑体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26</cp:revision>
  <dcterms:created xsi:type="dcterms:W3CDTF">2006-08-16T00:00:00Z</dcterms:created>
  <dcterms:modified xsi:type="dcterms:W3CDTF">2024-03-12T05:08:47Z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SaveFontToCloudKey">
    <vt:lpwstr>247075340_btnclosed</vt:lpwstr>
  </property>
  <property fmtid="{D5CDD505-2E9C-101B-9397-08002B2CF9AE}" pid="3" name="KSOProductBuildVer">
    <vt:lpwstr>2052-12.1.0.16388</vt:lpwstr>
  </property>
  <property fmtid="{D5CDD505-2E9C-101B-9397-08002B2CF9AE}" pid="4" name="ICV">
    <vt:lpwstr>3A45C6746CE943758063F3E7A7335401_13</vt:lpwstr>
  </property>
</Properties>
</file>