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6" r:id="rId3"/>
    <p:sldId id="351" r:id="rId4"/>
    <p:sldId id="375" r:id="rId5"/>
    <p:sldId id="376" r:id="rId6"/>
    <p:sldId id="368" r:id="rId7"/>
    <p:sldId id="377" r:id="rId8"/>
    <p:sldId id="379" r:id="rId9"/>
    <p:sldId id="371" r:id="rId10"/>
    <p:sldId id="356" r:id="rId11"/>
    <p:sldId id="372" r:id="rId12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BC6"/>
    <a:srgbClr val="8CB0D2"/>
    <a:srgbClr val="D2E5C3"/>
    <a:srgbClr val="FCD8B8"/>
    <a:srgbClr val="AFF0EF"/>
    <a:srgbClr val="C7D5EE"/>
    <a:srgbClr val="91D5C7"/>
    <a:srgbClr val="6AD7EA"/>
    <a:srgbClr val="F8E0A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055" y="134620"/>
            <a:ext cx="4197985" cy="781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清明4445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5875"/>
            <a:ext cx="12172315" cy="5418455"/>
          </a:xfrm>
          <a:prstGeom prst="rect">
            <a:avLst/>
          </a:prstGeom>
        </p:spPr>
      </p:pic>
      <p:pic>
        <p:nvPicPr>
          <p:cNvPr id="4" name="图片 3" descr="清明-1456666"/>
          <p:cNvPicPr>
            <a:picLocks noChangeAspect="1"/>
          </p:cNvPicPr>
          <p:nvPr/>
        </p:nvPicPr>
        <p:blipFill>
          <a:blip r:embed="rId2"/>
          <a:srcRect t="18530" b="14058"/>
          <a:stretch>
            <a:fillRect/>
          </a:stretch>
        </p:blipFill>
        <p:spPr>
          <a:xfrm>
            <a:off x="635" y="4187825"/>
            <a:ext cx="12202160" cy="2670175"/>
          </a:xfrm>
          <a:prstGeom prst="rect">
            <a:avLst/>
          </a:prstGeom>
        </p:spPr>
      </p:pic>
      <p:pic>
        <p:nvPicPr>
          <p:cNvPr id="5" name="图片 4" descr="高考-444455564"/>
          <p:cNvPicPr>
            <a:picLocks noChangeAspect="1"/>
          </p:cNvPicPr>
          <p:nvPr/>
        </p:nvPicPr>
        <p:blipFill>
          <a:blip r:embed="rId3"/>
          <a:srcRect l="48466"/>
          <a:stretch>
            <a:fillRect/>
          </a:stretch>
        </p:blipFill>
        <p:spPr>
          <a:xfrm>
            <a:off x="8473440" y="3270250"/>
            <a:ext cx="3698875" cy="3587750"/>
          </a:xfrm>
          <a:prstGeom prst="rect">
            <a:avLst/>
          </a:prstGeom>
        </p:spPr>
      </p:pic>
      <p:pic>
        <p:nvPicPr>
          <p:cNvPr id="2" name="图片 1" descr="清明-144556"/>
          <p:cNvPicPr>
            <a:picLocks noChangeAspect="1"/>
          </p:cNvPicPr>
          <p:nvPr/>
        </p:nvPicPr>
        <p:blipFill>
          <a:blip r:embed="rId4"/>
          <a:srcRect l="8681" t="64191" r="74792" b="14058"/>
          <a:stretch>
            <a:fillRect/>
          </a:stretch>
        </p:blipFill>
        <p:spPr>
          <a:xfrm>
            <a:off x="245110" y="5023485"/>
            <a:ext cx="2280285" cy="1499870"/>
          </a:xfrm>
          <a:prstGeom prst="rect">
            <a:avLst/>
          </a:prstGeom>
        </p:spPr>
      </p:pic>
      <p:pic>
        <p:nvPicPr>
          <p:cNvPr id="3" name="图片 2" descr="清明-4325345341"/>
          <p:cNvPicPr>
            <a:picLocks noChangeAspect="1"/>
          </p:cNvPicPr>
          <p:nvPr/>
        </p:nvPicPr>
        <p:blipFill>
          <a:blip r:embed="rId5"/>
          <a:srcRect l="44564" t="45661" r="34912" b="27308"/>
          <a:stretch>
            <a:fillRect/>
          </a:stretch>
        </p:blipFill>
        <p:spPr>
          <a:xfrm>
            <a:off x="9336405" y="139065"/>
            <a:ext cx="2449830" cy="1612900"/>
          </a:xfrm>
          <a:prstGeom prst="rect">
            <a:avLst/>
          </a:prstGeom>
        </p:spPr>
      </p:pic>
      <p:pic>
        <p:nvPicPr>
          <p:cNvPr id="9" name="图片 8" descr="清明-54664561"/>
          <p:cNvPicPr>
            <a:picLocks noChangeAspect="1"/>
          </p:cNvPicPr>
          <p:nvPr/>
        </p:nvPicPr>
        <p:blipFill>
          <a:blip r:embed="rId6"/>
          <a:srcRect l="5366" t="46621" r="84937" b="39421"/>
          <a:stretch>
            <a:fillRect/>
          </a:stretch>
        </p:blipFill>
        <p:spPr>
          <a:xfrm>
            <a:off x="1634490" y="3270250"/>
            <a:ext cx="1275080" cy="917575"/>
          </a:xfrm>
          <a:prstGeom prst="rect">
            <a:avLst/>
          </a:prstGeom>
        </p:spPr>
      </p:pic>
      <p:pic>
        <p:nvPicPr>
          <p:cNvPr id="10" name="图片 9" descr="清明-1546456456"/>
          <p:cNvPicPr>
            <a:picLocks noChangeAspect="1"/>
          </p:cNvPicPr>
          <p:nvPr/>
        </p:nvPicPr>
        <p:blipFill>
          <a:blip r:embed="rId7"/>
          <a:srcRect t="55400" r="84552" b="31603"/>
          <a:stretch>
            <a:fillRect/>
          </a:stretch>
        </p:blipFill>
        <p:spPr>
          <a:xfrm>
            <a:off x="59055" y="3270250"/>
            <a:ext cx="1828165" cy="768985"/>
          </a:xfrm>
          <a:prstGeom prst="rect">
            <a:avLst/>
          </a:prstGeom>
        </p:spPr>
      </p:pic>
      <p:sp>
        <p:nvSpPr>
          <p:cNvPr id="15" name="Text Box 144"/>
          <p:cNvSpPr txBox="1">
            <a:spLocks noChangeArrowheads="1"/>
          </p:cNvSpPr>
          <p:nvPr/>
        </p:nvSpPr>
        <p:spPr bwMode="ltGray">
          <a:xfrm>
            <a:off x="499599" y="1868805"/>
            <a:ext cx="11204232" cy="217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  <a:scene3d>
              <a:camera prst="orthographicFront"/>
              <a:lightRig rig="threePt" dir="t"/>
            </a:scene3d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修身扬善打底色；自觉求真筑底蕴</a:t>
            </a:r>
            <a:endParaRPr lang="zh-CN" altLang="en-US" sz="4800" b="1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+mn-ea"/>
              <a:cs typeface="+mn-ea"/>
              <a:sym typeface="+mn-ea"/>
            </a:endParaRPr>
          </a:p>
          <a:p>
            <a:pPr algn="ctr"/>
            <a:endParaRPr lang="en-US" altLang="zh-CN" sz="4400" b="1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  <a:p>
            <a:pPr algn="ctr"/>
            <a:r>
              <a:rPr lang="en-US" altLang="zh-CN" sz="440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——</a:t>
            </a:r>
            <a:r>
              <a:rPr lang="zh-CN" altLang="en-US" sz="440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薛家小学生命教育月教师例会</a:t>
            </a:r>
            <a:endParaRPr lang="zh-CN" altLang="en-US" sz="4400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</p:txBody>
      </p:sp>
      <p:sp>
        <p:nvSpPr>
          <p:cNvPr id="29" name="Text Box 144"/>
          <p:cNvSpPr txBox="1">
            <a:spLocks noChangeArrowheads="1"/>
          </p:cNvSpPr>
          <p:nvPr/>
        </p:nvSpPr>
        <p:spPr bwMode="ltGray">
          <a:xfrm>
            <a:off x="3190717" y="4319677"/>
            <a:ext cx="5640387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常州市新北区薛家实验小学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2024.4.15</a:t>
            </a:r>
            <a:endParaRPr lang="en-US" altLang="zh-CN" sz="2800" baseline="0" dirty="0" smtClean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309495"/>
            <a:ext cx="97790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200" b="0">
                <a:solidFill>
                  <a:srgbClr val="000000"/>
                </a:solidFill>
                <a:ea typeface="宋体" panose="02010600030101010101" pitchFamily="2" charset="-122"/>
              </a:rPr>
              <a:t>   </a:t>
            </a:r>
            <a:r>
              <a:rPr lang="zh-CN" altLang="zh-CN" sz="3200" dirty="0">
                <a:latin typeface="Times New Roman" panose="02020603050405020304" pitchFamily="18" charset="0"/>
                <a:sym typeface="+mn-ea"/>
              </a:rPr>
              <a:t>教育就要为学生努力创造愉快合作的学习环境，友爱融洽的人际环境，多彩自主的生活环境，文明优雅的校园环境，而这些需要我们去倾注和关怀。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indent="304800"/>
            <a:endParaRPr lang="zh-CN" altLang="zh-CN" sz="3200" dirty="0">
              <a:latin typeface="Times New Roman" panose="02020603050405020304" pitchFamily="18" charset="0"/>
            </a:endParaRPr>
          </a:p>
          <a:p>
            <a:pPr indent="304800"/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       </a:t>
            </a:r>
            <a:r>
              <a:rPr lang="zh-CN" altLang="zh-CN" sz="3200" dirty="0">
                <a:latin typeface="Times New Roman" panose="02020603050405020304" pitchFamily="18" charset="0"/>
                <a:sym typeface="+mn-ea"/>
              </a:rPr>
              <a:t>愿我们能践行“善真”，将文化化于内，形于外。修身扬善打底色；自觉求真筑底蕴。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7080" cy="6912610"/>
            <a:chOff x="5" y="-24"/>
            <a:chExt cx="19208" cy="10886"/>
          </a:xfrm>
        </p:grpSpPr>
        <p:pic>
          <p:nvPicPr>
            <p:cNvPr id="4" name="图片 3" descr="图片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" y="-24"/>
              <a:ext cx="19209" cy="1088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5137785" y="2202815"/>
            <a:ext cx="5097145" cy="714375"/>
            <a:chOff x="5197" y="2468"/>
            <a:chExt cx="8275" cy="1125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197" y="2479"/>
              <a:ext cx="8275" cy="1082"/>
            </a:xfrm>
            <a:prstGeom prst="rect">
              <a:avLst/>
            </a:prstGeom>
            <a:solidFill>
              <a:srgbClr val="75B24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27" y="2479"/>
              <a:ext cx="1888" cy="1082"/>
              <a:chOff x="2542032" y="1707412"/>
              <a:chExt cx="1883664" cy="1080000"/>
            </a:xfrm>
          </p:grpSpPr>
          <p:sp>
            <p:nvSpPr>
              <p:cNvPr id="11" name="五边形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2542032" y="1707412"/>
                <a:ext cx="1883664" cy="1080000"/>
              </a:xfrm>
              <a:prstGeom prst="homePlate">
                <a:avLst>
                  <a:gd name="adj" fmla="val 28363"/>
                </a:avLst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165100" dist="190500" dir="10800000" algn="r" rotWithShape="0">
                  <a:prstClr val="black">
                    <a:alpha val="14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2798064" y="1866714"/>
                <a:ext cx="0" cy="76139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dash"/>
                <a:miter lim="800000"/>
              </a:ln>
              <a:effectLst>
                <a:innerShdw blurRad="63500" dist="266700" dir="13500000">
                  <a:prstClr val="black">
                    <a:alpha val="50000"/>
                  </a:prstClr>
                </a:innerShdw>
              </a:effectLst>
            </p:spPr>
          </p:cxnSp>
        </p:grpSp>
        <p:sp>
          <p:nvSpPr>
            <p:cNvPr id="14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6404" y="2468"/>
              <a:ext cx="1109" cy="112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rgbClr val="75B248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01</a:t>
              </a:r>
              <a:endParaRPr lang="en-US" altLang="zh-CN" sz="4050" dirty="0">
                <a:solidFill>
                  <a:srgbClr val="75B24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5" name="文本框 32"/>
            <p:cNvSpPr txBox="1"/>
            <p:nvPr>
              <p:custDataLst>
                <p:tags r:id="rId7"/>
              </p:custDataLst>
            </p:nvPr>
          </p:nvSpPr>
          <p:spPr>
            <a:xfrm>
              <a:off x="8516" y="2664"/>
              <a:ext cx="44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marL="0" marR="0" lvl="0" indent="0" algn="dist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noProof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说说</a:t>
              </a:r>
              <a:r>
                <a:rPr lang="zh-CN" altLang="en-US" sz="2400" b="1" kern="0" noProof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</a:t>
              </a:r>
              <a:endParaRPr lang="zh-CN" altLang="en-US" sz="2400" b="1" kern="0" noProof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5137785" y="3088640"/>
            <a:ext cx="5254625" cy="715645"/>
            <a:chOff x="3685" y="3675"/>
            <a:chExt cx="8275" cy="1127"/>
          </a:xfrm>
        </p:grpSpPr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3685" y="3686"/>
              <a:ext cx="8275" cy="1082"/>
            </a:xfrm>
            <a:prstGeom prst="rect">
              <a:avLst/>
            </a:prstGeom>
            <a:solidFill>
              <a:srgbClr val="FFB541"/>
            </a:solidFill>
            <a:ln>
              <a:noFill/>
            </a:ln>
            <a:effectLst>
              <a:outerShdw blurRad="266700" dist="1143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535" y="3686"/>
              <a:ext cx="1888" cy="1082"/>
              <a:chOff x="2816352" y="2793908"/>
              <a:chExt cx="1883664" cy="1080000"/>
            </a:xfrm>
          </p:grpSpPr>
          <p:sp>
            <p:nvSpPr>
              <p:cNvPr id="19" name="五边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16352" y="2793908"/>
                <a:ext cx="1883664" cy="1080000"/>
              </a:xfrm>
              <a:prstGeom prst="homePlate">
                <a:avLst>
                  <a:gd name="adj" fmla="val 28363"/>
                </a:avLst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165100" dist="190500" dir="10800000" algn="r" rotWithShape="0">
                  <a:prstClr val="black">
                    <a:alpha val="14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3072384" y="2953210"/>
                <a:ext cx="0" cy="76139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dash"/>
                <a:miter lim="800000"/>
              </a:ln>
              <a:effectLst>
                <a:innerShdw blurRad="63500" dist="266700" dir="13500000">
                  <a:prstClr val="black">
                    <a:alpha val="50000"/>
                  </a:prstClr>
                </a:innerShdw>
              </a:effectLst>
            </p:spPr>
          </p:cxnSp>
        </p:grpSp>
        <p:sp>
          <p:nvSpPr>
            <p:cNvPr id="21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4912" y="3675"/>
              <a:ext cx="1109" cy="11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rgbClr val="FB9E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02</a:t>
              </a:r>
              <a:endParaRPr lang="zh-CN" altLang="en-US" sz="4050" dirty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文本框 33"/>
            <p:cNvSpPr txBox="1"/>
            <p:nvPr>
              <p:custDataLst>
                <p:tags r:id="rId13"/>
              </p:custDataLst>
            </p:nvPr>
          </p:nvSpPr>
          <p:spPr>
            <a:xfrm>
              <a:off x="7005" y="3890"/>
              <a:ext cx="405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lvl="0" algn="dist" defTabSz="913765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聊聊</a:t>
              </a: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措施</a:t>
              </a:r>
              <a:endParaRPr lang="zh-CN" altLang="en-US" sz="2400" b="1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4"/>
            </p:custDataLst>
          </p:nvPr>
        </p:nvGrpSpPr>
        <p:grpSpPr>
          <a:xfrm>
            <a:off x="5137785" y="3975735"/>
            <a:ext cx="5254625" cy="715645"/>
            <a:chOff x="5264" y="4848"/>
            <a:chExt cx="8275" cy="1127"/>
          </a:xfrm>
        </p:grpSpPr>
        <p:sp>
          <p:nvSpPr>
            <p:cNvPr id="24" name="矩形 23"/>
            <p:cNvSpPr/>
            <p:nvPr>
              <p:custDataLst>
                <p:tags r:id="rId15"/>
              </p:custDataLst>
            </p:nvPr>
          </p:nvSpPr>
          <p:spPr>
            <a:xfrm>
              <a:off x="5264" y="4859"/>
              <a:ext cx="8275" cy="1082"/>
            </a:xfrm>
            <a:prstGeom prst="rect">
              <a:avLst/>
            </a:prstGeom>
            <a:solidFill>
              <a:srgbClr val="1DA2FF"/>
            </a:solidFill>
            <a:ln>
              <a:noFill/>
            </a:ln>
            <a:effectLst>
              <a:outerShdw blurRad="266700" dist="1143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131" y="4859"/>
              <a:ext cx="1888" cy="1082"/>
              <a:chOff x="3072384" y="3846623"/>
              <a:chExt cx="1883664" cy="1080000"/>
            </a:xfrm>
          </p:grpSpPr>
          <p:sp>
            <p:nvSpPr>
              <p:cNvPr id="26" name="五边形 25"/>
              <p:cNvSpPr/>
              <p:nvPr>
                <p:custDataLst>
                  <p:tags r:id="rId16"/>
                </p:custDataLst>
              </p:nvPr>
            </p:nvSpPr>
            <p:spPr>
              <a:xfrm>
                <a:off x="3072384" y="3846623"/>
                <a:ext cx="1883664" cy="1080000"/>
              </a:xfrm>
              <a:prstGeom prst="homePlate">
                <a:avLst>
                  <a:gd name="adj" fmla="val 28363"/>
                </a:avLst>
              </a:prstGeom>
              <a:solidFill>
                <a:sysClr val="window" lastClr="FFFFFF"/>
              </a:solidFill>
              <a:ln>
                <a:noFill/>
              </a:ln>
              <a:effectLst>
                <a:outerShdw blurRad="165100" dist="190500" dir="10800000" algn="r" rotWithShape="0">
                  <a:prstClr val="black">
                    <a:alpha val="14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26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3328416" y="4005925"/>
                <a:ext cx="0" cy="76139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dash"/>
                <a:miter lim="800000"/>
              </a:ln>
              <a:effectLst>
                <a:innerShdw blurRad="63500" dist="266700" dir="13500000">
                  <a:prstClr val="black">
                    <a:alpha val="50000"/>
                  </a:prstClr>
                </a:innerShdw>
              </a:effectLst>
            </p:spPr>
          </p:cxnSp>
        </p:grpSp>
        <p:sp>
          <p:nvSpPr>
            <p:cNvPr id="28" name="文本框 15"/>
            <p:cNvSpPr txBox="1"/>
            <p:nvPr>
              <p:custDataLst>
                <p:tags r:id="rId18"/>
              </p:custDataLst>
            </p:nvPr>
          </p:nvSpPr>
          <p:spPr>
            <a:xfrm>
              <a:off x="6507" y="4848"/>
              <a:ext cx="1109" cy="11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rgbClr val="1DA2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03</a:t>
              </a:r>
              <a:endParaRPr lang="en-US" altLang="zh-CN" sz="4050" dirty="0">
                <a:solidFill>
                  <a:srgbClr val="1DA2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9" name="文本框 34"/>
            <p:cNvSpPr txBox="1"/>
            <p:nvPr>
              <p:custDataLst>
                <p:tags r:id="rId19"/>
              </p:custDataLst>
            </p:nvPr>
          </p:nvSpPr>
          <p:spPr>
            <a:xfrm>
              <a:off x="8585" y="5063"/>
              <a:ext cx="40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lvl="0" algn="dist" defTabSz="913765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b="1" kern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后期</a:t>
              </a:r>
              <a:r>
                <a:rPr lang="zh-CN" altLang="en-US" sz="2400" b="1" kern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关注点</a:t>
              </a:r>
              <a:endParaRPr lang="zh-CN" altLang="en-US" sz="2400" b="1" kern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626318" y="2085839"/>
            <a:ext cx="4191770" cy="3076590"/>
          </a:xfrm>
          <a:prstGeom prst="rect">
            <a:avLst/>
          </a:prstGeom>
        </p:spPr>
      </p:pic>
      <p:sp>
        <p:nvSpPr>
          <p:cNvPr id="39" name="文本框 7"/>
          <p:cNvSpPr txBox="1"/>
          <p:nvPr/>
        </p:nvSpPr>
        <p:spPr>
          <a:xfrm>
            <a:off x="1991507" y="3121151"/>
            <a:ext cx="1653001" cy="8345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目录</a:t>
            </a:r>
            <a:endParaRPr lang="zh-CN" altLang="en-US" sz="48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32890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：课程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5645"/>
            <a:chOff x="8921" y="3458"/>
            <a:chExt cx="1888" cy="1127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700" cy="11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1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055495"/>
            <a:ext cx="10407015" cy="4981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04800"/>
            <a:r>
              <a:rPr lang="en-US" altLang="zh-CN" sz="3200" b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2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每一门课都很重要！不轻易剥夺，不随意执教！这是教学事故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2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304800"/>
            <a:r>
              <a:rPr 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国家课程质量：道法、科学、班队、劳动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2.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校本课程执行：绘本、沐浴书香、书法、绘本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3.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班本课程落实：课后服务第二时段必须有组织、有内容、有目标，不是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劳动课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，不是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放风课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从周二开始，合理控制卫生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时间，要看到课后服务课程设计和课堂组织；值日行政关注第二时段的执行情况，看内容，看设计；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个别学生补差要合理使用时间；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32890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：学生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常规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5645"/>
            <a:chOff x="8921" y="3458"/>
            <a:chExt cx="1888" cy="1127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700" cy="11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1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028190"/>
            <a:ext cx="9796145" cy="4981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04800"/>
            <a:r>
              <a:rPr lang="en-US" altLang="zh-CN" sz="3200" b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2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有问题不可怕，可怕</a:t>
            </a:r>
            <a:r>
              <a:rPr lang="zh-CN" altLang="en-US" sz="32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的是不解决，不重视！</a:t>
            </a:r>
            <a:endParaRPr lang="en-US" altLang="zh-CN" sz="32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.学生课间行为：管不住脚（跑）；管不住嘴（叫）；管不住手（打）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.大课间的状态：不组织（千篇一律）；不管理（熟视无睹）；不评价（无从入手）室内大课间，作为副班，不进班组织，更谈不上协助班主任做好学生的思想工作。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.外出班级的路队（包括上社团的）：候课晚，学生吵；行进中，队伍乱；上完课，一窝蜂；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.课后服务：第一批，有点乱；第二批，静堂晚；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建立组织；明确责任；监督过程；及时评价；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32890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我们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的愿景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5645"/>
            <a:chOff x="8921" y="3458"/>
            <a:chExt cx="1888" cy="1127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700" cy="11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1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144395"/>
            <a:ext cx="977900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我们的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希冀：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向善向上，求真求新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是我校的校训文化。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向善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就是要心中有爱，心地善良，仁者爱人；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向上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就是心中有梦，志存高远，追求卓越。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求真求新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就是追求真理，学做真人；认真治学，一丝不苟；认真做事，精益求精。</a:t>
            </a:r>
            <a:endParaRPr lang="en-US" altLang="zh-CN" sz="2400" dirty="0">
              <a:latin typeface="Times New Roman" panose="02020603050405020304" pitchFamily="18" charset="0"/>
              <a:sym typeface="+mn-ea"/>
            </a:endParaRPr>
          </a:p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     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教育通过“教天地人事，育生命自觉”，实现人的生命质量的提升，体现教育中的人文关怀的特质。为人生打好底色，养成向上，阳光，明亮，温暖的心向和态度，这是给孩子一辈子的财富。</a:t>
            </a:r>
            <a:endParaRPr lang="zh-CN" altLang="zh-CN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      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有了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关注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陪伴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坚守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和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规则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，才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能描绘薛小亮丽的底色。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期待你们更多地倾注，为薛小底色绘就那灿烂的一笔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32890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聊聊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措施：怎么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办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4375"/>
            <a:chOff x="8921" y="3458"/>
            <a:chExt cx="1888" cy="1125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144395"/>
            <a:ext cx="97790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首先是态度和责任：迎检的一些人和一些事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zh-CN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责任如阳光，能激发潜能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/>
            <a:r>
              <a:rPr lang="zh-CN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责任如甘露，能净化心灵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/>
            <a:r>
              <a:rPr lang="zh-CN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责任如烛光，能照亮人生。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/>
            <a:r>
              <a:rPr lang="zh-CN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勇于担当，源于强烈的事业心、责任感。</a:t>
            </a:r>
            <a:endParaRPr lang="zh-CN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852805" y="4570730"/>
            <a:ext cx="2946400" cy="215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3903980" y="4570730"/>
            <a:ext cx="3670300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7679055" y="4609465"/>
            <a:ext cx="3173730" cy="2155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32890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聊聊措施：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怎么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办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4375"/>
            <a:chOff x="8921" y="3458"/>
            <a:chExt cx="1888" cy="1125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144395"/>
            <a:ext cx="1114171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其次是方向和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要求：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）上好自己的每堂课：国家课程、校本课程、班本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课程</a:t>
            </a:r>
            <a:endParaRPr 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管好自己的班级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：路队、课间、就餐、卫生</a:t>
            </a:r>
            <a:endParaRPr 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做好岗位的职责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：副班主任、值岗、办公室、专用室</a:t>
            </a:r>
            <a:endParaRPr 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具有育人的意识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：都是教育者</a:t>
            </a:r>
            <a:endParaRPr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提高管理的素养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：多看、多学、多陪、多评</a:t>
            </a:r>
            <a:endParaRPr 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提升执行的力度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：主人翁的角度</a:t>
            </a:r>
            <a:endParaRPr 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43685"/>
            <a:ext cx="833247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后期</a:t>
            </a: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关注点：如何落实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4375"/>
            <a:chOff x="8921" y="3458"/>
            <a:chExt cx="1888" cy="1125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144395"/>
            <a:ext cx="102508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zh-CN" sz="3200" dirty="0">
                <a:latin typeface="Times New Roman" panose="02020603050405020304" pitchFamily="18" charset="0"/>
                <a:sym typeface="+mn-ea"/>
              </a:rPr>
              <a:t>对一名教师而言，应该坚守的底线就是有利于学生的健康成长和全面发展。</a:t>
            </a:r>
            <a:endParaRPr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教师方面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:办公行为与课程的落实;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2.学生方面：课间行为和路队的有序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r>
              <a:rPr 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(1)</a:t>
            </a:r>
            <a:r>
              <a:rPr 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校园的声音能否小下来</a:t>
            </a:r>
            <a:endParaRPr altLang="zh-CN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304800"/>
            <a:r>
              <a:rPr 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(2)</a:t>
            </a:r>
            <a:r>
              <a:rPr 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学生的脚步能否慢下来</a:t>
            </a:r>
            <a:endParaRPr altLang="zh-CN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304800"/>
            <a:r>
              <a:rPr 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(3)</a:t>
            </a:r>
            <a:r>
              <a:rPr 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班级的路队能否好起来</a:t>
            </a:r>
            <a:endParaRPr altLang="zh-CN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270" y="-23495"/>
            <a:ext cx="12205970" cy="6880860"/>
            <a:chOff x="-2" y="-37"/>
            <a:chExt cx="19222" cy="10836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" y="-37"/>
              <a:ext cx="19222" cy="1083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05" y="904"/>
              <a:ext cx="704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zh-CN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常州市新北区薛家实验小学</a:t>
              </a:r>
              <a:endParaRPr lang="zh-CN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1446530" y="1532890"/>
            <a:ext cx="464566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转化：如何落实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！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280474" y="1428750"/>
            <a:ext cx="1198811" cy="714375"/>
            <a:chOff x="8921" y="3458"/>
            <a:chExt cx="1888" cy="1125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4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57580" y="2309495"/>
            <a:ext cx="97790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200" b="0">
                <a:solidFill>
                  <a:srgbClr val="000000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个人主动作为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；（班级的主要问题，主要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学生）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2.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年级组重点关注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；（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帮助一下，指导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一下）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蹲点行政日常督促；（开展好个别</a:t>
            </a:r>
            <a:r>
              <a:rPr 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谈话）</a:t>
            </a:r>
            <a:endParaRPr 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4.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管理团队班级调研；（谁是第一个）</a:t>
            </a:r>
            <a:endParaRPr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0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1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2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3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4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5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6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7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8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19.xml><?xml version="1.0" encoding="utf-8"?>
<p:tagLst xmlns:p="http://schemas.openxmlformats.org/presentationml/2006/main">
  <p:tag name="COMMONDATA" val="eyJoZGlkIjoiNzdiMjAwNzdmYWRmM2RlYjg0ZjdiY2VmZjQ5MTI4NDYifQ=="/>
  <p:tag name="KSO_WPP_MARK_KEY" val="b625ba4a-4e5e-4ab8-8c22-113a3b368bdb"/>
</p:tagLst>
</file>

<file path=ppt/tags/tag2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3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4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5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6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7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8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ags/tag9.xml><?xml version="1.0" encoding="utf-8"?>
<p:tagLst xmlns:p="http://schemas.openxmlformats.org/presentationml/2006/main">
  <p:tag name="KSO_WM_DIAGRAM_VIRTUALLY_FRAME" val="{&quot;height&quot;:267.216062992126,&quot;left&quot;:404.5370078740158,&quot;top&quot;:173.43393700787402,&quot;width&quot;:413.762992125984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WPS 演示</Application>
  <PresentationFormat>宽屏</PresentationFormat>
  <Paragraphs>120</Paragraphs>
  <Slides>10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黑体</vt:lpstr>
      <vt:lpstr>方正小标宋简体</vt:lpstr>
      <vt:lpstr>微软雅黑</vt:lpstr>
      <vt:lpstr>隶书</vt:lpstr>
      <vt:lpstr>Calibri</vt:lpstr>
      <vt:lpstr>迷你简粗倩</vt:lpstr>
      <vt:lpstr>时尚中黑简体</vt:lpstr>
      <vt:lpstr>Arial</vt:lpstr>
      <vt:lpstr>楷体</vt:lpstr>
      <vt:lpstr>Times New Roman</vt:lpstr>
      <vt:lpstr>仿宋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夫子不老</cp:lastModifiedBy>
  <cp:revision>70</cp:revision>
  <dcterms:created xsi:type="dcterms:W3CDTF">2023-06-27T23:47:00Z</dcterms:created>
  <dcterms:modified xsi:type="dcterms:W3CDTF">2024-04-15T05:54:23Z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E2D542A337C4440EBCDD91E0990EED5A_13</vt:lpwstr>
  </property>
</Properties>
</file>