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9" r:id="rId12"/>
    <p:sldId id="263" r:id="rId13"/>
    <p:sldId id="264" r:id="rId14"/>
    <p:sldId id="265" r:id="rId15"/>
    <p:sldId id="270" r:id="rId16"/>
    <p:sldId id="266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CE22-2A71-4169-BDE6-D0650646228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C267-57C1-44AB-BF4F-3A7B1808E7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png"/><Relationship Id="rId2" Type="http://schemas.microsoft.com/office/2007/relationships/media" Target="file:///E:\2021&#24180;&#26149;&#23398;&#26399;&#33487;&#25945;&#29256;&#23567;&#23398;&#31185;&#23398;&#19979;&#20876;&#36164;&#28304;&#21253;&#65288;&#27743;&#33487;&#36125;&#25104;&#31185;&#23398;&#24037;&#20316;&#23460;&#65289;\2022&#24180;&#26149;&#33487;&#25945;&#29256;&#23567;&#23398;&#31185;&#23398;&#22235;&#24180;&#32423;&#19979;&#20876;&#65288;&#26032;&#25945;&#26448;&#65289;\&#31532;1&#21333;&#20803;%20%20&#20919;&#21644;&#28909;\3.&#27700;&#21463;&#28909;&#20197;&#21518;&#65288;&#30416;&#22478;%20&#34081;&#37329;&#33805;&#65289;\03%20&#8220;&#20912;&#34701;&#21270;&#8221;&#21644;&#8220;&#27700;&#27832;&#33150;&#8221;&#28436;&#31034;&#23454;&#39564;20210122_batch.wmv" TargetMode="External"/><Relationship Id="rId1" Type="http://schemas.openxmlformats.org/officeDocument/2006/relationships/video" Target="file:///E:\2021&#24180;&#26149;&#23398;&#26399;&#33487;&#25945;&#29256;&#23567;&#23398;&#31185;&#23398;&#19979;&#20876;&#36164;&#28304;&#21253;&#65288;&#27743;&#33487;&#36125;&#25104;&#31185;&#23398;&#24037;&#20316;&#23460;&#65289;\2022&#24180;&#26149;&#33487;&#25945;&#29256;&#23567;&#23398;&#31185;&#23398;&#22235;&#24180;&#32423;&#19979;&#20876;&#65288;&#26032;&#25945;&#26448;&#65289;\&#31532;1&#21333;&#20803;%20%20&#20919;&#21644;&#28909;\3.&#27700;&#21463;&#28909;&#20197;&#21518;&#65288;&#30416;&#22478;%20&#34081;&#37329;&#33805;&#65289;\03%20&#8220;&#20912;&#34701;&#21270;&#8221;&#21644;&#8220;&#27700;&#27832;&#33150;&#8221;&#28436;&#31034;&#23454;&#39564;20210122_batch.wmv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5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9.png"/><Relationship Id="rId2" Type="http://schemas.microsoft.com/office/2007/relationships/media" Target="file:///E:\2021&#24180;&#26149;&#23398;&#26399;&#33487;&#25945;&#29256;&#23567;&#23398;&#31185;&#23398;&#19979;&#20876;&#36164;&#28304;&#21253;&#65288;&#27743;&#33487;&#36125;&#25104;&#31185;&#23398;&#24037;&#20316;&#23460;&#65289;\2022&#24180;&#26149;&#33487;&#25945;&#29256;&#23567;&#23398;&#31185;&#23398;&#22235;&#24180;&#32423;&#19979;&#20876;&#65288;&#26032;&#25945;&#26448;&#65289;\&#31532;1&#21333;&#20803;%20%20&#20919;&#21644;&#28909;\3.&#27700;&#21463;&#28909;&#20197;&#21518;&#65288;&#30416;&#22478;%20&#34081;&#37329;&#33805;&#65289;\9&#27832;&#33150;1_batch.wmv" TargetMode="External"/><Relationship Id="rId1" Type="http://schemas.openxmlformats.org/officeDocument/2006/relationships/video" Target="file:///E:\2021&#24180;&#26149;&#23398;&#26399;&#33487;&#25945;&#29256;&#23567;&#23398;&#31185;&#23398;&#19979;&#20876;&#36164;&#28304;&#21253;&#65288;&#27743;&#33487;&#36125;&#25104;&#31185;&#23398;&#24037;&#20316;&#23460;&#65289;\2022&#24180;&#26149;&#33487;&#25945;&#29256;&#23567;&#23398;&#31185;&#23398;&#22235;&#24180;&#32423;&#19979;&#20876;&#65288;&#26032;&#25945;&#26448;&#65289;\&#31532;1&#21333;&#20803;%20%20&#20919;&#21644;&#28909;\3.&#27700;&#21463;&#28909;&#20197;&#21518;&#65288;&#30416;&#22478;%20&#34081;&#37329;&#33805;&#65289;\9&#27832;&#33150;1_batch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0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489480" y="369608"/>
            <a:ext cx="3021425" cy="58705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第一单元 冷和热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3309620" y="2187575"/>
            <a:ext cx="6364605" cy="216725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6000" b="0" i="0" dirty="0">
                <a:solidFill>
                  <a:schemeClr val="accent2">
                    <a:lumMod val="20000"/>
                    <a:lumOff val="8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3、水受热以后</a:t>
            </a:r>
            <a:endParaRPr lang="zh-CN" altLang="en-US" sz="6000" b="0" i="0" dirty="0">
              <a:solidFill>
                <a:schemeClr val="accent2">
                  <a:lumMod val="20000"/>
                  <a:lumOff val="8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3 “冰融化”和“水沸腾”演示实验20210122_batch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4" y="287569"/>
            <a:ext cx="828675" cy="828675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1315679" y="287969"/>
            <a:ext cx="10025977" cy="108115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6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先把点连成线，再分析下图记录的水沸腾前后温度变化曲线图，回答下面的问题。</a:t>
            </a:r>
            <a:endParaRPr lang="zh-CN" altLang="en-US" sz="2600" b="0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1"/>
          <p:cNvGrpSpPr/>
          <p:nvPr/>
        </p:nvGrpSpPr>
        <p:grpSpPr>
          <a:xfrm>
            <a:off x="177556" y="1368981"/>
            <a:ext cx="6065768" cy="3314700"/>
            <a:chOff x="0" y="0"/>
            <a:chExt cx="6065768" cy="3314700"/>
          </a:xfrm>
        </p:grpSpPr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065768" cy="3314700"/>
            </a:xfrm>
            <a:prstGeom prst="rect">
              <a:avLst/>
            </a:prstGeom>
          </p:spPr>
        </p:pic>
        <p:sp>
          <p:nvSpPr>
            <p:cNvPr id="6" name="形状4"/>
            <p:cNvSpPr txBox="1"/>
            <p:nvPr/>
          </p:nvSpPr>
          <p:spPr>
            <a:xfrm>
              <a:off x="1160924" y="937372"/>
              <a:ext cx="4184962" cy="1437194"/>
            </a:xfrm>
            <a:custGeom>
              <a:avLst/>
              <a:gdLst>
                <a:gd name="connsiteX0" fmla="*/ 0 w 4184962"/>
                <a:gd name="connsiteY0" fmla="*/ 1437194 h 1437194"/>
                <a:gd name="connsiteX1" fmla="*/ 229762 w 4184962"/>
                <a:gd name="connsiteY1" fmla="*/ 1382770 h 1437194"/>
                <a:gd name="connsiteX2" fmla="*/ 440598 w 4184962"/>
                <a:gd name="connsiteY2" fmla="*/ 1280934 h 1437194"/>
                <a:gd name="connsiteX3" fmla="*/ 734248 w 4184962"/>
                <a:gd name="connsiteY3" fmla="*/ 1071765 h 1437194"/>
                <a:gd name="connsiteX4" fmla="*/ 1055099 w 4184962"/>
                <a:gd name="connsiteY4" fmla="*/ 937833 h 1437194"/>
                <a:gd name="connsiteX5" fmla="*/ 1382667 w 4184962"/>
                <a:gd name="connsiteY5" fmla="*/ 844476 h 1437194"/>
                <a:gd name="connsiteX6" fmla="*/ 1706355 w 4184962"/>
                <a:gd name="connsiteY6" fmla="*/ 631400 h 1437194"/>
                <a:gd name="connsiteX7" fmla="*/ 2022382 w 4184962"/>
                <a:gd name="connsiteY7" fmla="*/ 478175 h 1437194"/>
                <a:gd name="connsiteX8" fmla="*/ 2348387 w 4184962"/>
                <a:gd name="connsiteY8" fmla="*/ 289209 h 1437194"/>
                <a:gd name="connsiteX9" fmla="*/ 2661023 w 4184962"/>
                <a:gd name="connsiteY9" fmla="*/ 204164 h 1437194"/>
                <a:gd name="connsiteX10" fmla="*/ 2973571 w 4184962"/>
                <a:gd name="connsiteY10" fmla="*/ 18393 h 1437194"/>
                <a:gd name="connsiteX11" fmla="*/ 3329485 w 4184962"/>
                <a:gd name="connsiteY11" fmla="*/ 1067 h 1437194"/>
                <a:gd name="connsiteX12" fmla="*/ 3639097 w 4184962"/>
                <a:gd name="connsiteY12" fmla="*/ -887 h 1437194"/>
                <a:gd name="connsiteX13" fmla="*/ 3958316 w 4184962"/>
                <a:gd name="connsiteY13" fmla="*/ 709 h 143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84962" h="1437194" fill="none">
                  <a:moveTo>
                    <a:pt x="0" y="1437194"/>
                  </a:moveTo>
                  <a:quadBezTo>
                    <a:pt x="229762" y="1382770"/>
                    <a:pt x="335180" y="1331852"/>
                  </a:quadBezTo>
                  <a:cubicBezTo>
                    <a:pt x="440598" y="1280934"/>
                    <a:pt x="529859" y="1189723"/>
                    <a:pt x="632054" y="1130744"/>
                  </a:cubicBezTo>
                  <a:cubicBezTo>
                    <a:pt x="734248" y="1071765"/>
                    <a:pt x="841062" y="1017205"/>
                    <a:pt x="948081" y="977519"/>
                  </a:cubicBezTo>
                  <a:cubicBezTo>
                    <a:pt x="1055099" y="937833"/>
                    <a:pt x="1164701" y="938184"/>
                    <a:pt x="1273684" y="891330"/>
                  </a:cubicBezTo>
                  <a:cubicBezTo>
                    <a:pt x="1382667" y="844476"/>
                    <a:pt x="1492220" y="749043"/>
                    <a:pt x="1599287" y="690222"/>
                  </a:cubicBezTo>
                  <a:cubicBezTo>
                    <a:pt x="1706355" y="631400"/>
                    <a:pt x="1808247" y="595818"/>
                    <a:pt x="1915314" y="536997"/>
                  </a:cubicBezTo>
                  <a:cubicBezTo>
                    <a:pt x="2022382" y="478175"/>
                    <a:pt x="2133449" y="382569"/>
                    <a:pt x="2240918" y="335889"/>
                  </a:cubicBezTo>
                  <a:cubicBezTo>
                    <a:pt x="2348387" y="289209"/>
                    <a:pt x="2452867" y="295236"/>
                    <a:pt x="2556945" y="249700"/>
                  </a:cubicBezTo>
                  <a:cubicBezTo>
                    <a:pt x="2661023" y="204164"/>
                    <a:pt x="2753219" y="97945"/>
                    <a:pt x="2863395" y="58169"/>
                  </a:cubicBezTo>
                  <a:cubicBezTo>
                    <a:pt x="2973571" y="18393"/>
                    <a:pt x="3105971" y="19505"/>
                    <a:pt x="3217728" y="10286"/>
                  </a:cubicBezTo>
                  <a:cubicBezTo>
                    <a:pt x="3329485" y="1067"/>
                    <a:pt x="3428413" y="2305"/>
                    <a:pt x="3533755" y="709"/>
                  </a:cubicBezTo>
                  <a:cubicBezTo>
                    <a:pt x="3639097" y="-887"/>
                    <a:pt x="3741247" y="709"/>
                    <a:pt x="3849782" y="709"/>
                  </a:cubicBezTo>
                  <a:cubicBezTo>
                    <a:pt x="3958316" y="709"/>
                    <a:pt x="4184962" y="53380"/>
                    <a:pt x="4184962" y="709"/>
                  </a:cubicBezTo>
                </a:path>
              </a:pathLst>
            </a:custGeom>
            <a:ln w="38100">
              <a:solidFill>
                <a:srgbClr val="8361F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7" name="文本2"/>
          <p:cNvSpPr txBox="1"/>
          <p:nvPr/>
        </p:nvSpPr>
        <p:spPr>
          <a:xfrm>
            <a:off x="6523377" y="1368885"/>
            <a:ext cx="4976317" cy="58705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1. 水沸腾前，温度是否持续升？</a:t>
            </a:r>
            <a:endParaRPr lang="zh-CN" altLang="en-US" sz="2400" b="0" i="0" dirty="0">
              <a:solidFill>
                <a:srgbClr val="FFFFFF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文本3"/>
          <p:cNvSpPr txBox="1"/>
          <p:nvPr/>
        </p:nvSpPr>
        <p:spPr>
          <a:xfrm>
            <a:off x="6523101" y="2555815"/>
            <a:ext cx="4133977" cy="58705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2. 水沸腾时的温度是多少？</a:t>
            </a:r>
            <a:endParaRPr lang="zh-CN" altLang="en-US" sz="2400" b="0" i="0" dirty="0">
              <a:solidFill>
                <a:srgbClr val="FFFFFF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4"/>
          <p:cNvSpPr txBox="1"/>
          <p:nvPr/>
        </p:nvSpPr>
        <p:spPr>
          <a:xfrm>
            <a:off x="6523187" y="3919680"/>
            <a:ext cx="4727143" cy="98361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3. 水在沸腾的过程中，温度是否继续上升？</a:t>
            </a:r>
            <a:endParaRPr lang="zh-CN" altLang="en-US" sz="2400" b="0" i="0" dirty="0">
              <a:solidFill>
                <a:srgbClr val="FFFFFF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" name="形状1"/>
          <p:cNvSpPr txBox="1"/>
          <p:nvPr/>
        </p:nvSpPr>
        <p:spPr>
          <a:xfrm>
            <a:off x="6540046" y="1955873"/>
            <a:ext cx="4943932" cy="609352"/>
          </a:xfrm>
          <a:prstGeom prst="rect">
            <a:avLst/>
          </a:prstGeom>
          <a:solidFill>
            <a:srgbClr val="F5F0AC">
              <a:alpha val="78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C72727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水沸腾前，温度持续上升。</a:t>
            </a:r>
            <a:endParaRPr lang="zh-CN" altLang="en-US" sz="2400" b="1" i="0" dirty="0">
              <a:solidFill>
                <a:srgbClr val="C72727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" name="形状2"/>
          <p:cNvSpPr txBox="1"/>
          <p:nvPr/>
        </p:nvSpPr>
        <p:spPr>
          <a:xfrm>
            <a:off x="6539770" y="3142879"/>
            <a:ext cx="4943932" cy="609352"/>
          </a:xfrm>
          <a:prstGeom prst="rect">
            <a:avLst/>
          </a:prstGeom>
          <a:solidFill>
            <a:srgbClr val="F5F0AC">
              <a:alpha val="78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C72727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水沸腾时的温度是 100 ℃。</a:t>
            </a:r>
            <a:endParaRPr lang="zh-CN" altLang="en-US" sz="2400" b="1" i="0" dirty="0">
              <a:solidFill>
                <a:srgbClr val="C72727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形状3"/>
          <p:cNvSpPr txBox="1"/>
          <p:nvPr/>
        </p:nvSpPr>
        <p:spPr>
          <a:xfrm>
            <a:off x="3791636" y="4903108"/>
            <a:ext cx="7458532" cy="609352"/>
          </a:xfrm>
          <a:prstGeom prst="rect">
            <a:avLst/>
          </a:prstGeom>
          <a:solidFill>
            <a:srgbClr val="F5F0AC">
              <a:alpha val="78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C72727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水在沸腾过程中，温度不再继续上升。</a:t>
            </a:r>
            <a:endParaRPr lang="zh-CN" altLang="en-US" sz="2400" b="1" i="0" dirty="0">
              <a:solidFill>
                <a:srgbClr val="C72727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1" grpId="0" animBg="1"/>
      <p:bldP spid="9" grpId="0" animBg="1"/>
      <p:bldP spid="1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401623" y="389058"/>
            <a:ext cx="6977529" cy="62630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6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停止加热后，烧杯中水面的位置有何变化？</a:t>
            </a:r>
            <a:endParaRPr lang="zh-CN" altLang="en-US" sz="2600" b="0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4" y="287569"/>
            <a:ext cx="828675" cy="828675"/>
          </a:xfrm>
          <a:prstGeom prst="rect">
            <a:avLst/>
          </a:prstGeom>
        </p:spPr>
      </p:pic>
      <p:sp>
        <p:nvSpPr>
          <p:cNvPr id="4" name="形状1"/>
          <p:cNvSpPr txBox="1"/>
          <p:nvPr/>
        </p:nvSpPr>
        <p:spPr>
          <a:xfrm>
            <a:off x="1315984" y="1326918"/>
            <a:ext cx="9668332" cy="1599952"/>
          </a:xfrm>
          <a:prstGeom prst="rect">
            <a:avLst/>
          </a:prstGeom>
          <a:solidFill>
            <a:srgbClr val="F5F0AC">
              <a:alpha val="78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600" b="1" i="0" dirty="0">
                <a:solidFill>
                  <a:srgbClr val="C72727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停止加热后，烧杯中水面的位置下降了。说明产生了水蒸气。</a:t>
            </a:r>
            <a:endParaRPr lang="zh-CN" altLang="en-US" sz="2600" b="1" i="0" dirty="0">
              <a:solidFill>
                <a:srgbClr val="C72727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形状2"/>
          <p:cNvSpPr txBox="1"/>
          <p:nvPr/>
        </p:nvSpPr>
        <p:spPr>
          <a:xfrm>
            <a:off x="906713" y="3636121"/>
            <a:ext cx="10658635" cy="1488413"/>
          </a:xfrm>
          <a:custGeom>
            <a:avLst/>
            <a:gdLst>
              <a:gd name="connsiteX0" fmla="*/ 248069 w 10658635"/>
              <a:gd name="connsiteY0" fmla="*/ 0 h 1488413"/>
              <a:gd name="connsiteX1" fmla="*/ 10410566 w 10658635"/>
              <a:gd name="connsiteY1" fmla="*/ 0 h 1488413"/>
              <a:gd name="connsiteX2" fmla="*/ 10476358 w 10658635"/>
              <a:gd name="connsiteY2" fmla="*/ 0 h 1488413"/>
              <a:gd name="connsiteX3" fmla="*/ 10632500 w 10658635"/>
              <a:gd name="connsiteY3" fmla="*/ 119179 h 1488413"/>
              <a:gd name="connsiteX4" fmla="*/ 10658635 w 10658635"/>
              <a:gd name="connsiteY4" fmla="*/ 1240344 h 1488413"/>
              <a:gd name="connsiteX5" fmla="*/ 10658635 w 10658635"/>
              <a:gd name="connsiteY5" fmla="*/ 1306136 h 1488413"/>
              <a:gd name="connsiteX6" fmla="*/ 10539456 w 10658635"/>
              <a:gd name="connsiteY6" fmla="*/ 1462277 h 1488413"/>
              <a:gd name="connsiteX7" fmla="*/ 248069 w 10658635"/>
              <a:gd name="connsiteY7" fmla="*/ 1488413 h 1488413"/>
              <a:gd name="connsiteX8" fmla="*/ 182277 w 10658635"/>
              <a:gd name="connsiteY8" fmla="*/ 1488413 h 1488413"/>
              <a:gd name="connsiteX9" fmla="*/ 26136 w 10658635"/>
              <a:gd name="connsiteY9" fmla="*/ 1369233 h 1488413"/>
              <a:gd name="connsiteX10" fmla="*/ 0 w 10658635"/>
              <a:gd name="connsiteY10" fmla="*/ 248069 h 1488413"/>
              <a:gd name="connsiteX11" fmla="*/ 0 w 10658635"/>
              <a:gd name="connsiteY11" fmla="*/ 111064 h 148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58635" h="1488413">
                <a:moveTo>
                  <a:pt x="248069" y="0"/>
                </a:moveTo>
                <a:lnTo>
                  <a:pt x="10410566" y="0"/>
                </a:lnTo>
                <a:cubicBezTo>
                  <a:pt x="10476358" y="0"/>
                  <a:pt x="10539456" y="26135"/>
                  <a:pt x="10585977" y="72657"/>
                </a:cubicBezTo>
                <a:cubicBezTo>
                  <a:pt x="10632500" y="119179"/>
                  <a:pt x="10658635" y="182277"/>
                  <a:pt x="10658635" y="248069"/>
                </a:cubicBezTo>
                <a:lnTo>
                  <a:pt x="10658635" y="1240344"/>
                </a:lnTo>
                <a:cubicBezTo>
                  <a:pt x="10658635" y="1306136"/>
                  <a:pt x="10632500" y="1369234"/>
                  <a:pt x="10585978" y="1415755"/>
                </a:cubicBezTo>
                <a:cubicBezTo>
                  <a:pt x="10539456" y="1462277"/>
                  <a:pt x="10476358" y="1488413"/>
                  <a:pt x="10410566" y="1488413"/>
                </a:cubicBezTo>
                <a:lnTo>
                  <a:pt x="248069" y="1488413"/>
                </a:lnTo>
                <a:cubicBezTo>
                  <a:pt x="182277" y="1488413"/>
                  <a:pt x="119180" y="1462277"/>
                  <a:pt x="72658" y="1415755"/>
                </a:cubicBezTo>
                <a:cubicBezTo>
                  <a:pt x="26136" y="1369233"/>
                  <a:pt x="0" y="1306136"/>
                  <a:pt x="0" y="1240344"/>
                </a:cubicBezTo>
                <a:lnTo>
                  <a:pt x="0" y="248069"/>
                </a:lnTo>
                <a:cubicBezTo>
                  <a:pt x="0" y="111064"/>
                  <a:pt x="111064" y="0"/>
                  <a:pt x="248069" y="0"/>
                </a:cubicBezTo>
                <a:close/>
              </a:path>
            </a:pathLst>
          </a:custGeom>
          <a:solidFill>
            <a:srgbClr val="FFCC99">
              <a:alpha val="100000"/>
            </a:srgbClr>
          </a:solidFill>
          <a:ln w="38100">
            <a:solidFill>
              <a:srgbClr val="8361F3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>
              <a:lnSpc>
                <a:spcPts val="4400"/>
              </a:lnSpc>
            </a:pPr>
            <a:r>
              <a:rPr lang="zh-CN" altLang="en-US" sz="2600" b="0" i="0" dirty="0">
                <a:solidFill>
                  <a:srgbClr val="C7272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　　在一般情况下，当温度升高到100 ℃时，水会沸腾，并</a:t>
            </a:r>
            <a:endParaRPr lang="zh-CN" altLang="en-US" sz="2600" b="0" i="0" dirty="0">
              <a:solidFill>
                <a:srgbClr val="C7272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>
              <a:lnSpc>
                <a:spcPts val="4400"/>
              </a:lnSpc>
            </a:pPr>
            <a:r>
              <a:rPr lang="zh-CN" altLang="en-US" sz="2600" b="0" i="0" dirty="0">
                <a:solidFill>
                  <a:srgbClr val="C7272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产生大量气泡。水沸腾时的温度叫作水的沸点。</a:t>
            </a:r>
            <a:endParaRPr lang="zh-CN" altLang="en-US" sz="2600" b="0" i="0" dirty="0">
              <a:solidFill>
                <a:srgbClr val="C7272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1" y="1345844"/>
            <a:ext cx="7042690" cy="3314700"/>
          </a:xfrm>
          <a:prstGeom prst="rect">
            <a:avLst/>
          </a:prstGeom>
        </p:spPr>
      </p:pic>
      <p:pic>
        <p:nvPicPr>
          <p:cNvPr id="3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6" y="188281"/>
            <a:ext cx="1009650" cy="847725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1116549" y="188547"/>
            <a:ext cx="8415776" cy="659829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满壶的水烧开后会产生哪些现象？为什么？</a:t>
            </a:r>
            <a:endParaRPr lang="zh-CN" altLang="en-US" sz="2800" b="0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8131331" y="1613106"/>
            <a:ext cx="3123371" cy="278047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现象 ：水壶里的 水 变 少 了，产生了大量气泡 ；在壶盖和壶把手上有水珠形成。</a:t>
            </a:r>
            <a:endParaRPr lang="zh-CN" altLang="en-US" sz="2800" b="0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沸腾1_batch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思维导图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686" y="2586857"/>
            <a:ext cx="677227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657274" y="519455"/>
            <a:ext cx="9059570" cy="59277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冰、水、水蒸气是同一种物质吗？它们有哪些相同和不同之处？</a:t>
            </a:r>
            <a:endParaRPr lang="zh-CN" altLang="en-US" sz="2400" b="0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18" y="420262"/>
            <a:ext cx="904875" cy="790575"/>
          </a:xfrm>
          <a:prstGeom prst="rect">
            <a:avLst/>
          </a:prstGeom>
        </p:spPr>
      </p:pic>
      <p:pic>
        <p:nvPicPr>
          <p:cNvPr id="4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008" y="1210751"/>
            <a:ext cx="9951482" cy="340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18" y="420262"/>
            <a:ext cx="904875" cy="79057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688343" y="5640705"/>
            <a:ext cx="9722482" cy="918848"/>
          </a:xfrm>
          <a:custGeom>
            <a:avLst/>
            <a:gdLst>
              <a:gd name="connsiteX0" fmla="*/ 153141 w 9722482"/>
              <a:gd name="connsiteY0" fmla="*/ 0 h 918848"/>
              <a:gd name="connsiteX1" fmla="*/ 9569340 w 9722482"/>
              <a:gd name="connsiteY1" fmla="*/ 0 h 918848"/>
              <a:gd name="connsiteX2" fmla="*/ 9653918 w 9722482"/>
              <a:gd name="connsiteY2" fmla="*/ 0 h 918848"/>
              <a:gd name="connsiteX3" fmla="*/ 9722482 w 9722482"/>
              <a:gd name="connsiteY3" fmla="*/ 765707 h 918848"/>
              <a:gd name="connsiteX4" fmla="*/ 9722482 w 9722482"/>
              <a:gd name="connsiteY4" fmla="*/ 850284 h 918848"/>
              <a:gd name="connsiteX5" fmla="*/ 153141 w 9722482"/>
              <a:gd name="connsiteY5" fmla="*/ 918848 h 918848"/>
              <a:gd name="connsiteX6" fmla="*/ 112526 w 9722482"/>
              <a:gd name="connsiteY6" fmla="*/ 918848 h 918848"/>
              <a:gd name="connsiteX7" fmla="*/ 16134 w 9722482"/>
              <a:gd name="connsiteY7" fmla="*/ 845274 h 918848"/>
              <a:gd name="connsiteX8" fmla="*/ 0 w 9722482"/>
              <a:gd name="connsiteY8" fmla="*/ 153141 h 918848"/>
              <a:gd name="connsiteX9" fmla="*/ 0 w 9722482"/>
              <a:gd name="connsiteY9" fmla="*/ 68564 h 91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2482" h="918848">
                <a:moveTo>
                  <a:pt x="153141" y="0"/>
                </a:moveTo>
                <a:lnTo>
                  <a:pt x="9569340" y="0"/>
                </a:lnTo>
                <a:cubicBezTo>
                  <a:pt x="9653918" y="0"/>
                  <a:pt x="9722482" y="68564"/>
                  <a:pt x="9722482" y="153141"/>
                </a:cubicBezTo>
                <a:lnTo>
                  <a:pt x="9722482" y="765707"/>
                </a:lnTo>
                <a:cubicBezTo>
                  <a:pt x="9722482" y="850284"/>
                  <a:pt x="9653918" y="918848"/>
                  <a:pt x="9569340" y="918848"/>
                </a:cubicBezTo>
                <a:lnTo>
                  <a:pt x="153141" y="918848"/>
                </a:lnTo>
                <a:cubicBezTo>
                  <a:pt x="112526" y="918848"/>
                  <a:pt x="73574" y="902714"/>
                  <a:pt x="44854" y="873994"/>
                </a:cubicBezTo>
                <a:cubicBezTo>
                  <a:pt x="16134" y="845274"/>
                  <a:pt x="0" y="806322"/>
                  <a:pt x="0" y="765707"/>
                </a:cubicBezTo>
                <a:lnTo>
                  <a:pt x="0" y="153141"/>
                </a:lnTo>
                <a:cubicBezTo>
                  <a:pt x="0" y="68564"/>
                  <a:pt x="68564" y="0"/>
                  <a:pt x="153141" y="0"/>
                </a:cubicBezTo>
                <a:close/>
              </a:path>
            </a:pathLst>
          </a:custGeom>
          <a:solidFill>
            <a:srgbClr val="F5C0A1">
              <a:alpha val="100000"/>
            </a:srgbClr>
          </a:solidFill>
          <a:ln w="23812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1800" b="0" i="0" dirty="0">
                <a:solidFill>
                  <a:srgbClr val="FFFFFF">
                    <a:alpha val="100000"/>
                  </a:srgbClr>
                </a:solidFill>
                <a:latin typeface="Trebuchet MS" panose="020B0603020202020204"/>
                <a:ea typeface="Trebuchet MS" panose="020B0603020202020204"/>
              </a:rPr>
              <a:t> </a:t>
            </a:r>
            <a:endParaRPr lang="zh-CN" altLang="en-US" sz="1800" b="0" i="0" dirty="0">
              <a:solidFill>
                <a:srgbClr val="FFFFFF">
                  <a:alpha val="100000"/>
                </a:srgbClr>
              </a:solidFill>
              <a:latin typeface="Trebuchet MS" panose="020B0603020202020204"/>
              <a:ea typeface="Trebuchet MS" panose="020B0603020202020204"/>
            </a:endParaRPr>
          </a:p>
        </p:txBody>
      </p:sp>
      <p:pic>
        <p:nvPicPr>
          <p:cNvPr id="4" name="图片3"/>
          <p:cNvPicPr>
            <a:picLocks noChangeAspect="1"/>
          </p:cNvPicPr>
          <p:nvPr/>
        </p:nvPicPr>
        <p:blipFill>
          <a:blip r:embed="rId3"/>
          <a:srcRect l="13559" r="26553"/>
          <a:stretch>
            <a:fillRect/>
          </a:stretch>
        </p:blipFill>
        <p:spPr>
          <a:xfrm>
            <a:off x="8001635" y="1264285"/>
            <a:ext cx="3170555" cy="2393950"/>
          </a:xfrm>
          <a:prstGeom prst="rect">
            <a:avLst/>
          </a:prstGeom>
          <a:ln w="28575">
            <a:solidFill>
              <a:srgbClr val="FF7E00">
                <a:alpha val="100000"/>
              </a:srgbClr>
            </a:solidFill>
            <a:prstDash val="solid"/>
          </a:ln>
        </p:spPr>
      </p:pic>
      <p:sp>
        <p:nvSpPr>
          <p:cNvPr id="5" name="文本4"/>
          <p:cNvSpPr txBox="1"/>
          <p:nvPr/>
        </p:nvSpPr>
        <p:spPr>
          <a:xfrm>
            <a:off x="698630" y="419957"/>
            <a:ext cx="10599496" cy="596106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28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冰、水、水蒸气是同一种物质吗？它们有哪些相同和不同之处？</a:t>
            </a:r>
            <a:endParaRPr lang="zh-CN" altLang="en-US" sz="2800" b="0" i="0" dirty="0">
              <a:solidFill>
                <a:srgbClr val="FFFF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4"/>
          <p:cNvPicPr>
            <a:picLocks noChangeAspect="1"/>
          </p:cNvPicPr>
          <p:nvPr/>
        </p:nvPicPr>
        <p:blipFill>
          <a:blip r:embed="rId4"/>
          <a:srcRect l="3400" r="4200"/>
          <a:stretch>
            <a:fillRect/>
          </a:stretch>
        </p:blipFill>
        <p:spPr>
          <a:xfrm>
            <a:off x="4358002" y="1281284"/>
            <a:ext cx="3275330" cy="2360930"/>
          </a:xfrm>
          <a:prstGeom prst="rect">
            <a:avLst/>
          </a:prstGeom>
          <a:ln w="28575">
            <a:solidFill>
              <a:srgbClr val="FF7E00">
                <a:alpha val="100000"/>
              </a:srgbClr>
            </a:solidFill>
            <a:prstDash val="solid"/>
          </a:ln>
        </p:spPr>
      </p:pic>
      <p:sp>
        <p:nvSpPr>
          <p:cNvPr id="7" name="文本6"/>
          <p:cNvSpPr txBox="1"/>
          <p:nvPr/>
        </p:nvSpPr>
        <p:spPr>
          <a:xfrm>
            <a:off x="6751955" y="3080385"/>
            <a:ext cx="705485" cy="68199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6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</a:t>
            </a:r>
            <a:endParaRPr lang="zh-CN" altLang="en-US" sz="26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7"/>
          <p:cNvSpPr txBox="1"/>
          <p:nvPr/>
        </p:nvSpPr>
        <p:spPr>
          <a:xfrm>
            <a:off x="9775825" y="3064510"/>
            <a:ext cx="1452245" cy="68199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6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水蒸气</a:t>
            </a:r>
            <a:endParaRPr lang="zh-CN" altLang="en-US" sz="26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8"/>
          <p:cNvSpPr txBox="1"/>
          <p:nvPr/>
        </p:nvSpPr>
        <p:spPr>
          <a:xfrm>
            <a:off x="914400" y="3926840"/>
            <a:ext cx="8972550" cy="79883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00" b="0" i="0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1.冰是</a:t>
            </a:r>
            <a:r>
              <a:rPr lang="zh-CN" altLang="en-US" sz="2100" b="0" i="0" u="sng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               </a:t>
            </a:r>
            <a:r>
              <a:rPr lang="zh-CN" altLang="en-US" sz="2100" b="0" i="0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体，有固定的形状；</a:t>
            </a:r>
            <a:r>
              <a:rPr lang="zh-CN" altLang="en-US" sz="2100" u="sng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  <a:sym typeface="+mn-ea"/>
              </a:rPr>
              <a:t>                </a:t>
            </a:r>
            <a:r>
              <a:rPr lang="zh-CN" altLang="en-US" sz="2100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  <a:sym typeface="+mn-ea"/>
              </a:rPr>
              <a:t>流动。</a:t>
            </a:r>
            <a:r>
              <a:rPr lang="zh-CN" altLang="en-US" sz="2100" b="0" i="0" u="sng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                </a:t>
            </a:r>
            <a:endParaRPr lang="zh-CN" altLang="en-US" sz="2100" b="0" i="0" dirty="0">
              <a:solidFill>
                <a:srgbClr val="FFFFFF">
                  <a:alpha val="100000"/>
                </a:srgbClr>
              </a:solidFill>
              <a:latin typeface="方正楷体"/>
              <a:ea typeface="方正楷体"/>
            </a:endParaRPr>
          </a:p>
        </p:txBody>
      </p:sp>
      <p:sp>
        <p:nvSpPr>
          <p:cNvPr id="10" name="文本9"/>
          <p:cNvSpPr txBox="1"/>
          <p:nvPr/>
        </p:nvSpPr>
        <p:spPr>
          <a:xfrm>
            <a:off x="2459990" y="3752850"/>
            <a:ext cx="593090" cy="657225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FFD1D1">
                    <a:alpha val="100000"/>
                  </a:srgbClr>
                </a:solidFill>
                <a:latin typeface="方正楷体"/>
                <a:ea typeface="方正楷体"/>
              </a:rPr>
              <a:t>固</a:t>
            </a:r>
            <a:endParaRPr lang="zh-CN" altLang="en-US" sz="2400" b="1" i="0" dirty="0">
              <a:solidFill>
                <a:srgbClr val="FFD1D1">
                  <a:alpha val="100000"/>
                </a:srgbClr>
              </a:solidFill>
              <a:latin typeface="方正楷体"/>
              <a:ea typeface="方正楷体"/>
            </a:endParaRPr>
          </a:p>
        </p:txBody>
      </p:sp>
      <p:sp>
        <p:nvSpPr>
          <p:cNvPr id="11" name="文本10"/>
          <p:cNvSpPr txBox="1"/>
          <p:nvPr/>
        </p:nvSpPr>
        <p:spPr>
          <a:xfrm>
            <a:off x="6637838" y="3816668"/>
            <a:ext cx="866966" cy="538162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FFD1D1">
                    <a:alpha val="100000"/>
                  </a:srgbClr>
                </a:solidFill>
                <a:latin typeface="方正楷体"/>
                <a:ea typeface="方正楷体"/>
              </a:rPr>
              <a:t>不会</a:t>
            </a:r>
            <a:endParaRPr lang="zh-CN" altLang="en-US" sz="2400" b="1" i="0" dirty="0">
              <a:solidFill>
                <a:srgbClr val="FFD1D1">
                  <a:alpha val="100000"/>
                </a:srgbClr>
              </a:solidFill>
              <a:latin typeface="方正楷体"/>
              <a:ea typeface="方正楷体"/>
            </a:endParaRPr>
          </a:p>
        </p:txBody>
      </p:sp>
      <p:sp>
        <p:nvSpPr>
          <p:cNvPr id="12" name="文本11"/>
          <p:cNvSpPr txBox="1"/>
          <p:nvPr/>
        </p:nvSpPr>
        <p:spPr>
          <a:xfrm>
            <a:off x="914400" y="4477385"/>
            <a:ext cx="8324850" cy="79889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00" b="0" i="0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2.水是</a:t>
            </a:r>
            <a:r>
              <a:rPr lang="zh-CN" altLang="en-US" sz="2100" b="0" i="0" u="sng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               </a:t>
            </a:r>
            <a:r>
              <a:rPr lang="zh-CN" altLang="en-US" sz="2100" b="0" i="0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体，无固定的形状；</a:t>
            </a:r>
            <a:r>
              <a:rPr lang="zh-CN" altLang="en-US" sz="2100" b="0" i="0" u="sng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                </a:t>
            </a:r>
            <a:r>
              <a:rPr lang="zh-CN" altLang="en-US" sz="2100" b="0" i="0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流动。</a:t>
            </a:r>
            <a:endParaRPr lang="zh-CN" altLang="en-US" sz="2100" b="0" i="0" dirty="0">
              <a:solidFill>
                <a:srgbClr val="FFFFFF">
                  <a:alpha val="100000"/>
                </a:srgbClr>
              </a:solidFill>
              <a:latin typeface="方正楷体"/>
              <a:ea typeface="方正楷体"/>
            </a:endParaRPr>
          </a:p>
        </p:txBody>
      </p:sp>
      <p:sp>
        <p:nvSpPr>
          <p:cNvPr id="13" name="文本12"/>
          <p:cNvSpPr txBox="1"/>
          <p:nvPr/>
        </p:nvSpPr>
        <p:spPr>
          <a:xfrm>
            <a:off x="914400" y="5008655"/>
            <a:ext cx="7924800" cy="79889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00" b="0" i="0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3.水蒸气是</a:t>
            </a:r>
            <a:r>
              <a:rPr lang="zh-CN" altLang="en-US" sz="2100" b="0" i="0" u="sng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        </a:t>
            </a:r>
            <a:r>
              <a:rPr lang="zh-CN" altLang="en-US" sz="2100" b="0" i="0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体，无固定的形状；</a:t>
            </a:r>
            <a:r>
              <a:rPr lang="zh-CN" altLang="en-US" sz="2100" b="0" i="0" u="sng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                </a:t>
            </a:r>
            <a:r>
              <a:rPr lang="zh-CN" altLang="en-US" sz="2100" b="0" i="0" dirty="0">
                <a:solidFill>
                  <a:srgbClr val="FFFFFF">
                    <a:alpha val="100000"/>
                  </a:srgbClr>
                </a:solidFill>
                <a:latin typeface="方正楷体"/>
                <a:ea typeface="方正楷体"/>
              </a:rPr>
              <a:t>流动。</a:t>
            </a:r>
            <a:endParaRPr lang="zh-CN" altLang="en-US" sz="2100" b="0" i="0" dirty="0">
              <a:solidFill>
                <a:srgbClr val="FFFFFF">
                  <a:alpha val="100000"/>
                </a:srgbClr>
              </a:solidFill>
              <a:latin typeface="方正楷体"/>
              <a:ea typeface="方正楷体"/>
            </a:endParaRPr>
          </a:p>
        </p:txBody>
      </p:sp>
      <p:sp>
        <p:nvSpPr>
          <p:cNvPr id="14" name="文本13"/>
          <p:cNvSpPr txBox="1"/>
          <p:nvPr/>
        </p:nvSpPr>
        <p:spPr>
          <a:xfrm>
            <a:off x="2460239" y="4371194"/>
            <a:ext cx="653669" cy="538162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FFD1D1">
                    <a:alpha val="100000"/>
                  </a:srgbClr>
                </a:solidFill>
                <a:latin typeface="方正楷体"/>
                <a:ea typeface="方正楷体"/>
              </a:rPr>
              <a:t>液 </a:t>
            </a:r>
            <a:endParaRPr lang="zh-CN" altLang="en-US" sz="2400" b="1" i="0" dirty="0">
              <a:solidFill>
                <a:srgbClr val="FFD1D1">
                  <a:alpha val="100000"/>
                </a:srgbClr>
              </a:solidFill>
              <a:latin typeface="方正楷体"/>
              <a:ea typeface="方正楷体"/>
            </a:endParaRPr>
          </a:p>
        </p:txBody>
      </p:sp>
      <p:sp>
        <p:nvSpPr>
          <p:cNvPr id="15" name="文本14"/>
          <p:cNvSpPr txBox="1"/>
          <p:nvPr/>
        </p:nvSpPr>
        <p:spPr>
          <a:xfrm>
            <a:off x="6720693" y="4373721"/>
            <a:ext cx="678818" cy="538162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FFD1D1">
                    <a:alpha val="100000"/>
                  </a:srgbClr>
                </a:solidFill>
                <a:latin typeface="方正楷体"/>
                <a:ea typeface="方正楷体"/>
              </a:rPr>
              <a:t>会</a:t>
            </a:r>
            <a:endParaRPr lang="zh-CN" altLang="en-US" sz="2400" b="1" i="0" dirty="0">
              <a:solidFill>
                <a:srgbClr val="FFD1D1">
                  <a:alpha val="100000"/>
                </a:srgbClr>
              </a:solidFill>
              <a:latin typeface="方正楷体"/>
              <a:ea typeface="方正楷体"/>
            </a:endParaRPr>
          </a:p>
        </p:txBody>
      </p:sp>
      <p:sp>
        <p:nvSpPr>
          <p:cNvPr id="16" name="文本15"/>
          <p:cNvSpPr txBox="1"/>
          <p:nvPr/>
        </p:nvSpPr>
        <p:spPr>
          <a:xfrm>
            <a:off x="2520004" y="4914265"/>
            <a:ext cx="593093" cy="538162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FFD1D1">
                    <a:alpha val="100000"/>
                  </a:srgbClr>
                </a:solidFill>
                <a:latin typeface="方正楷体"/>
                <a:ea typeface="方正楷体"/>
              </a:rPr>
              <a:t>气</a:t>
            </a:r>
            <a:endParaRPr lang="zh-CN" altLang="en-US" sz="2400" b="1" i="0" dirty="0">
              <a:solidFill>
                <a:srgbClr val="FFD1D1">
                  <a:alpha val="100000"/>
                </a:srgbClr>
              </a:solidFill>
              <a:latin typeface="方正楷体"/>
              <a:ea typeface="方正楷体"/>
            </a:endParaRPr>
          </a:p>
        </p:txBody>
      </p:sp>
      <p:sp>
        <p:nvSpPr>
          <p:cNvPr id="17" name="文本16"/>
          <p:cNvSpPr txBox="1"/>
          <p:nvPr/>
        </p:nvSpPr>
        <p:spPr>
          <a:xfrm>
            <a:off x="6440490" y="4928635"/>
            <a:ext cx="678818" cy="538162"/>
          </a:xfrm>
          <a:prstGeom prst="rect">
            <a:avLst/>
          </a:prstGeom>
          <a:noFill/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FFD1D1">
                    <a:alpha val="100000"/>
                  </a:srgbClr>
                </a:solidFill>
                <a:latin typeface="方正楷体"/>
                <a:ea typeface="方正楷体"/>
              </a:rPr>
              <a:t>会</a:t>
            </a:r>
            <a:endParaRPr lang="zh-CN" altLang="en-US" sz="2400" b="1" i="0" dirty="0">
              <a:solidFill>
                <a:srgbClr val="FFD1D1">
                  <a:alpha val="100000"/>
                </a:srgbClr>
              </a:solidFill>
              <a:latin typeface="方正楷体"/>
              <a:ea typeface="方正楷体"/>
            </a:endParaRPr>
          </a:p>
        </p:txBody>
      </p:sp>
      <p:sp>
        <p:nvSpPr>
          <p:cNvPr id="18" name="文本17"/>
          <p:cNvSpPr txBox="1"/>
          <p:nvPr/>
        </p:nvSpPr>
        <p:spPr>
          <a:xfrm>
            <a:off x="1053465" y="5786120"/>
            <a:ext cx="890778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方正楷体"/>
                <a:ea typeface="方正楷体"/>
              </a:rPr>
              <a:t>冰、水、水蒸气，是同一种物质，它们都无色、无味、透明……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方正楷体"/>
              <a:ea typeface="方正楷体"/>
            </a:endParaRPr>
          </a:p>
        </p:txBody>
      </p:sp>
      <p:pic>
        <p:nvPicPr>
          <p:cNvPr id="19" name="图片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65" y="1283941"/>
            <a:ext cx="3141345" cy="2356485"/>
          </a:xfrm>
          <a:prstGeom prst="rect">
            <a:avLst/>
          </a:prstGeom>
          <a:ln w="28575">
            <a:solidFill>
              <a:srgbClr val="E68A2E">
                <a:alpha val="100000"/>
              </a:srgbClr>
            </a:solidFill>
            <a:prstDash val="solid"/>
          </a:ln>
        </p:spPr>
      </p:pic>
      <p:sp>
        <p:nvSpPr>
          <p:cNvPr id="20" name="文本5"/>
          <p:cNvSpPr txBox="1"/>
          <p:nvPr/>
        </p:nvSpPr>
        <p:spPr>
          <a:xfrm>
            <a:off x="3277235" y="3046095"/>
            <a:ext cx="705485" cy="68199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6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冰</a:t>
            </a:r>
            <a:endParaRPr lang="zh-CN" altLang="en-US" sz="26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/>
      <p:bldP spid="3" grpId="0" animBg="1"/>
      <p:bldP spid="18" grpId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视频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911" y="197891"/>
            <a:ext cx="11489265" cy="6462712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9170222" y="459515"/>
            <a:ext cx="2387454" cy="639318"/>
          </a:xfrm>
          <a:prstGeom prst="rect">
            <a:avLst/>
          </a:prstGeom>
          <a:solidFill>
            <a:srgbClr val="5C81CC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2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融  化</a:t>
            </a:r>
            <a:endParaRPr lang="zh-CN" altLang="en-US" sz="2200" b="0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形状2"/>
          <p:cNvSpPr txBox="1"/>
          <p:nvPr/>
        </p:nvSpPr>
        <p:spPr>
          <a:xfrm>
            <a:off x="702164" y="2700766"/>
            <a:ext cx="10788497" cy="1458445"/>
          </a:xfrm>
          <a:custGeom>
            <a:avLst/>
            <a:gdLst>
              <a:gd name="connsiteX0" fmla="*/ 243074 w 10788497"/>
              <a:gd name="connsiteY0" fmla="*/ 0 h 1458445"/>
              <a:gd name="connsiteX1" fmla="*/ 10545423 w 10788497"/>
              <a:gd name="connsiteY1" fmla="*/ 0 h 1458445"/>
              <a:gd name="connsiteX2" fmla="*/ 10679668 w 10788497"/>
              <a:gd name="connsiteY2" fmla="*/ 0 h 1458445"/>
              <a:gd name="connsiteX3" fmla="*/ 10788496 w 10788497"/>
              <a:gd name="connsiteY3" fmla="*/ 1215371 h 1458445"/>
              <a:gd name="connsiteX4" fmla="*/ 10788496 w 10788497"/>
              <a:gd name="connsiteY4" fmla="*/ 1349617 h 1458445"/>
              <a:gd name="connsiteX5" fmla="*/ 243074 w 10788497"/>
              <a:gd name="connsiteY5" fmla="*/ 1458445 h 1458445"/>
              <a:gd name="connsiteX6" fmla="*/ 108828 w 10788497"/>
              <a:gd name="connsiteY6" fmla="*/ 1458445 h 1458445"/>
              <a:gd name="connsiteX7" fmla="*/ 0 w 10788497"/>
              <a:gd name="connsiteY7" fmla="*/ 243074 h 1458445"/>
              <a:gd name="connsiteX8" fmla="*/ 0 w 10788497"/>
              <a:gd name="connsiteY8" fmla="*/ 108828 h 14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8496" h="1458445">
                <a:moveTo>
                  <a:pt x="243074" y="0"/>
                </a:moveTo>
                <a:lnTo>
                  <a:pt x="10545423" y="0"/>
                </a:lnTo>
                <a:cubicBezTo>
                  <a:pt x="10679668" y="0"/>
                  <a:pt x="10788496" y="108828"/>
                  <a:pt x="10788496" y="243074"/>
                </a:cubicBezTo>
                <a:lnTo>
                  <a:pt x="10788496" y="1215371"/>
                </a:lnTo>
                <a:cubicBezTo>
                  <a:pt x="10788496" y="1349617"/>
                  <a:pt x="10679668" y="1458445"/>
                  <a:pt x="10545423" y="1458445"/>
                </a:cubicBezTo>
                <a:lnTo>
                  <a:pt x="243074" y="1458445"/>
                </a:lnTo>
                <a:cubicBezTo>
                  <a:pt x="108828" y="1458445"/>
                  <a:pt x="0" y="1349617"/>
                  <a:pt x="0" y="1215371"/>
                </a:cubicBezTo>
                <a:lnTo>
                  <a:pt x="0" y="243074"/>
                </a:lnTo>
                <a:cubicBezTo>
                  <a:pt x="0" y="108828"/>
                  <a:pt x="108828" y="0"/>
                  <a:pt x="243074" y="0"/>
                </a:cubicBezTo>
                <a:close/>
              </a:path>
            </a:pathLst>
          </a:custGeom>
          <a:solidFill>
            <a:srgbClr val="5C81CC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6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冰受热以后从固态变成液态，这种现象叫作</a:t>
            </a:r>
            <a:r>
              <a:rPr lang="zh-CN" altLang="en-US" sz="2600" b="1" i="0" dirty="0">
                <a:solidFill>
                  <a:srgbClr val="E1D85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融化</a:t>
            </a:r>
            <a:r>
              <a:rPr lang="zh-CN" altLang="en-US" sz="26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600" b="0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23900" y="652780"/>
            <a:ext cx="11061065" cy="5553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128395" y="995680"/>
            <a:ext cx="2628265" cy="589915"/>
            <a:chOff x="1402" y="2635"/>
            <a:chExt cx="5950" cy="896"/>
          </a:xfrm>
        </p:grpSpPr>
        <p:sp>
          <p:nvSpPr>
            <p:cNvPr id="10" name="圆角矩形 9"/>
            <p:cNvSpPr/>
            <p:nvPr/>
          </p:nvSpPr>
          <p:spPr>
            <a:xfrm rot="5400000">
              <a:off x="3616" y="421"/>
              <a:ext cx="896" cy="532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62" y="2773"/>
              <a:ext cx="5590" cy="6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实验器材：</a:t>
              </a:r>
              <a:endParaRPr lang="zh-CN" altLang="en-US" sz="2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5" name="图片 14" descr="160861676916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BCCC7">
                  <a:alpha val="100000"/>
                </a:srgbClr>
              </a:clrFrom>
              <a:clrTo>
                <a:srgbClr val="CBCCC7">
                  <a:alpha val="100000"/>
                  <a:alpha val="0"/>
                </a:srgbClr>
              </a:clrTo>
            </a:clrChange>
            <a:lum bright="12000"/>
          </a:blip>
          <a:srcRect l="16230" t="-2147" r="13475" b="2147"/>
          <a:stretch>
            <a:fillRect/>
          </a:stretch>
        </p:blipFill>
        <p:spPr>
          <a:xfrm rot="5400000">
            <a:off x="1073785" y="1887855"/>
            <a:ext cx="1937385" cy="2085975"/>
          </a:xfrm>
          <a:prstGeom prst="ellipse">
            <a:avLst/>
          </a:prstGeom>
        </p:spPr>
      </p:pic>
      <p:pic>
        <p:nvPicPr>
          <p:cNvPr id="16" name="图片 15" descr="1608616769163"/>
          <p:cNvPicPr>
            <a:picLocks noChangeAspect="1"/>
          </p:cNvPicPr>
          <p:nvPr/>
        </p:nvPicPr>
        <p:blipFill>
          <a:blip r:embed="rId3" cstate="print">
            <a:lum bright="6000"/>
          </a:blip>
          <a:srcRect l="29680" t="15940" r="18223" b="12180"/>
          <a:stretch>
            <a:fillRect/>
          </a:stretch>
        </p:blipFill>
        <p:spPr>
          <a:xfrm rot="5400000">
            <a:off x="1064895" y="4119245"/>
            <a:ext cx="1686560" cy="1745615"/>
          </a:xfrm>
          <a:prstGeom prst="rect">
            <a:avLst/>
          </a:prstGeom>
        </p:spPr>
      </p:pic>
      <p:pic>
        <p:nvPicPr>
          <p:cNvPr id="19" name="图片 18" descr="1608616769172"/>
          <p:cNvPicPr>
            <a:picLocks noChangeAspect="1"/>
          </p:cNvPicPr>
          <p:nvPr/>
        </p:nvPicPr>
        <p:blipFill>
          <a:blip r:embed="rId4" cstate="print">
            <a:lum bright="6000"/>
          </a:blip>
          <a:srcRect l="23692" t="23524" r="29858" b="19702"/>
          <a:stretch>
            <a:fillRect/>
          </a:stretch>
        </p:blipFill>
        <p:spPr>
          <a:xfrm rot="5400000">
            <a:off x="6353175" y="1169670"/>
            <a:ext cx="2255520" cy="2181860"/>
          </a:xfrm>
          <a:prstGeom prst="ellipse">
            <a:avLst/>
          </a:prstGeom>
        </p:spPr>
      </p:pic>
      <p:pic>
        <p:nvPicPr>
          <p:cNvPr id="20" name="图片 19" descr="1608616769141"/>
          <p:cNvPicPr>
            <a:picLocks noChangeAspect="1"/>
          </p:cNvPicPr>
          <p:nvPr/>
        </p:nvPicPr>
        <p:blipFill>
          <a:blip r:embed="rId5" cstate="print">
            <a:lum bright="12000"/>
          </a:blip>
          <a:srcRect l="4159" t="42920" r="5046" b="45412"/>
          <a:stretch>
            <a:fillRect/>
          </a:stretch>
        </p:blipFill>
        <p:spPr>
          <a:xfrm rot="5400000">
            <a:off x="8086090" y="3256915"/>
            <a:ext cx="4702810" cy="454025"/>
          </a:xfrm>
          <a:prstGeom prst="roundRect">
            <a:avLst/>
          </a:prstGeom>
        </p:spPr>
      </p:pic>
      <p:pic>
        <p:nvPicPr>
          <p:cNvPr id="26" name="图片 25" descr="1608616769157"/>
          <p:cNvPicPr>
            <a:picLocks noChangeAspect="1"/>
          </p:cNvPicPr>
          <p:nvPr/>
        </p:nvPicPr>
        <p:blipFill>
          <a:blip r:embed="rId6" cstate="print">
            <a:lum bright="6000"/>
          </a:blip>
          <a:srcRect l="12878" t="31805" b="27396"/>
          <a:stretch>
            <a:fillRect/>
          </a:stretch>
        </p:blipFill>
        <p:spPr>
          <a:xfrm rot="5400000">
            <a:off x="3014345" y="2767965"/>
            <a:ext cx="3954780" cy="1389380"/>
          </a:xfrm>
          <a:prstGeom prst="roundRect">
            <a:avLst/>
          </a:prstGeom>
        </p:spPr>
      </p:pic>
      <p:pic>
        <p:nvPicPr>
          <p:cNvPr id="27" name="图片 26" descr="1608616769174"/>
          <p:cNvPicPr>
            <a:picLocks noChangeAspect="1"/>
          </p:cNvPicPr>
          <p:nvPr/>
        </p:nvPicPr>
        <p:blipFill>
          <a:blip r:embed="rId7" cstate="print"/>
          <a:srcRect l="14316" t="13521" r="22921" b="14345"/>
          <a:stretch>
            <a:fillRect/>
          </a:stretch>
        </p:blipFill>
        <p:spPr>
          <a:xfrm rot="5400000">
            <a:off x="6401435" y="3648710"/>
            <a:ext cx="2386965" cy="2306955"/>
          </a:xfrm>
          <a:prstGeom prst="ellipse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455160" y="5673090"/>
            <a:ext cx="1761490" cy="413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夹 子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64155" y="3965575"/>
            <a:ext cx="1761490" cy="413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石棉网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81300" y="2480310"/>
            <a:ext cx="1761490" cy="413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三角架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7600" y="2261870"/>
            <a:ext cx="1761490" cy="413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烧 杯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15705" y="4476750"/>
            <a:ext cx="1761490" cy="413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酒精灯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664825" y="2480310"/>
            <a:ext cx="772795" cy="124904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温度计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23900" y="652780"/>
            <a:ext cx="11061065" cy="5553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910" y="2503170"/>
            <a:ext cx="2536825" cy="3124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620000">
            <a:off x="3367405" y="2273935"/>
            <a:ext cx="1740535" cy="200152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890705" y="851877"/>
            <a:ext cx="4214495" cy="584666"/>
            <a:chOff x="73" y="2277"/>
            <a:chExt cx="5951" cy="522"/>
          </a:xfrm>
        </p:grpSpPr>
        <p:sp>
          <p:nvSpPr>
            <p:cNvPr id="17" name="圆角矩形 16"/>
            <p:cNvSpPr/>
            <p:nvPr/>
          </p:nvSpPr>
          <p:spPr>
            <a:xfrm rot="5400000">
              <a:off x="2788" y="-438"/>
              <a:ext cx="521" cy="595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45" y="2278"/>
              <a:ext cx="5006" cy="5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r>
                <a:rPr lang="zh-CN" altLang="zh-CN" sz="3200">
                  <a:latin typeface="黑体" panose="02010609060101010101" pitchFamily="49" charset="-122"/>
                  <a:ea typeface="黑体" panose="02010609060101010101" pitchFamily="49" charset="-122"/>
                </a:rPr>
                <a:t>科学使用酒精灯：</a:t>
              </a:r>
              <a:endParaRPr lang="zh-CN" altLang="zh-CN" sz="32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53472" y="2614591"/>
            <a:ext cx="2448933" cy="460329"/>
            <a:chOff x="683" y="3926"/>
            <a:chExt cx="2187" cy="41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689" y="4118"/>
              <a:ext cx="1181" cy="32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683" y="3926"/>
              <a:ext cx="1681" cy="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外焰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620000">
            <a:off x="1230630" y="4023360"/>
            <a:ext cx="1461770" cy="1680210"/>
          </a:xfrm>
          <a:prstGeom prst="rect">
            <a:avLst/>
          </a:prstGeom>
        </p:spPr>
      </p:pic>
      <p:sp>
        <p:nvSpPr>
          <p:cNvPr id="12" name="六边形 11"/>
          <p:cNvSpPr/>
          <p:nvPr>
            <p:custDataLst>
              <p:tags r:id="rId4"/>
            </p:custDataLst>
          </p:nvPr>
        </p:nvSpPr>
        <p:spPr>
          <a:xfrm>
            <a:off x="7362190" y="1598930"/>
            <a:ext cx="1115695" cy="10160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25400" cmpd="sng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开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8" name="六边形 17"/>
          <p:cNvSpPr/>
          <p:nvPr>
            <p:custDataLst>
              <p:tags r:id="rId5"/>
            </p:custDataLst>
          </p:nvPr>
        </p:nvSpPr>
        <p:spPr>
          <a:xfrm>
            <a:off x="7456805" y="4451350"/>
            <a:ext cx="1115695" cy="10160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25400" cmpd="sng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灭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1" name="六边形 20"/>
          <p:cNvSpPr/>
          <p:nvPr>
            <p:custDataLst>
              <p:tags r:id="rId6"/>
            </p:custDataLst>
          </p:nvPr>
        </p:nvSpPr>
        <p:spPr>
          <a:xfrm>
            <a:off x="7358380" y="2891790"/>
            <a:ext cx="1115695" cy="10160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25400" cmpd="sng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点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22" name="直接箭头连接符 21"/>
          <p:cNvCxnSpPr/>
          <p:nvPr>
            <p:custDataLst>
              <p:tags r:id="rId7"/>
            </p:custDataLst>
          </p:nvPr>
        </p:nvCxnSpPr>
        <p:spPr>
          <a:xfrm>
            <a:off x="7950200" y="2534920"/>
            <a:ext cx="3810" cy="7264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8"/>
            </p:custDataLst>
          </p:nvPr>
        </p:nvCxnSpPr>
        <p:spPr>
          <a:xfrm>
            <a:off x="7938770" y="3745230"/>
            <a:ext cx="34290" cy="9163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9113520" y="1645920"/>
            <a:ext cx="1969770" cy="811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竖 放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99735" y="3261360"/>
            <a:ext cx="2026920" cy="811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自下而上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9205595" y="3126105"/>
            <a:ext cx="1969770" cy="811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外 焰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77865" y="4816475"/>
            <a:ext cx="1969770" cy="811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灯 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9037320" y="4655820"/>
            <a:ext cx="1969770" cy="811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两 次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3" name="直接箭头连接符 42"/>
          <p:cNvCxnSpPr/>
          <p:nvPr>
            <p:custDataLst>
              <p:tags r:id="rId12"/>
            </p:custDataLst>
          </p:nvPr>
        </p:nvCxnSpPr>
        <p:spPr>
          <a:xfrm flipV="1">
            <a:off x="8334375" y="3383280"/>
            <a:ext cx="894080" cy="114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>
            <p:custDataLst>
              <p:tags r:id="rId13"/>
            </p:custDataLst>
          </p:nvPr>
        </p:nvCxnSpPr>
        <p:spPr>
          <a:xfrm>
            <a:off x="8255635" y="4910455"/>
            <a:ext cx="746125" cy="107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>
            <a:off x="6871335" y="4986020"/>
            <a:ext cx="795020" cy="152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>
            <p:custDataLst>
              <p:tags r:id="rId14"/>
            </p:custDataLst>
          </p:nvPr>
        </p:nvCxnSpPr>
        <p:spPr>
          <a:xfrm>
            <a:off x="8340090" y="2136140"/>
            <a:ext cx="865505" cy="146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6760845" y="3394710"/>
            <a:ext cx="795020" cy="152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4" y="463077"/>
            <a:ext cx="990600" cy="857250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1466364" y="578377"/>
            <a:ext cx="5716981" cy="62630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6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研究冰融化过程中的温度变化情况。</a:t>
            </a:r>
            <a:endParaRPr lang="zh-CN" altLang="en-US" sz="2600" b="0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1"/>
          <p:cNvGrpSpPr/>
          <p:nvPr/>
        </p:nvGrpSpPr>
        <p:grpSpPr>
          <a:xfrm>
            <a:off x="6205290" y="1204805"/>
            <a:ext cx="5737574" cy="5128022"/>
            <a:chOff x="0" y="0"/>
            <a:chExt cx="5737574" cy="5128022"/>
          </a:xfrm>
        </p:grpSpPr>
        <p:pic>
          <p:nvPicPr>
            <p:cNvPr id="5" name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" y="0"/>
              <a:ext cx="5737498" cy="5128022"/>
            </a:xfrm>
            <a:prstGeom prst="rect">
              <a:avLst/>
            </a:prstGeom>
          </p:spPr>
        </p:pic>
        <p:pic>
          <p:nvPicPr>
            <p:cNvPr id="6" name="图片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2510"/>
              <a:ext cx="1895475" cy="495300"/>
            </a:xfrm>
            <a:prstGeom prst="rect">
              <a:avLst/>
            </a:prstGeom>
          </p:spPr>
        </p:pic>
      </p:grpSp>
      <p:sp>
        <p:nvSpPr>
          <p:cNvPr id="7" name="文本2"/>
          <p:cNvSpPr txBox="1"/>
          <p:nvPr/>
        </p:nvSpPr>
        <p:spPr>
          <a:xfrm>
            <a:off x="692306" y="1787309"/>
            <a:ext cx="4921263" cy="58705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1. 取少量冰，测量它的温度。</a:t>
            </a:r>
            <a:endParaRPr lang="zh-CN" altLang="en-US" sz="2400" b="0" i="0" dirty="0">
              <a:solidFill>
                <a:srgbClr val="FFFFFF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文本3"/>
          <p:cNvSpPr txBox="1"/>
          <p:nvPr/>
        </p:nvSpPr>
        <p:spPr>
          <a:xfrm>
            <a:off x="691886" y="2642378"/>
            <a:ext cx="5386292" cy="138017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2. 用酒精灯加热冰，每隔 1 分钟测一次温度，直到烧杯中的水温达到10 °C 时为止。</a:t>
            </a:r>
            <a:endParaRPr lang="zh-CN" altLang="en-US" sz="2400" b="0" i="0" dirty="0">
              <a:solidFill>
                <a:srgbClr val="FFFFFF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4"/>
          <p:cNvSpPr txBox="1"/>
          <p:nvPr/>
        </p:nvSpPr>
        <p:spPr>
          <a:xfrm>
            <a:off x="807349" y="4290298"/>
            <a:ext cx="4052945" cy="58705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3. 将测得的数据记录下来。</a:t>
            </a:r>
            <a:endParaRPr lang="zh-CN" altLang="en-US" sz="2400" b="0" i="0" dirty="0">
              <a:solidFill>
                <a:srgbClr val="FFFFFF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5" y="175708"/>
            <a:ext cx="1038225" cy="952500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1669856" y="338776"/>
            <a:ext cx="8636032" cy="62630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6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下图为冰融化的温度变化曲线图，分析并回答问题。</a:t>
            </a:r>
            <a:endParaRPr lang="zh-CN" altLang="en-US" sz="2600" b="0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08" y="965111"/>
            <a:ext cx="4781550" cy="5498230"/>
          </a:xfrm>
          <a:prstGeom prst="rect">
            <a:avLst/>
          </a:prstGeom>
        </p:spPr>
      </p:pic>
      <p:sp>
        <p:nvSpPr>
          <p:cNvPr id="5" name="文本2"/>
          <p:cNvSpPr txBox="1"/>
          <p:nvPr/>
        </p:nvSpPr>
        <p:spPr>
          <a:xfrm>
            <a:off x="5575040" y="1197731"/>
            <a:ext cx="5614978" cy="64262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5AC6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　1. 冰融化前，温度是否持续上升？</a:t>
            </a:r>
            <a:endParaRPr lang="zh-CN" altLang="en-US" sz="2400" b="0" i="0" dirty="0">
              <a:solidFill>
                <a:srgbClr val="F5AC6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5932951" y="2657170"/>
            <a:ext cx="5256333" cy="6521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5AC6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2. 冰开始融化时的温度是多少？</a:t>
            </a:r>
            <a:endParaRPr lang="zh-CN" altLang="en-US" sz="2400" b="0" i="0" dirty="0">
              <a:solidFill>
                <a:srgbClr val="F5AC6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4"/>
          <p:cNvSpPr txBox="1"/>
          <p:nvPr/>
        </p:nvSpPr>
        <p:spPr>
          <a:xfrm>
            <a:off x="5933084" y="4025494"/>
            <a:ext cx="5875792" cy="9950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5AC6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3. 在冰融化的过程中，温度是怎样变化的？</a:t>
            </a:r>
            <a:endParaRPr lang="zh-CN" altLang="en-US" sz="2400" b="0" i="0" dirty="0">
              <a:solidFill>
                <a:srgbClr val="F5AC6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形状1"/>
          <p:cNvSpPr txBox="1"/>
          <p:nvPr/>
        </p:nvSpPr>
        <p:spPr>
          <a:xfrm>
            <a:off x="5933208" y="1839897"/>
            <a:ext cx="4943932" cy="609352"/>
          </a:xfrm>
          <a:prstGeom prst="rect">
            <a:avLst/>
          </a:prstGeom>
          <a:solidFill>
            <a:srgbClr val="F5F0AC">
              <a:alpha val="78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C72727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冰融化前，温度持续上升。</a:t>
            </a:r>
            <a:endParaRPr lang="zh-CN" altLang="en-US" sz="2400" b="1" i="0" dirty="0">
              <a:solidFill>
                <a:srgbClr val="C72727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形状2"/>
          <p:cNvSpPr txBox="1"/>
          <p:nvPr/>
        </p:nvSpPr>
        <p:spPr>
          <a:xfrm>
            <a:off x="5933075" y="3308918"/>
            <a:ext cx="4943932" cy="609352"/>
          </a:xfrm>
          <a:prstGeom prst="rect">
            <a:avLst/>
          </a:prstGeom>
          <a:solidFill>
            <a:srgbClr val="F5F0AC">
              <a:alpha val="78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C72727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冰融化时的温度是 0 ℃。</a:t>
            </a:r>
            <a:endParaRPr lang="zh-CN" altLang="en-US" sz="2400" b="1" i="0" dirty="0">
              <a:solidFill>
                <a:srgbClr val="C72727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" name="形状3"/>
          <p:cNvSpPr txBox="1"/>
          <p:nvPr/>
        </p:nvSpPr>
        <p:spPr>
          <a:xfrm>
            <a:off x="5933332" y="5252056"/>
            <a:ext cx="4943932" cy="609352"/>
          </a:xfrm>
          <a:prstGeom prst="rect">
            <a:avLst/>
          </a:prstGeom>
          <a:solidFill>
            <a:srgbClr val="F5F0AC">
              <a:alpha val="78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2400" b="1" i="0" dirty="0">
                <a:solidFill>
                  <a:srgbClr val="C72727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冰融化的过程中，温度保持不变。</a:t>
            </a:r>
            <a:endParaRPr lang="zh-CN" altLang="en-US" sz="2400" b="1" i="0" dirty="0">
              <a:solidFill>
                <a:srgbClr val="C72727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6" grpId="0" animBg="1"/>
      <p:bldP spid="9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7" y="291865"/>
            <a:ext cx="962025" cy="800100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1642015" y="346443"/>
            <a:ext cx="8663930" cy="69241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600" b="0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继续给水加热，研究水沸腾前后温度和体积的变化情况。</a:t>
            </a:r>
            <a:endParaRPr lang="zh-CN" altLang="en-US" sz="2600" b="0" i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431" y="942480"/>
            <a:ext cx="4349248" cy="5467350"/>
          </a:xfrm>
          <a:prstGeom prst="rect">
            <a:avLst/>
          </a:prstGeom>
        </p:spPr>
      </p:pic>
      <p:sp>
        <p:nvSpPr>
          <p:cNvPr id="5" name="文本2"/>
          <p:cNvSpPr txBox="1"/>
          <p:nvPr/>
        </p:nvSpPr>
        <p:spPr>
          <a:xfrm>
            <a:off x="1385478" y="1409576"/>
            <a:ext cx="5614978" cy="58705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1" i="0" dirty="0">
                <a:solidFill>
                  <a:srgbClr val="F5AC62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1. 加热前，记录烧杯中水面的位置。</a:t>
            </a:r>
            <a:endParaRPr lang="zh-CN" altLang="en-US" sz="2400" b="1" i="0" dirty="0">
              <a:solidFill>
                <a:srgbClr val="F5AC62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1386268" y="2445487"/>
            <a:ext cx="5843578" cy="139731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1" i="0" dirty="0">
                <a:solidFill>
                  <a:srgbClr val="F5AC62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2. 用酒精灯继续加热烧杯中的水，每隔 1 分钟测一次水温，直到水沸腾。记录所测得的数据。</a:t>
            </a:r>
            <a:endParaRPr lang="zh-CN" altLang="en-US" sz="2400" b="1" i="0" dirty="0">
              <a:solidFill>
                <a:srgbClr val="F5AC62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文本4"/>
          <p:cNvSpPr txBox="1"/>
          <p:nvPr/>
        </p:nvSpPr>
        <p:spPr>
          <a:xfrm>
            <a:off x="1385935" y="4213584"/>
            <a:ext cx="5614978" cy="138017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1" i="0" dirty="0">
                <a:solidFill>
                  <a:srgbClr val="F5AC62">
                    <a:alpha val="100000"/>
                  </a:srgbClr>
                </a:solidFill>
                <a:latin typeface="华文楷体" panose="02010600040101010101" charset="-122"/>
                <a:ea typeface="华文楷体" panose="02010600040101010101" charset="-122"/>
              </a:rPr>
              <a:t>3. 水沸腾后 4 分钟，停止加热，待水面平静后，观察、记录烧杯中水面的位置。</a:t>
            </a:r>
            <a:endParaRPr lang="zh-CN" altLang="en-US" sz="2400" b="1" i="0" dirty="0">
              <a:solidFill>
                <a:srgbClr val="F5AC62">
                  <a:alpha val="100000"/>
                </a:srgb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ags/tag10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ags/tag11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ags/tag12.xml><?xml version="1.0" encoding="utf-8"?>
<p:tagLst xmlns:p="http://schemas.openxmlformats.org/presentationml/2006/main">
  <p:tag name="commondata" val="eyJoZGlkIjoiMjFkZWRmZWZmOGQwMzQxNjQ0ZDIwM2RmYTkzZDE2YjIifQ=="/>
</p:tagLst>
</file>

<file path=ppt/tags/tag2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ags/tag3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ags/tag4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ags/tag5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ags/tag6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ags/tag7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ags/tag8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ags/tag9.xml><?xml version="1.0" encoding="utf-8"?>
<p:tagLst xmlns:p="http://schemas.openxmlformats.org/presentationml/2006/main">
  <p:tag name="KSO_WM_DIAGRAM_VIRTUALLY_FRAME" val="{&quot;height&quot;:304.6,&quot;left&quot;:579.4,&quot;top&quot;:125.9,&quot;width&quot;:300.5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WPS 演示</Application>
  <PresentationFormat>宽屏</PresentationFormat>
  <Paragraphs>129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华文楷体</vt:lpstr>
      <vt:lpstr>微软雅黑</vt:lpstr>
      <vt:lpstr>Trebuchet MS</vt:lpstr>
      <vt:lpstr>方正楷体</vt:lpstr>
      <vt:lpstr>Arial Unicode MS</vt:lpstr>
      <vt:lpstr>Calibri</vt:lpstr>
      <vt:lpstr>等线</vt:lpstr>
      <vt:lpstr>黑体</vt:lpstr>
      <vt:lpstr>楷体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水受热以后 斯迈尔</dc:title>
  <dc:creator>不想长大</dc:creator>
  <cp:lastModifiedBy>lvjing</cp:lastModifiedBy>
  <cp:revision>2</cp:revision>
  <dcterms:created xsi:type="dcterms:W3CDTF">2024-11-28T02:30:00Z</dcterms:created>
  <dcterms:modified xsi:type="dcterms:W3CDTF">2024-11-28T02:47:08Z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5.2.4.8298</vt:lpwstr>
  </property>
  <property fmtid="{D5CDD505-2E9C-101B-9397-08002B2CF9AE}" pid="4" name="EasiNoteCoursewareInfo">
    <vt:lpwstr>18d703db-3c7a-4d10-a438-c0b512d030fe:3</vt:lpwstr>
  </property>
  <property fmtid="{D5CDD505-2E9C-101B-9397-08002B2CF9AE}" pid="5" name="EasiNoteDocumentName">
    <vt:lpwstr>3 水受热以后 斯迈尔</vt:lpwstr>
  </property>
  <property fmtid="{D5CDD505-2E9C-101B-9397-08002B2CF9AE}" pid="6" name="EasiNoteAuthor">
    <vt:lpwstr>mwxtvgxughroqjlqzolyvwm92454mv51</vt:lpwstr>
  </property>
  <property fmtid="{D5CDD505-2E9C-101B-9397-08002B2CF9AE}" pid="7" name="EasiNoteUpstreamCoursewareInfo_0">
    <vt:lpwstr>18d703db-3c7a-4d10-a438-c0b512d030fe</vt:lpwstr>
  </property>
  <property fmtid="{D5CDD505-2E9C-101B-9397-08002B2CF9AE}" pid="8" name="ICV">
    <vt:lpwstr>0A37AC38FDFE4CCC932B1930EA0925A6_13</vt:lpwstr>
  </property>
  <property fmtid="{D5CDD505-2E9C-101B-9397-08002B2CF9AE}" pid="9" name="KSOProductBuildVer">
    <vt:lpwstr>2052-12.1.0.18608</vt:lpwstr>
  </property>
</Properties>
</file>