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422" r:id="rId3"/>
    <p:sldId id="439" r:id="rId4"/>
    <p:sldId id="299" r:id="rId5"/>
    <p:sldId id="353" r:id="rId6"/>
    <p:sldId id="277" r:id="rId7"/>
    <p:sldId id="283" r:id="rId8"/>
    <p:sldId id="362" r:id="rId9"/>
    <p:sldId id="440" r:id="rId10"/>
    <p:sldId id="363" r:id="rId11"/>
    <p:sldId id="392" r:id="rId12"/>
    <p:sldId id="384" r:id="rId13"/>
    <p:sldId id="342" r:id="rId14"/>
    <p:sldId id="441" r:id="rId15"/>
    <p:sldId id="370" r:id="rId16"/>
    <p:sldId id="401" r:id="rId17"/>
    <p:sldId id="325" r:id="rId18"/>
    <p:sldId id="442" r:id="rId19"/>
    <p:sldId id="372" r:id="rId20"/>
    <p:sldId id="373" r:id="rId21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2" userDrawn="1">
          <p15:clr>
            <a:srgbClr val="A4A3A4"/>
          </p15:clr>
        </p15:guide>
        <p15:guide id="2" pos="28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CCFF"/>
    <a:srgbClr val="00CC00"/>
    <a:srgbClr val="99FF66"/>
    <a:srgbClr val="00FF00"/>
    <a:srgbClr val="FF66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558" y="-96"/>
      </p:cViewPr>
      <p:guideLst>
        <p:guide orient="horz" pos="1642"/>
        <p:guide pos="283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6CE57-979B-4514-B432-BE6920658C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ADAC2-98A6-48BB-9CE8-D1A2E5BD327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4797E-D4F5-442F-83A2-3E2718C578B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032B3-ED42-4D96-B61C-03901FDB39F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95326-F51C-459C-BECE-2EC09E81DE4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BB6E8-E3F7-4221-B476-7C16FADCD2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BD7A2-3449-43CC-B1CC-635D836598C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A2369-9425-4ADB-A2D5-61AA6951813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7CE22-2A71-4169-BDE6-D0650646228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DC267-57C1-44AB-BF4F-3A7B1808E79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26713-D4FA-4087-A6C1-CEBEB1CA563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4F244-2209-4504-88E9-9E9BEF4A5BC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53105-CFBA-481B-A11A-B300E17B908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537B5-9396-4C99-BB2B-B04D47AE0B7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6606C-2FD9-413A-A6D4-AFFB7F7FAB80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D83BA-B8B7-45E2-A5FE-1D3EFA26F0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100A-15F5-417A-9459-86C6F193F16A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09CEA-0D0F-4190-B6AE-F347C6DAF5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3BB3A-0877-4C9A-9C47-33BE62BCFCB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CDE6C-AFB9-4737-84B9-7F2F505E9A0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C6558-8E8B-4859-9435-EAB82E20F66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DE93-2F09-4623-AB6F-45D05B6F5AA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5DAAD-FF8D-4649-BA4F-A4AFD8956F2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B15A1-3023-4C07-9D64-07B49FC8FDC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A6B0D39-5C9E-4BB4-AEB3-845B4B206C5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D6D3B59-D453-4DE6-8B53-1B01F060126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openxmlformats.org/officeDocument/2006/relationships/image" Target="../media/image2.pn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hare_e4050fb4b2339a1da1ce1d959f80e78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67995" y="339725"/>
            <a:ext cx="8063865" cy="45491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851910" y="1294130"/>
            <a:ext cx="3660140" cy="3186012"/>
            <a:chOff x="5174" y="2052"/>
            <a:chExt cx="7826" cy="6332"/>
          </a:xfrm>
        </p:grpSpPr>
        <p:grpSp>
          <p:nvGrpSpPr>
            <p:cNvPr id="11" name="组合 10"/>
            <p:cNvGrpSpPr/>
            <p:nvPr/>
          </p:nvGrpSpPr>
          <p:grpSpPr>
            <a:xfrm rot="0">
              <a:off x="5174" y="2052"/>
              <a:ext cx="7826" cy="6332"/>
              <a:chOff x="4442" y="2090"/>
              <a:chExt cx="8088" cy="64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4442" y="2557"/>
                <a:ext cx="8088" cy="6030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6627" y="2090"/>
                <a:ext cx="3863" cy="1001"/>
                <a:chOff x="1952" y="2773"/>
                <a:chExt cx="5081" cy="1001"/>
              </a:xfrm>
            </p:grpSpPr>
            <p:sp>
              <p:nvSpPr>
                <p:cNvPr id="17" name="圆角矩形 16"/>
                <p:cNvSpPr/>
                <p:nvPr/>
              </p:nvSpPr>
              <p:spPr>
                <a:xfrm rot="5400000">
                  <a:off x="3992" y="733"/>
                  <a:ext cx="1001" cy="5081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chemeClr val="accent5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2390" y="2773"/>
                  <a:ext cx="4604" cy="9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p>
                  <a:r>
                    <a:rPr lang="zh-CN" altLang="zh-CN" sz="240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实验提示</a:t>
                  </a:r>
                  <a:endParaRPr lang="zh-CN" altLang="zh-CN" sz="240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5397" y="3375"/>
              <a:ext cx="7601" cy="4509"/>
              <a:chOff x="5397" y="3375"/>
              <a:chExt cx="7601" cy="4509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5397" y="3375"/>
                <a:ext cx="6907" cy="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1.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如图组装好实验装置；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427" y="4242"/>
                <a:ext cx="7571" cy="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2.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取适量的冰块，测量它的温度；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427" y="5116"/>
                <a:ext cx="7571" cy="1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00000"/>
                  </a:lnSpc>
                </a:pPr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3.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用酒精灯加热冰，</a:t>
                </a:r>
                <a:r>
                  <a:rPr lang="zh-CN" altLang="en-US" b="1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每隔一分钟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测一次温度，直到烧杯中的水温达到</a:t>
                </a:r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10℃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为止；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5397" y="7126"/>
                <a:ext cx="7571" cy="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4.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将测得的数据记录下来。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</p:grpSp>
      </p:grpSp>
      <p:sp>
        <p:nvSpPr>
          <p:cNvPr id="21" name="文本框 20"/>
          <p:cNvSpPr txBox="1"/>
          <p:nvPr/>
        </p:nvSpPr>
        <p:spPr>
          <a:xfrm>
            <a:off x="1515745" y="4300220"/>
            <a:ext cx="1139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实验装置</a:t>
            </a:r>
            <a:endParaRPr lang="zh-CN" altLang="en-US" sz="18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 descr="1608616769176"/>
          <p:cNvPicPr>
            <a:picLocks noChangeAspect="1"/>
          </p:cNvPicPr>
          <p:nvPr/>
        </p:nvPicPr>
        <p:blipFill>
          <a:blip r:embed="rId1"/>
          <a:srcRect l="8099" t="30107" r="8804" b="8921"/>
          <a:stretch>
            <a:fillRect/>
          </a:stretch>
        </p:blipFill>
        <p:spPr>
          <a:xfrm rot="5400000">
            <a:off x="670582" y="1936613"/>
            <a:ext cx="2941796" cy="162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2" t="27045" r="36447" b="17895"/>
          <a:stretch>
            <a:fillRect/>
          </a:stretch>
        </p:blipFill>
        <p:spPr>
          <a:xfrm>
            <a:off x="8192770" y="3634105"/>
            <a:ext cx="865505" cy="126111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4605" y="841375"/>
            <a:ext cx="9159240" cy="4301490"/>
            <a:chOff x="-23" y="1325"/>
            <a:chExt cx="19321" cy="9458"/>
          </a:xfrm>
        </p:grpSpPr>
        <p:sp>
          <p:nvSpPr>
            <p:cNvPr id="14" name="矩形 13"/>
            <p:cNvSpPr/>
            <p:nvPr/>
          </p:nvSpPr>
          <p:spPr>
            <a:xfrm>
              <a:off x="-23" y="1325"/>
              <a:ext cx="19299" cy="82"/>
            </a:xfrm>
            <a:prstGeom prst="rect">
              <a:avLst/>
            </a:prstGeom>
            <a:solidFill>
              <a:srgbClr val="007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0" y="10239"/>
              <a:ext cx="19298" cy="544"/>
              <a:chOff x="0" y="10239"/>
              <a:chExt cx="19298" cy="544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0" y="10457"/>
                <a:ext cx="19299" cy="326"/>
              </a:xfrm>
              <a:prstGeom prst="rect">
                <a:avLst/>
              </a:prstGeom>
              <a:solidFill>
                <a:srgbClr val="007C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0" y="10239"/>
                <a:ext cx="19299" cy="82"/>
              </a:xfrm>
              <a:prstGeom prst="rect">
                <a:avLst/>
              </a:prstGeom>
              <a:solidFill>
                <a:srgbClr val="007C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9790" r="69937" b="48211"/>
          <a:stretch>
            <a:fillRect/>
          </a:stretch>
        </p:blipFill>
        <p:spPr>
          <a:xfrm>
            <a:off x="696685" y="176203"/>
            <a:ext cx="446844" cy="55369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143635" y="207645"/>
            <a:ext cx="606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研究冰融化过程中的温度变化情况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02335" y="1507490"/>
            <a:ext cx="4914900" cy="29521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冰融化前，温度持续上升，冰融化的温度是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0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℃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冰融化的过程中，温度保持不变。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t="17523" r="21333" b="9297"/>
          <a:stretch>
            <a:fillRect/>
          </a:stretch>
        </p:blipFill>
        <p:spPr>
          <a:xfrm>
            <a:off x="6591935" y="1767205"/>
            <a:ext cx="2303145" cy="29394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9790" r="69937" b="48211"/>
          <a:stretch>
            <a:fillRect/>
          </a:stretch>
        </p:blipFill>
        <p:spPr>
          <a:xfrm>
            <a:off x="696685" y="176203"/>
            <a:ext cx="446844" cy="55369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43635" y="207645"/>
            <a:ext cx="606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研究冰融化过程中的温度变化情况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428365" y="1216025"/>
            <a:ext cx="4969510" cy="3423920"/>
            <a:chOff x="5173" y="1915"/>
            <a:chExt cx="7826" cy="5392"/>
          </a:xfrm>
        </p:grpSpPr>
        <p:sp>
          <p:nvSpPr>
            <p:cNvPr id="8" name="矩形 7"/>
            <p:cNvSpPr/>
            <p:nvPr/>
          </p:nvSpPr>
          <p:spPr>
            <a:xfrm>
              <a:off x="5173" y="2383"/>
              <a:ext cx="7827" cy="492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8" name="组合 37"/>
            <p:cNvGrpSpPr/>
            <p:nvPr/>
          </p:nvGrpSpPr>
          <p:grpSpPr>
            <a:xfrm rot="0">
              <a:off x="7782" y="1915"/>
              <a:ext cx="2861" cy="1001"/>
              <a:chOff x="2853" y="2773"/>
              <a:chExt cx="3763" cy="1001"/>
            </a:xfrm>
          </p:grpSpPr>
          <p:sp>
            <p:nvSpPr>
              <p:cNvPr id="17" name="圆角矩形 16"/>
              <p:cNvSpPr/>
              <p:nvPr/>
            </p:nvSpPr>
            <p:spPr>
              <a:xfrm rot="5400000">
                <a:off x="4234" y="1392"/>
                <a:ext cx="1001" cy="3763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3209" y="2911"/>
                <a:ext cx="3042" cy="7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p>
                <a:r>
                  <a:rPr lang="zh-CN" altLang="zh-CN" sz="2400">
                    <a:latin typeface="黑体" panose="02010609060101010101" pitchFamily="49" charset="-122"/>
                    <a:ea typeface="黑体" panose="02010609060101010101" pitchFamily="49" charset="-122"/>
                  </a:rPr>
                  <a:t>实验步骤</a:t>
                </a:r>
                <a:endParaRPr lang="zh-CN" altLang="zh-CN" sz="240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3642360" y="2251710"/>
            <a:ext cx="402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加热前，记录烧杯中水面的位置；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84905" y="2800985"/>
            <a:ext cx="457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继续加热烧杯中的水，</a:t>
            </a:r>
            <a:r>
              <a:rPr lang="zh-CN" altLang="en-US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每隔一分钟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测一次水温，直到水沸腾。记录所得到的数据；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84905" y="3644265"/>
            <a:ext cx="44964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水沸腾后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分钟，停止加热，待水面平静后，观察记录烧杯中水面的位置。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1608616769176"/>
          <p:cNvPicPr>
            <a:picLocks noChangeAspect="1"/>
          </p:cNvPicPr>
          <p:nvPr/>
        </p:nvPicPr>
        <p:blipFill>
          <a:blip r:embed="rId1"/>
          <a:srcRect l="8099" t="30107" r="8804" b="8921"/>
          <a:stretch>
            <a:fillRect/>
          </a:stretch>
        </p:blipFill>
        <p:spPr>
          <a:xfrm rot="5400000">
            <a:off x="-277495" y="1904365"/>
            <a:ext cx="3620770" cy="19939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17880" y="4179570"/>
            <a:ext cx="1430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实验装置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29640" y="235585"/>
            <a:ext cx="6252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研究水沸腾前后温度和体积的变化</a:t>
            </a:r>
            <a:endParaRPr lang="en-US" alt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9" t="21754" r="53280" b="46541"/>
          <a:stretch>
            <a:fillRect/>
          </a:stretch>
        </p:blipFill>
        <p:spPr>
          <a:xfrm>
            <a:off x="707572" y="225596"/>
            <a:ext cx="432410" cy="566137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08616769176"/>
          <p:cNvPicPr>
            <a:picLocks noChangeAspect="1"/>
          </p:cNvPicPr>
          <p:nvPr/>
        </p:nvPicPr>
        <p:blipFill>
          <a:blip r:embed="rId1"/>
          <a:srcRect l="8099" t="30107" r="8804" b="8921"/>
          <a:stretch>
            <a:fillRect/>
          </a:stretch>
        </p:blipFill>
        <p:spPr>
          <a:xfrm rot="5400000">
            <a:off x="-277495" y="1904365"/>
            <a:ext cx="3620770" cy="19939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17880" y="4179570"/>
            <a:ext cx="1430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实验装置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29640" y="235585"/>
            <a:ext cx="6252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研究水沸腾前后温度和体积的变化</a:t>
            </a:r>
            <a:endParaRPr lang="en-US" alt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9" t="21754" r="53280" b="46541"/>
          <a:stretch>
            <a:fillRect/>
          </a:stretch>
        </p:blipFill>
        <p:spPr>
          <a:xfrm>
            <a:off x="707572" y="225596"/>
            <a:ext cx="432410" cy="5661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24338" y="1303020"/>
            <a:ext cx="4845911" cy="3336925"/>
            <a:chOff x="5174" y="2052"/>
            <a:chExt cx="7826" cy="5255"/>
          </a:xfrm>
        </p:grpSpPr>
        <p:grpSp>
          <p:nvGrpSpPr>
            <p:cNvPr id="11" name="组合 10"/>
            <p:cNvGrpSpPr/>
            <p:nvPr/>
          </p:nvGrpSpPr>
          <p:grpSpPr>
            <a:xfrm rot="0">
              <a:off x="5174" y="2052"/>
              <a:ext cx="7826" cy="5255"/>
              <a:chOff x="4442" y="2090"/>
              <a:chExt cx="8088" cy="539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442" y="2558"/>
                <a:ext cx="8088" cy="4924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7312" y="2090"/>
                <a:ext cx="3214" cy="1001"/>
                <a:chOff x="2853" y="2773"/>
                <a:chExt cx="4227" cy="1001"/>
              </a:xfrm>
            </p:grpSpPr>
            <p:sp>
              <p:nvSpPr>
                <p:cNvPr id="20" name="圆角矩形 19"/>
                <p:cNvSpPr/>
                <p:nvPr/>
              </p:nvSpPr>
              <p:spPr>
                <a:xfrm rot="5400000">
                  <a:off x="4234" y="1392"/>
                  <a:ext cx="1001" cy="376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chemeClr val="accent5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3208" y="2910"/>
                  <a:ext cx="3872" cy="7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p>
                  <a:r>
                    <a:rPr lang="zh-CN" altLang="zh-CN" sz="240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注意事项</a:t>
                  </a:r>
                  <a:endParaRPr lang="zh-CN" altLang="zh-CN" sz="240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grpSp>
          <p:nvGrpSpPr>
            <p:cNvPr id="23" name="组合 22"/>
            <p:cNvGrpSpPr/>
            <p:nvPr/>
          </p:nvGrpSpPr>
          <p:grpSpPr>
            <a:xfrm>
              <a:off x="5397" y="3375"/>
              <a:ext cx="7601" cy="1447"/>
              <a:chOff x="5397" y="3375"/>
              <a:chExt cx="7601" cy="1447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5397" y="3375"/>
                <a:ext cx="6907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1.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正确使用酒精灯，注意安全；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5427" y="4242"/>
                <a:ext cx="757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2.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小组分工合作，及时记录；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780997" y="3233420"/>
            <a:ext cx="468801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3.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绘制温度变化曲线图，小组交流讨论问题；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851910" y="3809365"/>
            <a:ext cx="4311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4.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注意观察加热前后水面的位置。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21288" y="1059645"/>
            <a:ext cx="80010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画出水沸腾前后的温度变化曲线图，并分析。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 descr="C:\Users\Administrator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9225" y="1862138"/>
            <a:ext cx="4203700" cy="26212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13555" y="1920875"/>
            <a:ext cx="4830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水沸腾前，温度是否持续上升？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97045" y="3009900"/>
            <a:ext cx="48475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3.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水在沸腾的过程中，温度是否继续上升？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7045" y="2549525"/>
            <a:ext cx="51631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水沸腾时的温度是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13555" y="3562985"/>
            <a:ext cx="48475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4.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停止加热后，烧杯中水面的位置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____________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9640" y="235585"/>
            <a:ext cx="6252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研究水沸腾前后温度和体积的变化</a:t>
            </a:r>
            <a:endParaRPr lang="en-US" alt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9" t="21754" r="53280" b="46541"/>
          <a:stretch>
            <a:fillRect/>
          </a:stretch>
        </p:blipFill>
        <p:spPr>
          <a:xfrm>
            <a:off x="707572" y="225596"/>
            <a:ext cx="432410" cy="566137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1608616769176"/>
          <p:cNvPicPr>
            <a:picLocks noChangeAspect="1"/>
          </p:cNvPicPr>
          <p:nvPr/>
        </p:nvPicPr>
        <p:blipFill>
          <a:blip r:embed="rId1"/>
          <a:srcRect l="8099" t="30107" r="8804" b="8921"/>
          <a:stretch>
            <a:fillRect/>
          </a:stretch>
        </p:blipFill>
        <p:spPr>
          <a:xfrm rot="5400000">
            <a:off x="467835" y="2004885"/>
            <a:ext cx="3203289" cy="1764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659505" y="1235710"/>
            <a:ext cx="4302760" cy="3218815"/>
            <a:chOff x="4318" y="2278"/>
            <a:chExt cx="6064" cy="4611"/>
          </a:xfrm>
        </p:grpSpPr>
        <p:grpSp>
          <p:nvGrpSpPr>
            <p:cNvPr id="2" name="组合 1"/>
            <p:cNvGrpSpPr/>
            <p:nvPr/>
          </p:nvGrpSpPr>
          <p:grpSpPr>
            <a:xfrm>
              <a:off x="4395" y="2278"/>
              <a:ext cx="5835" cy="4611"/>
              <a:chOff x="5465" y="1893"/>
              <a:chExt cx="7535" cy="5414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5465" y="2383"/>
                <a:ext cx="7535" cy="4924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 rot="0">
                <a:off x="7526" y="1893"/>
                <a:ext cx="3681" cy="1024"/>
                <a:chOff x="2516" y="2751"/>
                <a:chExt cx="4841" cy="1024"/>
              </a:xfrm>
            </p:grpSpPr>
            <p:sp>
              <p:nvSpPr>
                <p:cNvPr id="17" name="圆角矩形 16"/>
                <p:cNvSpPr/>
                <p:nvPr/>
              </p:nvSpPr>
              <p:spPr>
                <a:xfrm rot="5400000">
                  <a:off x="4436" y="854"/>
                  <a:ext cx="1001" cy="4841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chemeClr val="accent5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3017" y="2751"/>
                  <a:ext cx="4148" cy="7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p>
                  <a:r>
                    <a:rPr lang="zh-CN" altLang="zh-CN" sz="240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实验步骤</a:t>
                  </a:r>
                  <a:endParaRPr lang="zh-CN" altLang="zh-CN" sz="240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/>
          </p:nvGrpSpPr>
          <p:grpSpPr>
            <a:xfrm>
              <a:off x="4318" y="3289"/>
              <a:ext cx="6064" cy="2947"/>
              <a:chOff x="4318" y="3289"/>
              <a:chExt cx="6064" cy="2947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4395" y="3289"/>
                <a:ext cx="5683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600">
                    <a:latin typeface="黑体" panose="02010609060101010101" pitchFamily="49" charset="-122"/>
                    <a:ea typeface="黑体" panose="02010609060101010101" pitchFamily="49" charset="-122"/>
                  </a:rPr>
                  <a:t>1.</a:t>
                </a:r>
                <a:r>
                  <a:rPr lang="zh-CN" altLang="en-US" sz="1600">
                    <a:latin typeface="黑体" panose="02010609060101010101" pitchFamily="49" charset="-122"/>
                    <a:ea typeface="黑体" panose="02010609060101010101" pitchFamily="49" charset="-122"/>
                  </a:rPr>
                  <a:t>加热前，记录烧杯中水面的位置；</a:t>
                </a:r>
                <a:endParaRPr lang="zh-CN" altLang="en-US" sz="160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4395" y="4013"/>
                <a:ext cx="5987" cy="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600">
                    <a:latin typeface="黑体" panose="02010609060101010101" pitchFamily="49" charset="-122"/>
                    <a:ea typeface="黑体" panose="02010609060101010101" pitchFamily="49" charset="-122"/>
                  </a:rPr>
                  <a:t>2.</a:t>
                </a:r>
                <a:r>
                  <a:rPr lang="zh-CN" altLang="en-US" sz="1600">
                    <a:latin typeface="黑体" panose="02010609060101010101" pitchFamily="49" charset="-122"/>
                    <a:ea typeface="黑体" panose="02010609060101010101" pitchFamily="49" charset="-122"/>
                  </a:rPr>
                  <a:t>继续加热烧杯中的水，</a:t>
                </a:r>
                <a:r>
                  <a:rPr lang="zh-CN" altLang="en-US" sz="1600" b="1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每隔一分钟</a:t>
                </a:r>
                <a:r>
                  <a:rPr lang="zh-CN" altLang="en-US" sz="1600">
                    <a:latin typeface="黑体" panose="02010609060101010101" pitchFamily="49" charset="-122"/>
                    <a:ea typeface="黑体" panose="02010609060101010101" pitchFamily="49" charset="-122"/>
                  </a:rPr>
                  <a:t>测一次水温，直到水沸腾。记录所得到的数据；</a:t>
                </a:r>
                <a:endParaRPr lang="zh-CN" altLang="en-US" sz="160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318" y="5400"/>
                <a:ext cx="5762" cy="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600">
                    <a:latin typeface="黑体" panose="02010609060101010101" pitchFamily="49" charset="-122"/>
                    <a:ea typeface="黑体" panose="02010609060101010101" pitchFamily="49" charset="-122"/>
                  </a:rPr>
                  <a:t>3.</a:t>
                </a:r>
                <a:r>
                  <a:rPr lang="zh-CN" altLang="en-US" sz="1600">
                    <a:latin typeface="黑体" panose="02010609060101010101" pitchFamily="49" charset="-122"/>
                    <a:ea typeface="黑体" panose="02010609060101010101" pitchFamily="49" charset="-122"/>
                  </a:rPr>
                  <a:t>水沸腾后</a:t>
                </a:r>
                <a:r>
                  <a:rPr lang="en-US" altLang="zh-CN" sz="1600"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r>
                  <a:rPr lang="zh-CN" altLang="en-US" sz="1600">
                    <a:latin typeface="黑体" panose="02010609060101010101" pitchFamily="49" charset="-122"/>
                    <a:ea typeface="黑体" panose="02010609060101010101" pitchFamily="49" charset="-122"/>
                  </a:rPr>
                  <a:t>分钟，停止加热，待水面平静后，观察记录烧杯中水面的位置。</a:t>
                </a:r>
                <a:endParaRPr lang="zh-CN" altLang="en-US" sz="160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21" name="文本框 20"/>
          <p:cNvSpPr txBox="1"/>
          <p:nvPr/>
        </p:nvSpPr>
        <p:spPr>
          <a:xfrm>
            <a:off x="1425575" y="4156075"/>
            <a:ext cx="1287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实验装置</a:t>
            </a:r>
            <a:endParaRPr lang="zh-CN" altLang="en-US" sz="2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2" t="27045" r="36447" b="17895"/>
          <a:stretch>
            <a:fillRect/>
          </a:stretch>
        </p:blipFill>
        <p:spPr>
          <a:xfrm>
            <a:off x="8160385" y="3406140"/>
            <a:ext cx="983615" cy="143383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29640" y="235585"/>
            <a:ext cx="6252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研究水沸腾前后温度和体积的变化</a:t>
            </a:r>
            <a:endParaRPr lang="en-US" alt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9" t="21754" r="53280" b="46541"/>
          <a:stretch>
            <a:fillRect/>
          </a:stretch>
        </p:blipFill>
        <p:spPr>
          <a:xfrm>
            <a:off x="707572" y="225596"/>
            <a:ext cx="432410" cy="566137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836295" y="1653540"/>
            <a:ext cx="571373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在一般情况下，当温度升高到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100℃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时，水会沸腾，并产生大量气泡。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855524" y="3246899"/>
            <a:ext cx="5472608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水沸腾时的温度叫作水的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沸点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t="17523" r="21333" b="9297"/>
          <a:stretch>
            <a:fillRect/>
          </a:stretch>
        </p:blipFill>
        <p:spPr>
          <a:xfrm>
            <a:off x="6951252" y="2041258"/>
            <a:ext cx="2192358" cy="279851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29640" y="235585"/>
            <a:ext cx="6252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研究水沸腾前后温度和体积的变化</a:t>
            </a:r>
            <a:endParaRPr lang="en-US" alt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9" t="21754" r="53280" b="46541"/>
          <a:stretch>
            <a:fillRect/>
          </a:stretch>
        </p:blipFill>
        <p:spPr>
          <a:xfrm>
            <a:off x="707572" y="225596"/>
            <a:ext cx="432410" cy="566137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971550" y="1348105"/>
            <a:ext cx="6498590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600"/>
              <a:t>       </a:t>
            </a:r>
            <a:r>
              <a:rPr lang="zh-CN" altLang="en-US" sz="2600" b="1"/>
              <a:t>在自然界中，水有三种存在状态：液态的水、固态的冰、气态的水蒸气。冰、水、水蒸气是同一物质的不同状态。</a:t>
            </a:r>
            <a:endParaRPr lang="zh-CN" altLang="en-US" sz="26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t="17523" r="21333" b="9297"/>
          <a:stretch>
            <a:fillRect/>
          </a:stretch>
        </p:blipFill>
        <p:spPr>
          <a:xfrm>
            <a:off x="7020467" y="2211438"/>
            <a:ext cx="2192358" cy="27985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363" r="12665" b="4888"/>
          <a:stretch>
            <a:fillRect/>
          </a:stretch>
        </p:blipFill>
        <p:spPr>
          <a:xfrm>
            <a:off x="179705" y="4074795"/>
            <a:ext cx="981075" cy="935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77520" y="1069975"/>
            <a:ext cx="638873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满壶的水烧开后会产生哪些现象？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6660" y="2030095"/>
            <a:ext cx="5915025" cy="28098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90185" y="1067435"/>
            <a:ext cx="1402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为什么？</a:t>
            </a:r>
            <a:endParaRPr lang="zh-CN" altLang="en-US" sz="240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9861" r="18575" b="11440"/>
          <a:stretch>
            <a:fillRect/>
          </a:stretch>
        </p:blipFill>
        <p:spPr>
          <a:xfrm>
            <a:off x="7528560" y="50165"/>
            <a:ext cx="1500505" cy="176720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29640" y="235585"/>
            <a:ext cx="2261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学以致用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53460" r="76964" b="15930"/>
          <a:stretch>
            <a:fillRect/>
          </a:stretch>
        </p:blipFill>
        <p:spPr>
          <a:xfrm>
            <a:off x="610579" y="152400"/>
            <a:ext cx="554191" cy="623038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39779" y="907256"/>
            <a:ext cx="5920740" cy="2399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5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谢谢！</a:t>
            </a:r>
            <a:endParaRPr lang="zh-CN" altLang="en-US" sz="15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59205" y="3284220"/>
            <a:ext cx="6678454" cy="1728311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 rot="0">
            <a:off x="-5080" y="4895850"/>
            <a:ext cx="9148445" cy="247650"/>
            <a:chOff x="0" y="10239"/>
            <a:chExt cx="19298" cy="544"/>
          </a:xfrm>
        </p:grpSpPr>
        <p:sp>
          <p:nvSpPr>
            <p:cNvPr id="18" name="矩形 17"/>
            <p:cNvSpPr/>
            <p:nvPr/>
          </p:nvSpPr>
          <p:spPr>
            <a:xfrm>
              <a:off x="0" y="10457"/>
              <a:ext cx="19299" cy="326"/>
            </a:xfrm>
            <a:prstGeom prst="rect">
              <a:avLst/>
            </a:prstGeom>
            <a:solidFill>
              <a:srgbClr val="007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10239"/>
              <a:ext cx="19299" cy="82"/>
            </a:xfrm>
            <a:prstGeom prst="rect">
              <a:avLst/>
            </a:prstGeom>
            <a:solidFill>
              <a:srgbClr val="007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3"/>
          <p:cNvSpPr/>
          <p:nvPr/>
        </p:nvSpPr>
        <p:spPr>
          <a:xfrm>
            <a:off x="1530350" y="864235"/>
            <a:ext cx="6082665" cy="318262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冰受热后从固态变成液态，这种现象叫作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融化。</a:t>
            </a:r>
            <a:endParaRPr lang="zh-CN" altLang="en-US" sz="32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363" r="12665" b="4888"/>
          <a:stretch>
            <a:fillRect/>
          </a:stretch>
        </p:blipFill>
        <p:spPr>
          <a:xfrm>
            <a:off x="251460" y="4084320"/>
            <a:ext cx="981075" cy="9353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363" r="12665" b="4888"/>
          <a:stretch>
            <a:fillRect/>
          </a:stretch>
        </p:blipFill>
        <p:spPr>
          <a:xfrm>
            <a:off x="8028305" y="4084320"/>
            <a:ext cx="981075" cy="9353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合并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946150"/>
            <a:ext cx="9143365" cy="4197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2395" y="1764030"/>
            <a:ext cx="89071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水、冰、水蒸气是同一种物质吗？</a:t>
            </a:r>
            <a:r>
              <a:rPr lang="zh-CN" altLang="en-US"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它们有哪些相同和不同的地方？</a:t>
            </a:r>
            <a:endParaRPr lang="zh-CN" altLang="en-US" sz="32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endParaRPr lang="zh-CN" altLang="en-US" sz="32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77240" y="130810"/>
            <a:ext cx="6777990" cy="669290"/>
            <a:chOff x="1224" y="206"/>
            <a:chExt cx="10674" cy="1054"/>
          </a:xfrm>
        </p:grpSpPr>
        <p:sp>
          <p:nvSpPr>
            <p:cNvPr id="2" name="文本框 1"/>
            <p:cNvSpPr txBox="1"/>
            <p:nvPr/>
          </p:nvSpPr>
          <p:spPr>
            <a:xfrm>
              <a:off x="2010" y="371"/>
              <a:ext cx="988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比较冰、水、水蒸气三者之间的异同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" t="18807" r="87500" b="48210"/>
            <a:stretch>
              <a:fillRect/>
            </a:stretch>
          </p:blipFill>
          <p:spPr>
            <a:xfrm>
              <a:off x="1224" y="206"/>
              <a:ext cx="558" cy="105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 flipV="1">
            <a:off x="-14605" y="875665"/>
            <a:ext cx="9158605" cy="76835"/>
          </a:xfrm>
          <a:prstGeom prst="rect">
            <a:avLst/>
          </a:prstGeom>
          <a:solidFill>
            <a:srgbClr val="007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 rot="0">
            <a:off x="1882775" y="1133475"/>
            <a:ext cx="2365375" cy="611505"/>
            <a:chOff x="1402" y="2635"/>
            <a:chExt cx="6310" cy="1001"/>
          </a:xfrm>
        </p:grpSpPr>
        <p:sp>
          <p:nvSpPr>
            <p:cNvPr id="17" name="圆角矩形 16"/>
            <p:cNvSpPr/>
            <p:nvPr/>
          </p:nvSpPr>
          <p:spPr>
            <a:xfrm rot="5400000">
              <a:off x="4056" y="-20"/>
              <a:ext cx="1001" cy="631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762" y="2773"/>
              <a:ext cx="5590" cy="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zh-CN" sz="2000">
                  <a:latin typeface="黑体" panose="02010609060101010101" pitchFamily="49" charset="-122"/>
                  <a:ea typeface="黑体" panose="02010609060101010101" pitchFamily="49" charset="-122"/>
                </a:rPr>
                <a:t>科学使用温度计：</a:t>
              </a:r>
              <a:endParaRPr lang="zh-CN" altLang="zh-CN" sz="20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655" y="3248660"/>
            <a:ext cx="1432560" cy="145732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87655" y="1150620"/>
            <a:ext cx="1223010" cy="1813560"/>
            <a:chOff x="453" y="1812"/>
            <a:chExt cx="1926" cy="285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 l="15490" t="10072" r="16825"/>
            <a:stretch>
              <a:fillRect/>
            </a:stretch>
          </p:blipFill>
          <p:spPr>
            <a:xfrm>
              <a:off x="453" y="1812"/>
              <a:ext cx="1927" cy="2857"/>
            </a:xfrm>
            <a:prstGeom prst="roundRect">
              <a:avLst/>
            </a:prstGeom>
          </p:spPr>
        </p:pic>
        <p:sp>
          <p:nvSpPr>
            <p:cNvPr id="16" name="椭圆 15"/>
            <p:cNvSpPr/>
            <p:nvPr/>
          </p:nvSpPr>
          <p:spPr>
            <a:xfrm>
              <a:off x="1285" y="3446"/>
              <a:ext cx="586" cy="60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六边形 2"/>
          <p:cNvSpPr/>
          <p:nvPr/>
        </p:nvSpPr>
        <p:spPr>
          <a:xfrm>
            <a:off x="6047105" y="1402080"/>
            <a:ext cx="632460" cy="575945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 w="25400" cmpd="sng">
            <a:solidFill>
              <a:schemeClr val="tx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看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4" name="六边形 3"/>
          <p:cNvSpPr/>
          <p:nvPr/>
        </p:nvSpPr>
        <p:spPr>
          <a:xfrm>
            <a:off x="5283200" y="4130040"/>
            <a:ext cx="632460" cy="575945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 w="25400" cmpd="sng">
            <a:solidFill>
              <a:schemeClr val="tx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读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9" name="六边形 8"/>
          <p:cNvSpPr/>
          <p:nvPr/>
        </p:nvSpPr>
        <p:spPr>
          <a:xfrm>
            <a:off x="5283200" y="2875915"/>
            <a:ext cx="632460" cy="575945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 w="25400" cmpd="sng">
            <a:solidFill>
              <a:schemeClr val="tx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solidFill>
                  <a:schemeClr val="tx1"/>
                </a:solidFill>
              </a:rPr>
              <a:t>不</a:t>
            </a:r>
            <a:endParaRPr lang="zh-CN" altLang="zh-CN" sz="2400" b="1">
              <a:solidFill>
                <a:schemeClr val="tx1"/>
              </a:solidFill>
            </a:endParaRPr>
          </a:p>
        </p:txBody>
      </p:sp>
      <p:cxnSp>
        <p:nvCxnSpPr>
          <p:cNvPr id="18" name="直接箭头连接符 17"/>
          <p:cNvCxnSpPr>
            <a:stCxn id="3" idx="2"/>
          </p:cNvCxnSpPr>
          <p:nvPr/>
        </p:nvCxnSpPr>
        <p:spPr>
          <a:xfrm flipH="1">
            <a:off x="5593080" y="1978025"/>
            <a:ext cx="598170" cy="8261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5614035" y="3554730"/>
            <a:ext cx="0" cy="50355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181850" y="1103630"/>
            <a:ext cx="1117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量 程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159625" y="1802130"/>
            <a:ext cx="1285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分度值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17900" y="2572385"/>
            <a:ext cx="1117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内壁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517900" y="3166110"/>
            <a:ext cx="1285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底部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517900" y="4187825"/>
            <a:ext cx="1285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稳 定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478905" y="4187825"/>
            <a:ext cx="18916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视线水平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V="1">
            <a:off x="6842760" y="1321435"/>
            <a:ext cx="339090" cy="264795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6842760" y="1730375"/>
            <a:ext cx="316865" cy="28956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6111875" y="4416425"/>
            <a:ext cx="438785" cy="3175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endCxn id="23" idx="3"/>
          </p:cNvCxnSpPr>
          <p:nvPr/>
        </p:nvCxnSpPr>
        <p:spPr>
          <a:xfrm flipH="1" flipV="1">
            <a:off x="4635500" y="2802890"/>
            <a:ext cx="541020" cy="23876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4712970" y="3220085"/>
            <a:ext cx="506095" cy="22733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H="1">
            <a:off x="4498975" y="4443730"/>
            <a:ext cx="575945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六边形 7"/>
          <p:cNvSpPr/>
          <p:nvPr/>
        </p:nvSpPr>
        <p:spPr>
          <a:xfrm>
            <a:off x="4470400" y="1150620"/>
            <a:ext cx="632460" cy="575945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 w="25400" cmpd="sng">
            <a:solidFill>
              <a:schemeClr val="tx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轻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5076190" y="1564005"/>
            <a:ext cx="864235" cy="1435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6047105" y="3147695"/>
            <a:ext cx="685165" cy="2159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781800" y="2933700"/>
            <a:ext cx="1285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浸 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9790" r="69937" b="48211"/>
          <a:stretch>
            <a:fillRect/>
          </a:stretch>
        </p:blipFill>
        <p:spPr>
          <a:xfrm>
            <a:off x="696685" y="176203"/>
            <a:ext cx="446844" cy="553698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1143635" y="207645"/>
            <a:ext cx="606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研究冰融化过程中的温度变化情况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4" grpId="0" animBg="1"/>
      <p:bldP spid="21" grpId="0"/>
      <p:bldP spid="22" grpId="0"/>
      <p:bldP spid="13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0015" y="2415540"/>
            <a:ext cx="1438275" cy="1771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620000">
            <a:off x="1619250" y="2461260"/>
            <a:ext cx="986790" cy="1134745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 rot="0">
            <a:off x="259715" y="1165225"/>
            <a:ext cx="2389505" cy="572770"/>
            <a:chOff x="1403" y="2635"/>
            <a:chExt cx="5951" cy="902"/>
          </a:xfrm>
        </p:grpSpPr>
        <p:sp>
          <p:nvSpPr>
            <p:cNvPr id="17" name="圆角矩形 16"/>
            <p:cNvSpPr/>
            <p:nvPr/>
          </p:nvSpPr>
          <p:spPr>
            <a:xfrm rot="5400000">
              <a:off x="3927" y="110"/>
              <a:ext cx="902" cy="595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762" y="2773"/>
              <a:ext cx="5006" cy="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zh-CN" sz="2000">
                  <a:latin typeface="黑体" panose="02010609060101010101" pitchFamily="49" charset="-122"/>
                  <a:ea typeface="黑体" panose="02010609060101010101" pitchFamily="49" charset="-122"/>
                </a:rPr>
                <a:t>科学使用酒精灯：</a:t>
              </a:r>
              <a:endParaRPr lang="zh-CN" altLang="zh-CN" sz="20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7370" y="2448560"/>
            <a:ext cx="1562100" cy="459740"/>
            <a:chOff x="410" y="3856"/>
            <a:chExt cx="2460" cy="724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1710" y="4150"/>
              <a:ext cx="1160" cy="26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410" y="3856"/>
              <a:ext cx="168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atin typeface="黑体" panose="02010609060101010101" pitchFamily="49" charset="-122"/>
                  <a:ea typeface="黑体" panose="02010609060101010101" pitchFamily="49" charset="-122"/>
                </a:rPr>
                <a:t>外焰</a:t>
              </a:r>
              <a:endParaRPr lang="zh-CN" altLang="en-US" sz="24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620000">
            <a:off x="485140" y="3164840"/>
            <a:ext cx="828675" cy="952500"/>
          </a:xfrm>
          <a:prstGeom prst="rect">
            <a:avLst/>
          </a:prstGeom>
        </p:spPr>
      </p:pic>
      <p:sp>
        <p:nvSpPr>
          <p:cNvPr id="4" name="六边形 3"/>
          <p:cNvSpPr/>
          <p:nvPr/>
        </p:nvSpPr>
        <p:spPr>
          <a:xfrm>
            <a:off x="5789295" y="1511300"/>
            <a:ext cx="632460" cy="575945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 w="25400" cmpd="sng">
            <a:solidFill>
              <a:schemeClr val="tx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开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8" name="六边形 17"/>
          <p:cNvSpPr/>
          <p:nvPr/>
        </p:nvSpPr>
        <p:spPr>
          <a:xfrm>
            <a:off x="5785485" y="4058285"/>
            <a:ext cx="632460" cy="575945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 w="25400" cmpd="sng">
            <a:solidFill>
              <a:schemeClr val="tx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灭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21" name="六边形 20"/>
          <p:cNvSpPr/>
          <p:nvPr/>
        </p:nvSpPr>
        <p:spPr>
          <a:xfrm>
            <a:off x="5785485" y="2804160"/>
            <a:ext cx="632460" cy="575945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 w="25400" cmpd="sng">
            <a:solidFill>
              <a:schemeClr val="tx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点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6081395" y="2212340"/>
            <a:ext cx="13970" cy="52006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6116320" y="3482975"/>
            <a:ext cx="0" cy="50355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7085330" y="1511300"/>
            <a:ext cx="1117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竖 放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532505" y="2861945"/>
            <a:ext cx="14992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自下而上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161530" y="2837180"/>
            <a:ext cx="1117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>
                <a:latin typeface="楷体" panose="02010609060101010101" pitchFamily="49" charset="-122"/>
                <a:ea typeface="楷体" panose="02010609060101010101" pitchFamily="49" charset="-122"/>
              </a:rPr>
              <a:t>外 焰</a:t>
            </a:r>
            <a:endParaRPr lang="zh-CN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14140" y="4130040"/>
            <a:ext cx="1117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灯 帽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085330" y="4116070"/>
            <a:ext cx="1117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两 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 flipV="1">
            <a:off x="6649720" y="3075940"/>
            <a:ext cx="511810" cy="22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6573520" y="4335145"/>
            <a:ext cx="511810" cy="22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>
            <a:off x="5073015" y="4357370"/>
            <a:ext cx="504190" cy="146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6649720" y="1737995"/>
            <a:ext cx="448310" cy="6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V="1">
            <a:off x="6649720" y="3075940"/>
            <a:ext cx="511810" cy="222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V="1">
            <a:off x="6573520" y="4335145"/>
            <a:ext cx="511810" cy="222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flipH="1">
            <a:off x="5073015" y="4357370"/>
            <a:ext cx="504190" cy="1460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V="1">
            <a:off x="6649720" y="1737995"/>
            <a:ext cx="448310" cy="698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5031740" y="3098165"/>
            <a:ext cx="629920" cy="222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9790" r="69937" b="48211"/>
          <a:stretch>
            <a:fillRect/>
          </a:stretch>
        </p:blipFill>
        <p:spPr>
          <a:xfrm>
            <a:off x="696685" y="176203"/>
            <a:ext cx="446844" cy="55369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143635" y="207645"/>
            <a:ext cx="606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研究冰融化过程中的温度变化情况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247015" y="1170940"/>
            <a:ext cx="1667579" cy="568960"/>
            <a:chOff x="1402" y="2635"/>
            <a:chExt cx="5950" cy="896"/>
          </a:xfrm>
        </p:grpSpPr>
        <p:sp>
          <p:nvSpPr>
            <p:cNvPr id="17" name="圆角矩形 16"/>
            <p:cNvSpPr/>
            <p:nvPr/>
          </p:nvSpPr>
          <p:spPr>
            <a:xfrm rot="5400000">
              <a:off x="3616" y="421"/>
              <a:ext cx="896" cy="532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762" y="2773"/>
              <a:ext cx="5590" cy="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黑体" panose="02010609060101010101" pitchFamily="49" charset="-122"/>
                  <a:ea typeface="黑体" panose="02010609060101010101" pitchFamily="49" charset="-122"/>
                </a:rPr>
                <a:t>实验器材：</a:t>
              </a:r>
              <a:endParaRPr lang="zh-CN" altLang="en-US" sz="20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2" name="图片 1" descr="1608616769166"/>
          <p:cNvPicPr>
            <a:picLocks noChangeAspect="1"/>
          </p:cNvPicPr>
          <p:nvPr/>
        </p:nvPicPr>
        <p:blipFill>
          <a:blip r:embed="rId1">
            <a:clrChange>
              <a:clrFrom>
                <a:srgbClr val="CBCCC7">
                  <a:alpha val="100000"/>
                </a:srgbClr>
              </a:clrFrom>
              <a:clrTo>
                <a:srgbClr val="CBCCC7">
                  <a:alpha val="100000"/>
                  <a:alpha val="0"/>
                </a:srgbClr>
              </a:clrTo>
            </a:clrChange>
            <a:lum bright="12000"/>
          </a:blip>
          <a:srcRect l="16230" t="-2147" r="13475" b="2147"/>
          <a:stretch>
            <a:fillRect/>
          </a:stretch>
        </p:blipFill>
        <p:spPr>
          <a:xfrm rot="5400000">
            <a:off x="606425" y="1753870"/>
            <a:ext cx="1229360" cy="1323340"/>
          </a:xfrm>
          <a:prstGeom prst="ellipse">
            <a:avLst/>
          </a:prstGeom>
        </p:spPr>
      </p:pic>
      <p:pic>
        <p:nvPicPr>
          <p:cNvPr id="4" name="图片 3" descr="1608616769163"/>
          <p:cNvPicPr>
            <a:picLocks noChangeAspect="1"/>
          </p:cNvPicPr>
          <p:nvPr/>
        </p:nvPicPr>
        <p:blipFill>
          <a:blip r:embed="rId2">
            <a:lum bright="6000"/>
          </a:blip>
          <a:srcRect l="29680" t="15940" r="18223" b="12180"/>
          <a:stretch>
            <a:fillRect/>
          </a:stretch>
        </p:blipFill>
        <p:spPr>
          <a:xfrm rot="5400000">
            <a:off x="739140" y="3431540"/>
            <a:ext cx="1069975" cy="1107440"/>
          </a:xfrm>
          <a:prstGeom prst="rect">
            <a:avLst/>
          </a:prstGeom>
        </p:spPr>
      </p:pic>
      <p:pic>
        <p:nvPicPr>
          <p:cNvPr id="5" name="图片 4" descr="1608616769172"/>
          <p:cNvPicPr>
            <a:picLocks noChangeAspect="1"/>
          </p:cNvPicPr>
          <p:nvPr/>
        </p:nvPicPr>
        <p:blipFill>
          <a:blip r:embed="rId3">
            <a:lum bright="6000"/>
          </a:blip>
          <a:srcRect l="23692" t="23524" r="29858" b="19702"/>
          <a:stretch>
            <a:fillRect/>
          </a:stretch>
        </p:blipFill>
        <p:spPr>
          <a:xfrm rot="5400000">
            <a:off x="4974590" y="1464945"/>
            <a:ext cx="1431290" cy="1312545"/>
          </a:xfrm>
          <a:prstGeom prst="ellipse">
            <a:avLst/>
          </a:prstGeom>
        </p:spPr>
      </p:pic>
      <p:pic>
        <p:nvPicPr>
          <p:cNvPr id="12" name="图片 11" descr="1608616769141"/>
          <p:cNvPicPr>
            <a:picLocks noChangeAspect="1"/>
          </p:cNvPicPr>
          <p:nvPr/>
        </p:nvPicPr>
        <p:blipFill>
          <a:blip r:embed="rId4">
            <a:lum bright="12000"/>
          </a:blip>
          <a:srcRect l="4159" t="42920" r="5046" b="45412"/>
          <a:stretch>
            <a:fillRect/>
          </a:stretch>
        </p:blipFill>
        <p:spPr>
          <a:xfrm rot="5400000">
            <a:off x="6475585" y="2755065"/>
            <a:ext cx="2986351" cy="288000"/>
          </a:xfrm>
          <a:prstGeom prst="roundRect">
            <a:avLst/>
          </a:prstGeom>
        </p:spPr>
      </p:pic>
      <p:pic>
        <p:nvPicPr>
          <p:cNvPr id="13" name="图片 12" descr="1608616769157"/>
          <p:cNvPicPr>
            <a:picLocks noChangeAspect="1"/>
          </p:cNvPicPr>
          <p:nvPr/>
        </p:nvPicPr>
        <p:blipFill>
          <a:blip r:embed="rId5">
            <a:lum bright="6000"/>
          </a:blip>
          <a:srcRect l="12878" t="31805" b="27396"/>
          <a:stretch>
            <a:fillRect/>
          </a:stretch>
        </p:blipFill>
        <p:spPr>
          <a:xfrm rot="5400000">
            <a:off x="2529840" y="2434590"/>
            <a:ext cx="2508885" cy="881380"/>
          </a:xfrm>
          <a:prstGeom prst="roundRect">
            <a:avLst/>
          </a:prstGeom>
        </p:spPr>
      </p:pic>
      <p:pic>
        <p:nvPicPr>
          <p:cNvPr id="14" name="图片 13" descr="1608616769174"/>
          <p:cNvPicPr>
            <a:picLocks noChangeAspect="1"/>
          </p:cNvPicPr>
          <p:nvPr/>
        </p:nvPicPr>
        <p:blipFill>
          <a:blip r:embed="rId6"/>
          <a:srcRect l="14316" t="13521" r="22921" b="14345"/>
          <a:stretch>
            <a:fillRect/>
          </a:stretch>
        </p:blipFill>
        <p:spPr>
          <a:xfrm rot="5400000">
            <a:off x="4929505" y="3210560"/>
            <a:ext cx="1514475" cy="1305560"/>
          </a:xfrm>
          <a:prstGeom prst="ellipse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415665" y="4265295"/>
            <a:ext cx="1117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</a:rPr>
              <a:t>夹 子</a:t>
            </a:r>
            <a:endParaRPr lang="zh-CN" altLang="en-US" sz="2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882775" y="3785870"/>
            <a:ext cx="1117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</a:rPr>
              <a:t>石棉网</a:t>
            </a:r>
            <a:endParaRPr lang="zh-CN" altLang="en-US" sz="2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99920" y="2300605"/>
            <a:ext cx="1117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</a:rPr>
              <a:t>三角架</a:t>
            </a:r>
            <a:endParaRPr lang="zh-CN" altLang="en-US" sz="2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475095" y="1979930"/>
            <a:ext cx="1117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</a:rPr>
              <a:t>烧 杯</a:t>
            </a:r>
            <a:endParaRPr lang="zh-CN" altLang="en-US" sz="2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75095" y="3785870"/>
            <a:ext cx="1117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</a:rPr>
              <a:t>酒精灯</a:t>
            </a:r>
            <a:endParaRPr lang="zh-CN" altLang="en-US" sz="2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56905" y="2375535"/>
            <a:ext cx="490220" cy="12039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</a:rPr>
              <a:t>温度计</a:t>
            </a:r>
            <a:endParaRPr lang="zh-CN" altLang="en-US" sz="2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363" r="12665" b="4888"/>
          <a:stretch>
            <a:fillRect/>
          </a:stretch>
        </p:blipFill>
        <p:spPr>
          <a:xfrm>
            <a:off x="0" y="4265295"/>
            <a:ext cx="981075" cy="9353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363" r="12665" b="4888"/>
          <a:stretch>
            <a:fillRect/>
          </a:stretch>
        </p:blipFill>
        <p:spPr>
          <a:xfrm>
            <a:off x="8162925" y="4265295"/>
            <a:ext cx="981075" cy="93535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9790" r="69937" b="48211"/>
          <a:stretch>
            <a:fillRect/>
          </a:stretch>
        </p:blipFill>
        <p:spPr>
          <a:xfrm>
            <a:off x="696685" y="176203"/>
            <a:ext cx="446844" cy="55369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143635" y="207645"/>
            <a:ext cx="606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研究冰融化过程中的温度变化情况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624338" y="1303020"/>
            <a:ext cx="4845911" cy="3336925"/>
            <a:chOff x="5174" y="2052"/>
            <a:chExt cx="7826" cy="5255"/>
          </a:xfrm>
        </p:grpSpPr>
        <p:grpSp>
          <p:nvGrpSpPr>
            <p:cNvPr id="11" name="组合 10"/>
            <p:cNvGrpSpPr/>
            <p:nvPr/>
          </p:nvGrpSpPr>
          <p:grpSpPr>
            <a:xfrm rot="0">
              <a:off x="5174" y="2052"/>
              <a:ext cx="7826" cy="5255"/>
              <a:chOff x="4442" y="2090"/>
              <a:chExt cx="8088" cy="5392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4442" y="2558"/>
                <a:ext cx="8088" cy="4924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7312" y="2090"/>
                <a:ext cx="3214" cy="1001"/>
                <a:chOff x="2853" y="2773"/>
                <a:chExt cx="4227" cy="1001"/>
              </a:xfrm>
            </p:grpSpPr>
            <p:sp>
              <p:nvSpPr>
                <p:cNvPr id="17" name="圆角矩形 16"/>
                <p:cNvSpPr/>
                <p:nvPr/>
              </p:nvSpPr>
              <p:spPr>
                <a:xfrm rot="5400000">
                  <a:off x="4234" y="1392"/>
                  <a:ext cx="1001" cy="376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chemeClr val="accent5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3208" y="2910"/>
                  <a:ext cx="3872" cy="7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p>
                  <a:r>
                    <a:rPr lang="zh-CN" altLang="zh-CN" sz="240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实验步骤</a:t>
                  </a:r>
                  <a:endParaRPr lang="zh-CN" altLang="zh-CN" sz="240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5382" y="3375"/>
              <a:ext cx="7616" cy="3426"/>
              <a:chOff x="5382" y="3375"/>
              <a:chExt cx="7616" cy="3426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5397" y="3375"/>
                <a:ext cx="6907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1.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如图组装好实验装置；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427" y="4242"/>
                <a:ext cx="757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2.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取适量的冰块，测量它的温度；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427" y="5092"/>
                <a:ext cx="7571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3.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用酒精灯加热冰，</a:t>
                </a:r>
                <a:r>
                  <a:rPr lang="zh-CN" altLang="en-US" b="1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每隔一分钟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测一次温度，直到烧杯中的水温达到</a:t>
                </a:r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10℃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为止；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5382" y="6221"/>
                <a:ext cx="757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4.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将测得的数据记录下来。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</p:grpSp>
      </p:grpSp>
      <p:pic>
        <p:nvPicPr>
          <p:cNvPr id="3" name="图片 2" descr="1608616769176"/>
          <p:cNvPicPr>
            <a:picLocks noChangeAspect="1"/>
          </p:cNvPicPr>
          <p:nvPr/>
        </p:nvPicPr>
        <p:blipFill>
          <a:blip r:embed="rId1"/>
          <a:srcRect l="8099" t="30107" r="8804" b="8921"/>
          <a:stretch>
            <a:fillRect/>
          </a:stretch>
        </p:blipFill>
        <p:spPr>
          <a:xfrm rot="5400000">
            <a:off x="-274320" y="1946910"/>
            <a:ext cx="3620770" cy="19939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16610" y="4318635"/>
            <a:ext cx="1430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实验装置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9790" r="69937" b="48211"/>
          <a:stretch>
            <a:fillRect/>
          </a:stretch>
        </p:blipFill>
        <p:spPr>
          <a:xfrm>
            <a:off x="696685" y="176203"/>
            <a:ext cx="446844" cy="55369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143635" y="207645"/>
            <a:ext cx="606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研究冰融化过程中的温度变化情况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624338" y="1303020"/>
            <a:ext cx="4845911" cy="3336925"/>
            <a:chOff x="5174" y="2052"/>
            <a:chExt cx="7826" cy="5255"/>
          </a:xfrm>
        </p:grpSpPr>
        <p:grpSp>
          <p:nvGrpSpPr>
            <p:cNvPr id="11" name="组合 10"/>
            <p:cNvGrpSpPr/>
            <p:nvPr/>
          </p:nvGrpSpPr>
          <p:grpSpPr>
            <a:xfrm rot="0">
              <a:off x="5174" y="2052"/>
              <a:ext cx="7826" cy="5255"/>
              <a:chOff x="4442" y="2090"/>
              <a:chExt cx="8088" cy="5392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4442" y="2558"/>
                <a:ext cx="8088" cy="4924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7312" y="2090"/>
                <a:ext cx="3214" cy="1001"/>
                <a:chOff x="2853" y="2773"/>
                <a:chExt cx="4227" cy="1001"/>
              </a:xfrm>
            </p:grpSpPr>
            <p:sp>
              <p:nvSpPr>
                <p:cNvPr id="17" name="圆角矩形 16"/>
                <p:cNvSpPr/>
                <p:nvPr/>
              </p:nvSpPr>
              <p:spPr>
                <a:xfrm rot="5400000">
                  <a:off x="4234" y="1392"/>
                  <a:ext cx="1001" cy="376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chemeClr val="accent5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3208" y="2910"/>
                  <a:ext cx="3872" cy="7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p>
                  <a:r>
                    <a:rPr lang="zh-CN" altLang="zh-CN" sz="240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注意事项</a:t>
                  </a:r>
                  <a:endParaRPr lang="zh-CN" altLang="zh-CN" sz="240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5397" y="3375"/>
              <a:ext cx="7601" cy="2297"/>
              <a:chOff x="5397" y="3375"/>
              <a:chExt cx="7601" cy="2297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5397" y="3375"/>
                <a:ext cx="6907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1.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正确使用酒精灯，注意安全；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427" y="4242"/>
                <a:ext cx="757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2.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小组分工合作，及时记录；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427" y="5092"/>
                <a:ext cx="757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3.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绘制温度变化曲线图，小组交流讨论问题；</a:t>
                </a:r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</p:grpSp>
      </p:grpSp>
      <p:pic>
        <p:nvPicPr>
          <p:cNvPr id="3" name="图片 2" descr="1608616769176"/>
          <p:cNvPicPr>
            <a:picLocks noChangeAspect="1"/>
          </p:cNvPicPr>
          <p:nvPr/>
        </p:nvPicPr>
        <p:blipFill>
          <a:blip r:embed="rId1"/>
          <a:srcRect l="8099" t="30107" r="8804" b="8921"/>
          <a:stretch>
            <a:fillRect/>
          </a:stretch>
        </p:blipFill>
        <p:spPr>
          <a:xfrm rot="5400000">
            <a:off x="-274320" y="1946910"/>
            <a:ext cx="3620770" cy="19939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16610" y="4318635"/>
            <a:ext cx="1430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实验装置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9790" r="69937" b="48211"/>
          <a:stretch>
            <a:fillRect/>
          </a:stretch>
        </p:blipFill>
        <p:spPr>
          <a:xfrm>
            <a:off x="696685" y="176203"/>
            <a:ext cx="446844" cy="55369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143635" y="207645"/>
            <a:ext cx="606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研究冰融化过程中的温度变化情况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21288" y="1059645"/>
            <a:ext cx="80010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画出冰融化过程中的温度变化曲线图，并分析。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3555" y="1920875"/>
            <a:ext cx="4373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冰融化前温度是否持续上升？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99585" y="3086735"/>
            <a:ext cx="45319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在冰融化的过程中，温度的变化规律是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____________________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7045" y="2549525"/>
            <a:ext cx="5163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冰开始融化时的温度是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t="2340"/>
          <a:stretch>
            <a:fillRect/>
          </a:stretch>
        </p:blipFill>
        <p:spPr>
          <a:xfrm>
            <a:off x="220980" y="1704975"/>
            <a:ext cx="3954145" cy="30822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9790" r="69937" b="48211"/>
          <a:stretch>
            <a:fillRect/>
          </a:stretch>
        </p:blipFill>
        <p:spPr>
          <a:xfrm>
            <a:off x="696685" y="176203"/>
            <a:ext cx="446844" cy="55369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43635" y="207645"/>
            <a:ext cx="606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研究冰融化过程中的温度变化情况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199*3305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PLACING_PICTURE_USER_VIEWPORT" val="{&quot;height&quot;:3629,&quot;width&quot;:10003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1238</Words>
  <Application>WPS 演示</Application>
  <PresentationFormat>全屏显示(16:9)</PresentationFormat>
  <Paragraphs>196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Calibri</vt:lpstr>
      <vt:lpstr>黑体</vt:lpstr>
      <vt:lpstr>楷体</vt:lpstr>
      <vt:lpstr>微软雅黑</vt:lpstr>
      <vt:lpstr>Arial Unicode MS</vt:lpstr>
      <vt:lpstr>汉仪中黑 197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2.悄悄发生的变化</dc:title>
  <dc:creator>Administrator</dc:creator>
  <cp:lastModifiedBy>萌萌</cp:lastModifiedBy>
  <cp:revision>135</cp:revision>
  <dcterms:created xsi:type="dcterms:W3CDTF">2018-01-16T00:31:00Z</dcterms:created>
  <dcterms:modified xsi:type="dcterms:W3CDTF">2024-11-28T02:33:52Z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01ABD4BC79994C82A8D4AA66494320DC_12</vt:lpwstr>
  </property>
</Properties>
</file>