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3"/>
    <p:sldId id="284" r:id="rId4"/>
    <p:sldId id="287" r:id="rId5"/>
    <p:sldId id="256" r:id="rId6"/>
    <p:sldId id="273" r:id="rId7"/>
    <p:sldId id="276" r:id="rId8"/>
    <p:sldId id="303" r:id="rId9"/>
    <p:sldId id="267" r:id="rId10"/>
    <p:sldId id="261" r:id="rId11"/>
    <p:sldId id="280" r:id="rId12"/>
    <p:sldId id="262" r:id="rId13"/>
    <p:sldId id="263" r:id="rId14"/>
    <p:sldId id="269" r:id="rId15"/>
    <p:sldId id="285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00"/>
    <a:srgbClr val="B2B2B2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media" Target="file:///E:\&#23567;&#32654;6&#19978;&#25945;&#23398;&#36719;&#20214;&#26816;&#27979;&#29256;&#26412;\TCoursePPT\09%20&#20154;&#29289;&#35013;&#39280;&#30011;\&#21521;&#24038;&#36208;&#21521;&#21491;&#36208;.mp3" TargetMode="External"/><Relationship Id="rId2" Type="http://schemas.openxmlformats.org/officeDocument/2006/relationships/audio" Target="file:///E:\&#23567;&#32654;6&#19978;&#25945;&#23398;&#36719;&#20214;&#26816;&#27979;&#29256;&#26412;\TCoursePPT\09%20&#20154;&#29289;&#35013;&#39280;&#30011;\&#21521;&#24038;&#36208;&#21521;&#21491;&#36208;.mp3" TargetMode="Externa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9163050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563" y="169863"/>
            <a:ext cx="657225" cy="1122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Object 9"/>
          <p:cNvPicPr/>
          <p:nvPr/>
        </p:nvPicPr>
        <p:blipFill>
          <a:blip r:embed="rId3"/>
          <a:stretch>
            <a:fillRect/>
          </a:stretch>
        </p:blipFill>
        <p:spPr>
          <a:xfrm>
            <a:off x="6103938" y="482600"/>
            <a:ext cx="76200" cy="68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1166813" y="552450"/>
            <a:ext cx="6896100" cy="892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苏少版小学美术配套教学课件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黑体" panose="02010609060101010101" pitchFamily="2" charset="-122"/>
                <a:ea typeface="宋体" panose="02010600030101010101" pitchFamily="2" charset="-122"/>
                <a:cs typeface="+mn-cs"/>
              </a:rPr>
              <a:t>　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六年级上册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219200" y="1752600"/>
            <a:ext cx="5643563" cy="1200150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7200" b="1" kern="1200" cap="none" spc="0" normalizeH="0" baseline="0" noProof="0" dirty="0">
                <a:effectLst>
                  <a:outerShdw blurRad="38100" dist="38100" dir="2700000" algn="tl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  <a:cs typeface="+mn-cs"/>
              </a:rPr>
              <a:t>人物装饰画</a:t>
            </a:r>
            <a:endParaRPr kumimoji="0" lang="zh-CN" altLang="en-US" sz="7200" b="1" kern="1200" cap="none" spc="0" normalizeH="0" baseline="0" noProof="0" dirty="0">
              <a:effectLst>
                <a:outerShdw blurRad="38100" dist="38100" dir="2700000" algn="tl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1781175" y="3050381"/>
            <a:ext cx="4929188" cy="460375"/>
          </a:xfrm>
          <a:prstGeom prst="rect">
            <a:avLst/>
          </a:prstGeom>
          <a:noFill/>
          <a:ln w="9525" cap="flat" cmpd="sng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2" descr="卡通~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 3"/>
          <p:cNvSpPr/>
          <p:nvPr/>
        </p:nvSpPr>
        <p:spPr>
          <a:xfrm>
            <a:off x="1371600" y="2541588"/>
            <a:ext cx="6629400" cy="23082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根据撕好的作业纸,大胆想象,并运用省略、夸张变形、添加等装饰方法,设计一幅个性的人物装饰画。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可以使用黑白或彩色。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267" name="WordArt 4"/>
          <p:cNvSpPr>
            <a:spLocks noTextEdit="1"/>
          </p:cNvSpPr>
          <p:nvPr/>
        </p:nvSpPr>
        <p:spPr>
          <a:xfrm>
            <a:off x="1403350" y="1268413"/>
            <a:ext cx="259238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作业要求：</a:t>
            </a:r>
            <a:endParaRPr lang="zh-CN" altLang="en-US" sz="36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8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8" name="向左走向右走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029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5" descr="6_21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228600"/>
            <a:ext cx="2105025" cy="286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0" name="Picture 6" descr="4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2400"/>
            <a:ext cx="205105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7" descr="0003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3352800"/>
            <a:ext cx="2530475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8" descr="6_21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200400"/>
            <a:ext cx="2516188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9" descr="4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04800"/>
            <a:ext cx="2865438" cy="609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4"/>
          <p:cNvSpPr txBox="1"/>
          <p:nvPr/>
        </p:nvSpPr>
        <p:spPr>
          <a:xfrm>
            <a:off x="533400" y="304800"/>
            <a:ext cx="4800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课后拓展：生活中的人物装饰画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pic>
        <p:nvPicPr>
          <p:cNvPr id="13314" name="Picture 5" descr="人装饰音乐会招贴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914400"/>
            <a:ext cx="4267200" cy="3360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8" descr="儿童中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95800"/>
            <a:ext cx="172085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0" descr="儿童娱乐人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95800"/>
            <a:ext cx="18796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11" descr="装饰人物演唱会招贴画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914400"/>
            <a:ext cx="3424238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4" descr="人装饰高压线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609600"/>
            <a:ext cx="4294188" cy="434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8" name="Picture 7" descr="P1260413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609600"/>
            <a:ext cx="3375025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-3971925" y="914400"/>
            <a:ext cx="11896725" cy="5564188"/>
            <a:chOff x="-2502" y="576"/>
            <a:chExt cx="7494" cy="3505"/>
          </a:xfrm>
        </p:grpSpPr>
        <p:pic>
          <p:nvPicPr>
            <p:cNvPr id="15362" name="Picture 3" descr="未标题-改2"/>
            <p:cNvPicPr>
              <a:picLocks noChangeAspect="1"/>
            </p:cNvPicPr>
            <p:nvPr/>
          </p:nvPicPr>
          <p:blipFill>
            <a:blip r:embed="rId1">
              <a:lum bright="-12000" contrast="6000"/>
            </a:blip>
            <a:srcRect l="1923" b="2251"/>
            <a:stretch>
              <a:fillRect/>
            </a:stretch>
          </p:blipFill>
          <p:spPr>
            <a:xfrm>
              <a:off x="288" y="576"/>
              <a:ext cx="4704" cy="350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5363" name="Picture 4" descr="IMG_1260"/>
            <p:cNvPicPr>
              <a:picLocks noChangeAspect="1"/>
            </p:cNvPicPr>
            <p:nvPr/>
          </p:nvPicPr>
          <p:blipFill>
            <a:blip r:embed="rId2">
              <a:lum bright="6000" contrast="24000"/>
            </a:blip>
            <a:srcRect l="26956" t="16171" r="6552" b="14018"/>
            <a:stretch>
              <a:fillRect/>
            </a:stretch>
          </p:blipFill>
          <p:spPr>
            <a:xfrm>
              <a:off x="-2502" y="576"/>
              <a:ext cx="2502" cy="350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5364" name="Rectangle 5"/>
          <p:cNvSpPr/>
          <p:nvPr/>
        </p:nvSpPr>
        <p:spPr>
          <a:xfrm>
            <a:off x="304800" y="381000"/>
            <a:ext cx="4557713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课后拓展：运用多种材料创作的人物装饰画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5846" name="Picture 6" descr="1275899907257"/>
          <p:cNvPicPr>
            <a:picLocks noChangeAspect="1"/>
          </p:cNvPicPr>
          <p:nvPr/>
        </p:nvPicPr>
        <p:blipFill>
          <a:blip r:embed="rId3">
            <a:lum bright="6000" contrast="12000"/>
          </a:blip>
          <a:srcRect l="11497" t="18268" r="7219" b="8246"/>
          <a:stretch>
            <a:fillRect/>
          </a:stretch>
        </p:blipFill>
        <p:spPr>
          <a:xfrm>
            <a:off x="1981200" y="914400"/>
            <a:ext cx="4803775" cy="556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5fb482062c9fad24be675dc0172d9674"/>
          <p:cNvPicPr>
            <a:picLocks noChangeAspect="1"/>
          </p:cNvPicPr>
          <p:nvPr/>
        </p:nvPicPr>
        <p:blipFill>
          <a:blip r:embed="rId4"/>
          <a:srcRect l="54401"/>
          <a:stretch>
            <a:fillRect/>
          </a:stretch>
        </p:blipFill>
        <p:spPr>
          <a:xfrm>
            <a:off x="2438400" y="914400"/>
            <a:ext cx="4000500" cy="556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42" name="Picture 26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3241000" y="990600"/>
            <a:ext cx="23241000" cy="4810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34"/>
          <p:cNvGrpSpPr/>
          <p:nvPr/>
        </p:nvGrpSpPr>
        <p:grpSpPr>
          <a:xfrm>
            <a:off x="1676400" y="914400"/>
            <a:ext cx="6096000" cy="4922838"/>
            <a:chOff x="96" y="576"/>
            <a:chExt cx="3840" cy="3101"/>
          </a:xfrm>
        </p:grpSpPr>
        <p:pic>
          <p:nvPicPr>
            <p:cNvPr id="3075" name="Picture 32" descr="图片1"/>
            <p:cNvPicPr>
              <a:picLocks noChangeAspect="1"/>
            </p:cNvPicPr>
            <p:nvPr/>
          </p:nvPicPr>
          <p:blipFill>
            <a:blip r:embed="rId2"/>
            <a:srcRect l="65079" r="3969"/>
            <a:stretch>
              <a:fillRect/>
            </a:stretch>
          </p:blipFill>
          <p:spPr>
            <a:xfrm>
              <a:off x="2064" y="576"/>
              <a:ext cx="1872" cy="310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" name="Picture 33" descr="图片1"/>
            <p:cNvPicPr>
              <a:picLocks noChangeAspect="1"/>
            </p:cNvPicPr>
            <p:nvPr/>
          </p:nvPicPr>
          <p:blipFill>
            <a:blip r:embed="rId2"/>
            <a:srcRect l="-1588" r="69049"/>
            <a:stretch>
              <a:fillRect/>
            </a:stretch>
          </p:blipFill>
          <p:spPr>
            <a:xfrm>
              <a:off x="96" y="576"/>
              <a:ext cx="1968" cy="310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34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Picture 3" descr="同学老师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685800"/>
            <a:ext cx="3721100" cy="502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Text Box 4"/>
          <p:cNvSpPr txBox="1"/>
          <p:nvPr/>
        </p:nvSpPr>
        <p:spPr>
          <a:xfrm>
            <a:off x="5181600" y="3124200"/>
            <a:ext cx="3657600" cy="2465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小实验</a:t>
            </a:r>
            <a:r>
              <a:rPr lang="en-US" altLang="zh-CN" sz="2400" b="1" dirty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:</a:t>
            </a:r>
            <a:endParaRPr lang="en-US" altLang="zh-CN" sz="2400" b="1" dirty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给写生作品涂上有趣的颜色，可以是任意选择颜色，也可以运用学过的色彩知识，选择对比色或协调色。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Picture 6" descr="1209836165VQrvwO3m"/>
          <p:cNvPicPr>
            <a:picLocks noChangeAspect="1"/>
          </p:cNvPicPr>
          <p:nvPr/>
        </p:nvPicPr>
        <p:blipFill>
          <a:blip r:embed="rId1"/>
          <a:srcRect l="31261" t="-1074" r="30373" b="75269"/>
          <a:stretch>
            <a:fillRect/>
          </a:stretch>
        </p:blipFill>
        <p:spPr>
          <a:xfrm>
            <a:off x="609600" y="914400"/>
            <a:ext cx="2286000" cy="203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7" descr="1209836165VQrvwO3m"/>
          <p:cNvPicPr>
            <a:picLocks noChangeAspect="1"/>
          </p:cNvPicPr>
          <p:nvPr/>
        </p:nvPicPr>
        <p:blipFill>
          <a:blip r:embed="rId1"/>
          <a:srcRect t="24731"/>
          <a:stretch>
            <a:fillRect/>
          </a:stretch>
        </p:blipFill>
        <p:spPr>
          <a:xfrm>
            <a:off x="2971800" y="990600"/>
            <a:ext cx="5486400" cy="5457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8"/>
          <p:cNvSpPr txBox="1"/>
          <p:nvPr/>
        </p:nvSpPr>
        <p:spPr>
          <a:xfrm>
            <a:off x="609600" y="22860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有趣的波普艺术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4" descr="2-120529233957"/>
          <p:cNvPicPr>
            <a:picLocks noChangeAspect="1"/>
          </p:cNvPicPr>
          <p:nvPr/>
        </p:nvPicPr>
        <p:blipFill>
          <a:blip r:embed="rId1">
            <a:lum bright="6000" contrast="17998"/>
          </a:blip>
          <a:srcRect b="7408"/>
          <a:stretch>
            <a:fillRect/>
          </a:stretch>
        </p:blipFill>
        <p:spPr>
          <a:xfrm>
            <a:off x="381000" y="1524000"/>
            <a:ext cx="3260725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5" descr="295504_1280828649AcS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381000"/>
            <a:ext cx="4822825" cy="617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AutoShape 7">
            <a:hlinkClick r:id="" action="ppaction://noaction"/>
          </p:cNvPr>
          <p:cNvSpPr/>
          <p:nvPr/>
        </p:nvSpPr>
        <p:spPr>
          <a:xfrm>
            <a:off x="3200400" y="60960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8" name="Text Box 8"/>
          <p:cNvSpPr txBox="1"/>
          <p:nvPr/>
        </p:nvSpPr>
        <p:spPr>
          <a:xfrm>
            <a:off x="533400" y="3048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马蒂斯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5" descr="20128275584587257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990600"/>
            <a:ext cx="4332288" cy="525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0" name="Picture 8" descr="毕加索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838200"/>
            <a:ext cx="3203575" cy="434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AutoShape 9">
            <a:hlinkClick r:id="" action="ppaction://noaction"/>
          </p:cNvPr>
          <p:cNvSpPr/>
          <p:nvPr/>
        </p:nvSpPr>
        <p:spPr>
          <a:xfrm>
            <a:off x="8305800" y="5334000"/>
            <a:ext cx="457200" cy="457200"/>
          </a:xfrm>
          <a:prstGeom prst="actionButtonReturn">
            <a:avLst/>
          </a:prstGeom>
          <a:solidFill>
            <a:schemeClr val="bg2">
              <a:alpha val="83920"/>
            </a:schemeClr>
          </a:solidFill>
          <a:ln w="9525">
            <a:noFill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Text Box 10"/>
          <p:cNvSpPr txBox="1"/>
          <p:nvPr/>
        </p:nvSpPr>
        <p:spPr>
          <a:xfrm>
            <a:off x="533400" y="304800"/>
            <a:ext cx="36576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毕加索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书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05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7" descr="装饰人澳洲织锦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700" y="695325"/>
            <a:ext cx="8642350" cy="5946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67970" y="0"/>
            <a:ext cx="2305050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400" b="1" noProof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</a:t>
            </a:r>
            <a:r>
              <a:rPr lang="zh-CN" altLang="en-US" sz="2400" b="1" noProof="1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走进民艺坊</a:t>
            </a:r>
            <a:endParaRPr lang="zh-CN" altLang="en-US" sz="2400" b="1" noProof="1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Text Box 5"/>
          <p:cNvSpPr txBox="1"/>
          <p:nvPr/>
        </p:nvSpPr>
        <p:spPr>
          <a:xfrm>
            <a:off x="533400" y="228600"/>
            <a:ext cx="35814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走进博物馆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152400" y="1828800"/>
            <a:ext cx="2314575" cy="4252913"/>
            <a:chOff x="96" y="1152"/>
            <a:chExt cx="1458" cy="2679"/>
          </a:xfrm>
        </p:grpSpPr>
        <p:pic>
          <p:nvPicPr>
            <p:cNvPr id="10243" name="Picture 6" descr="北美岩画太阳人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6" y="1152"/>
              <a:ext cx="1458" cy="23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4" name="Text Box 11"/>
            <p:cNvSpPr txBox="1"/>
            <p:nvPr/>
          </p:nvSpPr>
          <p:spPr>
            <a:xfrm>
              <a:off x="336" y="3600"/>
              <a:ext cx="115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北美岩画太阳人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2590800" y="1066800"/>
            <a:ext cx="2622550" cy="5319713"/>
            <a:chOff x="1632" y="672"/>
            <a:chExt cx="1652" cy="3351"/>
          </a:xfrm>
        </p:grpSpPr>
        <p:pic>
          <p:nvPicPr>
            <p:cNvPr id="10246" name="Picture 7" descr="服装岩画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2" y="672"/>
              <a:ext cx="1652" cy="302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7" name="Text Box 12"/>
            <p:cNvSpPr txBox="1"/>
            <p:nvPr/>
          </p:nvSpPr>
          <p:spPr>
            <a:xfrm>
              <a:off x="2304" y="3792"/>
              <a:ext cx="768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服装岩画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oup 18"/>
          <p:cNvGrpSpPr/>
          <p:nvPr/>
        </p:nvGrpSpPr>
        <p:grpSpPr>
          <a:xfrm>
            <a:off x="5338763" y="533400"/>
            <a:ext cx="3729037" cy="6157913"/>
            <a:chOff x="3363" y="336"/>
            <a:chExt cx="2349" cy="3879"/>
          </a:xfrm>
        </p:grpSpPr>
        <p:pic>
          <p:nvPicPr>
            <p:cNvPr id="10249" name="Picture 13" descr="2722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3" y="336"/>
              <a:ext cx="2349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0" name="Text Box 14"/>
            <p:cNvSpPr txBox="1"/>
            <p:nvPr/>
          </p:nvSpPr>
          <p:spPr>
            <a:xfrm>
              <a:off x="4464" y="3984"/>
              <a:ext cx="120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p>
              <a:pPr>
                <a:spcBef>
                  <a:spcPct val="50000"/>
                </a:spcBef>
              </a:pP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古代澳洲岩画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WPS 演示</Application>
  <PresentationFormat>全屏显示(4:3)</PresentationFormat>
  <Paragraphs>35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黑体</vt:lpstr>
      <vt:lpstr>楷体_GB2312</vt:lpstr>
      <vt:lpstr>新宋体</vt:lpstr>
      <vt:lpstr>微软雅黑</vt:lpstr>
      <vt:lpstr>Arial Unicode MS</vt:lpstr>
      <vt:lpstr>方正舒体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三不知</cp:lastModifiedBy>
  <cp:revision>121</cp:revision>
  <dcterms:created xsi:type="dcterms:W3CDTF">2013-03-14T02:13:13Z</dcterms:created>
  <dcterms:modified xsi:type="dcterms:W3CDTF">2024-12-15T06:54:44Z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2052-12.1.0.19302</vt:lpwstr>
  </property>
  <property fmtid="{D5CDD505-2E9C-101B-9397-08002B2CF9AE}" pid="4" name="ICV">
    <vt:lpwstr>EDF77AEFAE474888B63492347D899069_12</vt:lpwstr>
  </property>
</Properties>
</file>