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768" r:id="rId3"/>
    <p:sldId id="779" r:id="rId4"/>
    <p:sldId id="770" r:id="rId5"/>
    <p:sldId id="790" r:id="rId6"/>
    <p:sldId id="764" r:id="rId7"/>
    <p:sldId id="776" r:id="rId8"/>
    <p:sldId id="785" r:id="rId9"/>
    <p:sldId id="786" r:id="rId10"/>
    <p:sldId id="787" r:id="rId11"/>
    <p:sldId id="765" r:id="rId12"/>
    <p:sldId id="767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CC0000"/>
    <a:srgbClr val="FFFFFF"/>
    <a:srgbClr val="CCECFF"/>
    <a:srgbClr val="B11B0F"/>
    <a:srgbClr val="F26D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972" autoAdjust="0"/>
    <p:restoredTop sz="92918"/>
  </p:normalViewPr>
  <p:slideViewPr>
    <p:cSldViewPr snapToGrid="0" showGuides="1">
      <p:cViewPr varScale="1">
        <p:scale>
          <a:sx n="93" d="100"/>
          <a:sy n="93" d="100"/>
        </p:scale>
        <p:origin x="2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E22813-71E9-4F88-B92C-D732A0759E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5" descr="图片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06563" y="5316538"/>
            <a:ext cx="741362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81" descr="图片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75113" y="4508500"/>
            <a:ext cx="741362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图片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20750" y="4510088"/>
            <a:ext cx="741363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77" descr="图片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84438" y="4508500"/>
            <a:ext cx="741362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Rectangle 79"/>
          <p:cNvSpPr/>
          <p:nvPr userDrawn="1"/>
        </p:nvSpPr>
        <p:spPr>
          <a:xfrm>
            <a:off x="912813" y="4505325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Picture 76" descr="图片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2275" y="3716338"/>
            <a:ext cx="741363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43" descr="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175" y="2911475"/>
            <a:ext cx="1347788" cy="153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3"/>
          <p:cNvSpPr/>
          <p:nvPr/>
        </p:nvSpPr>
        <p:spPr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1" name="Rectangle 49"/>
          <p:cNvSpPr/>
          <p:nvPr/>
        </p:nvSpPr>
        <p:spPr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2" name="Rectangle 50"/>
          <p:cNvSpPr/>
          <p:nvPr/>
        </p:nvSpPr>
        <p:spPr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3" name="Rectangle 52"/>
          <p:cNvSpPr/>
          <p:nvPr/>
        </p:nvSpPr>
        <p:spPr>
          <a:xfrm>
            <a:off x="3273425" y="4510088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" name="Group 74"/>
          <p:cNvGrpSpPr/>
          <p:nvPr/>
        </p:nvGrpSpPr>
        <p:grpSpPr>
          <a:xfrm>
            <a:off x="85725" y="854075"/>
            <a:ext cx="8982075" cy="774700"/>
            <a:chOff x="54" y="538"/>
            <a:chExt cx="5658" cy="713"/>
          </a:xfrm>
        </p:grpSpPr>
        <p:sp>
          <p:nvSpPr>
            <p:cNvPr id="2076" name="Freeform 30"/>
            <p:cNvSpPr/>
            <p:nvPr userDrawn="1"/>
          </p:nvSpPr>
          <p:spPr>
            <a:xfrm>
              <a:off x="54" y="737"/>
              <a:ext cx="5658" cy="5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0" b="0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Freeform 31"/>
            <p:cNvSpPr/>
            <p:nvPr userDrawn="1"/>
          </p:nvSpPr>
          <p:spPr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0" b="0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Freeform 32"/>
            <p:cNvSpPr/>
            <p:nvPr userDrawn="1"/>
          </p:nvSpPr>
          <p:spPr>
            <a:xfrm>
              <a:off x="54" y="1063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0" b="0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" name="Picture 84" descr="图片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82950" y="5321300"/>
            <a:ext cx="741363" cy="741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75"/>
          <p:cNvGrpSpPr/>
          <p:nvPr/>
        </p:nvGrpSpPr>
        <p:grpSpPr>
          <a:xfrm>
            <a:off x="112713" y="5805488"/>
            <a:ext cx="8936037" cy="781050"/>
            <a:chOff x="71" y="3751"/>
            <a:chExt cx="5629" cy="398"/>
          </a:xfrm>
        </p:grpSpPr>
        <p:sp>
          <p:nvSpPr>
            <p:cNvPr id="2079" name="Freeform 24"/>
            <p:cNvSpPr/>
            <p:nvPr userDrawn="1"/>
          </p:nvSpPr>
          <p:spPr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0" b="0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Freeform 25"/>
            <p:cNvSpPr/>
            <p:nvPr userDrawn="1"/>
          </p:nvSpPr>
          <p:spPr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0" b="0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Freeform 26"/>
            <p:cNvSpPr/>
            <p:nvPr userDrawn="1"/>
          </p:nvSpPr>
          <p:spPr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0" b="0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" name="Rectangle 42"/>
          <p:cNvSpPr/>
          <p:nvPr/>
        </p:nvSpPr>
        <p:spPr>
          <a:xfrm>
            <a:off x="2492375" y="5319713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83"/>
          <p:cNvSpPr/>
          <p:nvPr userDrawn="1"/>
        </p:nvSpPr>
        <p:spPr>
          <a:xfrm>
            <a:off x="3281363" y="53181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Rectangle 73"/>
          <p:cNvSpPr/>
          <p:nvPr/>
        </p:nvSpPr>
        <p:spPr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Rectangle 59"/>
          <p:cNvSpPr/>
          <p:nvPr/>
        </p:nvSpPr>
        <p:spPr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Rectangle 54"/>
          <p:cNvSpPr/>
          <p:nvPr/>
        </p:nvSpPr>
        <p:spPr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Rectangle 56"/>
          <p:cNvSpPr/>
          <p:nvPr/>
        </p:nvSpPr>
        <p:spPr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1775" y="6445250"/>
            <a:ext cx="2205038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74925" y="6445250"/>
            <a:ext cx="2990850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700713" y="6445250"/>
            <a:ext cx="2205038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3A6C03-4FED-46B9-A7ED-E25C78DA34DA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5"/>
          <p:cNvSpPr/>
          <p:nvPr/>
        </p:nvSpPr>
        <p:spPr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0" b="0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Freeform 26"/>
          <p:cNvSpPr/>
          <p:nvPr/>
        </p:nvSpPr>
        <p:spPr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0" b="0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Freeform 27" descr="Dark upward diagonal"/>
          <p:cNvSpPr/>
          <p:nvPr/>
        </p:nvSpPr>
        <p:spPr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0" b="0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>
                <a:alpha val="100000"/>
              </a:scheme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Freeform 28"/>
          <p:cNvSpPr/>
          <p:nvPr/>
        </p:nvSpPr>
        <p:spPr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3" name="Freeform 29"/>
          <p:cNvSpPr/>
          <p:nvPr/>
        </p:nvSpPr>
        <p:spPr bwMode="gray">
          <a:xfrm>
            <a:off x="92075" y="306388"/>
            <a:ext cx="8955088" cy="8366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2"/>
          <p:cNvSpPr/>
          <p:nvPr/>
        </p:nvSpPr>
        <p:spPr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2" name="Freeform 35"/>
          <p:cNvSpPr/>
          <p:nvPr/>
        </p:nvSpPr>
        <p:spPr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0" b="0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Rectangle 3"/>
          <p:cNvSpPr>
            <a:spLocks noGrp="1"/>
          </p:cNvSpPr>
          <p:nvPr>
            <p:ph type="body" idx="1"/>
          </p:nvPr>
        </p:nvSpPr>
        <p:spPr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Text Box 37"/>
          <p:cNvSpPr txBox="1"/>
          <p:nvPr/>
        </p:nvSpPr>
        <p:spPr>
          <a:xfrm>
            <a:off x="144463" y="6443663"/>
            <a:ext cx="184150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en-US" altLang="zh-CN" sz="1100" i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9" name="Rectangle 30" descr="7"/>
          <p:cNvSpPr/>
          <p:nvPr/>
        </p:nvSpPr>
        <p:spPr>
          <a:xfrm>
            <a:off x="8264525" y="415925"/>
            <a:ext cx="360363" cy="360363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0" name="Rectangle 31" descr="4"/>
          <p:cNvSpPr/>
          <p:nvPr/>
        </p:nvSpPr>
        <p:spPr>
          <a:xfrm>
            <a:off x="7791450" y="415925"/>
            <a:ext cx="360363" cy="360363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1" name="Rectangle 36"/>
          <p:cNvSpPr/>
          <p:nvPr userDrawn="1"/>
        </p:nvSpPr>
        <p:spPr>
          <a:xfrm>
            <a:off x="7305675" y="415925"/>
            <a:ext cx="360363" cy="360363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  2022.2.14  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27330" y="2218690"/>
            <a:ext cx="8771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建设多彩课程</a:t>
            </a:r>
            <a:r>
              <a:rPr lang="en-US" altLang="zh-CN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</a:t>
            </a:r>
            <a:r>
              <a:rPr lang="zh-CN" altLang="en-US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助推</a:t>
            </a:r>
            <a:r>
              <a:rPr lang="en-US" altLang="zh-CN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“</a:t>
            </a:r>
            <a:r>
              <a:rPr lang="zh-CN" altLang="en-US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双减</a:t>
            </a:r>
            <a:r>
              <a:rPr lang="en-US" altLang="zh-CN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”</a:t>
            </a:r>
            <a:r>
              <a:rPr lang="zh-CN" altLang="en-US" sz="4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落地</a:t>
            </a:r>
            <a:endParaRPr lang="zh-CN" altLang="en-US" sz="4400">
              <a:solidFill>
                <a:schemeClr val="tx2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5930" y="3280410"/>
            <a:ext cx="4437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2">
                    <a:lumMod val="75000"/>
                  </a:schemeClr>
                </a:solidFill>
              </a:rPr>
              <a:t>——</a:t>
            </a:r>
            <a:r>
              <a:rPr lang="zh-CN" altLang="en-US" sz="2000" b="1">
                <a:solidFill>
                  <a:schemeClr val="tx2">
                    <a:lumMod val="75000"/>
                  </a:schemeClr>
                </a:solidFill>
              </a:rPr>
              <a:t>薛家实验小学校本课程教师会议</a:t>
            </a:r>
            <a:endParaRPr lang="zh-CN" altLang="en-US" sz="20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/>
          </p:cNvSpPr>
          <p:nvPr>
            <p:ph type="title" idx="4294967295"/>
          </p:nvPr>
        </p:nvSpPr>
        <p:spPr>
          <a:xfrm>
            <a:off x="468983" y="1152526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校本课程教师职责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8051" name="Rectangle 3"/>
          <p:cNvSpPr>
            <a:spLocks noGrp="1"/>
          </p:cNvSpPr>
          <p:nvPr>
            <p:ph type="body" idx="4294967295"/>
          </p:nvPr>
        </p:nvSpPr>
        <p:spPr>
          <a:xfrm>
            <a:off x="198784" y="2079183"/>
            <a:ext cx="8476233" cy="3262654"/>
          </a:xfrm>
        </p:spPr>
        <p:txBody>
          <a:bodyPr/>
          <a:lstStyle/>
          <a:p>
            <a:pPr marL="971550" lvl="2" indent="-285750"/>
            <a:r>
              <a:rPr lang="zh-CN" altLang="en-US" sz="2100" dirty="0"/>
              <a:t>每学期初校本课程纲要及讲义的编写；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教学常规的执行（每节课做好点名考勤）；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课堂教学有实效（与纲要内容一致，学生走进来和走出去有提升）；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学生学业评价工作（</a:t>
            </a:r>
            <a:r>
              <a:rPr lang="zh-CN" altLang="en-US" sz="2100" b="1" dirty="0">
                <a:solidFill>
                  <a:srgbClr val="FF0000"/>
                </a:solidFill>
              </a:rPr>
              <a:t>考勤记录、课堂表现、学业成绩等多角度评价，要有过程性材料支撑</a:t>
            </a:r>
            <a:r>
              <a:rPr lang="zh-CN" altLang="en-US" sz="2100" dirty="0"/>
              <a:t>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每学期举行一次校本课程展评活动，</a:t>
            </a:r>
            <a:r>
              <a:rPr lang="zh-CN" altLang="en-US" sz="2100" b="1" dirty="0">
                <a:solidFill>
                  <a:srgbClr val="FF0000"/>
                </a:solidFill>
              </a:rPr>
              <a:t>可以是课堂教学汇报，可以是学生作品展览，也可以是学生技能展演等</a:t>
            </a:r>
            <a:r>
              <a:rPr lang="zh-CN" altLang="en-US" sz="2100" dirty="0"/>
              <a:t>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每学期完成一份反思或总结。</a:t>
            </a:r>
            <a:endParaRPr lang="zh-CN" altLang="en-US" sz="21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薛小校本课程交流群群聊二维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71470" y="1642745"/>
            <a:ext cx="4566285" cy="47967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" y="124777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8040" y="1541780"/>
            <a:ext cx="52946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一套完整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的校本课程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资料包括：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、封面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、目录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、课程纲要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、点名表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、课程讲义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、考评方案及评价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结果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、反思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、所有过程性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资料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506804" y="4014635"/>
            <a:ext cx="5913485" cy="384472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</a:endParaRPr>
          </a:p>
        </p:txBody>
      </p:sp>
      <p:grpSp>
        <p:nvGrpSpPr>
          <p:cNvPr id="153604" name="Group 25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2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69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5" name="Group 29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4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5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64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6" name="Group 39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6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59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7" name="Group 50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31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54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8" name="Group 80"/>
          <p:cNvGrpSpPr/>
          <p:nvPr/>
        </p:nvGrpSpPr>
        <p:grpSpPr bwMode="auto">
          <a:xfrm>
            <a:off x="1841418" y="2477937"/>
            <a:ext cx="6578871" cy="683241"/>
            <a:chOff x="1160" y="2003"/>
            <a:chExt cx="4144" cy="574"/>
          </a:xfrm>
        </p:grpSpPr>
        <p:sp>
          <p:nvSpPr>
            <p:cNvPr id="33" name="矩形 32"/>
            <p:cNvSpPr/>
            <p:nvPr/>
          </p:nvSpPr>
          <p:spPr>
            <a:xfrm>
              <a:off x="1579" y="2129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153646" name="文本框 40"/>
            <p:cNvSpPr txBox="1">
              <a:spLocks noChangeArrowheads="1"/>
            </p:cNvSpPr>
            <p:nvPr/>
          </p:nvSpPr>
          <p:spPr bwMode="auto">
            <a:xfrm>
              <a:off x="2080" y="2121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课程目标</a:t>
              </a:r>
              <a:endParaRPr lang="zh-CN" altLang="en-US" b="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160" y="2003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2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</p:grpSp>
      <p:grpSp>
        <p:nvGrpSpPr>
          <p:cNvPr id="153609" name="Group 90"/>
          <p:cNvGrpSpPr/>
          <p:nvPr/>
        </p:nvGrpSpPr>
        <p:grpSpPr bwMode="auto">
          <a:xfrm>
            <a:off x="1841418" y="3200461"/>
            <a:ext cx="6578871" cy="683241"/>
            <a:chOff x="1160" y="2642"/>
            <a:chExt cx="4144" cy="574"/>
          </a:xfrm>
        </p:grpSpPr>
        <p:sp>
          <p:nvSpPr>
            <p:cNvPr id="35" name="矩形 34"/>
            <p:cNvSpPr/>
            <p:nvPr/>
          </p:nvSpPr>
          <p:spPr>
            <a:xfrm>
              <a:off x="1579" y="2768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160" y="2642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3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44" name="文本框 41"/>
            <p:cNvSpPr txBox="1">
              <a:spLocks noChangeArrowheads="1"/>
            </p:cNvSpPr>
            <p:nvPr/>
          </p:nvSpPr>
          <p:spPr bwMode="auto">
            <a:xfrm>
              <a:off x="2080" y="2755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课程内容</a:t>
              </a:r>
              <a:r>
                <a:rPr lang="zh-CN" altLang="en-US" b="0" dirty="0">
                  <a:solidFill>
                    <a:srgbClr val="000000"/>
                  </a:solidFill>
                  <a:ea typeface="宋体" panose="02010600030101010101" pitchFamily="2" charset="-122"/>
                </a:rPr>
                <a:t> </a:t>
              </a:r>
              <a:endParaRPr lang="zh-CN" altLang="en-US" b="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" name="矩形 37"/>
          <p:cNvSpPr/>
          <p:nvPr/>
        </p:nvSpPr>
        <p:spPr>
          <a:xfrm>
            <a:off x="2506804" y="4014635"/>
            <a:ext cx="5913485" cy="384472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53616" name="文本框 42"/>
          <p:cNvSpPr txBox="1">
            <a:spLocks noChangeArrowheads="1"/>
          </p:cNvSpPr>
          <p:nvPr/>
        </p:nvSpPr>
        <p:spPr bwMode="auto">
          <a:xfrm>
            <a:off x="3302538" y="3993367"/>
            <a:ext cx="31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课程实施</a:t>
            </a: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1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2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grpSp>
        <p:nvGrpSpPr>
          <p:cNvPr id="153629" name="Group 122"/>
          <p:cNvGrpSpPr/>
          <p:nvPr/>
        </p:nvGrpSpPr>
        <p:grpSpPr bwMode="auto">
          <a:xfrm>
            <a:off x="1841418" y="4597891"/>
            <a:ext cx="6578871" cy="684432"/>
            <a:chOff x="1152" y="2816"/>
            <a:chExt cx="4144" cy="575"/>
          </a:xfrm>
        </p:grpSpPr>
        <p:sp>
          <p:nvSpPr>
            <p:cNvPr id="15" name="矩形 37"/>
            <p:cNvSpPr/>
            <p:nvPr/>
          </p:nvSpPr>
          <p:spPr>
            <a:xfrm>
              <a:off x="1571" y="2942"/>
              <a:ext cx="3725" cy="323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153631" name="文本框 42"/>
            <p:cNvSpPr txBox="1">
              <a:spLocks noChangeArrowheads="1"/>
            </p:cNvSpPr>
            <p:nvPr/>
          </p:nvSpPr>
          <p:spPr bwMode="auto">
            <a:xfrm>
              <a:off x="2072" y="292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课程评价</a:t>
              </a:r>
              <a:endParaRPr lang="zh-CN" altLang="en-US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椭圆 38"/>
            <p:cNvSpPr/>
            <p:nvPr/>
          </p:nvSpPr>
          <p:spPr>
            <a:xfrm>
              <a:off x="1152" y="2816"/>
              <a:ext cx="575" cy="575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300">
                  <a:solidFill>
                    <a:srgbClr val="287ED3"/>
                  </a:solidFill>
                </a:rPr>
                <a:t>5</a:t>
              </a:r>
              <a:endParaRPr lang="zh-CN" altLang="en-US" sz="3300">
                <a:solidFill>
                  <a:srgbClr val="287ED3"/>
                </a:solidFill>
              </a:endParaRPr>
            </a:p>
          </p:txBody>
        </p:sp>
      </p:grpSp>
      <p:sp>
        <p:nvSpPr>
          <p:cNvPr id="153673" name="Text Box 73"/>
          <p:cNvSpPr txBox="1">
            <a:spLocks noChangeArrowheads="1"/>
          </p:cNvSpPr>
          <p:nvPr/>
        </p:nvSpPr>
        <p:spPr bwMode="auto">
          <a:xfrm>
            <a:off x="495014" y="5319220"/>
            <a:ext cx="8126438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153674" name="Text Box 74"/>
          <p:cNvSpPr txBox="1">
            <a:spLocks noChangeArrowheads="1"/>
          </p:cNvSpPr>
          <p:nvPr/>
        </p:nvSpPr>
        <p:spPr bwMode="auto">
          <a:xfrm>
            <a:off x="2250886" y="1053131"/>
            <a:ext cx="49124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</a:rPr>
              <a:t>课程纲要编写结构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  <p:sp>
        <p:nvSpPr>
          <p:cNvPr id="47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0220" y="1616075"/>
            <a:ext cx="81629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课程纲要的书写格式：</a:t>
            </a:r>
            <a:endParaRPr lang="zh-CN" altLang="en-US" b="1">
              <a:solidFill>
                <a:srgbClr val="00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1. 一般项目：</a:t>
            </a:r>
            <a:r>
              <a:rPr lang="zh-CN" altLang="en-US">
                <a:solidFill>
                  <a:srgbClr val="000000"/>
                </a:solidFill>
              </a:rPr>
              <a:t>学校名称；科目名称；开发教师；课程类型；课时；日期。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2. 课程元素，包括以下具体内容：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     </a:t>
            </a:r>
            <a:r>
              <a:rPr lang="en-US" altLang="zh-CN">
                <a:solidFill>
                  <a:srgbClr val="00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（1）课程描述：</a:t>
            </a:r>
            <a:r>
              <a:rPr lang="zh-CN" altLang="en-US">
                <a:solidFill>
                  <a:srgbClr val="000000"/>
                </a:solidFill>
              </a:rPr>
              <a:t>（简介：包括意义与目的）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    </a:t>
            </a:r>
            <a:r>
              <a:rPr lang="en-US" altLang="zh-CN">
                <a:solidFill>
                  <a:srgbClr val="000000"/>
                </a:solidFill>
              </a:rPr>
              <a:t>   </a:t>
            </a:r>
            <a:r>
              <a:rPr lang="zh-CN" altLang="en-US">
                <a:solidFill>
                  <a:srgbClr val="FF0000"/>
                </a:solidFill>
              </a:rPr>
              <a:t>（2）开发背景：</a:t>
            </a:r>
            <a:r>
              <a:rPr lang="zh-CN" altLang="en-US">
                <a:solidFill>
                  <a:srgbClr val="000000"/>
                </a:solidFill>
              </a:rPr>
              <a:t>（教师资源、学生需求）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       </a:t>
            </a:r>
            <a:r>
              <a:rPr lang="zh-CN" altLang="en-US">
                <a:solidFill>
                  <a:srgbClr val="FF0000"/>
                </a:solidFill>
              </a:rPr>
              <a:t>（3）课程目标：</a:t>
            </a:r>
            <a:r>
              <a:rPr lang="zh-CN" altLang="en-US">
                <a:solidFill>
                  <a:srgbClr val="000000"/>
                </a:solidFill>
              </a:rPr>
              <a:t>2-3点；准确、全面、具体；陈述格式应站在学生角度。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      </a:t>
            </a:r>
            <a:r>
              <a:rPr lang="zh-CN" altLang="en-US">
                <a:solidFill>
                  <a:srgbClr val="FF0000"/>
                </a:solidFill>
              </a:rPr>
              <a:t> （4）课程内容：</a:t>
            </a:r>
            <a:r>
              <a:rPr lang="zh-CN" altLang="en-US">
                <a:solidFill>
                  <a:srgbClr val="000000"/>
                </a:solidFill>
              </a:rPr>
              <a:t>具体分成几个板块，每一个板块包含哪些知识与活动，如何选择与组织等。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       </a:t>
            </a:r>
            <a:r>
              <a:rPr lang="zh-CN" altLang="en-US">
                <a:solidFill>
                  <a:srgbClr val="FF0000"/>
                </a:solidFill>
              </a:rPr>
              <a:t>（5）课程实施：</a:t>
            </a:r>
            <a:r>
              <a:rPr lang="zh-CN" altLang="en-US">
                <a:solidFill>
                  <a:srgbClr val="000000"/>
                </a:solidFill>
              </a:rPr>
              <a:t>该课程如何实施，具体的实施途径、方式方法，学习方式与活动安排；资源利用等。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>
                <a:solidFill>
                  <a:srgbClr val="000000"/>
                </a:solidFill>
              </a:rPr>
              <a:t>      </a:t>
            </a:r>
            <a:r>
              <a:rPr lang="zh-CN" altLang="en-US">
                <a:solidFill>
                  <a:srgbClr val="FF0000"/>
                </a:solidFill>
              </a:rPr>
              <a:t> （6）课程评价：</a:t>
            </a:r>
            <a:r>
              <a:rPr lang="zh-CN" altLang="en-US">
                <a:solidFill>
                  <a:srgbClr val="000000"/>
                </a:solidFill>
              </a:rPr>
              <a:t>学习评价；教学评价；方案评价；主体多元；过程与结果评价。应明确该课程的具体评价方法以及如何操作。</a:t>
            </a:r>
            <a:endParaRPr lang="zh-CN" altLang="en-US">
              <a:solidFill>
                <a:srgbClr val="00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 3.  所需条件：</a:t>
            </a:r>
            <a:r>
              <a:rPr lang="zh-CN" altLang="en-US">
                <a:solidFill>
                  <a:srgbClr val="000000"/>
                </a:solidFill>
              </a:rPr>
              <a:t>需要学校提供什么样的条件，本质是考虑课程管理以及保障条件问题。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 idx="4294967295"/>
          </p:nvPr>
        </p:nvSpPr>
        <p:spPr>
          <a:xfrm>
            <a:off x="413544" y="1028417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时间节点：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7027" name="Rectangle 3"/>
          <p:cNvSpPr>
            <a:spLocks noGrp="1"/>
          </p:cNvSpPr>
          <p:nvPr>
            <p:ph type="body" idx="4294967295"/>
          </p:nvPr>
        </p:nvSpPr>
        <p:spPr>
          <a:xfrm>
            <a:off x="150394" y="1797673"/>
            <a:ext cx="8427430" cy="3262653"/>
          </a:xfrm>
        </p:spPr>
        <p:txBody>
          <a:bodyPr/>
          <a:lstStyle/>
          <a:p>
            <a:r>
              <a:rPr lang="zh-CN" altLang="en-US" sz="2200" dirty="0"/>
              <a:t>第一周，</a:t>
            </a:r>
            <a:endParaRPr lang="zh-CN" altLang="en-US" sz="2200" dirty="0"/>
          </a:p>
          <a:p>
            <a:pPr marL="0" indent="0">
              <a:buNone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>
                <a:ea typeface="宋体" panose="02010600030101010101" pitchFamily="2" charset="-122"/>
              </a:rPr>
              <a:t>）</a:t>
            </a:r>
            <a:r>
              <a:rPr lang="zh-CN" altLang="en-US" sz="2200" dirty="0"/>
              <a:t>举行选修课程展销会，招募学生。可以是制作宣传展板（图文并茂的课程介绍，有的可以附上精致作品）；也可以是制作</a:t>
            </a:r>
            <a:r>
              <a:rPr lang="en-US" altLang="zh-CN" sz="2200" dirty="0"/>
              <a:t>PPT</a:t>
            </a:r>
            <a:r>
              <a:rPr lang="zh-CN" altLang="en-US" sz="2200" dirty="0"/>
              <a:t>，教师进班演讲宣传；还可以是制作宣讲的微视频，统一播放</a:t>
            </a:r>
            <a:r>
              <a:rPr lang="en-US" altLang="zh-CN" sz="2200" dirty="0"/>
              <a:t>【</a:t>
            </a:r>
            <a:r>
              <a:rPr lang="zh-CN" altLang="en-US" sz="2200" b="1" dirty="0">
                <a:solidFill>
                  <a:srgbClr val="FF3300"/>
                </a:solidFill>
              </a:rPr>
              <a:t>由各年级组独立策划并落实到位</a:t>
            </a:r>
            <a:r>
              <a:rPr lang="en-US" altLang="zh-CN" sz="2200" dirty="0"/>
              <a:t>】</a:t>
            </a:r>
            <a:r>
              <a:rPr lang="zh-CN" altLang="en-US" sz="2200" dirty="0"/>
              <a:t>。（</a:t>
            </a:r>
            <a:r>
              <a:rPr lang="en-US" altLang="zh-CN" sz="2200" dirty="0"/>
              <a:t>2</a:t>
            </a:r>
            <a:r>
              <a:rPr lang="zh-CN" altLang="en-US" sz="2200" dirty="0">
                <a:ea typeface="宋体" panose="02010600030101010101" pitchFamily="2" charset="-122"/>
              </a:rPr>
              <a:t>）</a:t>
            </a:r>
            <a:r>
              <a:rPr lang="zh-CN" altLang="en-US" sz="2200" dirty="0"/>
              <a:t>下发校选课程学生征求意见表（</a:t>
            </a:r>
            <a:r>
              <a:rPr lang="zh-CN" altLang="en-US" sz="2200" b="1" u="sng" dirty="0">
                <a:solidFill>
                  <a:srgbClr val="0000FF"/>
                </a:solidFill>
              </a:rPr>
              <a:t>高年级当天收回，班主任做好统计务必于</a:t>
            </a:r>
            <a:r>
              <a:rPr lang="en-US" altLang="zh-CN" sz="2200" b="1" u="sng" dirty="0">
                <a:solidFill>
                  <a:srgbClr val="0000FF"/>
                </a:solidFill>
              </a:rPr>
              <a:t>2</a:t>
            </a:r>
            <a:r>
              <a:rPr lang="zh-CN" altLang="en-US" sz="2200" b="1" u="sng" dirty="0">
                <a:solidFill>
                  <a:srgbClr val="0000FF"/>
                </a:solidFill>
              </a:rPr>
              <a:t>月</a:t>
            </a:r>
            <a:r>
              <a:rPr lang="en-US" altLang="zh-CN" sz="2200" b="1" u="sng" dirty="0">
                <a:solidFill>
                  <a:srgbClr val="0000FF"/>
                </a:solidFill>
              </a:rPr>
              <a:t>16</a:t>
            </a:r>
            <a:r>
              <a:rPr lang="zh-CN" altLang="en-US" sz="2200" b="1" u="sng" dirty="0">
                <a:solidFill>
                  <a:srgbClr val="0000FF"/>
                </a:solidFill>
              </a:rPr>
              <a:t>日下班前上报名单</a:t>
            </a:r>
            <a:r>
              <a:rPr lang="zh-CN" altLang="en-US" sz="2200" b="1" dirty="0">
                <a:solidFill>
                  <a:srgbClr val="0000FF"/>
                </a:solidFill>
              </a:rPr>
              <a:t>；</a:t>
            </a:r>
            <a:r>
              <a:rPr lang="zh-CN" altLang="en-US" sz="2200" b="1" u="sng" dirty="0">
                <a:solidFill>
                  <a:srgbClr val="009900"/>
                </a:solidFill>
              </a:rPr>
              <a:t>低年级可让学生带回，和家长商量选择。</a:t>
            </a:r>
            <a:r>
              <a:rPr lang="zh-CN" altLang="en-US" sz="2200" b="1" u="sng" dirty="0">
                <a:solidFill>
                  <a:srgbClr val="000000"/>
                </a:solidFill>
              </a:rPr>
              <a:t>（</a:t>
            </a:r>
            <a:r>
              <a:rPr lang="en-US" altLang="zh-CN" sz="2200" b="1" u="sng" dirty="0">
                <a:solidFill>
                  <a:srgbClr val="000000"/>
                </a:solidFill>
              </a:rPr>
              <a:t>3</a:t>
            </a:r>
            <a:r>
              <a:rPr lang="zh-CN" altLang="en-US" sz="2200" b="1" u="sng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en-US" altLang="zh-CN" sz="2200" b="1" u="sng" dirty="0">
                <a:solidFill>
                  <a:srgbClr val="FF0000"/>
                </a:solidFill>
              </a:rPr>
              <a:t>2</a:t>
            </a:r>
            <a:r>
              <a:rPr lang="zh-CN" altLang="en-US" sz="2200" b="1" u="sng" dirty="0">
                <a:solidFill>
                  <a:srgbClr val="FF0000"/>
                </a:solidFill>
              </a:rPr>
              <a:t>月</a:t>
            </a:r>
            <a:r>
              <a:rPr lang="en-US" altLang="zh-CN" sz="2200" b="1" u="sng" dirty="0">
                <a:solidFill>
                  <a:srgbClr val="FF0000"/>
                </a:solidFill>
              </a:rPr>
              <a:t>15</a:t>
            </a:r>
            <a:r>
              <a:rPr lang="zh-CN" altLang="en-US" sz="2200" b="1" u="sng" dirty="0">
                <a:solidFill>
                  <a:srgbClr val="FF0000"/>
                </a:solidFill>
              </a:rPr>
              <a:t>日</a:t>
            </a:r>
            <a:r>
              <a:rPr lang="zh-CN" altLang="en-US" sz="2200" b="1" u="sng" dirty="0">
                <a:solidFill>
                  <a:srgbClr val="009900"/>
                </a:solidFill>
              </a:rPr>
              <a:t>收回后做好统计，于</a:t>
            </a:r>
            <a:r>
              <a:rPr lang="en-US" altLang="zh-CN" sz="2200" b="1" u="sng" dirty="0">
                <a:solidFill>
                  <a:srgbClr val="FF0000"/>
                </a:solidFill>
              </a:rPr>
              <a:t>2</a:t>
            </a:r>
            <a:r>
              <a:rPr lang="zh-CN" altLang="en-US" sz="2200" b="1" u="sng" dirty="0">
                <a:solidFill>
                  <a:srgbClr val="FF0000"/>
                </a:solidFill>
              </a:rPr>
              <a:t>月</a:t>
            </a:r>
            <a:r>
              <a:rPr lang="en-US" altLang="zh-CN" sz="2200" b="1" u="sng" dirty="0">
                <a:solidFill>
                  <a:srgbClr val="FF0000"/>
                </a:solidFill>
              </a:rPr>
              <a:t>16</a:t>
            </a:r>
            <a:r>
              <a:rPr lang="zh-CN" altLang="en-US" sz="2200" b="1" u="sng" dirty="0">
                <a:solidFill>
                  <a:srgbClr val="FF0000"/>
                </a:solidFill>
              </a:rPr>
              <a:t>日</a:t>
            </a:r>
            <a:r>
              <a:rPr lang="zh-CN" altLang="en-US" sz="2200" b="1" u="sng" dirty="0">
                <a:solidFill>
                  <a:srgbClr val="009900"/>
                </a:solidFill>
              </a:rPr>
              <a:t>下班前上报名单给各执教教师。）</a:t>
            </a:r>
            <a:endParaRPr lang="en-US" altLang="zh-CN" sz="2200" b="1" u="sng" dirty="0">
              <a:solidFill>
                <a:srgbClr val="009900"/>
              </a:solidFill>
            </a:endParaRPr>
          </a:p>
          <a:p>
            <a:endParaRPr lang="zh-CN" altLang="en-US" sz="2200" b="1" u="sng" dirty="0">
              <a:solidFill>
                <a:srgbClr val="009900"/>
              </a:solidFill>
            </a:endParaRPr>
          </a:p>
          <a:p>
            <a:r>
              <a:rPr lang="en-US" altLang="zh-CN" sz="2200" b="1" dirty="0">
                <a:solidFill>
                  <a:srgbClr val="FF0000"/>
                </a:solidFill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月</a:t>
            </a:r>
            <a:r>
              <a:rPr lang="en-US" altLang="zh-CN" sz="2200" b="1" dirty="0">
                <a:solidFill>
                  <a:srgbClr val="FF0000"/>
                </a:solidFill>
              </a:rPr>
              <a:t>18</a:t>
            </a:r>
            <a:r>
              <a:rPr lang="zh-CN" altLang="en-US" sz="2200" b="1" dirty="0">
                <a:solidFill>
                  <a:srgbClr val="FF0000"/>
                </a:solidFill>
              </a:rPr>
              <a:t>日</a:t>
            </a:r>
            <a:r>
              <a:rPr lang="zh-CN" altLang="en-US" sz="2200" dirty="0"/>
              <a:t>前，各校选课执教老师完成课程纲要编写和</a:t>
            </a:r>
            <a:r>
              <a:rPr lang="en-US" altLang="zh-CN" sz="2200" dirty="0"/>
              <a:t>2</a:t>
            </a:r>
            <a:r>
              <a:rPr lang="zh-CN" altLang="en-US" sz="2200" dirty="0"/>
              <a:t>节课的课程讲义设计，</a:t>
            </a:r>
            <a:r>
              <a:rPr lang="zh-CN" altLang="en-US" sz="2200" b="1" dirty="0">
                <a:solidFill>
                  <a:srgbClr val="FF0000"/>
                </a:solidFill>
              </a:rPr>
              <a:t>同时做好学生点名表，并按要求上传至课题网。</a:t>
            </a:r>
            <a:endParaRPr lang="zh-CN" altLang="en-US" sz="2200" b="1" dirty="0">
              <a:solidFill>
                <a:srgbClr val="FF0000"/>
              </a:solidFill>
            </a:endParaRPr>
          </a:p>
          <a:p>
            <a:endParaRPr lang="zh-CN" altLang="en-US" sz="2200" dirty="0"/>
          </a:p>
          <a:p>
            <a:r>
              <a:rPr lang="zh-CN" altLang="en-US" sz="2200" dirty="0"/>
              <a:t>第二周，各门校选课都要正常开展。</a:t>
            </a:r>
            <a:endParaRPr lang="zh-CN" altLang="en-US" sz="2200" dirty="0"/>
          </a:p>
          <a:p>
            <a:endParaRPr lang="zh-CN" altLang="en-US" sz="18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 idx="4294967295"/>
          </p:nvPr>
        </p:nvSpPr>
        <p:spPr>
          <a:xfrm>
            <a:off x="413544" y="1028417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时间节点：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7027" name="Rectangle 3"/>
          <p:cNvSpPr>
            <a:spLocks noGrp="1"/>
          </p:cNvSpPr>
          <p:nvPr>
            <p:ph type="body" idx="4294967295"/>
          </p:nvPr>
        </p:nvSpPr>
        <p:spPr>
          <a:xfrm>
            <a:off x="150394" y="1797673"/>
            <a:ext cx="8427430" cy="3262653"/>
          </a:xfrm>
        </p:spPr>
        <p:txBody>
          <a:bodyPr/>
          <a:lstStyle/>
          <a:p>
            <a:r>
              <a:rPr lang="zh-CN" altLang="en-US" sz="2200" b="1">
                <a:sym typeface="+mn-ea"/>
              </a:rPr>
              <a:t>学期中</a:t>
            </a:r>
            <a:r>
              <a:rPr lang="zh-CN" altLang="en-US" sz="2200">
                <a:sym typeface="+mn-ea"/>
              </a:rPr>
              <a:t>，校本课程中期调研，听课了解校本课程实施情况和过程性资料积累的情况。</a:t>
            </a:r>
            <a:endParaRPr lang="zh-CN" altLang="en-US" sz="2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200" b="1" u="sng" dirty="0">
              <a:solidFill>
                <a:srgbClr val="009900"/>
              </a:solidFill>
            </a:endParaRPr>
          </a:p>
          <a:p>
            <a:r>
              <a:rPr lang="en-US" sz="2200" b="1" dirty="0"/>
              <a:t>5</a:t>
            </a:r>
            <a:r>
              <a:rPr lang="zh-CN" altLang="en-US" sz="2200" b="1" dirty="0"/>
              <a:t>月</a:t>
            </a:r>
            <a:r>
              <a:rPr lang="en-US" altLang="zh-CN" sz="2200" b="1" dirty="0"/>
              <a:t>30</a:t>
            </a:r>
            <a:r>
              <a:rPr lang="zh-CN" altLang="en-US" sz="2200" b="1" dirty="0"/>
              <a:t>日，</a:t>
            </a:r>
            <a:r>
              <a:rPr lang="zh-CN" altLang="en-US" sz="2200" dirty="0"/>
              <a:t>举行校本课程成果展示。</a:t>
            </a:r>
            <a:endParaRPr lang="zh-CN" alt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月</a:t>
            </a:r>
            <a:r>
              <a:rPr lang="en-US" altLang="zh-CN" sz="2200" b="1" dirty="0"/>
              <a:t>10</a:t>
            </a:r>
            <a:r>
              <a:rPr lang="zh-CN" altLang="en-US" sz="2200" b="1" dirty="0"/>
              <a:t>日，</a:t>
            </a:r>
            <a:r>
              <a:rPr lang="zh-CN" altLang="en-US" sz="2200" dirty="0"/>
              <a:t>完成反思或总结，</a:t>
            </a:r>
            <a:r>
              <a:rPr lang="zh-CN" altLang="en-US" sz="2200" dirty="0"/>
              <a:t>积极撰写优秀案例参与</a:t>
            </a:r>
            <a:r>
              <a:rPr lang="zh-CN" altLang="en-US" sz="2200" dirty="0"/>
              <a:t>评比，上交各种过程性资料和物化成果，其他资源上传课题</a:t>
            </a:r>
            <a:r>
              <a:rPr lang="zh-CN" altLang="en-US" sz="2200" dirty="0"/>
              <a:t>网。</a:t>
            </a:r>
            <a:endParaRPr lang="zh-CN" altLang="en-US" sz="2200" dirty="0"/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W}0O)J4SKTK2H7ZC`E@A%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1471295"/>
            <a:ext cx="5579745" cy="4217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155" y="993140"/>
            <a:ext cx="312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课题网上传路径：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G77P{H`C8PR`[67)LA7NU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1169035"/>
            <a:ext cx="5386705" cy="4519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415" y="1035050"/>
            <a:ext cx="268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课题网上传路径：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)JGLSOEQR~UE)`Z[)PIV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685" y="1105535"/>
            <a:ext cx="5118735" cy="4926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490" y="1105535"/>
            <a:ext cx="269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传路径：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5625,&quot;width&quot;:5355}"/>
</p:tagLst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全屏显示(4:3)</PresentationFormat>
  <Paragraphs>109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华文琥珀</vt:lpstr>
      <vt:lpstr>微软雅黑</vt:lpstr>
      <vt:lpstr>黑体</vt:lpstr>
      <vt:lpstr>Arial Unicode MS</vt:lpstr>
      <vt:lpstr>574TGp_natural_light_ani</vt:lpstr>
      <vt:lpstr>PowerPoint 演示文稿</vt:lpstr>
      <vt:lpstr>PowerPoint 演示文稿</vt:lpstr>
      <vt:lpstr>PowerPoint 演示文稿</vt:lpstr>
      <vt:lpstr>PowerPoint 演示文稿</vt:lpstr>
      <vt:lpstr>时间节点：</vt:lpstr>
      <vt:lpstr>时间节点：</vt:lpstr>
      <vt:lpstr>PowerPoint 演示文稿</vt:lpstr>
      <vt:lpstr>PowerPoint 演示文稿</vt:lpstr>
      <vt:lpstr>PowerPoint 演示文稿</vt:lpstr>
      <vt:lpstr>校本课程教师职责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ZJM</cp:lastModifiedBy>
  <cp:revision>691</cp:revision>
  <dcterms:created xsi:type="dcterms:W3CDTF">2009-01-19T07:01:00Z</dcterms:created>
  <dcterms:modified xsi:type="dcterms:W3CDTF">2022-02-14T06:18:02Z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F7A6485A9F844644B14787D16A02557F</vt:lpwstr>
  </property>
</Properties>
</file>