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png" ContentType="image/png"/>
  <Default Extension="jpg" ContentType="image/jpeg"/>
  <Default Extension="gif" ContentType="image/gif"/>
  <Default Extension="mp4" ContentType="video/mp4"/>
  <Default Extension="rels" ContentType="application/vnd.openxmlformats-package.relationship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15.xml" ContentType="application/vnd.openxmlformats-officedocument.presentationml.slideLayou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4a151c35f6fb4803" /><Relationship Type="http://schemas.openxmlformats.org/officeDocument/2006/relationships/extended-properties" Target="/docProps/app.xml" Id="rId2" /><Relationship Type="http://schemas.openxmlformats.org/package/2006/relationships/metadata/core-properties" Target="/docProps/core.xml" Id="R5ea8cbd3f0ab4bf9" /><Relationship Type="http://schemas.openxmlformats.org/officeDocument/2006/relationships/custom-properties" Target="/docProps/custom.xml" Id="Rdfafdc7435644bb7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/ppt/presProps.xml" Id="rId1" /><Relationship Type="http://schemas.openxmlformats.org/officeDocument/2006/relationships/viewProps" Target="/ppt/viewProps.xml" Id="rId2" /><Relationship Type="http://schemas.openxmlformats.org/officeDocument/2006/relationships/theme" Target="/ppt/theme/theme1.xml" Id="rId3" /><Relationship Type="http://schemas.openxmlformats.org/officeDocument/2006/relationships/tableStyles" Target="/ppt/tableStyles.xml" Id="rId4" /><Relationship Type="http://schemas.openxmlformats.org/officeDocument/2006/relationships/slideMaster" Target="/ppt/slideMasters/slideMaster1.xml" Id="rId5" /><Relationship Type="http://schemas.openxmlformats.org/officeDocument/2006/relationships/slide" Target="/ppt/slides/slide1.xml" Id="rId6" /><Relationship Type="http://schemas.openxmlformats.org/officeDocument/2006/relationships/slide" Target="/ppt/slides/slide2.xml" Id="rId7" /><Relationship Type="http://schemas.openxmlformats.org/officeDocument/2006/relationships/slide" Target="/ppt/slides/slide3.xml" Id="rId8" /><Relationship Type="http://schemas.openxmlformats.org/officeDocument/2006/relationships/slide" Target="/ppt/slides/slide4.xml" Id="rId9" /><Relationship Type="http://schemas.openxmlformats.org/officeDocument/2006/relationships/slide" Target="/ppt/slides/slide5.xml" Id="rId10" /><Relationship Type="http://schemas.openxmlformats.org/officeDocument/2006/relationships/slide" Target="/ppt/slides/slide6.xml" Id="rId11" /><Relationship Type="http://schemas.openxmlformats.org/officeDocument/2006/relationships/slide" Target="/ppt/slides/slide7.xml" Id="rId12" /><Relationship Type="http://schemas.openxmlformats.org/officeDocument/2006/relationships/slide" Target="/ppt/slides/slide8.xml" Id="rId13" /><Relationship Type="http://schemas.openxmlformats.org/officeDocument/2006/relationships/slide" Target="/ppt/slides/slide9.xml" Id="rId14" /><Relationship Type="http://schemas.openxmlformats.org/officeDocument/2006/relationships/slide" Target="/ppt/slides/slide10.xml" Id="rId15" /><Relationship Type="http://schemas.openxmlformats.org/officeDocument/2006/relationships/slide" Target="/ppt/slides/slide11.xml" Id="rId16" /><Relationship Type="http://schemas.openxmlformats.org/officeDocument/2006/relationships/slide" Target="/ppt/slides/slide12.xml" Id="rId17" /><Relationship Type="http://schemas.openxmlformats.org/officeDocument/2006/relationships/slide" Target="/ppt/slides/slide13.xml" Id="rId18" /><Relationship Type="http://schemas.openxmlformats.org/officeDocument/2006/relationships/slide" Target="/ppt/slides/slide14.xml" Id="rId19" /><Relationship Type="http://schemas.openxmlformats.org/officeDocument/2006/relationships/slide" Target="/ppt/slides/slide15.xml" Id="rId20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Id2" /><Relationship Type="http://schemas.openxmlformats.org/officeDocument/2006/relationships/slideLayout" Target="/ppt/slideLayouts/slideLayout2.xml" Id="rId3" /><Relationship Type="http://schemas.openxmlformats.org/officeDocument/2006/relationships/slideLayout" Target="/ppt/slideLayouts/slideLayout3.xml" Id="rId4" /><Relationship Type="http://schemas.openxmlformats.org/officeDocument/2006/relationships/slideLayout" Target="/ppt/slideLayouts/slideLayout4.xml" Id="rId5" /><Relationship Type="http://schemas.openxmlformats.org/officeDocument/2006/relationships/slideLayout" Target="/ppt/slideLayouts/slideLayout5.xml" Id="rId6" /><Relationship Type="http://schemas.openxmlformats.org/officeDocument/2006/relationships/slideLayout" Target="/ppt/slideLayouts/slideLayout6.xml" Id="rId7" /><Relationship Type="http://schemas.openxmlformats.org/officeDocument/2006/relationships/slideLayout" Target="/ppt/slideLayouts/slideLayout7.xml" Id="rId8" /><Relationship Type="http://schemas.openxmlformats.org/officeDocument/2006/relationships/slideLayout" Target="/ppt/slideLayouts/slideLayout8.xml" Id="rId9" /><Relationship Type="http://schemas.openxmlformats.org/officeDocument/2006/relationships/slideLayout" Target="/ppt/slideLayouts/slideLayout9.xml" Id="rId10" /><Relationship Type="http://schemas.openxmlformats.org/officeDocument/2006/relationships/slideLayout" Target="/ppt/slideLayouts/slideLayout10.xml" Id="rId11" /><Relationship Type="http://schemas.openxmlformats.org/officeDocument/2006/relationships/slideLayout" Target="/ppt/slideLayouts/slideLayout11.xml" Id="rId12" /><Relationship Type="http://schemas.openxmlformats.org/officeDocument/2006/relationships/slideLayout" Target="/ppt/slideLayouts/slideLayout12.xml" Id="rId13" /><Relationship Type="http://schemas.openxmlformats.org/officeDocument/2006/relationships/slideLayout" Target="/ppt/slideLayouts/slideLayout13.xml" Id="rId14" /><Relationship Type="http://schemas.openxmlformats.org/officeDocument/2006/relationships/slideLayout" Target="/ppt/slideLayouts/slideLayout14.xml" Id="rId15" /><Relationship Type="http://schemas.openxmlformats.org/officeDocument/2006/relationships/slideLayout" Target="/ppt/slideLayouts/slideLayout15.xml" Id="rId16" 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.png" Id="rId2" /><Relationship Type="http://schemas.openxmlformats.org/officeDocument/2006/relationships/image" Target="/ppt/media/image2.png" Id="rId3" /><Relationship Type="http://schemas.openxmlformats.org/officeDocument/2006/relationships/image" Target="/ppt/media/image3.png" Id="rId4" /><Relationship Type="http://schemas.openxmlformats.org/officeDocument/2006/relationships/image" Target="/ppt/media/image4.png" Id="rId5" /><Relationship Type="http://schemas.openxmlformats.org/officeDocument/2006/relationships/image" Target="/ppt/media/image.jpg" Id="rId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Id1" /><Relationship Type="http://schemas.openxmlformats.org/officeDocument/2006/relationships/image" Target="/ppt/media/image45.png" Id="rId2" /><Relationship Type="http://schemas.openxmlformats.org/officeDocument/2006/relationships/image" Target="/ppt/media/image46.png" Id="rId5" /><Relationship Type="http://schemas.openxmlformats.org/officeDocument/2006/relationships/video" Target="/media/mediadata.mp4" Id="rId4" /><Relationship Type="http://schemas.microsoft.com/office/2007/relationships/media" Target="/media/mediadata.mp4" Id="rId3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1.xml" Id="rId1" /><Relationship Type="http://schemas.openxmlformats.org/officeDocument/2006/relationships/image" Target="/ppt/media/image47.png" Id="rId2" /><Relationship Type="http://schemas.openxmlformats.org/officeDocument/2006/relationships/image" Target="/ppt/media/image48.png" Id="rId3" /><Relationship Type="http://schemas.openxmlformats.org/officeDocument/2006/relationships/image" Target="/ppt/media/image3.jpg" Id="rId4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2.xml" Id="rId1" /><Relationship Type="http://schemas.openxmlformats.org/officeDocument/2006/relationships/image" Target="/ppt/media/image49.png" Id="rId2" /><Relationship Type="http://schemas.openxmlformats.org/officeDocument/2006/relationships/image" Target="/ppt/media/image50.png" Id="rId3" /><Relationship Type="http://schemas.openxmlformats.org/officeDocument/2006/relationships/image" Target="/ppt/media/image51.png" Id="rId4" /><Relationship Type="http://schemas.openxmlformats.org/officeDocument/2006/relationships/image" Target="/ppt/media/image52.png" Id="rId5" /><Relationship Type="http://schemas.openxmlformats.org/officeDocument/2006/relationships/image" Target="/ppt/media/image53.png" Id="rId6" /><Relationship Type="http://schemas.openxmlformats.org/officeDocument/2006/relationships/image" Target="/ppt/media/image54.png" Id="rId7" /><Relationship Type="http://schemas.openxmlformats.org/officeDocument/2006/relationships/image" Target="/ppt/media/image55.png" Id="rId8" /><Relationship Type="http://schemas.openxmlformats.org/officeDocument/2006/relationships/image" Target="/ppt/media/image56.png" Id="rId9" /><Relationship Type="http://schemas.openxmlformats.org/officeDocument/2006/relationships/image" Target="/ppt/media/image57.png" Id="rId10" /><Relationship Type="http://schemas.openxmlformats.org/officeDocument/2006/relationships/image" Target="/ppt/media/image58.png" Id="rId1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3.xml" Id="rId1" /><Relationship Type="http://schemas.openxmlformats.org/officeDocument/2006/relationships/image" Target="/ppt/media/image59.png" Id="rId2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4.xml" Id="rId1" /><Relationship Type="http://schemas.openxmlformats.org/officeDocument/2006/relationships/image" Target="/ppt/media/image60.png" Id="rId2" /><Relationship Type="http://schemas.openxmlformats.org/officeDocument/2006/relationships/image" Target="/ppt/media/image4.jpg" Id="rId3" /><Relationship Type="http://schemas.openxmlformats.org/officeDocument/2006/relationships/image" Target="/ppt/media/image5.jpg" Id="rId4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5.xml" Id="rId1" /><Relationship Type="http://schemas.openxmlformats.org/officeDocument/2006/relationships/image" Target="/ppt/media/image61.png" Id="rId2" /><Relationship Type="http://schemas.openxmlformats.org/officeDocument/2006/relationships/image" Target="/ppt/media/image62.png" Id="rId5" /><Relationship Type="http://schemas.openxmlformats.org/officeDocument/2006/relationships/video" Target="/media/mediadata2.mp4" Id="rId4" /><Relationship Type="http://schemas.microsoft.com/office/2007/relationships/media" Target="/media/mediadata2.mp4" Id="rId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5.png" Id="rId2" /><Relationship Type="http://schemas.openxmlformats.org/officeDocument/2006/relationships/image" Target="/ppt/media/image.gif" Id="rId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Id1" /><Relationship Type="http://schemas.openxmlformats.org/officeDocument/2006/relationships/image" Target="/ppt/media/image6.png" Id="rId2" /><Relationship Type="http://schemas.openxmlformats.org/officeDocument/2006/relationships/image" Target="/ppt/media/image7.png" Id="rId3" /><Relationship Type="http://schemas.openxmlformats.org/officeDocument/2006/relationships/image" Target="/ppt/media/image8.png" Id="rId4" /><Relationship Type="http://schemas.openxmlformats.org/officeDocument/2006/relationships/image" Target="/ppt/media/image9.png" Id="rId5" /><Relationship Type="http://schemas.openxmlformats.org/officeDocument/2006/relationships/image" Target="/ppt/media/image10.png" Id="rId6" /><Relationship Type="http://schemas.openxmlformats.org/officeDocument/2006/relationships/image" Target="/ppt/media/image11.png" Id="rId7" /><Relationship Type="http://schemas.openxmlformats.org/officeDocument/2006/relationships/image" Target="/ppt/media/image12.png" Id="rId8" /><Relationship Type="http://schemas.openxmlformats.org/officeDocument/2006/relationships/image" Target="/ppt/media/image13.png" Id="rId9" /><Relationship Type="http://schemas.openxmlformats.org/officeDocument/2006/relationships/image" Target="/ppt/media/image14.png" Id="rId1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Id1" /><Relationship Type="http://schemas.openxmlformats.org/officeDocument/2006/relationships/image" Target="/ppt/media/image15.png" Id="rId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Id1" /><Relationship Type="http://schemas.openxmlformats.org/officeDocument/2006/relationships/image" Target="/ppt/media/image16.png" Id="rId2" /><Relationship Type="http://schemas.openxmlformats.org/officeDocument/2006/relationships/image" Target="/ppt/media/image17.png" Id="rId3" /><Relationship Type="http://schemas.openxmlformats.org/officeDocument/2006/relationships/image" Target="/ppt/media/image18.png" Id="rId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Id1" /><Relationship Type="http://schemas.openxmlformats.org/officeDocument/2006/relationships/image" Target="/ppt/media/image19.png" Id="rId2" /><Relationship Type="http://schemas.openxmlformats.org/officeDocument/2006/relationships/image" Target="/ppt/media/image20.png" Id="rId3" /><Relationship Type="http://schemas.openxmlformats.org/officeDocument/2006/relationships/image" Target="/ppt/media/image21.png" Id="rId4" /><Relationship Type="http://schemas.openxmlformats.org/officeDocument/2006/relationships/image" Target="/ppt/media/image22.png" Id="rId5" /><Relationship Type="http://schemas.openxmlformats.org/officeDocument/2006/relationships/image" Target="/ppt/media/image23.png" Id="rId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Id1" /><Relationship Type="http://schemas.openxmlformats.org/officeDocument/2006/relationships/image" Target="/ppt/media/image24.png" Id="rId2" /><Relationship Type="http://schemas.openxmlformats.org/officeDocument/2006/relationships/image" Target="/ppt/media/image25.png" Id="rId3" /><Relationship Type="http://schemas.openxmlformats.org/officeDocument/2006/relationships/image" Target="/ppt/media/image26.png" Id="rId4" /><Relationship Type="http://schemas.openxmlformats.org/officeDocument/2006/relationships/image" Target="/ppt/media/image27.png" Id="rId5" /><Relationship Type="http://schemas.openxmlformats.org/officeDocument/2006/relationships/image" Target="/ppt/media/image28.png" Id="rId6" /><Relationship Type="http://schemas.openxmlformats.org/officeDocument/2006/relationships/image" Target="/ppt/media/image2.jpg" Id="rId7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1" /><Relationship Type="http://schemas.openxmlformats.org/officeDocument/2006/relationships/image" Target="/ppt/media/image29.png" Id="rId2" /><Relationship Type="http://schemas.openxmlformats.org/officeDocument/2006/relationships/image" Target="/ppt/media/image30.png" Id="rId3" /><Relationship Type="http://schemas.openxmlformats.org/officeDocument/2006/relationships/image" Target="/ppt/media/image31.png" Id="rId4" /><Relationship Type="http://schemas.openxmlformats.org/officeDocument/2006/relationships/image" Target="/ppt/media/image32.png" Id="rId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9.xml" Id="rId1" /><Relationship Type="http://schemas.openxmlformats.org/officeDocument/2006/relationships/image" Target="/ppt/media/image33.png" Id="rId2" /><Relationship Type="http://schemas.openxmlformats.org/officeDocument/2006/relationships/image" Target="/ppt/media/image34.png" Id="rId3" /><Relationship Type="http://schemas.openxmlformats.org/officeDocument/2006/relationships/image" Target="/ppt/media/image35.png" Id="rId4" /><Relationship Type="http://schemas.openxmlformats.org/officeDocument/2006/relationships/image" Target="/ppt/media/image36.png" Id="rId5" /><Relationship Type="http://schemas.openxmlformats.org/officeDocument/2006/relationships/image" Target="/ppt/media/image37.png" Id="rId6" /><Relationship Type="http://schemas.openxmlformats.org/officeDocument/2006/relationships/image" Target="/ppt/media/image38.png" Id="rId7" /><Relationship Type="http://schemas.openxmlformats.org/officeDocument/2006/relationships/image" Target="/ppt/media/image39.png" Id="rId8" /><Relationship Type="http://schemas.openxmlformats.org/officeDocument/2006/relationships/image" Target="/ppt/media/image40.png" Id="rId9" /><Relationship Type="http://schemas.openxmlformats.org/officeDocument/2006/relationships/image" Target="/ppt/media/image41.png" Id="rId10" /><Relationship Type="http://schemas.openxmlformats.org/officeDocument/2006/relationships/image" Target="/ppt/media/image42.png" Id="rId11" /><Relationship Type="http://schemas.openxmlformats.org/officeDocument/2006/relationships/image" Target="/ppt/media/image43.png" Id="rId12" /><Relationship Type="http://schemas.openxmlformats.org/officeDocument/2006/relationships/image" Target="/ppt/media/image44.png" Id="rId13" 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7542" y="322118"/>
            <a:ext cx="2854457" cy="1811482"/>
          </a:xfrm>
          <a:prstGeom prst="rect">
            <a:avLst/>
          </a:prstGeom>
        </p:spPr>
      </p:pic>
      <p:pic>
        <p:nvPicPr>
          <p:cNvPr id="4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2118"/>
            <a:ext cx="2203381" cy="2335105"/>
          </a:xfrm>
          <a:prstGeom prst="rect">
            <a:avLst/>
          </a:prstGeom>
        </p:spPr>
      </p:pic>
      <p:pic>
        <p:nvPicPr>
          <p:cNvPr id="5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0" t="42121" r="0" b="0"/>
          <a:stretch>
            <a:fillRect/>
          </a:stretch>
        </p:blipFill>
        <p:spPr>
          <a:xfrm>
            <a:off x="0" y="3076461"/>
            <a:ext cx="12191999" cy="3782379"/>
          </a:xfrm>
          <a:prstGeom prst="rect">
            <a:avLst/>
          </a:prstGeom>
        </p:spPr>
      </p:pic>
      <p:pic>
        <p:nvPicPr>
          <p:cNvPr id="6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0463" y="910771"/>
            <a:ext cx="4931293" cy="237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视频1">
            <a:hlinkClick r:id="" action="ppaction://media"/>
            <a:extLst>
              <a:ext uri="{FF2B5EF4-FFF2-40B4-BE49-F238E27FC236}">
                <a16:creationId xmlns:a16="http://schemas.microsoft.com/office/drawing/2014/main" id="{1F03D79B-8B87-F52B-D47B-B6FAC4D8C48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7571" y="1487862"/>
            <a:ext cx="6392332" cy="3595688"/>
          </a:xfrm>
          <a:prstGeom prst="rect">
            <a:avLst/>
          </a:prstGeom>
        </p:spPr>
      </p:pic>
      <p:sp>
        <p:nvSpPr>
          <p:cNvPr id="4" name="形状1"/>
          <p:cNvSpPr txBox="1"/>
          <p:nvPr/>
        </p:nvSpPr>
        <p:spPr>
          <a:xfrm>
            <a:off x="240230" y="1631185"/>
            <a:ext cx="3466367" cy="3595992"/>
          </a:xfrm>
          <a:custGeom>
            <a:avLst/>
            <a:gdLst>
              <a:gd name="connsiteX0" fmla="*/ 0 w 3466367"/>
              <a:gd name="connsiteY0" fmla="*/ 577739 h 3595992"/>
              <a:gd name="connsiteX1" fmla="*/ 2888628 w 3466367"/>
              <a:gd name="connsiteY1" fmla="*/ 0 h 3595992"/>
              <a:gd name="connsiteX2" fmla="*/ 3466367 w 3466367"/>
              <a:gd name="connsiteY2" fmla="*/ 3018253 h 3595992"/>
              <a:gd name="connsiteX3" fmla="*/ 577739 w 3466367"/>
              <a:gd name="connsiteY3" fmla="*/ 3595992 h 359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6367" h="3595992">
                <a:moveTo>
                  <a:pt x="0" y="577739"/>
                </a:moveTo>
                <a:lnTo>
                  <a:pt x="2888628" y="0"/>
                </a:lnTo>
                <a:lnTo>
                  <a:pt x="3466367" y="3018253"/>
                </a:lnTo>
                <a:lnTo>
                  <a:pt x="577739" y="3595992"/>
                </a:lnTo>
                <a:close/>
              </a:path>
            </a:pathLst>
          </a:custGeom>
          <a:solidFill>
            <a:srgbClr val="0B6873">
              <a:alpha val="100000"/>
            </a:srgbClr>
          </a:solidFill>
          <a:ln w="28575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4300"/>
              </a:lnSpc>
            </a:pPr>
            <a:r>
              <a:rPr lang="zh-CN" altLang="en-US" sz="2799" b="0" i="0" dirty="0">
                <a:solidFill>
                  <a:srgbClr val="FFD1D1">
                    <a:alpha val="100000"/>
                  </a:srgbClr>
                </a:solidFill>
                <a:latin typeface="楷体"/>
                <a:ea typeface="楷体"/>
              </a:rPr>
              <a:t>注意点</a:t>
            </a:r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/>
            </a:r>
          </a:p>
          <a:p>
            <a:pPr marL="0" algn="l">
              <a:lnSpc>
                <a:spcPts val="4300"/>
              </a:lnSpc>
            </a:pPr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①钩码要</a:t>
            </a:r>
            <a:r>
              <a:rPr lang="zh-CN" altLang="en-US" sz="2799" b="1" i="0" dirty="0">
                <a:solidFill>
                  <a:srgbClr val="F5F0AC">
                    <a:alpha val="100000"/>
                  </a:srgbClr>
                </a:solidFill>
                <a:latin typeface="楷体"/>
                <a:ea typeface="楷体"/>
              </a:rPr>
              <a:t>缓慢</a:t>
            </a:r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地放入水中，直至</a:t>
            </a:r>
            <a:r>
              <a:rPr lang="zh-CN" altLang="en-US" sz="2799" b="1" i="0" dirty="0">
                <a:solidFill>
                  <a:srgbClr val="F5F0AC">
                    <a:alpha val="100000"/>
                  </a:srgbClr>
                </a:solidFill>
                <a:latin typeface="楷体"/>
                <a:ea typeface="楷体"/>
              </a:rPr>
              <a:t>完全浸没</a:t>
            </a:r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/>
            </a:r>
          </a:p>
          <a:p>
            <a:pPr marL="0" algn="l">
              <a:lnSpc>
                <a:spcPts val="4300"/>
              </a:lnSpc>
            </a:pPr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②钩码</a:t>
            </a:r>
            <a:r>
              <a:rPr lang="zh-CN" altLang="en-US" sz="2799" b="1" i="0" dirty="0">
                <a:solidFill>
                  <a:srgbClr val="F5F0AC">
                    <a:alpha val="100000"/>
                  </a:srgbClr>
                </a:solidFill>
                <a:latin typeface="楷体"/>
                <a:ea typeface="楷体"/>
              </a:rPr>
              <a:t>不能触底</a:t>
            </a:r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/>
            </a:r>
          </a:p>
          <a:p>
            <a:pPr marL="0" algn="l">
              <a:lnSpc>
                <a:spcPts val="4300"/>
              </a:lnSpc>
            </a:pPr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③指针平衡后再读数</a:t>
            </a:r>
          </a:p>
          <a:p>
            <a:pPr marL="0" algn="l">
              <a:lnSpc>
                <a:spcPts val="4300"/>
              </a:lnSpc>
            </a:pPr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④及时填写记录单</a:t>
            </a:r>
          </a:p>
        </p:txBody>
      </p:sp>
      <p:graphicFrame>
        <p:nvGraphicFramePr>
          <p:cNvPr id="5" name="表格1">
            <a:extLst>
              <a:ext uri="{FF2B5EF4-FFF2-40B4-BE49-F238E27FC236}">
                <a16:creationId xmlns:a16="http://schemas.microsoft.com/office/drawing/2014/main" id="{62B2FBE6-5C8C-E811-489E-1440CA960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567701"/>
              </p:ext>
            </p:extLst>
          </p:nvPr>
        </p:nvGraphicFramePr>
        <p:xfrm>
          <a:off x="3720598" y="1712090"/>
          <a:ext cx="8206001" cy="3236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7244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578651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550098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531063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569133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531063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597686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531063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</a:tblGrid>
              <a:tr h="679192">
                <a:tc rowSpan="1" gridSpan="8">
                  <a:txBody>
                    <a:bodyPr anchor="t"/>
                    <a:lstStyle/>
                    <a:p>
                      <a:pPr marL="0" algn="ctr"/>
                      <a:r>
                        <a:rPr lang="zh-CN" altLang="en-US" sz="2399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下沉的物体是否受到水的浮力作用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7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6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5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4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3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2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899096">
                <a:tc rowSpan="1" gridSpan="1">
                  <a:txBody>
                    <a:bodyPr anchor="t"/>
                    <a:lstStyle/>
                    <a:p>
                      <a:pPr marL="0" algn="ctr"/>
                      <a:r>
                        <a:rPr lang="zh-CN" altLang="en-US" sz="1999" b="0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小组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1组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2组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3组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4组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5组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6组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7组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563848">
                <a:tc rowSpan="1" gridSpan="1">
                  <a:txBody>
                    <a:bodyPr anchor="t"/>
                    <a:lstStyle/>
                    <a:p>
                      <a:pPr marL="0" algn="l"/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钩码</a:t>
                      </a:r>
                      <a:r>
                        <a:rPr lang="zh-CN" altLang="en-US" sz="1999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在空气中</a:t>
                      </a:r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弹簧测力计示数（N）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563848">
                <a:tc rowSpan="1" gridSpan="1">
                  <a:txBody>
                    <a:bodyPr anchor="t"/>
                    <a:lstStyle/>
                    <a:p>
                      <a:pPr marL="0" algn="l"/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钩码</a:t>
                      </a:r>
                      <a:r>
                        <a:rPr lang="zh-CN" altLang="en-US" sz="1999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在水中</a:t>
                      </a:r>
                      <a:r>
                        <a:rPr lang="zh-CN" altLang="en-US" sz="19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弹簧测力计示数（N）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530320">
                <a:tc rowSpan="1" gridSpan="8">
                  <a:txBody>
                    <a:bodyPr anchor="t"/>
                    <a:lstStyle/>
                    <a:p>
                      <a:pPr marL="0" algn="l"/>
                      <a:r>
                        <a:rPr lang="zh-CN" altLang="en-US" sz="1800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结论：</a:t>
                      </a:r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7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6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5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4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3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2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</a:tbl>
          </a:graphicData>
        </a:graphic>
      </p:graphicFrame>
      <p:sp>
        <p:nvSpPr>
          <p:cNvPr id="6" name="文本1"/>
          <p:cNvSpPr txBox="1"/>
          <p:nvPr/>
        </p:nvSpPr>
        <p:spPr>
          <a:xfrm>
            <a:off x="4658830" y="4355525"/>
            <a:ext cx="4051297" cy="59277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下沉物体受到水的浮力作用</a:t>
            </a:r>
          </a:p>
        </p:txBody>
      </p:sp>
      <p:sp>
        <p:nvSpPr>
          <p:cNvPr id="7" name="形状2"/>
          <p:cNvSpPr txBox="1"/>
          <p:nvPr/>
        </p:nvSpPr>
        <p:spPr>
          <a:xfrm>
            <a:off x="843801" y="5443433"/>
            <a:ext cx="10505151" cy="807320"/>
          </a:xfrm>
          <a:custGeom>
            <a:avLst/>
            <a:gdLst>
              <a:gd name="connsiteX0" fmla="*/ 134553 w 10505151"/>
              <a:gd name="connsiteY0" fmla="*/ 0 h 807320"/>
              <a:gd name="connsiteX1" fmla="*/ 10370597 w 10505151"/>
              <a:gd name="connsiteY1" fmla="*/ 0 h 807320"/>
              <a:gd name="connsiteX2" fmla="*/ 10406285 w 10505151"/>
              <a:gd name="connsiteY2" fmla="*/ 0 h 807320"/>
              <a:gd name="connsiteX3" fmla="*/ 10490976 w 10505151"/>
              <a:gd name="connsiteY3" fmla="*/ 64643 h 807320"/>
              <a:gd name="connsiteX4" fmla="*/ 10505151 w 10505151"/>
              <a:gd name="connsiteY4" fmla="*/ 672767 h 807320"/>
              <a:gd name="connsiteX5" fmla="*/ 10505152 w 10505151"/>
              <a:gd name="connsiteY5" fmla="*/ 708452 h 807320"/>
              <a:gd name="connsiteX6" fmla="*/ 10440508 w 10505151"/>
              <a:gd name="connsiteY6" fmla="*/ 793144 h 807320"/>
              <a:gd name="connsiteX7" fmla="*/ 134553 w 10505151"/>
              <a:gd name="connsiteY7" fmla="*/ 807320 h 807320"/>
              <a:gd name="connsiteX8" fmla="*/ 98868 w 10505151"/>
              <a:gd name="connsiteY8" fmla="*/ 807320 h 807320"/>
              <a:gd name="connsiteX9" fmla="*/ 14176 w 10505151"/>
              <a:gd name="connsiteY9" fmla="*/ 742677 h 807320"/>
              <a:gd name="connsiteX10" fmla="*/ 0 w 10505151"/>
              <a:gd name="connsiteY10" fmla="*/ 134553 h 807320"/>
              <a:gd name="connsiteX11" fmla="*/ 0 w 10505151"/>
              <a:gd name="connsiteY11" fmla="*/ 60242 h 80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05151" h="807320">
                <a:moveTo>
                  <a:pt x="134553" y="0"/>
                </a:moveTo>
                <a:lnTo>
                  <a:pt x="10370597" y="0"/>
                </a:lnTo>
                <a:cubicBezTo>
                  <a:pt x="10406285" y="0"/>
                  <a:pt x="10440508" y="14176"/>
                  <a:pt x="10465741" y="39410"/>
                </a:cubicBezTo>
                <a:cubicBezTo>
                  <a:pt x="10490976" y="64643"/>
                  <a:pt x="10505152" y="98868"/>
                  <a:pt x="10505151" y="134553"/>
                </a:cubicBezTo>
                <a:lnTo>
                  <a:pt x="10505151" y="672767"/>
                </a:lnTo>
                <a:cubicBezTo>
                  <a:pt x="10505152" y="708452"/>
                  <a:pt x="10490976" y="742677"/>
                  <a:pt x="10465741" y="767910"/>
                </a:cubicBezTo>
                <a:cubicBezTo>
                  <a:pt x="10440508" y="793144"/>
                  <a:pt x="10406285" y="807320"/>
                  <a:pt x="10370597" y="807320"/>
                </a:cubicBezTo>
                <a:lnTo>
                  <a:pt x="134553" y="807320"/>
                </a:lnTo>
                <a:cubicBezTo>
                  <a:pt x="98868" y="807320"/>
                  <a:pt x="64643" y="793144"/>
                  <a:pt x="39410" y="767910"/>
                </a:cubicBezTo>
                <a:cubicBezTo>
                  <a:pt x="14176" y="742677"/>
                  <a:pt x="0" y="708452"/>
                  <a:pt x="0" y="672767"/>
                </a:cubicBezTo>
                <a:lnTo>
                  <a:pt x="0" y="134553"/>
                </a:lnTo>
                <a:cubicBezTo>
                  <a:pt x="0" y="60242"/>
                  <a:pt x="60242" y="0"/>
                  <a:pt x="134553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28575">
            <a:solidFill>
              <a:srgbClr val="F5F0AC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  <a:r>
              <a:rPr lang="zh-CN" altLang="en-US" sz="2999" b="0" i="0" dirty="0">
                <a:solidFill>
                  <a:srgbClr val="F5F0AC">
                    <a:alpha val="100000"/>
                  </a:srgbClr>
                </a:solidFill>
                <a:latin typeface="微软雅黑"/>
                <a:ea typeface="微软雅黑"/>
              </a:rPr>
              <a:t>总结：</a:t>
            </a:r>
            <a:r>
              <a:rPr lang="zh-CN" altLang="en-US" sz="2999" b="1" i="0" dirty="0">
                <a:solidFill>
                  <a:srgbClr val="F5F0AC">
                    <a:alpha val="100000"/>
                  </a:srgbClr>
                </a:solidFill>
                <a:latin typeface="微软雅黑"/>
                <a:ea typeface="微软雅黑"/>
              </a:rPr>
              <a:t>物体在水中不论上浮还是下沉，都会受到浮力的作用。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3173635" y="1054389"/>
            <a:ext cx="7160933" cy="61379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3200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物体的沉浮与什么因素有关呢？</a:t>
            </a:r>
          </a:p>
        </p:txBody>
      </p:sp>
      <p:pic>
        <p:nvPicPr>
          <p:cNvPr id="4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0" t="0" r="0" b="5076"/>
          <a:stretch>
            <a:fillRect/>
          </a:stretch>
        </p:blipFill>
        <p:spPr>
          <a:xfrm>
            <a:off x="2093986" y="551907"/>
            <a:ext cx="995810" cy="1116435"/>
          </a:xfrm>
          <a:prstGeom prst="rect">
            <a:avLst/>
          </a:prstGeom>
        </p:spPr>
      </p:pic>
      <p:sp>
        <p:nvSpPr>
          <p:cNvPr id="5" name="形状1"/>
          <p:cNvSpPr txBox="1"/>
          <p:nvPr/>
        </p:nvSpPr>
        <p:spPr>
          <a:xfrm>
            <a:off x="4235402" y="2047021"/>
            <a:ext cx="1389564" cy="618642"/>
          </a:xfrm>
          <a:custGeom>
            <a:avLst/>
            <a:gdLst>
              <a:gd name="connsiteX0" fmla="*/ 103107 w 1389564"/>
              <a:gd name="connsiteY0" fmla="*/ 0 h 618642"/>
              <a:gd name="connsiteX1" fmla="*/ 1286458 w 1389564"/>
              <a:gd name="connsiteY1" fmla="*/ 0 h 618642"/>
              <a:gd name="connsiteX2" fmla="*/ 1343402 w 1389564"/>
              <a:gd name="connsiteY2" fmla="*/ 0 h 618642"/>
              <a:gd name="connsiteX3" fmla="*/ 1389564 w 1389564"/>
              <a:gd name="connsiteY3" fmla="*/ 515535 h 618642"/>
              <a:gd name="connsiteX4" fmla="*/ 1389564 w 1389564"/>
              <a:gd name="connsiteY4" fmla="*/ 572479 h 618642"/>
              <a:gd name="connsiteX5" fmla="*/ 103107 w 1389564"/>
              <a:gd name="connsiteY5" fmla="*/ 618642 h 618642"/>
              <a:gd name="connsiteX6" fmla="*/ 46163 w 1389564"/>
              <a:gd name="connsiteY6" fmla="*/ 618642 h 618642"/>
              <a:gd name="connsiteX7" fmla="*/ 0 w 1389564"/>
              <a:gd name="connsiteY7" fmla="*/ 103107 h 618642"/>
              <a:gd name="connsiteX8" fmla="*/ 0 w 1389564"/>
              <a:gd name="connsiteY8" fmla="*/ 46163 h 61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564" h="618642">
                <a:moveTo>
                  <a:pt x="103107" y="0"/>
                </a:moveTo>
                <a:lnTo>
                  <a:pt x="1286458" y="0"/>
                </a:lnTo>
                <a:cubicBezTo>
                  <a:pt x="1343402" y="0"/>
                  <a:pt x="1389564" y="46163"/>
                  <a:pt x="1389564" y="103107"/>
                </a:cubicBezTo>
                <a:lnTo>
                  <a:pt x="1389564" y="515535"/>
                </a:lnTo>
                <a:cubicBezTo>
                  <a:pt x="1389564" y="572479"/>
                  <a:pt x="1343402" y="618642"/>
                  <a:pt x="1286458" y="618642"/>
                </a:cubicBezTo>
                <a:lnTo>
                  <a:pt x="103107" y="618642"/>
                </a:lnTo>
                <a:cubicBezTo>
                  <a:pt x="46163" y="618642"/>
                  <a:pt x="0" y="572479"/>
                  <a:pt x="0" y="515535"/>
                </a:cubicBezTo>
                <a:lnTo>
                  <a:pt x="0" y="103107"/>
                </a:lnTo>
                <a:cubicBezTo>
                  <a:pt x="0" y="46163"/>
                  <a:pt x="46163" y="0"/>
                  <a:pt x="103107" y="0"/>
                </a:cubicBezTo>
                <a:close/>
              </a:path>
            </a:pathLst>
          </a:custGeom>
          <a:solidFill>
            <a:srgbClr val="009CAE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  <a:r>
              <a:rPr lang="zh-CN" altLang="en-US" sz="35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质量</a:t>
            </a:r>
          </a:p>
        </p:txBody>
      </p:sp>
      <p:sp>
        <p:nvSpPr>
          <p:cNvPr id="6" name="形状2"/>
          <p:cNvSpPr txBox="1"/>
          <p:nvPr/>
        </p:nvSpPr>
        <p:spPr>
          <a:xfrm>
            <a:off x="6568811" y="2046913"/>
            <a:ext cx="1389564" cy="618642"/>
          </a:xfrm>
          <a:custGeom>
            <a:avLst/>
            <a:gdLst>
              <a:gd name="connsiteX0" fmla="*/ 103107 w 1389564"/>
              <a:gd name="connsiteY0" fmla="*/ 0 h 618642"/>
              <a:gd name="connsiteX1" fmla="*/ 1286458 w 1389564"/>
              <a:gd name="connsiteY1" fmla="*/ 0 h 618642"/>
              <a:gd name="connsiteX2" fmla="*/ 1343402 w 1389564"/>
              <a:gd name="connsiteY2" fmla="*/ 0 h 618642"/>
              <a:gd name="connsiteX3" fmla="*/ 1389564 w 1389564"/>
              <a:gd name="connsiteY3" fmla="*/ 515535 h 618642"/>
              <a:gd name="connsiteX4" fmla="*/ 1389564 w 1389564"/>
              <a:gd name="connsiteY4" fmla="*/ 572479 h 618642"/>
              <a:gd name="connsiteX5" fmla="*/ 103107 w 1389564"/>
              <a:gd name="connsiteY5" fmla="*/ 618642 h 618642"/>
              <a:gd name="connsiteX6" fmla="*/ 46163 w 1389564"/>
              <a:gd name="connsiteY6" fmla="*/ 618642 h 618642"/>
              <a:gd name="connsiteX7" fmla="*/ 0 w 1389564"/>
              <a:gd name="connsiteY7" fmla="*/ 103107 h 618642"/>
              <a:gd name="connsiteX8" fmla="*/ 0 w 1389564"/>
              <a:gd name="connsiteY8" fmla="*/ 46163 h 61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564" h="618642">
                <a:moveTo>
                  <a:pt x="103107" y="0"/>
                </a:moveTo>
                <a:lnTo>
                  <a:pt x="1286458" y="0"/>
                </a:lnTo>
                <a:cubicBezTo>
                  <a:pt x="1343402" y="0"/>
                  <a:pt x="1389564" y="46163"/>
                  <a:pt x="1389564" y="103107"/>
                </a:cubicBezTo>
                <a:lnTo>
                  <a:pt x="1389564" y="515535"/>
                </a:lnTo>
                <a:cubicBezTo>
                  <a:pt x="1389564" y="572479"/>
                  <a:pt x="1343402" y="618642"/>
                  <a:pt x="1286458" y="618642"/>
                </a:cubicBezTo>
                <a:lnTo>
                  <a:pt x="103107" y="618642"/>
                </a:lnTo>
                <a:cubicBezTo>
                  <a:pt x="46163" y="618642"/>
                  <a:pt x="0" y="572479"/>
                  <a:pt x="0" y="515535"/>
                </a:cubicBezTo>
                <a:lnTo>
                  <a:pt x="0" y="103107"/>
                </a:lnTo>
                <a:cubicBezTo>
                  <a:pt x="0" y="46163"/>
                  <a:pt x="46163" y="0"/>
                  <a:pt x="103107" y="0"/>
                </a:cubicBezTo>
                <a:close/>
              </a:path>
            </a:pathLst>
          </a:custGeom>
          <a:solidFill>
            <a:srgbClr val="009CAE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  <a:r>
              <a:rPr lang="zh-CN" altLang="en-US" sz="35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体积</a:t>
            </a:r>
          </a:p>
        </p:txBody>
      </p:sp>
      <p:pic>
        <p:nvPicPr>
          <p:cNvPr id="7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1543" y="3024226"/>
            <a:ext cx="2889914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1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形状1"/>
          <p:cNvSpPr txBox="1"/>
          <p:nvPr/>
        </p:nvSpPr>
        <p:spPr>
          <a:xfrm>
            <a:off x="562556" y="1482804"/>
            <a:ext cx="5125993" cy="1116254"/>
          </a:xfrm>
          <a:custGeom>
            <a:avLst/>
            <a:gdLst>
              <a:gd name="connsiteX0" fmla="*/ 186042 w 5125993"/>
              <a:gd name="connsiteY0" fmla="*/ 0 h 1116254"/>
              <a:gd name="connsiteX1" fmla="*/ 4939951 w 5125993"/>
              <a:gd name="connsiteY1" fmla="*/ 0 h 1116254"/>
              <a:gd name="connsiteX2" fmla="*/ 5042699 w 5125993"/>
              <a:gd name="connsiteY2" fmla="*/ 0 h 1116254"/>
              <a:gd name="connsiteX3" fmla="*/ 5125993 w 5125993"/>
              <a:gd name="connsiteY3" fmla="*/ 930212 h 1116254"/>
              <a:gd name="connsiteX4" fmla="*/ 5125993 w 5125993"/>
              <a:gd name="connsiteY4" fmla="*/ 1032960 h 1116254"/>
              <a:gd name="connsiteX5" fmla="*/ 186042 w 5125993"/>
              <a:gd name="connsiteY5" fmla="*/ 1116254 h 1116254"/>
              <a:gd name="connsiteX6" fmla="*/ 83294 w 5125993"/>
              <a:gd name="connsiteY6" fmla="*/ 1116254 h 1116254"/>
              <a:gd name="connsiteX7" fmla="*/ 0 w 5125993"/>
              <a:gd name="connsiteY7" fmla="*/ 186042 h 1116254"/>
              <a:gd name="connsiteX8" fmla="*/ 0 w 5125993"/>
              <a:gd name="connsiteY8" fmla="*/ 83294 h 1116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25993" h="1116254">
                <a:moveTo>
                  <a:pt x="186042" y="0"/>
                </a:moveTo>
                <a:lnTo>
                  <a:pt x="4939951" y="0"/>
                </a:lnTo>
                <a:cubicBezTo>
                  <a:pt x="5042699" y="0"/>
                  <a:pt x="5125993" y="83294"/>
                  <a:pt x="5125993" y="186042"/>
                </a:cubicBezTo>
                <a:lnTo>
                  <a:pt x="5125993" y="930212"/>
                </a:lnTo>
                <a:cubicBezTo>
                  <a:pt x="5125993" y="1032960"/>
                  <a:pt x="5042699" y="1116254"/>
                  <a:pt x="4939951" y="1116254"/>
                </a:cubicBezTo>
                <a:lnTo>
                  <a:pt x="186042" y="1116254"/>
                </a:lnTo>
                <a:cubicBezTo>
                  <a:pt x="83294" y="1116254"/>
                  <a:pt x="0" y="1032960"/>
                  <a:pt x="0" y="930212"/>
                </a:cubicBezTo>
                <a:lnTo>
                  <a:pt x="0" y="186042"/>
                </a:lnTo>
                <a:cubicBezTo>
                  <a:pt x="0" y="83294"/>
                  <a:pt x="83294" y="0"/>
                  <a:pt x="186042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7462">
            <a:solidFill>
              <a:srgbClr val="A7C9F5">
                <a:alpha val="100000"/>
              </a:srgbClr>
            </a:solidFill>
            <a:prstDash val="lgDashDot"/>
          </a:ln>
        </p:spPr>
        <p:txBody>
          <a:bodyPr anchor="ctr"/>
          <a:lstStyle/>
          <a:p>
            <a:pPr marL="0" algn="ctr"/>
            <a:r>
              <a:rPr lang="zh-CN" altLang="en-US" sz="1800" b="0" i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</a:rPr>
              <a:t> </a:t>
            </a:r>
          </a:p>
        </p:txBody>
      </p:sp>
      <p:sp>
        <p:nvSpPr>
          <p:cNvPr id="4" name="形状2"/>
          <p:cNvSpPr txBox="1"/>
          <p:nvPr/>
        </p:nvSpPr>
        <p:spPr>
          <a:xfrm>
            <a:off x="546792" y="1506474"/>
            <a:ext cx="1965960" cy="521970"/>
          </a:xfrm>
          <a:prstGeom prst="rect"/>
          <a:solidFill>
            <a:srgbClr val="FFFFFF">
              <a:alpha val="0"/>
            </a:srgbClr>
          </a:solidFill>
          <a:ln w="14288">
            <a:solidFill>
              <a:srgbClr val="FFFFFF">
                <a:alpha val="0"/>
              </a:srgbClr>
            </a:solidFill>
            <a:prstDash val="dash"/>
          </a:ln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79AEF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2745"/>
                    </a:srgbClr>
                  </a:outerShdw>
                  <a:reflection blurRad="6350" stA="50000" endA="300" endPos="70000" dist="29997" dir="5400000" sy="-100000" algn="bl" rotWithShape="0"/>
                </a:effectLst>
                <a:latin typeface="黑体"/>
                <a:ea typeface="黑体"/>
              </a:rPr>
              <a:t>实验材料</a:t>
            </a:r>
          </a:p>
        </p:txBody>
      </p:sp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0" t="0" r="0" b="23391"/>
          <a:stretch>
            <a:fillRect/>
          </a:stretch>
        </p:blipFill>
        <p:spPr>
          <a:xfrm>
            <a:off x="1926584" y="1500311"/>
            <a:ext cx="1148267" cy="760914"/>
          </a:xfrm>
          <a:prstGeom prst="rect">
            <a:avLst/>
          </a:prstGeom>
        </p:spPr>
      </p:pic>
      <p:sp>
        <p:nvSpPr>
          <p:cNvPr id="6" name="文本1"/>
          <p:cNvSpPr txBox="1"/>
          <p:nvPr/>
        </p:nvSpPr>
        <p:spPr>
          <a:xfrm>
            <a:off x="2003412" y="2198837"/>
            <a:ext cx="994570" cy="4947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300"/>
              </a:lnSpc>
            </a:pPr>
            <a:r>
              <a:rPr lang="zh-CN" altLang="en-US" sz="1999" b="1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橡皮泥</a:t>
            </a:r>
          </a:p>
        </p:txBody>
      </p:sp>
      <p:sp>
        <p:nvSpPr>
          <p:cNvPr id="7" name="文本2"/>
          <p:cNvSpPr txBox="1"/>
          <p:nvPr/>
        </p:nvSpPr>
        <p:spPr>
          <a:xfrm>
            <a:off x="4180208" y="2199065"/>
            <a:ext cx="1885445" cy="494705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2300"/>
              </a:lnSpc>
            </a:pPr>
            <a:r>
              <a:rPr lang="zh-CN" altLang="en-US" sz="1999" b="1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水槽</a:t>
            </a:r>
          </a:p>
        </p:txBody>
      </p:sp>
      <p:pic>
        <p:nvPicPr>
          <p:cNvPr id="8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326" y="1314593"/>
            <a:ext cx="1148353" cy="1148353"/>
          </a:xfrm>
          <a:prstGeom prst="rect">
            <a:avLst/>
          </a:prstGeom>
        </p:spPr>
      </p:pic>
      <p:sp>
        <p:nvSpPr>
          <p:cNvPr id="9" name="文本3"/>
          <p:cNvSpPr txBox="1"/>
          <p:nvPr/>
        </p:nvSpPr>
        <p:spPr>
          <a:xfrm>
            <a:off x="3109817" y="2199027"/>
            <a:ext cx="1949901" cy="4947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300"/>
              </a:lnSpc>
            </a:pPr>
            <a:r>
              <a:rPr lang="zh-CN" altLang="en-US" sz="1999" b="1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空心塑料球</a:t>
            </a:r>
          </a:p>
        </p:txBody>
      </p:sp>
      <p:grpSp>
        <p:nvGrpSpPr>
          <p:cNvPr id="10" name="组合1"/>
          <p:cNvGrpSpPr/>
          <p:nvPr/>
        </p:nvGrpSpPr>
        <p:grpSpPr>
          <a:xfrm>
            <a:off x="3153508" y="875444"/>
            <a:ext cx="1507928" cy="2010580"/>
            <a:chOff x="0" y="0"/>
            <a:chExt cx="1507928" cy="2010580"/>
          </a:xfrm>
        </p:grpSpPr>
        <p:pic>
          <p:nvPicPr>
            <p:cNvPr id="11" name="图片10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0" y="0"/>
              <a:ext cx="1507928" cy="2010580"/>
            </a:xfrm>
            <a:prstGeom prst="rect">
              <a:avLst/>
            </a:prstGeom>
          </p:spPr>
        </p:pic>
        <p:sp>
          <p:nvSpPr>
            <p:cNvPr id="12" name="形状8"/>
            <p:cNvSpPr txBox="1"/>
            <p:nvPr/>
          </p:nvSpPr>
          <p:spPr>
            <a:xfrm>
              <a:off x="131731" y="920419"/>
              <a:ext cx="178627" cy="178627"/>
            </a:xfrm>
            <a:custGeom>
              <a:avLst/>
              <a:gdLst>
                <a:gd name="connsiteX0" fmla="*/ 89313 w 178627"/>
                <a:gd name="connsiteY0" fmla="*/ 0 h 178627"/>
                <a:gd name="connsiteX1" fmla="*/ 138640 w 178627"/>
                <a:gd name="connsiteY1" fmla="*/ 0 h 178627"/>
                <a:gd name="connsiteX2" fmla="*/ 178627 w 178627"/>
                <a:gd name="connsiteY2" fmla="*/ 138640 h 178627"/>
                <a:gd name="connsiteX3" fmla="*/ 39987 w 178627"/>
                <a:gd name="connsiteY3" fmla="*/ 178627 h 178627"/>
                <a:gd name="connsiteX4" fmla="*/ 0 w 178627"/>
                <a:gd name="connsiteY4" fmla="*/ 39987 h 17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27" h="178627">
                  <a:moveTo>
                    <a:pt x="89313" y="0"/>
                  </a:moveTo>
                  <a:cubicBezTo>
                    <a:pt x="138640" y="0"/>
                    <a:pt x="178627" y="39987"/>
                    <a:pt x="178627" y="89314"/>
                  </a:cubicBezTo>
                  <a:cubicBezTo>
                    <a:pt x="178627" y="138640"/>
                    <a:pt x="138640" y="178627"/>
                    <a:pt x="89313" y="178627"/>
                  </a:cubicBezTo>
                  <a:cubicBezTo>
                    <a:pt x="39987" y="178627"/>
                    <a:pt x="0" y="138640"/>
                    <a:pt x="0" y="89314"/>
                  </a:cubicBezTo>
                  <a:cubicBezTo>
                    <a:pt x="0" y="39987"/>
                    <a:pt x="39987" y="0"/>
                    <a:pt x="89313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FFFFFF">
                  <a:alpha val="100000"/>
                </a:srgbClr>
              </a:solidFill>
              <a:prstDash val="solid"/>
            </a:ln>
            <a:effectLst>
              <a:outerShdw blurRad="76200" sx="104000" sy="104000" algn="ctr" rotWithShape="0">
                <a:srgbClr val="000000">
                  <a:alpha val="45000"/>
                </a:srgbClr>
              </a:outerShdw>
            </a:effectLst>
          </p:spPr>
          <p:txBody>
            <a:bodyPr anchor="ctr"/>
            <a:lstStyle/>
            <a:p>
              <a:pPr marL="0" algn="ctr"/>
              <a:r>
                <a:rPr lang="zh-CN" altLang="en-US" sz="1799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1</a:t>
              </a:r>
            </a:p>
          </p:txBody>
        </p:sp>
        <p:sp>
          <p:nvSpPr>
            <p:cNvPr id="13" name="形状9"/>
            <p:cNvSpPr txBox="1"/>
            <p:nvPr/>
          </p:nvSpPr>
          <p:spPr>
            <a:xfrm>
              <a:off x="579839" y="909909"/>
              <a:ext cx="178627" cy="178627"/>
            </a:xfrm>
            <a:custGeom>
              <a:avLst/>
              <a:gdLst>
                <a:gd name="connsiteX0" fmla="*/ 89313 w 178627"/>
                <a:gd name="connsiteY0" fmla="*/ 0 h 178627"/>
                <a:gd name="connsiteX1" fmla="*/ 138640 w 178627"/>
                <a:gd name="connsiteY1" fmla="*/ 0 h 178627"/>
                <a:gd name="connsiteX2" fmla="*/ 178627 w 178627"/>
                <a:gd name="connsiteY2" fmla="*/ 138640 h 178627"/>
                <a:gd name="connsiteX3" fmla="*/ 39987 w 178627"/>
                <a:gd name="connsiteY3" fmla="*/ 178627 h 178627"/>
                <a:gd name="connsiteX4" fmla="*/ 0 w 178627"/>
                <a:gd name="connsiteY4" fmla="*/ 39987 h 17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27" h="178627">
                  <a:moveTo>
                    <a:pt x="89313" y="0"/>
                  </a:moveTo>
                  <a:cubicBezTo>
                    <a:pt x="138640" y="0"/>
                    <a:pt x="178627" y="39987"/>
                    <a:pt x="178627" y="89314"/>
                  </a:cubicBezTo>
                  <a:cubicBezTo>
                    <a:pt x="178627" y="138640"/>
                    <a:pt x="138640" y="178627"/>
                    <a:pt x="89313" y="178627"/>
                  </a:cubicBezTo>
                  <a:cubicBezTo>
                    <a:pt x="39987" y="178627"/>
                    <a:pt x="0" y="138640"/>
                    <a:pt x="0" y="89314"/>
                  </a:cubicBezTo>
                  <a:cubicBezTo>
                    <a:pt x="0" y="39987"/>
                    <a:pt x="39987" y="0"/>
                    <a:pt x="89313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FFFFFF">
                  <a:alpha val="100000"/>
                </a:srgbClr>
              </a:solidFill>
              <a:prstDash val="solid"/>
            </a:ln>
            <a:effectLst>
              <a:outerShdw blurRad="76200" sx="104000" sy="104000" algn="ctr" rotWithShape="0">
                <a:srgbClr val="000000">
                  <a:alpha val="45000"/>
                </a:srgbClr>
              </a:outerShdw>
            </a:effectLst>
          </p:spPr>
          <p:txBody>
            <a:bodyPr anchor="ctr"/>
            <a:lstStyle/>
            <a:p>
              <a:pPr marL="0" algn="ctr"/>
              <a:r>
                <a:rPr lang="zh-CN" altLang="en-US" sz="1799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2</a:t>
              </a:r>
            </a:p>
          </p:txBody>
        </p:sp>
        <p:sp>
          <p:nvSpPr>
            <p:cNvPr id="14" name="形状10"/>
            <p:cNvSpPr txBox="1"/>
            <p:nvPr/>
          </p:nvSpPr>
          <p:spPr>
            <a:xfrm>
              <a:off x="1012758" y="909909"/>
              <a:ext cx="178627" cy="178627"/>
            </a:xfrm>
            <a:custGeom>
              <a:avLst/>
              <a:gdLst>
                <a:gd name="connsiteX0" fmla="*/ 89313 w 178627"/>
                <a:gd name="connsiteY0" fmla="*/ 0 h 178627"/>
                <a:gd name="connsiteX1" fmla="*/ 138640 w 178627"/>
                <a:gd name="connsiteY1" fmla="*/ 0 h 178627"/>
                <a:gd name="connsiteX2" fmla="*/ 178627 w 178627"/>
                <a:gd name="connsiteY2" fmla="*/ 138640 h 178627"/>
                <a:gd name="connsiteX3" fmla="*/ 39987 w 178627"/>
                <a:gd name="connsiteY3" fmla="*/ 178627 h 178627"/>
                <a:gd name="connsiteX4" fmla="*/ 0 w 178627"/>
                <a:gd name="connsiteY4" fmla="*/ 39987 h 17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27" h="178627">
                  <a:moveTo>
                    <a:pt x="89313" y="0"/>
                  </a:moveTo>
                  <a:cubicBezTo>
                    <a:pt x="138640" y="0"/>
                    <a:pt x="178627" y="39987"/>
                    <a:pt x="178627" y="89314"/>
                  </a:cubicBezTo>
                  <a:cubicBezTo>
                    <a:pt x="178627" y="138640"/>
                    <a:pt x="138640" y="178627"/>
                    <a:pt x="89313" y="178627"/>
                  </a:cubicBezTo>
                  <a:cubicBezTo>
                    <a:pt x="39987" y="178627"/>
                    <a:pt x="0" y="138640"/>
                    <a:pt x="0" y="89314"/>
                  </a:cubicBezTo>
                  <a:cubicBezTo>
                    <a:pt x="0" y="39987"/>
                    <a:pt x="39987" y="0"/>
                    <a:pt x="89313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FFFFFF">
                  <a:alpha val="100000"/>
                </a:srgbClr>
              </a:solidFill>
              <a:prstDash val="solid"/>
            </a:ln>
            <a:effectLst>
              <a:outerShdw blurRad="76200" sx="104000" sy="104000" algn="ctr" rotWithShape="0">
                <a:srgbClr val="000000">
                  <a:alpha val="45000"/>
                </a:srgbClr>
              </a:outerShdw>
            </a:effectLst>
          </p:spPr>
          <p:txBody>
            <a:bodyPr anchor="ctr"/>
            <a:lstStyle/>
            <a:p>
              <a:pPr marL="0" algn="ctr"/>
              <a:r>
                <a:rPr lang="zh-CN" altLang="en-US" sz="1799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3</a:t>
              </a:r>
            </a:p>
          </p:txBody>
        </p:sp>
      </p:grpSp>
      <p:sp>
        <p:nvSpPr>
          <p:cNvPr id="15" name="文本4"/>
          <p:cNvSpPr txBox="1"/>
          <p:nvPr/>
        </p:nvSpPr>
        <p:spPr>
          <a:xfrm>
            <a:off x="4636446" y="753008"/>
            <a:ext cx="3655733" cy="61379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3200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如何设计实验呢？</a:t>
            </a:r>
          </a:p>
        </p:txBody>
      </p:sp>
      <p:pic>
        <p:nvPicPr>
          <p:cNvPr id="16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0" t="0" r="0" b="5076"/>
          <a:stretch>
            <a:fillRect/>
          </a:stretch>
        </p:blipFill>
        <p:spPr>
          <a:xfrm>
            <a:off x="3556797" y="250527"/>
            <a:ext cx="995810" cy="1116435"/>
          </a:xfrm>
          <a:prstGeom prst="rect">
            <a:avLst/>
          </a:prstGeom>
        </p:spPr>
      </p:pic>
      <p:pic>
        <p:nvPicPr>
          <p:cNvPr id="17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5508" t="12991" r="30695" b="16359"/>
          <a:stretch>
            <a:fillRect/>
          </a:stretch>
        </p:blipFill>
        <p:spPr>
          <a:xfrm rot="16200000">
            <a:off x="9023352" y="1005411"/>
            <a:ext cx="589169" cy="1639262"/>
          </a:xfrm>
          <a:prstGeom prst="rect">
            <a:avLst/>
          </a:prstGeom>
        </p:spPr>
      </p:pic>
      <p:sp>
        <p:nvSpPr>
          <p:cNvPr id="18" name="形状3"/>
          <p:cNvSpPr txBox="1"/>
          <p:nvPr/>
        </p:nvSpPr>
        <p:spPr>
          <a:xfrm>
            <a:off x="8611948" y="1798448"/>
            <a:ext cx="180718" cy="180718"/>
          </a:xfrm>
          <a:custGeom>
            <a:avLst/>
            <a:gdLst>
              <a:gd name="connsiteX0" fmla="*/ 90359 w 180718"/>
              <a:gd name="connsiteY0" fmla="*/ 0 h 180718"/>
              <a:gd name="connsiteX1" fmla="*/ 140263 w 180718"/>
              <a:gd name="connsiteY1" fmla="*/ 0 h 180718"/>
              <a:gd name="connsiteX2" fmla="*/ 180718 w 180718"/>
              <a:gd name="connsiteY2" fmla="*/ 140263 h 180718"/>
              <a:gd name="connsiteX3" fmla="*/ 40455 w 180718"/>
              <a:gd name="connsiteY3" fmla="*/ 180718 h 180718"/>
              <a:gd name="connsiteX4" fmla="*/ 0 w 180718"/>
              <a:gd name="connsiteY4" fmla="*/ 40455 h 180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8" h="180718">
                <a:moveTo>
                  <a:pt x="90359" y="0"/>
                </a:moveTo>
                <a:cubicBezTo>
                  <a:pt x="140263" y="0"/>
                  <a:pt x="180718" y="40455"/>
                  <a:pt x="180718" y="90359"/>
                </a:cubicBezTo>
                <a:cubicBezTo>
                  <a:pt x="180718" y="140263"/>
                  <a:pt x="140263" y="180718"/>
                  <a:pt x="90359" y="180718"/>
                </a:cubicBezTo>
                <a:cubicBezTo>
                  <a:pt x="40455" y="180718"/>
                  <a:pt x="0" y="140263"/>
                  <a:pt x="0" y="90359"/>
                </a:cubicBezTo>
                <a:cubicBezTo>
                  <a:pt x="0" y="40455"/>
                  <a:pt x="40455" y="0"/>
                  <a:pt x="90359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100000"/>
              </a:srgbClr>
            </a:solidFill>
            <a:prstDash val="solid"/>
          </a:ln>
          <a:effectLst>
            <a:outerShdw blurRad="76200" sx="104000" sy="104000" algn="ctr" rotWithShape="0">
              <a:srgbClr val="000000">
                <a:alpha val="45000"/>
              </a:srgbClr>
            </a:outerShdw>
          </a:effectLst>
        </p:spPr>
        <p:txBody>
          <a:bodyPr anchor="ctr"/>
          <a:lstStyle/>
          <a:p>
            <a:pPr marL="0" algn="ctr"/>
            <a:r>
              <a:rPr lang="zh-CN" altLang="en-US" sz="1799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1</a:t>
            </a:r>
          </a:p>
        </p:txBody>
      </p:sp>
      <p:sp>
        <p:nvSpPr>
          <p:cNvPr id="19" name="形状4"/>
          <p:cNvSpPr txBox="1"/>
          <p:nvPr/>
        </p:nvSpPr>
        <p:spPr>
          <a:xfrm>
            <a:off x="9128729" y="1750119"/>
            <a:ext cx="180718" cy="180718"/>
          </a:xfrm>
          <a:custGeom>
            <a:avLst/>
            <a:gdLst>
              <a:gd name="connsiteX0" fmla="*/ 90359 w 180718"/>
              <a:gd name="connsiteY0" fmla="*/ 0 h 180718"/>
              <a:gd name="connsiteX1" fmla="*/ 140263 w 180718"/>
              <a:gd name="connsiteY1" fmla="*/ 0 h 180718"/>
              <a:gd name="connsiteX2" fmla="*/ 180718 w 180718"/>
              <a:gd name="connsiteY2" fmla="*/ 140263 h 180718"/>
              <a:gd name="connsiteX3" fmla="*/ 40455 w 180718"/>
              <a:gd name="connsiteY3" fmla="*/ 180718 h 180718"/>
              <a:gd name="connsiteX4" fmla="*/ 0 w 180718"/>
              <a:gd name="connsiteY4" fmla="*/ 40455 h 180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8" h="180718">
                <a:moveTo>
                  <a:pt x="90359" y="0"/>
                </a:moveTo>
                <a:cubicBezTo>
                  <a:pt x="140263" y="0"/>
                  <a:pt x="180718" y="40455"/>
                  <a:pt x="180718" y="90359"/>
                </a:cubicBezTo>
                <a:cubicBezTo>
                  <a:pt x="180718" y="140263"/>
                  <a:pt x="140263" y="180718"/>
                  <a:pt x="90359" y="180718"/>
                </a:cubicBezTo>
                <a:cubicBezTo>
                  <a:pt x="40455" y="180718"/>
                  <a:pt x="0" y="140263"/>
                  <a:pt x="0" y="90359"/>
                </a:cubicBezTo>
                <a:cubicBezTo>
                  <a:pt x="0" y="40455"/>
                  <a:pt x="40455" y="0"/>
                  <a:pt x="90359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100000"/>
              </a:srgbClr>
            </a:solidFill>
            <a:prstDash val="solid"/>
          </a:ln>
          <a:effectLst>
            <a:outerShdw blurRad="76200" sx="104000" sy="104000" algn="ctr" rotWithShape="0">
              <a:srgbClr val="000000">
                <a:alpha val="45000"/>
              </a:srgbClr>
            </a:outerShdw>
          </a:effectLst>
        </p:spPr>
        <p:txBody>
          <a:bodyPr anchor="ctr"/>
          <a:lstStyle/>
          <a:p>
            <a:pPr marL="0" algn="ctr"/>
            <a:r>
              <a:rPr lang="zh-CN" altLang="en-US" sz="1799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2</a:t>
            </a:r>
          </a:p>
        </p:txBody>
      </p:sp>
      <p:sp>
        <p:nvSpPr>
          <p:cNvPr id="20" name="形状5"/>
          <p:cNvSpPr txBox="1"/>
          <p:nvPr/>
        </p:nvSpPr>
        <p:spPr>
          <a:xfrm>
            <a:off x="9733679" y="1701998"/>
            <a:ext cx="180718" cy="180718"/>
          </a:xfrm>
          <a:custGeom>
            <a:avLst/>
            <a:gdLst>
              <a:gd name="connsiteX0" fmla="*/ 90359 w 180718"/>
              <a:gd name="connsiteY0" fmla="*/ 0 h 180718"/>
              <a:gd name="connsiteX1" fmla="*/ 140263 w 180718"/>
              <a:gd name="connsiteY1" fmla="*/ 0 h 180718"/>
              <a:gd name="connsiteX2" fmla="*/ 180718 w 180718"/>
              <a:gd name="connsiteY2" fmla="*/ 140263 h 180718"/>
              <a:gd name="connsiteX3" fmla="*/ 40455 w 180718"/>
              <a:gd name="connsiteY3" fmla="*/ 180718 h 180718"/>
              <a:gd name="connsiteX4" fmla="*/ 0 w 180718"/>
              <a:gd name="connsiteY4" fmla="*/ 40455 h 180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8" h="180718">
                <a:moveTo>
                  <a:pt x="90359" y="0"/>
                </a:moveTo>
                <a:cubicBezTo>
                  <a:pt x="140263" y="0"/>
                  <a:pt x="180718" y="40455"/>
                  <a:pt x="180718" y="90359"/>
                </a:cubicBezTo>
                <a:cubicBezTo>
                  <a:pt x="180718" y="140263"/>
                  <a:pt x="140263" y="180718"/>
                  <a:pt x="90359" y="180718"/>
                </a:cubicBezTo>
                <a:cubicBezTo>
                  <a:pt x="40455" y="180718"/>
                  <a:pt x="0" y="140263"/>
                  <a:pt x="0" y="90359"/>
                </a:cubicBezTo>
                <a:cubicBezTo>
                  <a:pt x="0" y="40455"/>
                  <a:pt x="40455" y="0"/>
                  <a:pt x="90359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100000"/>
              </a:srgbClr>
            </a:solidFill>
            <a:prstDash val="solid"/>
          </a:ln>
          <a:effectLst>
            <a:outerShdw blurRad="76200" sx="104000" sy="104000" algn="ctr" rotWithShape="0">
              <a:srgbClr val="000000">
                <a:alpha val="45000"/>
              </a:srgbClr>
            </a:outerShdw>
          </a:effectLst>
        </p:spPr>
        <p:txBody>
          <a:bodyPr anchor="ctr"/>
          <a:lstStyle/>
          <a:p>
            <a:pPr marL="0" algn="ctr"/>
            <a:r>
              <a:rPr lang="zh-CN" altLang="en-US" sz="1799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3</a:t>
            </a:r>
          </a:p>
        </p:txBody>
      </p:sp>
      <p:sp>
        <p:nvSpPr>
          <p:cNvPr id="21" name="形状6"/>
          <p:cNvSpPr txBox="1"/>
          <p:nvPr/>
        </p:nvSpPr>
        <p:spPr>
          <a:xfrm>
            <a:off x="6208995" y="1506369"/>
            <a:ext cx="1965960" cy="521970"/>
          </a:xfrm>
          <a:prstGeom prst="rect"/>
          <a:solidFill>
            <a:srgbClr val="FFFFFF">
              <a:alpha val="0"/>
            </a:srgbClr>
          </a:solidFill>
          <a:ln w="14288">
            <a:solidFill>
              <a:srgbClr val="FFFFFF">
                <a:alpha val="0"/>
              </a:srgbClr>
            </a:solidFill>
            <a:prstDash val="dash"/>
          </a:ln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79AEF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2745"/>
                    </a:srgbClr>
                  </a:outerShdw>
                  <a:reflection blurRad="6350" stA="50000" endA="300" endPos="70000" dist="29997" dir="5400000" sy="-100000" algn="bl" rotWithShape="0"/>
                </a:effectLst>
                <a:latin typeface="黑体"/>
                <a:ea typeface="黑体"/>
              </a:rPr>
              <a:t>实验材料</a:t>
            </a:r>
          </a:p>
        </p:txBody>
      </p:sp>
      <p:sp>
        <p:nvSpPr>
          <p:cNvPr id="22" name="形状7"/>
          <p:cNvSpPr txBox="1"/>
          <p:nvPr/>
        </p:nvSpPr>
        <p:spPr>
          <a:xfrm>
            <a:off x="6294987" y="1483271"/>
            <a:ext cx="5125993" cy="1116254"/>
          </a:xfrm>
          <a:custGeom>
            <a:avLst/>
            <a:gdLst>
              <a:gd name="connsiteX0" fmla="*/ 186042 w 5125993"/>
              <a:gd name="connsiteY0" fmla="*/ 0 h 1116254"/>
              <a:gd name="connsiteX1" fmla="*/ 4939951 w 5125993"/>
              <a:gd name="connsiteY1" fmla="*/ 0 h 1116254"/>
              <a:gd name="connsiteX2" fmla="*/ 5042699 w 5125993"/>
              <a:gd name="connsiteY2" fmla="*/ 0 h 1116254"/>
              <a:gd name="connsiteX3" fmla="*/ 5125993 w 5125993"/>
              <a:gd name="connsiteY3" fmla="*/ 930212 h 1116254"/>
              <a:gd name="connsiteX4" fmla="*/ 5125993 w 5125993"/>
              <a:gd name="connsiteY4" fmla="*/ 1032960 h 1116254"/>
              <a:gd name="connsiteX5" fmla="*/ 186042 w 5125993"/>
              <a:gd name="connsiteY5" fmla="*/ 1116254 h 1116254"/>
              <a:gd name="connsiteX6" fmla="*/ 83294 w 5125993"/>
              <a:gd name="connsiteY6" fmla="*/ 1116254 h 1116254"/>
              <a:gd name="connsiteX7" fmla="*/ 0 w 5125993"/>
              <a:gd name="connsiteY7" fmla="*/ 186042 h 1116254"/>
              <a:gd name="connsiteX8" fmla="*/ 0 w 5125993"/>
              <a:gd name="connsiteY8" fmla="*/ 83294 h 1116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25993" h="1116254">
                <a:moveTo>
                  <a:pt x="186042" y="0"/>
                </a:moveTo>
                <a:lnTo>
                  <a:pt x="4939951" y="0"/>
                </a:lnTo>
                <a:cubicBezTo>
                  <a:pt x="5042699" y="0"/>
                  <a:pt x="5125993" y="83294"/>
                  <a:pt x="5125993" y="186042"/>
                </a:cubicBezTo>
                <a:lnTo>
                  <a:pt x="5125993" y="930212"/>
                </a:lnTo>
                <a:cubicBezTo>
                  <a:pt x="5125993" y="1032960"/>
                  <a:pt x="5042699" y="1116254"/>
                  <a:pt x="4939951" y="1116254"/>
                </a:cubicBezTo>
                <a:lnTo>
                  <a:pt x="186042" y="1116254"/>
                </a:lnTo>
                <a:cubicBezTo>
                  <a:pt x="83294" y="1116254"/>
                  <a:pt x="0" y="1032960"/>
                  <a:pt x="0" y="930212"/>
                </a:cubicBezTo>
                <a:lnTo>
                  <a:pt x="0" y="186042"/>
                </a:lnTo>
                <a:cubicBezTo>
                  <a:pt x="0" y="83294"/>
                  <a:pt x="83294" y="0"/>
                  <a:pt x="186042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7462">
            <a:solidFill>
              <a:srgbClr val="A7C9F5">
                <a:alpha val="100000"/>
              </a:srgbClr>
            </a:solidFill>
            <a:prstDash val="lgDashDot"/>
          </a:ln>
        </p:spPr>
        <p:txBody>
          <a:bodyPr anchor="ctr"/>
          <a:lstStyle/>
          <a:p>
            <a:pPr marL="0" algn="ctr"/>
            <a:r>
              <a:rPr lang="zh-CN" altLang="en-US" sz="1800" b="0" i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</a:rPr>
              <a:t> </a:t>
            </a:r>
          </a:p>
        </p:txBody>
      </p:sp>
      <p:pic>
        <p:nvPicPr>
          <p:cNvPr id="23" name="图片6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0" t="0" r="0" b="23391"/>
          <a:stretch>
            <a:fillRect/>
          </a:stretch>
        </p:blipFill>
        <p:spPr>
          <a:xfrm>
            <a:off x="7487717" y="1500168"/>
            <a:ext cx="1148267" cy="760914"/>
          </a:xfrm>
          <a:prstGeom prst="rect">
            <a:avLst/>
          </a:prstGeom>
        </p:spPr>
      </p:pic>
      <p:sp>
        <p:nvSpPr>
          <p:cNvPr id="24" name="文本5"/>
          <p:cNvSpPr txBox="1"/>
          <p:nvPr/>
        </p:nvSpPr>
        <p:spPr>
          <a:xfrm>
            <a:off x="7487783" y="2198789"/>
            <a:ext cx="994570" cy="4947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300"/>
              </a:lnSpc>
            </a:pPr>
            <a:r>
              <a:rPr lang="zh-CN" altLang="en-US" sz="1999" b="1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橡皮泥</a:t>
            </a:r>
          </a:p>
        </p:txBody>
      </p:sp>
      <p:sp>
        <p:nvSpPr>
          <p:cNvPr id="25" name="文本6"/>
          <p:cNvSpPr txBox="1"/>
          <p:nvPr/>
        </p:nvSpPr>
        <p:spPr>
          <a:xfrm>
            <a:off x="8607129" y="2198627"/>
            <a:ext cx="1594647" cy="4947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300"/>
              </a:lnSpc>
            </a:pPr>
            <a:r>
              <a:rPr lang="zh-CN" altLang="en-US" sz="1999" b="1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空心塑料球</a:t>
            </a:r>
          </a:p>
        </p:txBody>
      </p:sp>
      <p:pic>
        <p:nvPicPr>
          <p:cNvPr id="26" name="图片7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36806" y="1306773"/>
            <a:ext cx="1148353" cy="1148353"/>
          </a:xfrm>
          <a:prstGeom prst="rect">
            <a:avLst/>
          </a:prstGeom>
        </p:spPr>
      </p:pic>
      <p:sp>
        <p:nvSpPr>
          <p:cNvPr id="27" name="文本7"/>
          <p:cNvSpPr txBox="1"/>
          <p:nvPr/>
        </p:nvSpPr>
        <p:spPr>
          <a:xfrm>
            <a:off x="9768645" y="2198932"/>
            <a:ext cx="1885445" cy="494705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2300"/>
              </a:lnSpc>
            </a:pPr>
            <a:r>
              <a:rPr lang="zh-CN" altLang="en-US" sz="1999" b="1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水槽</a:t>
            </a:r>
          </a:p>
        </p:txBody>
      </p:sp>
      <p:pic>
        <p:nvPicPr>
          <p:cNvPr id="28" name="图片8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566" y="2693194"/>
            <a:ext cx="5422868" cy="3476625"/>
          </a:xfrm>
          <a:prstGeom prst="rect">
            <a:avLst/>
          </a:prstGeom>
        </p:spPr>
      </p:pic>
      <p:pic>
        <p:nvPicPr>
          <p:cNvPr id="29" name="图片9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79846" y="2694222"/>
            <a:ext cx="5557085" cy="3476311"/>
          </a:xfrm>
          <a:prstGeom prst="rect">
            <a:avLst/>
          </a:prstGeom>
        </p:spPr>
      </p:pic>
      <p:sp>
        <p:nvSpPr>
          <p:cNvPr id="30" name="文本8"/>
          <p:cNvSpPr txBox="1"/>
          <p:nvPr/>
        </p:nvSpPr>
        <p:spPr>
          <a:xfrm>
            <a:off x="2151545" y="2607269"/>
            <a:ext cx="698500" cy="480219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19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质量</a:t>
            </a:r>
          </a:p>
        </p:txBody>
      </p:sp>
      <p:sp>
        <p:nvSpPr>
          <p:cNvPr id="31" name="文本9"/>
          <p:cNvSpPr txBox="1"/>
          <p:nvPr/>
        </p:nvSpPr>
        <p:spPr>
          <a:xfrm>
            <a:off x="7800051" y="2607202"/>
            <a:ext cx="698500" cy="480219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19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体积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7" grpId="0" animBg="1"/>
      <p:bldP spid="18" grpId="0" animBg="1"/>
      <p:bldP spid="19" grpId="0" animBg="1"/>
      <p:bldP spid="20" grpId="0" animBg="1"/>
      <p:bldP spid="28" grpId="0" animBg="1"/>
      <p:bldP spid="30" grpId="0" animBg="1"/>
      <p:bldP spid="29" grpId="0" animBg="1"/>
      <p:bldP spid="31" grpId="0" animBg="1"/>
      <p:bldP spid="10" grpId="0" animBg="1"/>
    </p:bldLst>
  </p:timing>
</p:sld>
</file>

<file path=ppt/slides/slide1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表格1">
            <a:extLst>
              <a:ext uri="{FF2B5EF4-FFF2-40B4-BE49-F238E27FC236}">
                <a16:creationId xmlns:a16="http://schemas.microsoft.com/office/drawing/2014/main" id="{62B2FBE6-5C8C-E811-489E-1440CA960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567701"/>
              </p:ext>
            </p:extLst>
          </p:nvPr>
        </p:nvGraphicFramePr>
        <p:xfrm>
          <a:off x="451933" y="3682355"/>
          <a:ext cx="5318674" cy="1470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262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145781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130931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07670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</a:tblGrid>
              <a:tr h="571812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500"/>
                        </a:lnSpc>
                      </a:pPr>
                      <a:r>
                        <a:rPr lang="zh-CN" altLang="en-US" sz="1999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体积相同时</a:t>
                      </a:r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CDC0DA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700"/>
                        </a:lnSpc>
                      </a:pPr>
                      <a:r>
                        <a:rPr lang="zh-CN" altLang="en-US" sz="2100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1号球</a:t>
                      </a:r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CDC0DA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700"/>
                        </a:lnSpc>
                      </a:pPr>
                      <a:r>
                        <a:rPr lang="zh-CN" altLang="en-US" sz="2100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2号球</a:t>
                      </a:r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CDC0DA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700"/>
                        </a:lnSpc>
                      </a:pPr>
                      <a:r>
                        <a:rPr lang="zh-CN" altLang="en-US" sz="2099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3号球</a:t>
                      </a:r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CDC0DA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899096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18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浸入水中部分</a:t>
                      </a:r>
                    </a:p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18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（用阴影表示）</a:t>
                      </a:r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F6F1F7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F6F1F7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F6F1F7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F6F1F7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</a:tbl>
          </a:graphicData>
        </a:graphic>
      </p:graphicFrame>
      <p:sp>
        <p:nvSpPr>
          <p:cNvPr id="4" name="文本1"/>
          <p:cNvSpPr txBox="1"/>
          <p:nvPr/>
        </p:nvSpPr>
        <p:spPr>
          <a:xfrm>
            <a:off x="233029" y="1149858"/>
            <a:ext cx="1714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实验设计：</a:t>
            </a:r>
          </a:p>
        </p:txBody>
      </p:sp>
      <p:sp>
        <p:nvSpPr>
          <p:cNvPr id="5" name="文本2"/>
          <p:cNvSpPr txBox="1"/>
          <p:nvPr/>
        </p:nvSpPr>
        <p:spPr>
          <a:xfrm>
            <a:off x="233001" y="1458487"/>
            <a:ext cx="5710599" cy="199834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1、</a:t>
            </a:r>
            <a:r>
              <a:rPr lang="zh-CN" altLang="en-US" sz="2399" b="1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1号球</a:t>
            </a:r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装满</a:t>
            </a: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橡皮泥，</a:t>
            </a:r>
            <a:r>
              <a:rPr lang="zh-CN" altLang="en-US" sz="2399" b="1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2号球</a:t>
            </a:r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装一半</a:t>
            </a: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橡皮泥，</a:t>
            </a:r>
            <a:r>
              <a:rPr lang="zh-CN" altLang="en-US" sz="2399" b="1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3号球</a:t>
            </a:r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装少许（  ）</a:t>
            </a: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橡皮泥.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2、把三个塑料球放入水中，观察它们的沉浮状态.</a:t>
            </a:r>
          </a:p>
        </p:txBody>
      </p:sp>
      <p:sp>
        <p:nvSpPr>
          <p:cNvPr id="6" name="文本3"/>
          <p:cNvSpPr txBox="1"/>
          <p:nvPr/>
        </p:nvSpPr>
        <p:spPr>
          <a:xfrm>
            <a:off x="232867" y="5161674"/>
            <a:ext cx="5257800" cy="109442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我发现：体积相同时，质量越</a:t>
            </a:r>
            <a:r>
              <a:rPr lang="zh-CN" altLang="en-US" sz="2399" b="0" i="0" u="sng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  </a:t>
            </a: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，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     物体会</a:t>
            </a:r>
            <a:r>
              <a:rPr lang="zh-CN" altLang="en-US" sz="2399" b="0" i="0" u="sng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     </a:t>
            </a: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。</a:t>
            </a:r>
          </a:p>
        </p:txBody>
      </p:sp>
      <p:sp>
        <p:nvSpPr>
          <p:cNvPr id="7" name="文本4"/>
          <p:cNvSpPr txBox="1"/>
          <p:nvPr/>
        </p:nvSpPr>
        <p:spPr>
          <a:xfrm>
            <a:off x="2547518" y="5550113"/>
            <a:ext cx="1081659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1" i="0" dirty="0">
                <a:solidFill>
                  <a:srgbClr val="F0EA90">
                    <a:alpha val="100000"/>
                  </a:srgbClr>
                </a:solidFill>
                <a:latin typeface="楷体"/>
                <a:ea typeface="楷体"/>
              </a:rPr>
              <a:t>上浮</a:t>
            </a:r>
          </a:p>
        </p:txBody>
      </p:sp>
      <p:sp>
        <p:nvSpPr>
          <p:cNvPr id="8" name="文本5"/>
          <p:cNvSpPr txBox="1"/>
          <p:nvPr/>
        </p:nvSpPr>
        <p:spPr>
          <a:xfrm>
            <a:off x="2945370" y="1877289"/>
            <a:ext cx="331470" cy="49222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1799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1</a:t>
            </a:r>
          </a:p>
        </p:txBody>
      </p:sp>
      <p:sp>
        <p:nvSpPr>
          <p:cNvPr id="9" name="文本6"/>
          <p:cNvSpPr txBox="1"/>
          <p:nvPr/>
        </p:nvSpPr>
        <p:spPr>
          <a:xfrm>
            <a:off x="2945827" y="2144143"/>
            <a:ext cx="331470" cy="49222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1799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4</a:t>
            </a:r>
          </a:p>
        </p:txBody>
      </p:sp>
      <p:sp>
        <p:nvSpPr>
          <p:cNvPr id="10" name="形状1"/>
          <p:cNvSpPr txBox="1"/>
          <p:nvPr/>
        </p:nvSpPr>
        <p:spPr>
          <a:xfrm>
            <a:off x="2975086" y="2263892"/>
            <a:ext cx="256974" cy="1191"/>
          </a:xfrm>
          <a:prstGeom prst="line"/>
          <a:ln w="28575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1" name="形状2"/>
          <p:cNvSpPr txBox="1"/>
          <p:nvPr/>
        </p:nvSpPr>
        <p:spPr>
          <a:xfrm>
            <a:off x="2623614" y="4372451"/>
            <a:ext cx="771144" cy="771144"/>
          </a:xfrm>
          <a:custGeom>
            <a:avLst/>
            <a:gdLst>
              <a:gd name="connsiteX0" fmla="*/ 385572 w 771144"/>
              <a:gd name="connsiteY0" fmla="*/ 0 h 771144"/>
              <a:gd name="connsiteX1" fmla="*/ 598518 w 771144"/>
              <a:gd name="connsiteY1" fmla="*/ 0 h 771144"/>
              <a:gd name="connsiteX2" fmla="*/ 771144 w 771144"/>
              <a:gd name="connsiteY2" fmla="*/ 598518 h 771144"/>
              <a:gd name="connsiteX3" fmla="*/ 172626 w 771144"/>
              <a:gd name="connsiteY3" fmla="*/ 771144 h 771144"/>
              <a:gd name="connsiteX4" fmla="*/ 0 w 771144"/>
              <a:gd name="connsiteY4" fmla="*/ 172626 h 77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4">
                <a:moveTo>
                  <a:pt x="385572" y="0"/>
                </a:moveTo>
                <a:cubicBezTo>
                  <a:pt x="598518" y="0"/>
                  <a:pt x="771144" y="172626"/>
                  <a:pt x="771144" y="385572"/>
                </a:cubicBezTo>
                <a:cubicBezTo>
                  <a:pt x="771144" y="598518"/>
                  <a:pt x="598518" y="771144"/>
                  <a:pt x="385572" y="771144"/>
                </a:cubicBezTo>
                <a:cubicBezTo>
                  <a:pt x="172626" y="771144"/>
                  <a:pt x="0" y="598518"/>
                  <a:pt x="0" y="385572"/>
                </a:cubicBezTo>
                <a:cubicBezTo>
                  <a:pt x="0" y="172626"/>
                  <a:pt x="172626" y="0"/>
                  <a:pt x="385572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9050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形状3"/>
          <p:cNvSpPr txBox="1"/>
          <p:nvPr/>
        </p:nvSpPr>
        <p:spPr>
          <a:xfrm>
            <a:off x="3732981" y="4372013"/>
            <a:ext cx="771144" cy="771144"/>
          </a:xfrm>
          <a:custGeom>
            <a:avLst/>
            <a:gdLst>
              <a:gd name="connsiteX0" fmla="*/ 385572 w 771144"/>
              <a:gd name="connsiteY0" fmla="*/ 0 h 771144"/>
              <a:gd name="connsiteX1" fmla="*/ 598518 w 771144"/>
              <a:gd name="connsiteY1" fmla="*/ 0 h 771144"/>
              <a:gd name="connsiteX2" fmla="*/ 771144 w 771144"/>
              <a:gd name="connsiteY2" fmla="*/ 598518 h 771144"/>
              <a:gd name="connsiteX3" fmla="*/ 172626 w 771144"/>
              <a:gd name="connsiteY3" fmla="*/ 771144 h 771144"/>
              <a:gd name="connsiteX4" fmla="*/ 0 w 771144"/>
              <a:gd name="connsiteY4" fmla="*/ 172626 h 77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4">
                <a:moveTo>
                  <a:pt x="385572" y="0"/>
                </a:moveTo>
                <a:cubicBezTo>
                  <a:pt x="598518" y="0"/>
                  <a:pt x="771144" y="172626"/>
                  <a:pt x="771144" y="385572"/>
                </a:cubicBezTo>
                <a:cubicBezTo>
                  <a:pt x="771144" y="598518"/>
                  <a:pt x="598518" y="771144"/>
                  <a:pt x="385572" y="771144"/>
                </a:cubicBezTo>
                <a:cubicBezTo>
                  <a:pt x="172626" y="771144"/>
                  <a:pt x="0" y="598518"/>
                  <a:pt x="0" y="385572"/>
                </a:cubicBezTo>
                <a:cubicBezTo>
                  <a:pt x="0" y="172626"/>
                  <a:pt x="172626" y="0"/>
                  <a:pt x="385572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9050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3" name="形状4"/>
          <p:cNvSpPr txBox="1"/>
          <p:nvPr/>
        </p:nvSpPr>
        <p:spPr>
          <a:xfrm>
            <a:off x="4854807" y="4372242"/>
            <a:ext cx="771144" cy="771144"/>
          </a:xfrm>
          <a:custGeom>
            <a:avLst/>
            <a:gdLst>
              <a:gd name="connsiteX0" fmla="*/ 385572 w 771144"/>
              <a:gd name="connsiteY0" fmla="*/ 0 h 771144"/>
              <a:gd name="connsiteX1" fmla="*/ 598518 w 771144"/>
              <a:gd name="connsiteY1" fmla="*/ 0 h 771144"/>
              <a:gd name="connsiteX2" fmla="*/ 771144 w 771144"/>
              <a:gd name="connsiteY2" fmla="*/ 598518 h 771144"/>
              <a:gd name="connsiteX3" fmla="*/ 172626 w 771144"/>
              <a:gd name="connsiteY3" fmla="*/ 771144 h 771144"/>
              <a:gd name="connsiteX4" fmla="*/ 0 w 771144"/>
              <a:gd name="connsiteY4" fmla="*/ 172626 h 77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4">
                <a:moveTo>
                  <a:pt x="385572" y="0"/>
                </a:moveTo>
                <a:cubicBezTo>
                  <a:pt x="598518" y="0"/>
                  <a:pt x="771144" y="172626"/>
                  <a:pt x="771144" y="385572"/>
                </a:cubicBezTo>
                <a:cubicBezTo>
                  <a:pt x="771144" y="598518"/>
                  <a:pt x="598518" y="771144"/>
                  <a:pt x="385572" y="771144"/>
                </a:cubicBezTo>
                <a:cubicBezTo>
                  <a:pt x="172626" y="771144"/>
                  <a:pt x="0" y="598518"/>
                  <a:pt x="0" y="385572"/>
                </a:cubicBezTo>
                <a:cubicBezTo>
                  <a:pt x="0" y="172626"/>
                  <a:pt x="172626" y="0"/>
                  <a:pt x="385572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9050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4" name="文本7"/>
          <p:cNvSpPr txBox="1"/>
          <p:nvPr/>
        </p:nvSpPr>
        <p:spPr>
          <a:xfrm>
            <a:off x="1097728" y="690782"/>
            <a:ext cx="3822700" cy="55924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199" b="0" i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假设：物体的沉浮与</a:t>
            </a:r>
            <a:r>
              <a:rPr lang="zh-CN" altLang="en-US" sz="2199" b="0" i="0" dirty="0">
                <a:solidFill>
                  <a:srgbClr val="FFEE00">
                    <a:alpha val="100000"/>
                  </a:srgbClr>
                </a:solidFill>
                <a:latin typeface="微软雅黑"/>
                <a:ea typeface="微软雅黑"/>
              </a:rPr>
              <a:t>质量</a:t>
            </a:r>
            <a:r>
              <a:rPr lang="zh-CN" altLang="en-US" sz="2199" b="0" i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有关</a:t>
            </a:r>
          </a:p>
        </p:txBody>
      </p:sp>
      <p:sp>
        <p:nvSpPr>
          <p:cNvPr id="15" name="文本8"/>
          <p:cNvSpPr txBox="1"/>
          <p:nvPr/>
        </p:nvSpPr>
        <p:spPr>
          <a:xfrm>
            <a:off x="7273271" y="691153"/>
            <a:ext cx="3822700" cy="55924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199" b="0" i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假设：物体的沉浮与</a:t>
            </a:r>
            <a:r>
              <a:rPr lang="zh-CN" altLang="en-US" sz="2199" b="0" i="0" dirty="0">
                <a:solidFill>
                  <a:srgbClr val="FFEE00">
                    <a:alpha val="100000"/>
                  </a:srgbClr>
                </a:solidFill>
                <a:latin typeface="微软雅黑"/>
                <a:ea typeface="微软雅黑"/>
              </a:rPr>
              <a:t>体积</a:t>
            </a:r>
            <a:r>
              <a:rPr lang="zh-CN" altLang="en-US" sz="2199" b="0" i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有关</a:t>
            </a:r>
          </a:p>
        </p:txBody>
      </p:sp>
      <p:sp>
        <p:nvSpPr>
          <p:cNvPr id="16" name="文本9"/>
          <p:cNvSpPr txBox="1"/>
          <p:nvPr/>
        </p:nvSpPr>
        <p:spPr>
          <a:xfrm>
            <a:off x="6387170" y="1149725"/>
            <a:ext cx="1714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实验设计：</a:t>
            </a:r>
          </a:p>
        </p:txBody>
      </p:sp>
      <p:sp>
        <p:nvSpPr>
          <p:cNvPr id="17" name="文本10"/>
          <p:cNvSpPr txBox="1"/>
          <p:nvPr/>
        </p:nvSpPr>
        <p:spPr>
          <a:xfrm>
            <a:off x="6328858" y="1458325"/>
            <a:ext cx="5710599" cy="199834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1、给空心塑料球分别装入橡皮泥，确保装入橡皮泥后三个塑料球的</a:t>
            </a:r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质量相同</a:t>
            </a: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.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2、把三个塑料球放入水中，观察它们的沉浮状态.</a:t>
            </a:r>
          </a:p>
        </p:txBody>
      </p:sp>
      <p:sp>
        <p:nvSpPr>
          <p:cNvPr id="18" name="形状5"/>
          <p:cNvSpPr txBox="1"/>
          <p:nvPr/>
        </p:nvSpPr>
        <p:spPr>
          <a:xfrm>
            <a:off x="4136269" y="1298134"/>
            <a:ext cx="3920585" cy="2184502"/>
          </a:xfrm>
          <a:custGeom>
            <a:avLst/>
            <a:gdLst>
              <a:gd name="connsiteX0" fmla="*/ 0 w 3920585"/>
              <a:gd name="connsiteY0" fmla="*/ 364093 h 2184502"/>
              <a:gd name="connsiteX1" fmla="*/ 3556492 w 3920585"/>
              <a:gd name="connsiteY1" fmla="*/ 0 h 2184502"/>
              <a:gd name="connsiteX2" fmla="*/ 3920585 w 3920585"/>
              <a:gd name="connsiteY2" fmla="*/ 1820408 h 2184502"/>
              <a:gd name="connsiteX3" fmla="*/ 364093 w 3920585"/>
              <a:gd name="connsiteY3" fmla="*/ 2184502 h 2184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0585" h="2184502">
                <a:moveTo>
                  <a:pt x="0" y="364093"/>
                </a:moveTo>
                <a:lnTo>
                  <a:pt x="3556492" y="0"/>
                </a:lnTo>
                <a:lnTo>
                  <a:pt x="3920585" y="1820408"/>
                </a:lnTo>
                <a:lnTo>
                  <a:pt x="364093" y="2184502"/>
                </a:lnTo>
                <a:close/>
              </a:path>
            </a:pathLst>
          </a:custGeom>
          <a:solidFill>
            <a:srgbClr val="0B6873">
              <a:alpha val="100000"/>
            </a:srgbClr>
          </a:solidFill>
          <a:ln w="28575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700"/>
              </a:lnSpc>
            </a:pPr>
            <a:r>
              <a:rPr lang="zh-CN" altLang="en-US" sz="2399" b="0" i="0" dirty="0">
                <a:solidFill>
                  <a:srgbClr val="F0EA90">
                    <a:alpha val="100000"/>
                  </a:srgbClr>
                </a:solidFill>
                <a:latin typeface="楷体"/>
                <a:ea typeface="楷体"/>
              </a:rPr>
              <a:t>温馨提示</a:t>
            </a: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/>
            </a:r>
          </a:p>
          <a:p>
            <a:pPr marL="0" algn="l">
              <a:lnSpc>
                <a:spcPts val="37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①装完橡皮泥后小球要盖紧</a:t>
            </a:r>
          </a:p>
          <a:p>
            <a:pPr marL="0" algn="l">
              <a:lnSpc>
                <a:spcPts val="37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②小球要轻放入水中</a:t>
            </a:r>
          </a:p>
          <a:p>
            <a:pPr marL="0" algn="l">
              <a:lnSpc>
                <a:spcPts val="37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③及时填写记录单</a:t>
            </a:r>
          </a:p>
        </p:txBody>
      </p:sp>
      <p:graphicFrame>
        <p:nvGraphicFramePr>
          <p:cNvPr id="19" name="表格2">
            <a:extLst>
              <a:ext uri="{FF2B5EF4-FFF2-40B4-BE49-F238E27FC236}">
                <a16:creationId xmlns:a16="http://schemas.microsoft.com/office/drawing/2014/main" id="{62B2FBE6-5C8C-E811-489E-1440CA960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567701"/>
              </p:ext>
            </p:extLst>
          </p:nvPr>
        </p:nvGraphicFramePr>
        <p:xfrm>
          <a:off x="6524625" y="3682194"/>
          <a:ext cx="5318674" cy="1470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262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145781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130931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07670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</a:tblGrid>
              <a:tr h="571812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500"/>
                        </a:lnSpc>
                      </a:pPr>
                      <a:r>
                        <a:rPr lang="zh-CN" altLang="en-US" sz="1999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质量相同时</a:t>
                      </a:r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CDC0DA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700"/>
                        </a:lnSpc>
                      </a:pPr>
                      <a:r>
                        <a:rPr lang="zh-CN" altLang="en-US" sz="2100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1号球</a:t>
                      </a:r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CDC0DA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700"/>
                        </a:lnSpc>
                      </a:pPr>
                      <a:r>
                        <a:rPr lang="zh-CN" altLang="en-US" sz="2100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2号球</a:t>
                      </a:r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CDC0DA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700"/>
                        </a:lnSpc>
                      </a:pPr>
                      <a:r>
                        <a:rPr lang="zh-CN" altLang="en-US" sz="2099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3号球</a:t>
                      </a:r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CDC0DA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899096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18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浸入水中部分</a:t>
                      </a:r>
                    </a:p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18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（用阴影表示）</a:t>
                      </a:r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F6F1F7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F6F1F7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F6F1F7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DADAD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DADAD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DADAD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DADAD">
                          <a:alpha val="100000"/>
                        </a:srgbClr>
                      </a:solidFill>
                    </a:lnB>
                    <a:solidFill>
                      <a:srgbClr val="F6F1F7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</a:tbl>
          </a:graphicData>
        </a:graphic>
      </p:graphicFrame>
      <p:sp>
        <p:nvSpPr>
          <p:cNvPr id="20" name="形状6"/>
          <p:cNvSpPr txBox="1"/>
          <p:nvPr/>
        </p:nvSpPr>
        <p:spPr>
          <a:xfrm>
            <a:off x="8693848" y="4409951"/>
            <a:ext cx="590169" cy="590169"/>
          </a:xfrm>
          <a:custGeom>
            <a:avLst/>
            <a:gdLst>
              <a:gd name="connsiteX0" fmla="*/ 295084 w 590169"/>
              <a:gd name="connsiteY0" fmla="*/ 0 h 590169"/>
              <a:gd name="connsiteX1" fmla="*/ 458055 w 590169"/>
              <a:gd name="connsiteY1" fmla="*/ 0 h 590169"/>
              <a:gd name="connsiteX2" fmla="*/ 590169 w 590169"/>
              <a:gd name="connsiteY2" fmla="*/ 458055 h 590169"/>
              <a:gd name="connsiteX3" fmla="*/ 132114 w 590169"/>
              <a:gd name="connsiteY3" fmla="*/ 590169 h 590169"/>
              <a:gd name="connsiteX4" fmla="*/ 0 w 590169"/>
              <a:gd name="connsiteY4" fmla="*/ 132114 h 590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169" h="590169">
                <a:moveTo>
                  <a:pt x="295084" y="0"/>
                </a:moveTo>
                <a:cubicBezTo>
                  <a:pt x="458055" y="0"/>
                  <a:pt x="590169" y="132114"/>
                  <a:pt x="590169" y="295084"/>
                </a:cubicBezTo>
                <a:cubicBezTo>
                  <a:pt x="590169" y="458055"/>
                  <a:pt x="458055" y="590169"/>
                  <a:pt x="295084" y="590169"/>
                </a:cubicBezTo>
                <a:cubicBezTo>
                  <a:pt x="132114" y="590169"/>
                  <a:pt x="0" y="458055"/>
                  <a:pt x="0" y="295084"/>
                </a:cubicBezTo>
                <a:cubicBezTo>
                  <a:pt x="0" y="132114"/>
                  <a:pt x="132114" y="0"/>
                  <a:pt x="29508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9050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1" name="形状7"/>
          <p:cNvSpPr txBox="1"/>
          <p:nvPr/>
        </p:nvSpPr>
        <p:spPr>
          <a:xfrm>
            <a:off x="9825485" y="4362841"/>
            <a:ext cx="709232" cy="709232"/>
          </a:xfrm>
          <a:custGeom>
            <a:avLst/>
            <a:gdLst>
              <a:gd name="connsiteX0" fmla="*/ 354616 w 709232"/>
              <a:gd name="connsiteY0" fmla="*/ 0 h 709232"/>
              <a:gd name="connsiteX1" fmla="*/ 550465 w 709232"/>
              <a:gd name="connsiteY1" fmla="*/ 0 h 709232"/>
              <a:gd name="connsiteX2" fmla="*/ 709232 w 709232"/>
              <a:gd name="connsiteY2" fmla="*/ 550465 h 709232"/>
              <a:gd name="connsiteX3" fmla="*/ 158767 w 709232"/>
              <a:gd name="connsiteY3" fmla="*/ 709232 h 709232"/>
              <a:gd name="connsiteX4" fmla="*/ 0 w 709232"/>
              <a:gd name="connsiteY4" fmla="*/ 158767 h 70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9231" h="709231">
                <a:moveTo>
                  <a:pt x="354616" y="0"/>
                </a:moveTo>
                <a:cubicBezTo>
                  <a:pt x="550465" y="0"/>
                  <a:pt x="709232" y="158767"/>
                  <a:pt x="709231" y="354616"/>
                </a:cubicBezTo>
                <a:cubicBezTo>
                  <a:pt x="709232" y="550465"/>
                  <a:pt x="550465" y="709232"/>
                  <a:pt x="354616" y="709231"/>
                </a:cubicBezTo>
                <a:cubicBezTo>
                  <a:pt x="158767" y="709232"/>
                  <a:pt x="0" y="550465"/>
                  <a:pt x="0" y="354616"/>
                </a:cubicBezTo>
                <a:cubicBezTo>
                  <a:pt x="0" y="158767"/>
                  <a:pt x="158767" y="0"/>
                  <a:pt x="354616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9050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2" name="形状8"/>
          <p:cNvSpPr txBox="1"/>
          <p:nvPr/>
        </p:nvSpPr>
        <p:spPr>
          <a:xfrm>
            <a:off x="10908563" y="4256875"/>
            <a:ext cx="895560" cy="895560"/>
          </a:xfrm>
          <a:custGeom>
            <a:avLst/>
            <a:gdLst>
              <a:gd name="connsiteX0" fmla="*/ 447780 w 895560"/>
              <a:gd name="connsiteY0" fmla="*/ 0 h 895560"/>
              <a:gd name="connsiteX1" fmla="*/ 695082 w 895560"/>
              <a:gd name="connsiteY1" fmla="*/ 0 h 895560"/>
              <a:gd name="connsiteX2" fmla="*/ 895560 w 895560"/>
              <a:gd name="connsiteY2" fmla="*/ 695082 h 895560"/>
              <a:gd name="connsiteX3" fmla="*/ 200478 w 895560"/>
              <a:gd name="connsiteY3" fmla="*/ 895560 h 895560"/>
              <a:gd name="connsiteX4" fmla="*/ 0 w 895560"/>
              <a:gd name="connsiteY4" fmla="*/ 200478 h 895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560" h="895560">
                <a:moveTo>
                  <a:pt x="447780" y="0"/>
                </a:moveTo>
                <a:cubicBezTo>
                  <a:pt x="695082" y="0"/>
                  <a:pt x="895560" y="200478"/>
                  <a:pt x="895560" y="447780"/>
                </a:cubicBezTo>
                <a:cubicBezTo>
                  <a:pt x="895560" y="695082"/>
                  <a:pt x="695082" y="895560"/>
                  <a:pt x="447780" y="895560"/>
                </a:cubicBezTo>
                <a:cubicBezTo>
                  <a:pt x="200478" y="895560"/>
                  <a:pt x="0" y="695082"/>
                  <a:pt x="0" y="447780"/>
                </a:cubicBezTo>
                <a:cubicBezTo>
                  <a:pt x="0" y="200478"/>
                  <a:pt x="200478" y="0"/>
                  <a:pt x="447780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9050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3" name="文本11"/>
          <p:cNvSpPr txBox="1"/>
          <p:nvPr/>
        </p:nvSpPr>
        <p:spPr>
          <a:xfrm>
            <a:off x="4352744" y="5152615"/>
            <a:ext cx="846646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999" b="1" i="0" dirty="0">
                <a:solidFill>
                  <a:srgbClr val="F0EA90">
                    <a:alpha val="100000"/>
                  </a:srgbClr>
                </a:solidFill>
                <a:latin typeface="楷体"/>
                <a:ea typeface="楷体"/>
              </a:rPr>
              <a:t>轻 </a:t>
            </a:r>
          </a:p>
        </p:txBody>
      </p:sp>
      <p:sp>
        <p:nvSpPr>
          <p:cNvPr id="24" name="文本12"/>
          <p:cNvSpPr txBox="1"/>
          <p:nvPr/>
        </p:nvSpPr>
        <p:spPr>
          <a:xfrm>
            <a:off x="6494707" y="5161502"/>
            <a:ext cx="5257800" cy="109442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我发现：质量相同时，体积越</a:t>
            </a:r>
            <a:r>
              <a:rPr lang="zh-CN" altLang="en-US" sz="2399" b="0" i="0" u="sng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  </a:t>
            </a: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，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     物体会</a:t>
            </a:r>
            <a:r>
              <a:rPr lang="zh-CN" altLang="en-US" sz="2399" b="0" i="0" u="sng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     </a:t>
            </a:r>
            <a:r>
              <a:rPr lang="zh-CN" altLang="en-US" sz="23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。</a:t>
            </a:r>
          </a:p>
        </p:txBody>
      </p:sp>
      <p:sp>
        <p:nvSpPr>
          <p:cNvPr id="25" name="文本13"/>
          <p:cNvSpPr txBox="1"/>
          <p:nvPr/>
        </p:nvSpPr>
        <p:spPr>
          <a:xfrm>
            <a:off x="10543756" y="5152492"/>
            <a:ext cx="846646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999" b="1" i="0" dirty="0">
                <a:solidFill>
                  <a:srgbClr val="F0EA90">
                    <a:alpha val="100000"/>
                  </a:srgbClr>
                </a:solidFill>
                <a:latin typeface="楷体"/>
                <a:ea typeface="楷体"/>
              </a:rPr>
              <a:t>大 </a:t>
            </a:r>
          </a:p>
        </p:txBody>
      </p:sp>
      <p:sp>
        <p:nvSpPr>
          <p:cNvPr id="26" name="文本14"/>
          <p:cNvSpPr txBox="1"/>
          <p:nvPr/>
        </p:nvSpPr>
        <p:spPr>
          <a:xfrm>
            <a:off x="8886663" y="5550513"/>
            <a:ext cx="1081659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1" i="0" dirty="0">
                <a:solidFill>
                  <a:srgbClr val="F0EA90">
                    <a:alpha val="100000"/>
                  </a:srgbClr>
                </a:solidFill>
                <a:latin typeface="楷体"/>
                <a:ea typeface="楷体"/>
              </a:rPr>
              <a:t>上浮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3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  <p:bldP spid="18" grpId="1" animBg="1"/>
      <p:bldP spid="3" grpId="0" animBg="1"/>
      <p:bldP spid="11" grpId="0" animBg="1"/>
      <p:bldP spid="12" grpId="0" animBg="1"/>
      <p:bldP spid="13" grpId="0" animBg="1"/>
      <p:bldP spid="6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3" grpId="0" animBg="1"/>
      <p:bldP spid="7" grpId="0" animBg="1"/>
      <p:bldP spid="25" grpId="0" animBg="1"/>
      <p:bldP spid="26" grpId="0" animBg="1"/>
    </p:bldLst>
  </p:timing>
</p:sld>
</file>

<file path=ppt/slides/slide1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2343274" y="622202"/>
            <a:ext cx="7505700" cy="654050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1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潜水艇为什么能潜能浮？你能解释了吗？</a:t>
            </a:r>
          </a:p>
        </p:txBody>
      </p:sp>
      <p:pic>
        <p:nvPicPr>
          <p:cNvPr id="4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314" y="1452105"/>
            <a:ext cx="4667250" cy="3111503"/>
          </a:xfrm>
          <a:prstGeom prst="rect">
            <a:avLst/>
          </a:prstGeom>
          <a:effectLst>
            <a:reflection blurRad="6350" stA="35000" endA="300" endPos="50000" dist="9525" dir="5400000" sy="-100000" algn="bl" rotWithShape="0"/>
          </a:effectLst>
        </p:spPr>
      </p:pic>
      <p:pic>
        <p:nvPicPr>
          <p:cNvPr id="5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6184" y="1452077"/>
            <a:ext cx="4978400" cy="3111503"/>
          </a:xfrm>
          <a:prstGeom prst="rect">
            <a:avLst/>
          </a:prstGeom>
          <a:effectLst>
            <a:reflection blurRad="6350" stA="35000" endA="300" endPos="90000" dist="9525" dir="5400000" sy="-100000" algn="bl" rotWithShape="0"/>
          </a:effectLst>
        </p:spPr>
      </p:pic>
      <p:sp>
        <p:nvSpPr>
          <p:cNvPr id="6" name="形状1"/>
          <p:cNvSpPr txBox="1"/>
          <p:nvPr/>
        </p:nvSpPr>
        <p:spPr>
          <a:xfrm>
            <a:off x="941422" y="4770491"/>
            <a:ext cx="4505373" cy="1513313"/>
          </a:xfrm>
          <a:custGeom>
            <a:avLst/>
            <a:gdLst>
              <a:gd name="connsiteX0" fmla="*/ 252219 w 4505373"/>
              <a:gd name="connsiteY0" fmla="*/ 0 h 1513313"/>
              <a:gd name="connsiteX1" fmla="*/ 4253154 w 4505373"/>
              <a:gd name="connsiteY1" fmla="*/ 0 h 1513313"/>
              <a:gd name="connsiteX2" fmla="*/ 4320046 w 4505373"/>
              <a:gd name="connsiteY2" fmla="*/ 0 h 1513313"/>
              <a:gd name="connsiteX3" fmla="*/ 4478800 w 4505373"/>
              <a:gd name="connsiteY3" fmla="*/ 121173 h 1513313"/>
              <a:gd name="connsiteX4" fmla="*/ 4505373 w 4505373"/>
              <a:gd name="connsiteY4" fmla="*/ 1261094 h 1513313"/>
              <a:gd name="connsiteX5" fmla="*/ 4505373 w 4505373"/>
              <a:gd name="connsiteY5" fmla="*/ 1327987 h 1513313"/>
              <a:gd name="connsiteX6" fmla="*/ 4384199 w 4505373"/>
              <a:gd name="connsiteY6" fmla="*/ 1486740 h 1513313"/>
              <a:gd name="connsiteX7" fmla="*/ 252219 w 4505373"/>
              <a:gd name="connsiteY7" fmla="*/ 1513313 h 1513313"/>
              <a:gd name="connsiteX8" fmla="*/ 185326 w 4505373"/>
              <a:gd name="connsiteY8" fmla="*/ 1513313 h 1513313"/>
              <a:gd name="connsiteX9" fmla="*/ 26573 w 4505373"/>
              <a:gd name="connsiteY9" fmla="*/ 1392140 h 1513313"/>
              <a:gd name="connsiteX10" fmla="*/ 0 w 4505373"/>
              <a:gd name="connsiteY10" fmla="*/ 252219 h 1513313"/>
              <a:gd name="connsiteX11" fmla="*/ 0 w 4505373"/>
              <a:gd name="connsiteY11" fmla="*/ 112922 h 1513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05373" h="1513313">
                <a:moveTo>
                  <a:pt x="252219" y="0"/>
                </a:moveTo>
                <a:lnTo>
                  <a:pt x="4253154" y="0"/>
                </a:lnTo>
                <a:cubicBezTo>
                  <a:pt x="4320046" y="0"/>
                  <a:pt x="4384199" y="26573"/>
                  <a:pt x="4431499" y="73873"/>
                </a:cubicBezTo>
                <a:cubicBezTo>
                  <a:pt x="4478800" y="121173"/>
                  <a:pt x="4505373" y="185326"/>
                  <a:pt x="4505373" y="252219"/>
                </a:cubicBezTo>
                <a:lnTo>
                  <a:pt x="4505373" y="1261094"/>
                </a:lnTo>
                <a:cubicBezTo>
                  <a:pt x="4505373" y="1327987"/>
                  <a:pt x="4478800" y="1392140"/>
                  <a:pt x="4431499" y="1439440"/>
                </a:cubicBezTo>
                <a:cubicBezTo>
                  <a:pt x="4384199" y="1486740"/>
                  <a:pt x="4320046" y="1513313"/>
                  <a:pt x="4253154" y="1513313"/>
                </a:cubicBezTo>
                <a:lnTo>
                  <a:pt x="252219" y="1513313"/>
                </a:lnTo>
                <a:cubicBezTo>
                  <a:pt x="185326" y="1513313"/>
                  <a:pt x="121173" y="1486740"/>
                  <a:pt x="73873" y="1439440"/>
                </a:cubicBezTo>
                <a:cubicBezTo>
                  <a:pt x="26573" y="1392140"/>
                  <a:pt x="0" y="1327987"/>
                  <a:pt x="0" y="1261094"/>
                </a:cubicBezTo>
                <a:lnTo>
                  <a:pt x="0" y="252219"/>
                </a:lnTo>
                <a:cubicBezTo>
                  <a:pt x="0" y="112922"/>
                  <a:pt x="112922" y="0"/>
                  <a:pt x="252219" y="0"/>
                </a:cubicBezTo>
                <a:close/>
              </a:path>
            </a:pathLst>
          </a:custGeom>
          <a:solidFill>
            <a:srgbClr val="CCE2FF">
              <a:alpha val="100000"/>
            </a:srgbClr>
          </a:solidFill>
          <a:ln w="28575">
            <a:solidFill>
              <a:srgbClr val="FFFFFF">
                <a:alpha val="100000"/>
              </a:srgbClr>
            </a:solidFill>
            <a:prstDash val="dash"/>
          </a:ln>
        </p:spPr>
        <p:txBody>
          <a:bodyPr anchor="ctr"/>
          <a:lstStyle/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往潜艇中注入海水，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潜艇</a:t>
            </a:r>
            <a:r>
              <a:rPr lang="zh-CN" altLang="en-US" sz="2399" b="1" i="0" dirty="0">
                <a:solidFill>
                  <a:srgbClr val="FF7E00">
                    <a:alpha val="100000"/>
                  </a:srgbClr>
                </a:solidFill>
                <a:latin typeface="楷体"/>
                <a:ea typeface="楷体"/>
              </a:rPr>
              <a:t>重量</a:t>
            </a:r>
            <a:r>
              <a:rPr lang="zh-CN" altLang="en-US" sz="2399" b="0" i="0" dirty="0">
                <a:solidFill>
                  <a:srgbClr val="FF7E00">
                    <a:alpha val="100000"/>
                  </a:srgbClr>
                </a:solidFill>
                <a:latin typeface="楷体"/>
                <a:ea typeface="楷体"/>
              </a:rPr>
              <a:t>增大</a:t>
            </a:r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，重量大于浮力，潜艇下沉。</a:t>
            </a:r>
          </a:p>
        </p:txBody>
      </p:sp>
      <p:sp>
        <p:nvSpPr>
          <p:cNvPr id="7" name="形状2"/>
          <p:cNvSpPr txBox="1"/>
          <p:nvPr/>
        </p:nvSpPr>
        <p:spPr>
          <a:xfrm>
            <a:off x="6613065" y="4770539"/>
            <a:ext cx="4505373" cy="1513313"/>
          </a:xfrm>
          <a:custGeom>
            <a:avLst/>
            <a:gdLst>
              <a:gd name="connsiteX0" fmla="*/ 252219 w 4505373"/>
              <a:gd name="connsiteY0" fmla="*/ 0 h 1513313"/>
              <a:gd name="connsiteX1" fmla="*/ 4253154 w 4505373"/>
              <a:gd name="connsiteY1" fmla="*/ 0 h 1513313"/>
              <a:gd name="connsiteX2" fmla="*/ 4320046 w 4505373"/>
              <a:gd name="connsiteY2" fmla="*/ 0 h 1513313"/>
              <a:gd name="connsiteX3" fmla="*/ 4478800 w 4505373"/>
              <a:gd name="connsiteY3" fmla="*/ 121173 h 1513313"/>
              <a:gd name="connsiteX4" fmla="*/ 4505373 w 4505373"/>
              <a:gd name="connsiteY4" fmla="*/ 1261094 h 1513313"/>
              <a:gd name="connsiteX5" fmla="*/ 4505373 w 4505373"/>
              <a:gd name="connsiteY5" fmla="*/ 1327987 h 1513313"/>
              <a:gd name="connsiteX6" fmla="*/ 4384199 w 4505373"/>
              <a:gd name="connsiteY6" fmla="*/ 1486740 h 1513313"/>
              <a:gd name="connsiteX7" fmla="*/ 252219 w 4505373"/>
              <a:gd name="connsiteY7" fmla="*/ 1513313 h 1513313"/>
              <a:gd name="connsiteX8" fmla="*/ 185326 w 4505373"/>
              <a:gd name="connsiteY8" fmla="*/ 1513313 h 1513313"/>
              <a:gd name="connsiteX9" fmla="*/ 26573 w 4505373"/>
              <a:gd name="connsiteY9" fmla="*/ 1392140 h 1513313"/>
              <a:gd name="connsiteX10" fmla="*/ 0 w 4505373"/>
              <a:gd name="connsiteY10" fmla="*/ 252219 h 1513313"/>
              <a:gd name="connsiteX11" fmla="*/ 0 w 4505373"/>
              <a:gd name="connsiteY11" fmla="*/ 112922 h 1513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05373" h="1513313">
                <a:moveTo>
                  <a:pt x="252219" y="0"/>
                </a:moveTo>
                <a:lnTo>
                  <a:pt x="4253154" y="0"/>
                </a:lnTo>
                <a:cubicBezTo>
                  <a:pt x="4320046" y="0"/>
                  <a:pt x="4384199" y="26573"/>
                  <a:pt x="4431499" y="73873"/>
                </a:cubicBezTo>
                <a:cubicBezTo>
                  <a:pt x="4478800" y="121173"/>
                  <a:pt x="4505373" y="185326"/>
                  <a:pt x="4505373" y="252219"/>
                </a:cubicBezTo>
                <a:lnTo>
                  <a:pt x="4505373" y="1261094"/>
                </a:lnTo>
                <a:cubicBezTo>
                  <a:pt x="4505373" y="1327987"/>
                  <a:pt x="4478800" y="1392140"/>
                  <a:pt x="4431499" y="1439440"/>
                </a:cubicBezTo>
                <a:cubicBezTo>
                  <a:pt x="4384199" y="1486740"/>
                  <a:pt x="4320046" y="1513313"/>
                  <a:pt x="4253154" y="1513313"/>
                </a:cubicBezTo>
                <a:lnTo>
                  <a:pt x="252219" y="1513313"/>
                </a:lnTo>
                <a:cubicBezTo>
                  <a:pt x="185326" y="1513313"/>
                  <a:pt x="121173" y="1486740"/>
                  <a:pt x="73873" y="1439440"/>
                </a:cubicBezTo>
                <a:cubicBezTo>
                  <a:pt x="26573" y="1392140"/>
                  <a:pt x="0" y="1327987"/>
                  <a:pt x="0" y="1261094"/>
                </a:cubicBezTo>
                <a:lnTo>
                  <a:pt x="0" y="252219"/>
                </a:lnTo>
                <a:cubicBezTo>
                  <a:pt x="0" y="112922"/>
                  <a:pt x="112922" y="0"/>
                  <a:pt x="252219" y="0"/>
                </a:cubicBezTo>
                <a:close/>
              </a:path>
            </a:pathLst>
          </a:custGeom>
          <a:solidFill>
            <a:srgbClr val="CCE2FF">
              <a:alpha val="100000"/>
            </a:srgbClr>
          </a:solidFill>
          <a:ln w="28575">
            <a:solidFill>
              <a:srgbClr val="FFFFFF">
                <a:alpha val="100000"/>
              </a:srgbClr>
            </a:solidFill>
            <a:prstDash val="dash"/>
          </a:ln>
        </p:spPr>
        <p:txBody>
          <a:bodyPr anchor="ctr"/>
          <a:lstStyle/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潜艇中排出海水，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潜艇</a:t>
            </a:r>
            <a:r>
              <a:rPr lang="zh-CN" altLang="en-US" sz="2399" b="1" i="0" dirty="0">
                <a:solidFill>
                  <a:srgbClr val="FF7E00">
                    <a:alpha val="100000"/>
                  </a:srgbClr>
                </a:solidFill>
                <a:latin typeface="楷体"/>
                <a:ea typeface="楷体"/>
              </a:rPr>
              <a:t>重量</a:t>
            </a:r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减小，重量小于浮力，潜艇上浮。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4375804" y="575100"/>
            <a:ext cx="3441700" cy="654050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1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潜水艇下潜的原理</a:t>
            </a:r>
          </a:p>
        </p:txBody>
      </p:sp>
      <p:pic>
        <p:nvPicPr>
          <p:cNvPr id="4" name="视频1">
            <a:hlinkClick r:id="" action="ppaction://media"/>
            <a:extLst>
              <a:ext uri="{FF2B5EF4-FFF2-40B4-BE49-F238E27FC236}">
                <a16:creationId xmlns:a16="http://schemas.microsoft.com/office/drawing/2014/main" id="{1F03D79B-8B87-F52B-D47B-B6FAC4D8C48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38712" y="1228982"/>
            <a:ext cx="8115300" cy="507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215" y="610772"/>
            <a:ext cx="8441265" cy="4748212"/>
          </a:xfrm>
          <a:prstGeom prst="rect">
            <a:avLst/>
          </a:prstGeom>
        </p:spPr>
      </p:pic>
      <p:sp>
        <p:nvSpPr>
          <p:cNvPr id="4" name="文本1"/>
          <p:cNvSpPr txBox="1"/>
          <p:nvPr/>
        </p:nvSpPr>
        <p:spPr>
          <a:xfrm>
            <a:off x="4096674" y="5358994"/>
            <a:ext cx="4000500" cy="6250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物体出现了什么现象？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1213275" y="713565"/>
            <a:ext cx="10637558" cy="61379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3200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猜一猜，将下列物品放入水中，是会浮起来还是沉下去？</a:t>
            </a:r>
          </a:p>
        </p:txBody>
      </p:sp>
      <p:pic>
        <p:nvPicPr>
          <p:cNvPr id="4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620" y="1260205"/>
            <a:ext cx="1838325" cy="1838325"/>
          </a:xfrm>
          <a:prstGeom prst="rect">
            <a:avLst/>
          </a:prstGeom>
        </p:spPr>
      </p:pic>
      <p:pic>
        <p:nvPicPr>
          <p:cNvPr id="5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7677" y="1451553"/>
            <a:ext cx="1717329" cy="1381239"/>
          </a:xfrm>
          <a:prstGeom prst="rect">
            <a:avLst/>
          </a:prstGeom>
        </p:spPr>
      </p:pic>
      <p:pic>
        <p:nvPicPr>
          <p:cNvPr id="6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2460" y="1661998"/>
            <a:ext cx="1879206" cy="1059323"/>
          </a:xfrm>
          <a:prstGeom prst="rect">
            <a:avLst/>
          </a:prstGeom>
        </p:spPr>
      </p:pic>
      <p:pic>
        <p:nvPicPr>
          <p:cNvPr id="7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1851" t="8547" r="24814" b="8269"/>
          <a:stretch>
            <a:fillRect/>
          </a:stretch>
        </p:blipFill>
        <p:spPr>
          <a:xfrm rot="2694000">
            <a:off x="7862830" y="3444316"/>
            <a:ext cx="735835" cy="2038540"/>
          </a:xfrm>
          <a:prstGeom prst="rect">
            <a:avLst/>
          </a:prstGeom>
        </p:spPr>
      </p:pic>
      <p:pic>
        <p:nvPicPr>
          <p:cNvPr id="8" name="图片6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3452" y="3481664"/>
            <a:ext cx="2066773" cy="1963426"/>
          </a:xfrm>
          <a:prstGeom prst="rect">
            <a:avLst/>
          </a:prstGeom>
        </p:spPr>
      </p:pic>
      <p:sp>
        <p:nvSpPr>
          <p:cNvPr id="9" name="文本2"/>
          <p:cNvSpPr txBox="1"/>
          <p:nvPr/>
        </p:nvSpPr>
        <p:spPr>
          <a:xfrm>
            <a:off x="2510695" y="3098187"/>
            <a:ext cx="1181100" cy="567118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5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泡沫板</a:t>
            </a:r>
          </a:p>
        </p:txBody>
      </p:sp>
      <p:sp>
        <p:nvSpPr>
          <p:cNvPr id="10" name="文本3"/>
          <p:cNvSpPr txBox="1"/>
          <p:nvPr/>
        </p:nvSpPr>
        <p:spPr>
          <a:xfrm>
            <a:off x="6520529" y="3061392"/>
            <a:ext cx="1181100" cy="567118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5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苹果块</a:t>
            </a:r>
          </a:p>
        </p:txBody>
      </p:sp>
      <p:sp>
        <p:nvSpPr>
          <p:cNvPr id="11" name="文本4"/>
          <p:cNvSpPr txBox="1"/>
          <p:nvPr/>
        </p:nvSpPr>
        <p:spPr>
          <a:xfrm>
            <a:off x="8810263" y="3061211"/>
            <a:ext cx="960930" cy="567118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5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石块</a:t>
            </a:r>
          </a:p>
        </p:txBody>
      </p:sp>
      <p:sp>
        <p:nvSpPr>
          <p:cNvPr id="12" name="文本5"/>
          <p:cNvSpPr txBox="1"/>
          <p:nvPr/>
        </p:nvSpPr>
        <p:spPr>
          <a:xfrm>
            <a:off x="3442468" y="5262010"/>
            <a:ext cx="850900" cy="567118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5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硬币</a:t>
            </a:r>
          </a:p>
        </p:txBody>
      </p:sp>
      <p:sp>
        <p:nvSpPr>
          <p:cNvPr id="13" name="文本6"/>
          <p:cNvSpPr txBox="1"/>
          <p:nvPr/>
        </p:nvSpPr>
        <p:spPr>
          <a:xfrm>
            <a:off x="5505802" y="5316836"/>
            <a:ext cx="1181100" cy="567118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5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燕尾夹</a:t>
            </a:r>
          </a:p>
        </p:txBody>
      </p:sp>
      <p:sp>
        <p:nvSpPr>
          <p:cNvPr id="14" name="文本7"/>
          <p:cNvSpPr txBox="1"/>
          <p:nvPr/>
        </p:nvSpPr>
        <p:spPr>
          <a:xfrm>
            <a:off x="7701820" y="5316817"/>
            <a:ext cx="850900" cy="567118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5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羽毛</a:t>
            </a:r>
          </a:p>
        </p:txBody>
      </p:sp>
      <p:pic>
        <p:nvPicPr>
          <p:cNvPr id="15" name="图片7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0" t="0" r="0" b="5076"/>
          <a:stretch>
            <a:fillRect/>
          </a:stretch>
        </p:blipFill>
        <p:spPr>
          <a:xfrm>
            <a:off x="293922" y="210979"/>
            <a:ext cx="995810" cy="1116435"/>
          </a:xfrm>
          <a:prstGeom prst="rect">
            <a:avLst/>
          </a:prstGeom>
        </p:spPr>
      </p:pic>
      <p:pic>
        <p:nvPicPr>
          <p:cNvPr id="16" name="图片8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0" t="6772" r="50260" b="7968"/>
          <a:stretch>
            <a:fillRect/>
          </a:stretch>
        </p:blipFill>
        <p:spPr>
          <a:xfrm>
            <a:off x="3292288" y="3820020"/>
            <a:ext cx="1150268" cy="1287932"/>
          </a:xfrm>
          <a:prstGeom prst="rect">
            <a:avLst/>
          </a:prstGeom>
        </p:spPr>
      </p:pic>
      <p:pic>
        <p:nvPicPr>
          <p:cNvPr id="17" name="图片9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3828" y="1451791"/>
            <a:ext cx="1838782" cy="1636900"/>
          </a:xfrm>
          <a:prstGeom prst="rect">
            <a:avLst/>
          </a:prstGeom>
        </p:spPr>
      </p:pic>
      <p:sp>
        <p:nvSpPr>
          <p:cNvPr id="18" name="文本8"/>
          <p:cNvSpPr txBox="1"/>
          <p:nvPr/>
        </p:nvSpPr>
        <p:spPr>
          <a:xfrm>
            <a:off x="4442231" y="3087776"/>
            <a:ext cx="1181100" cy="567118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5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乒乓球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表格1">
            <a:extLst>
              <a:ext uri="{FF2B5EF4-FFF2-40B4-BE49-F238E27FC236}">
                <a16:creationId xmlns:a16="http://schemas.microsoft.com/office/drawing/2014/main" id="{62B2FBE6-5C8C-E811-489E-1440CA960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567701"/>
              </p:ext>
            </p:extLst>
          </p:nvPr>
        </p:nvGraphicFramePr>
        <p:xfrm>
          <a:off x="1612240" y="2910545"/>
          <a:ext cx="8968464" cy="2299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209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281209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281209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281209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281209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281209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281209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</a:tblGrid>
              <a:tr h="739776"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CCBED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  <a:r>
                        <a:rPr lang="zh-CN" altLang="en-US" sz="2100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泡沫板</a:t>
                      </a:r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CCBED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  <a:r>
                        <a:rPr lang="zh-CN" altLang="en-US" sz="2100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苹果块</a:t>
                      </a:r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CCBED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  <a:r>
                        <a:rPr lang="zh-CN" altLang="en-US" sz="2100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石块</a:t>
                      </a:r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CCBED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  <a:r>
                        <a:rPr lang="zh-CN" altLang="en-US" sz="2100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回形针</a:t>
                      </a:r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CCBED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  <a:r>
                        <a:rPr lang="zh-CN" altLang="en-US" sz="2100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燕尾夹</a:t>
                      </a:r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CCBED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  <a:r>
                        <a:rPr lang="zh-CN" altLang="en-US" sz="2100" b="1" i="0" dirty="0">
                          <a:solidFill>
                            <a:srgbClr val="464646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羽毛</a:t>
                      </a:r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CCBED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780099">
                <a:tc rowSpan="1" gridSpan="1">
                  <a:txBody>
                    <a:bodyPr anchor="ctr"/>
                    <a:lstStyle/>
                    <a:p>
                      <a:pPr marL="0" algn="ctr"/>
                      <a:r>
                        <a:rPr lang="zh-CN" altLang="en-US" sz="2399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预测</a:t>
                      </a:r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780099">
                <a:tc rowSpan="1" gridSpan="1">
                  <a:txBody>
                    <a:bodyPr anchor="ctr"/>
                    <a:lstStyle/>
                    <a:p>
                      <a:pPr marL="0" algn="ctr"/>
                      <a:r>
                        <a:rPr lang="zh-CN" altLang="en-US" sz="2399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结果</a:t>
                      </a:r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A58AFF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A58AFF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A58AFF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A58AFF">
                          <a:alpha val="100000"/>
                        </a:srgbClr>
                      </a:solidFill>
                    </a:lnB>
                    <a:solidFill>
                      <a:srgbClr val="F5F1F6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</a:tbl>
          </a:graphicData>
        </a:graphic>
      </p:graphicFrame>
      <p:sp>
        <p:nvSpPr>
          <p:cNvPr id="4" name="文本1"/>
          <p:cNvSpPr txBox="1"/>
          <p:nvPr/>
        </p:nvSpPr>
        <p:spPr>
          <a:xfrm>
            <a:off x="777602" y="1031005"/>
            <a:ext cx="10637558" cy="61379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3200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观察物体在水中的沉浮现象，用“</a:t>
            </a:r>
            <a:r>
              <a:rPr lang="zh-CN" altLang="en-US" sz="3200" b="1" i="0" dirty="0">
                <a:solidFill>
                  <a:srgbClr val="FFEE00">
                    <a:alpha val="100000"/>
                  </a:srgbClr>
                </a:solidFill>
                <a:latin typeface="楷体"/>
                <a:ea typeface="楷体"/>
              </a:rPr>
              <a:t>↑</a:t>
            </a:r>
            <a:r>
              <a:rPr lang="zh-CN" altLang="en-US" sz="3200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”或“</a:t>
            </a:r>
            <a:r>
              <a:rPr lang="zh-CN" altLang="en-US" sz="3200" b="1" i="0" dirty="0">
                <a:solidFill>
                  <a:srgbClr val="FFEE00">
                    <a:alpha val="100000"/>
                  </a:srgbClr>
                </a:solidFill>
                <a:latin typeface="楷体"/>
                <a:ea typeface="楷体"/>
              </a:rPr>
              <a:t>↓</a:t>
            </a:r>
            <a:r>
              <a:rPr lang="zh-CN" altLang="en-US" sz="3200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”表示</a:t>
            </a:r>
          </a:p>
        </p:txBody>
      </p:sp>
      <p:sp>
        <p:nvSpPr>
          <p:cNvPr id="5" name="文本2"/>
          <p:cNvSpPr txBox="1"/>
          <p:nvPr/>
        </p:nvSpPr>
        <p:spPr>
          <a:xfrm>
            <a:off x="1612687" y="2030444"/>
            <a:ext cx="3238500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7E00">
                    <a:alpha val="100000"/>
                  </a:srgbClr>
                </a:solidFill>
                <a:latin typeface="微软雅黑"/>
                <a:ea typeface="微软雅黑"/>
              </a:rPr>
              <a:t>小组讨论，先预测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 animBg="1"/>
    </p:bldLst>
  </p:timing>
</p:sld>
</file>

<file path=ppt/slides/slide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" y="0"/>
            <a:ext cx="12192000" cy="6858000"/>
          </a:xfrm>
          <a:prstGeom prst="rect">
            <a:avLst/>
          </a:prstGeom>
        </p:spPr>
      </p:pic>
      <p:sp>
        <p:nvSpPr>
          <p:cNvPr id="3" name="形状1"/>
          <p:cNvSpPr txBox="1"/>
          <p:nvPr/>
        </p:nvSpPr>
        <p:spPr>
          <a:xfrm>
            <a:off x="6682550" y="1332090"/>
            <a:ext cx="390058" cy="650453"/>
          </a:xfrm>
          <a:custGeom>
            <a:avLst/>
            <a:gdLst>
              <a:gd name="connsiteX0" fmla="*/ 37 w 390058"/>
              <a:gd name="connsiteY0" fmla="*/ 29 h 650453"/>
              <a:gd name="connsiteX1" fmla="*/ 35 w 390058"/>
              <a:gd name="connsiteY1" fmla="*/ 32 h 650453"/>
              <a:gd name="connsiteX2" fmla="*/ 32 w 390058"/>
              <a:gd name="connsiteY2" fmla="*/ 42 h 650453"/>
              <a:gd name="connsiteX3" fmla="*/ 33 w 390058"/>
              <a:gd name="connsiteY3" fmla="*/ 45 h 650453"/>
              <a:gd name="connsiteX4" fmla="*/ 32 w 390058"/>
              <a:gd name="connsiteY4" fmla="*/ 47 h 650453"/>
              <a:gd name="connsiteX5" fmla="*/ 33 w 390058"/>
              <a:gd name="connsiteY5" fmla="*/ 51 h 650453"/>
              <a:gd name="connsiteX6" fmla="*/ 31 w 390058"/>
              <a:gd name="connsiteY6" fmla="*/ 53 h 650453"/>
              <a:gd name="connsiteX7" fmla="*/ 31 w 390058"/>
              <a:gd name="connsiteY7" fmla="*/ 57 h 650453"/>
              <a:gd name="connsiteX8" fmla="*/ 26 w 390058"/>
              <a:gd name="connsiteY8" fmla="*/ 61 h 650453"/>
              <a:gd name="connsiteX9" fmla="*/ 19 w 390058"/>
              <a:gd name="connsiteY9" fmla="*/ 62 h 650453"/>
              <a:gd name="connsiteX10" fmla="*/ 13 w 390058"/>
              <a:gd name="connsiteY10" fmla="*/ 58 h 650453"/>
              <a:gd name="connsiteX11" fmla="*/ 11 w 390058"/>
              <a:gd name="connsiteY11" fmla="*/ 54 h 650453"/>
              <a:gd name="connsiteX12" fmla="*/ 10 w 390058"/>
              <a:gd name="connsiteY12" fmla="*/ 52 h 650453"/>
              <a:gd name="connsiteX13" fmla="*/ 9 w 390058"/>
              <a:gd name="connsiteY13" fmla="*/ 48 h 650453"/>
              <a:gd name="connsiteX14" fmla="*/ 10 w 390058"/>
              <a:gd name="connsiteY14" fmla="*/ 46 h 650453"/>
              <a:gd name="connsiteX15" fmla="*/ 9 w 390058"/>
              <a:gd name="connsiteY15" fmla="*/ 43 h 650453"/>
              <a:gd name="connsiteX16" fmla="*/ 11 w 390058"/>
              <a:gd name="connsiteY16" fmla="*/ 37 h 650453"/>
              <a:gd name="connsiteX17" fmla="*/ 2 w 390058"/>
              <a:gd name="connsiteY17" fmla="*/ 26 h 650453"/>
              <a:gd name="connsiteX18" fmla="*/ 0 w 390058"/>
              <a:gd name="connsiteY18" fmla="*/ 8 h 650453"/>
              <a:gd name="connsiteX19" fmla="*/ 31 w 390058"/>
              <a:gd name="connsiteY19" fmla="*/ 0 h 650453"/>
              <a:gd name="connsiteX20" fmla="*/ 42 w 390058"/>
              <a:gd name="connsiteY20" fmla="*/ 23 h 650453"/>
              <a:gd name="connsiteX0" fmla="*/ 21 w 390058"/>
              <a:gd name="connsiteY0" fmla="*/ 6 h 650453"/>
              <a:gd name="connsiteX1" fmla="*/ 14 w 390058"/>
              <a:gd name="connsiteY1" fmla="*/ 6 h 650453"/>
              <a:gd name="connsiteX2" fmla="*/ 6 w 390058"/>
              <a:gd name="connsiteY2" fmla="*/ 21 h 650453"/>
              <a:gd name="connsiteX3" fmla="*/ 9 w 390058"/>
              <a:gd name="connsiteY3" fmla="*/ 27 h 650453"/>
              <a:gd name="connsiteX4" fmla="*/ 14 w 390058"/>
              <a:gd name="connsiteY4" fmla="*/ 32 h 650453"/>
              <a:gd name="connsiteX5" fmla="*/ 26 w 390058"/>
              <a:gd name="connsiteY5" fmla="*/ 40 h 650453"/>
              <a:gd name="connsiteX6" fmla="*/ 26 w 390058"/>
              <a:gd name="connsiteY6" fmla="*/ 36 h 650453"/>
              <a:gd name="connsiteX7" fmla="*/ 32 w 390058"/>
              <a:gd name="connsiteY7" fmla="*/ 27 h 650453"/>
              <a:gd name="connsiteX8" fmla="*/ 35 w 390058"/>
              <a:gd name="connsiteY8" fmla="*/ 24 h 650453"/>
              <a:gd name="connsiteX9" fmla="*/ 36 w 390058"/>
              <a:gd name="connsiteY9" fmla="*/ 10 h 650453"/>
              <a:gd name="connsiteX0" fmla="*/ 29 w 390058"/>
              <a:gd name="connsiteY0" fmla="*/ 20 h 650453"/>
              <a:gd name="connsiteX1" fmla="*/ 28 w 390058"/>
              <a:gd name="connsiteY1" fmla="*/ 20 h 650453"/>
              <a:gd name="connsiteX2" fmla="*/ 27 w 390058"/>
              <a:gd name="connsiteY2" fmla="*/ 16 h 650453"/>
              <a:gd name="connsiteX3" fmla="*/ 20 w 390058"/>
              <a:gd name="connsiteY3" fmla="*/ 15 h 650453"/>
              <a:gd name="connsiteX4" fmla="*/ 20 w 390058"/>
              <a:gd name="connsiteY4" fmla="*/ 13 h 650453"/>
              <a:gd name="connsiteX5" fmla="*/ 25 w 390058"/>
              <a:gd name="connsiteY5" fmla="*/ 12 h 650453"/>
              <a:gd name="connsiteX6" fmla="*/ 30 w 390058"/>
              <a:gd name="connsiteY6" fmla="*/ 19 h 650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058" h="650453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</a:path>
              <a:path w="390058" h="650453"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</a:path>
              <a:path w="390058" h="650453"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4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198" y="2150297"/>
            <a:ext cx="4427410" cy="2558053"/>
          </a:xfrm>
          <a:prstGeom prst="rect">
            <a:avLst/>
          </a:prstGeom>
        </p:spPr>
      </p:pic>
      <p:sp>
        <p:nvSpPr>
          <p:cNvPr id="5" name="文本1"/>
          <p:cNvSpPr txBox="1"/>
          <p:nvPr/>
        </p:nvSpPr>
        <p:spPr>
          <a:xfrm>
            <a:off x="7214359" y="1329985"/>
            <a:ext cx="1816100" cy="654050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1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实验要求</a:t>
            </a:r>
          </a:p>
        </p:txBody>
      </p:sp>
      <p:sp>
        <p:nvSpPr>
          <p:cNvPr id="6" name="文本2"/>
          <p:cNvSpPr txBox="1"/>
          <p:nvPr/>
        </p:nvSpPr>
        <p:spPr>
          <a:xfrm>
            <a:off x="5826252" y="2050694"/>
            <a:ext cx="5375281" cy="3580114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400"/>
              </a:lnSpc>
            </a:pPr>
            <a:r>
              <a:rPr lang="zh-CN" altLang="en-US" sz="29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1.拿起物体</a:t>
            </a:r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轻轻地接触</a:t>
            </a:r>
            <a:r>
              <a:rPr lang="zh-CN" altLang="en-US" sz="29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水面，</a:t>
            </a:r>
          </a:p>
          <a:p>
            <a:pPr marL="0" algn="l">
              <a:lnSpc>
                <a:spcPts val="4400"/>
              </a:lnSpc>
            </a:pPr>
            <a:r>
              <a:rPr lang="zh-CN" altLang="en-US" sz="29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然后松手，观察沉浮现象，</a:t>
            </a:r>
          </a:p>
          <a:p>
            <a:pPr marL="0" algn="l">
              <a:lnSpc>
                <a:spcPts val="4400"/>
              </a:lnSpc>
            </a:pPr>
            <a:r>
              <a:rPr lang="zh-CN" altLang="en-US" sz="29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2.及时做好记录。</a:t>
            </a:r>
          </a:p>
          <a:p>
            <a:pPr marL="0" algn="l">
              <a:lnSpc>
                <a:spcPts val="4400"/>
              </a:lnSpc>
            </a:pPr>
            <a:r>
              <a:rPr lang="zh-CN" altLang="en-US" sz="29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3.实验完成后取出物体，擦净后放回原处。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</p:sld>
</file>

<file path=ppt/slides/slide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168" y="1805321"/>
            <a:ext cx="4767443" cy="3248025"/>
          </a:xfrm>
          <a:prstGeom prst="rect">
            <a:avLst/>
          </a:prstGeom>
        </p:spPr>
      </p:pic>
      <p:sp>
        <p:nvSpPr>
          <p:cNvPr id="4" name="形状1"/>
          <p:cNvSpPr txBox="1"/>
          <p:nvPr/>
        </p:nvSpPr>
        <p:spPr>
          <a:xfrm>
            <a:off x="6433880" y="1707175"/>
            <a:ext cx="5245075" cy="1913115"/>
          </a:xfrm>
          <a:custGeom>
            <a:avLst/>
            <a:gdLst>
              <a:gd name="connsiteX0" fmla="*/ 3083253 w 5245075"/>
              <a:gd name="connsiteY0" fmla="*/ 0 h 1913115"/>
              <a:gd name="connsiteX1" fmla="*/ 3387672 w 5245075"/>
              <a:gd name="connsiteY1" fmla="*/ 0 h 1913115"/>
              <a:gd name="connsiteX2" fmla="*/ 3896374 w 5245075"/>
              <a:gd name="connsiteY2" fmla="*/ 208641 h 1913115"/>
              <a:gd name="connsiteX3" fmla="*/ 4619897 w 5245075"/>
              <a:gd name="connsiteY3" fmla="*/ 198531 h 1913115"/>
              <a:gd name="connsiteX4" fmla="*/ 5032436 w 5245075"/>
              <a:gd name="connsiteY4" fmla="*/ 731197 h 1913115"/>
              <a:gd name="connsiteX5" fmla="*/ 5152344 w 5245075"/>
              <a:gd name="connsiteY5" fmla="*/ 908584 h 1913115"/>
              <a:gd name="connsiteX6" fmla="*/ 5245075 w 5245075"/>
              <a:gd name="connsiteY6" fmla="*/ 1458162 h 1913115"/>
              <a:gd name="connsiteX7" fmla="*/ 4155800 w 5245075"/>
              <a:gd name="connsiteY7" fmla="*/ 1696536 h 1913115"/>
              <a:gd name="connsiteX8" fmla="*/ 3784742 w 5245075"/>
              <a:gd name="connsiteY8" fmla="*/ 1826974 h 1913115"/>
              <a:gd name="connsiteX9" fmla="*/ 2662874 w 5245075"/>
              <a:gd name="connsiteY9" fmla="*/ 1913115 h 1913115"/>
              <a:gd name="connsiteX10" fmla="*/ 1923518 w 5245075"/>
              <a:gd name="connsiteY10" fmla="*/ 1746362 h 1913115"/>
              <a:gd name="connsiteX11" fmla="*/ 1248149 w 5245075"/>
              <a:gd name="connsiteY11" fmla="*/ 1768729 h 1913115"/>
              <a:gd name="connsiteX12" fmla="*/ 746844 w 5245075"/>
              <a:gd name="connsiteY12" fmla="*/ 1533707 h 1913115"/>
              <a:gd name="connsiteX13" fmla="*/ 317338 w 5245075"/>
              <a:gd name="connsiteY13" fmla="*/ 1534102 h 1913115"/>
              <a:gd name="connsiteX14" fmla="*/ 0 w 5245075"/>
              <a:gd name="connsiteY14" fmla="*/ 1037150 h 1913115"/>
              <a:gd name="connsiteX15" fmla="*/ 241885 w 5245075"/>
              <a:gd name="connsiteY15" fmla="*/ 810983 h 1913115"/>
              <a:gd name="connsiteX16" fmla="*/ 212638 w 5245075"/>
              <a:gd name="connsiteY16" fmla="*/ 490518 h 1913115"/>
              <a:gd name="connsiteX17" fmla="*/ 1014969 w 5245075"/>
              <a:gd name="connsiteY17" fmla="*/ 324869 h 1913115"/>
              <a:gd name="connsiteX18" fmla="*/ 1338787 w 5245075"/>
              <a:gd name="connsiteY18" fmla="*/ 177457 h 1913115"/>
              <a:gd name="connsiteX19" fmla="*/ 2221212 w 5245075"/>
              <a:gd name="connsiteY19" fmla="*/ 54145 h 1913115"/>
              <a:gd name="connsiteX20" fmla="*/ 2662148 w 5245075"/>
              <a:gd name="connsiteY20" fmla="*/ 41833 h 1913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45075" h="1913115">
                <a:moveTo>
                  <a:pt x="3083253" y="0"/>
                </a:moveTo>
                <a:cubicBezTo>
                  <a:pt x="3387672" y="0"/>
                  <a:pt x="3659222" y="91891"/>
                  <a:pt x="3798910" y="227193"/>
                </a:cubicBezTo>
                <a:cubicBezTo>
                  <a:pt x="3896374" y="208641"/>
                  <a:pt x="4001456" y="198531"/>
                  <a:pt x="4111004" y="198531"/>
                </a:cubicBezTo>
                <a:cubicBezTo>
                  <a:pt x="4619897" y="198531"/>
                  <a:pt x="5032436" y="416704"/>
                  <a:pt x="5032436" y="685834"/>
                </a:cubicBezTo>
                <a:cubicBezTo>
                  <a:pt x="5032436" y="731197"/>
                  <a:pt x="5020716" y="775113"/>
                  <a:pt x="4998789" y="816780"/>
                </a:cubicBezTo>
                <a:cubicBezTo>
                  <a:pt x="5152344" y="908584"/>
                  <a:pt x="5245075" y="1027136"/>
                  <a:pt x="5245075" y="1155088"/>
                </a:cubicBezTo>
                <a:cubicBezTo>
                  <a:pt x="5245075" y="1458162"/>
                  <a:pt x="4784935" y="1696536"/>
                  <a:pt x="4217323" y="1696536"/>
                </a:cubicBezTo>
                <a:cubicBezTo>
                  <a:pt x="4155800" y="1696536"/>
                  <a:pt x="4095538" y="1693736"/>
                  <a:pt x="4036989" y="1688356"/>
                </a:cubicBezTo>
                <a:cubicBezTo>
                  <a:pt x="3784742" y="1826974"/>
                  <a:pt x="3433005" y="1913115"/>
                  <a:pt x="3047814" y="1913115"/>
                </a:cubicBezTo>
                <a:cubicBezTo>
                  <a:pt x="2662874" y="1913115"/>
                  <a:pt x="2316814" y="1834624"/>
                  <a:pt x="2062985" y="1706923"/>
                </a:cubicBezTo>
                <a:cubicBezTo>
                  <a:pt x="1923518" y="1746362"/>
                  <a:pt x="1764104" y="1768729"/>
                  <a:pt x="1594786" y="1768729"/>
                </a:cubicBezTo>
                <a:cubicBezTo>
                  <a:pt x="1248149" y="1768729"/>
                  <a:pt x="943024" y="1674981"/>
                  <a:pt x="765575" y="1532931"/>
                </a:cubicBezTo>
                <a:cubicBezTo>
                  <a:pt x="746844" y="1533707"/>
                  <a:pt x="727907" y="1534102"/>
                  <a:pt x="708794" y="1534102"/>
                </a:cubicBezTo>
                <a:cubicBezTo>
                  <a:pt x="317338" y="1534102"/>
                  <a:pt x="0" y="1368452"/>
                  <a:pt x="0" y="1155088"/>
                </a:cubicBezTo>
                <a:cubicBezTo>
                  <a:pt x="0" y="1037150"/>
                  <a:pt x="115708" y="930028"/>
                  <a:pt x="293573" y="863662"/>
                </a:cubicBezTo>
                <a:cubicBezTo>
                  <a:pt x="241885" y="810983"/>
                  <a:pt x="212638" y="750607"/>
                  <a:pt x="212638" y="685834"/>
                </a:cubicBezTo>
                <a:cubicBezTo>
                  <a:pt x="212638" y="490518"/>
                  <a:pt x="529976" y="324869"/>
                  <a:pt x="921432" y="324869"/>
                </a:cubicBezTo>
                <a:cubicBezTo>
                  <a:pt x="1014969" y="324869"/>
                  <a:pt x="1104274" y="334326"/>
                  <a:pt x="1186029" y="351387"/>
                </a:cubicBezTo>
                <a:cubicBezTo>
                  <a:pt x="1338787" y="177457"/>
                  <a:pt x="1674604" y="54145"/>
                  <a:pt x="2055502" y="54145"/>
                </a:cubicBezTo>
                <a:cubicBezTo>
                  <a:pt x="2221212" y="54145"/>
                  <a:pt x="2376295" y="74603"/>
                  <a:pt x="2512363" y="110608"/>
                </a:cubicBezTo>
                <a:cubicBezTo>
                  <a:pt x="2662148" y="41833"/>
                  <a:pt x="2861396" y="0"/>
                  <a:pt x="3083253" y="0"/>
                </a:cubicBezTo>
                <a:close/>
              </a:path>
            </a:pathLst>
          </a:custGeom>
          <a:solidFill>
            <a:srgbClr val="3DBECC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  <a:r>
              <a:rPr lang="zh-CN" altLang="en-US" sz="31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用手再压一压浮在水面上的物体，你有什么感受？</a:t>
            </a:r>
          </a:p>
        </p:txBody>
      </p:sp>
      <p:pic>
        <p:nvPicPr>
          <p:cNvPr id="5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9050" y="2935891"/>
            <a:ext cx="606933" cy="488156"/>
          </a:xfrm>
          <a:prstGeom prst="rect">
            <a:avLst/>
          </a:prstGeom>
        </p:spPr>
      </p:pic>
      <p:pic>
        <p:nvPicPr>
          <p:cNvPr id="6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851" t="8547" r="24814" b="8269"/>
          <a:stretch>
            <a:fillRect/>
          </a:stretch>
        </p:blipFill>
        <p:spPr>
          <a:xfrm rot="4314000">
            <a:off x="2526116" y="2538889"/>
            <a:ext cx="437979" cy="1213380"/>
          </a:xfrm>
          <a:prstGeom prst="rect">
            <a:avLst/>
          </a:prstGeom>
        </p:spPr>
      </p:pic>
      <p:sp>
        <p:nvSpPr>
          <p:cNvPr id="7" name="形状2"/>
          <p:cNvSpPr txBox="1"/>
          <p:nvPr/>
        </p:nvSpPr>
        <p:spPr>
          <a:xfrm>
            <a:off x="4454204" y="5348792"/>
            <a:ext cx="3284010" cy="793032"/>
          </a:xfrm>
          <a:custGeom>
            <a:avLst/>
            <a:gdLst>
              <a:gd name="connsiteX0" fmla="*/ 132172 w 3284010"/>
              <a:gd name="connsiteY0" fmla="*/ 0 h 793032"/>
              <a:gd name="connsiteX1" fmla="*/ 3151838 w 3284010"/>
              <a:gd name="connsiteY1" fmla="*/ 0 h 793032"/>
              <a:gd name="connsiteX2" fmla="*/ 3186893 w 3284010"/>
              <a:gd name="connsiteY2" fmla="*/ 0 h 793032"/>
              <a:gd name="connsiteX3" fmla="*/ 3270085 w 3284010"/>
              <a:gd name="connsiteY3" fmla="*/ 63499 h 793032"/>
              <a:gd name="connsiteX4" fmla="*/ 3284011 w 3284010"/>
              <a:gd name="connsiteY4" fmla="*/ 660860 h 793032"/>
              <a:gd name="connsiteX5" fmla="*/ 3284011 w 3284010"/>
              <a:gd name="connsiteY5" fmla="*/ 695915 h 793032"/>
              <a:gd name="connsiteX6" fmla="*/ 3220511 w 3284010"/>
              <a:gd name="connsiteY6" fmla="*/ 779107 h 793032"/>
              <a:gd name="connsiteX7" fmla="*/ 132172 w 3284010"/>
              <a:gd name="connsiteY7" fmla="*/ 793032 h 793032"/>
              <a:gd name="connsiteX8" fmla="*/ 97118 w 3284010"/>
              <a:gd name="connsiteY8" fmla="*/ 793033 h 793032"/>
              <a:gd name="connsiteX9" fmla="*/ 13925 w 3284010"/>
              <a:gd name="connsiteY9" fmla="*/ 729533 h 793032"/>
              <a:gd name="connsiteX10" fmla="*/ 0 w 3284010"/>
              <a:gd name="connsiteY10" fmla="*/ 132172 h 793032"/>
              <a:gd name="connsiteX11" fmla="*/ 0 w 3284010"/>
              <a:gd name="connsiteY11" fmla="*/ 59175 h 793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84011" h="793032">
                <a:moveTo>
                  <a:pt x="132172" y="0"/>
                </a:moveTo>
                <a:lnTo>
                  <a:pt x="3151838" y="0"/>
                </a:lnTo>
                <a:cubicBezTo>
                  <a:pt x="3186893" y="0"/>
                  <a:pt x="3220511" y="13925"/>
                  <a:pt x="3245298" y="38712"/>
                </a:cubicBezTo>
                <a:cubicBezTo>
                  <a:pt x="3270085" y="63499"/>
                  <a:pt x="3284011" y="97118"/>
                  <a:pt x="3284011" y="132172"/>
                </a:cubicBezTo>
                <a:lnTo>
                  <a:pt x="3284011" y="660860"/>
                </a:lnTo>
                <a:cubicBezTo>
                  <a:pt x="3284011" y="695915"/>
                  <a:pt x="3270085" y="729533"/>
                  <a:pt x="3245298" y="754320"/>
                </a:cubicBezTo>
                <a:cubicBezTo>
                  <a:pt x="3220511" y="779107"/>
                  <a:pt x="3186893" y="793033"/>
                  <a:pt x="3151838" y="793032"/>
                </a:cubicBezTo>
                <a:lnTo>
                  <a:pt x="132172" y="793032"/>
                </a:lnTo>
                <a:cubicBezTo>
                  <a:pt x="97118" y="793033"/>
                  <a:pt x="63499" y="779107"/>
                  <a:pt x="38712" y="754320"/>
                </a:cubicBezTo>
                <a:cubicBezTo>
                  <a:pt x="13925" y="729533"/>
                  <a:pt x="0" y="695915"/>
                  <a:pt x="0" y="660860"/>
                </a:cubicBezTo>
                <a:lnTo>
                  <a:pt x="0" y="132172"/>
                </a:lnTo>
                <a:cubicBezTo>
                  <a:pt x="0" y="59175"/>
                  <a:pt x="59175" y="0"/>
                  <a:pt x="132172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28575">
            <a:solidFill>
              <a:srgbClr val="F5F0AC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  <a:r>
              <a:rPr lang="zh-CN" altLang="en-US" sz="2999" b="0" i="0" dirty="0">
                <a:solidFill>
                  <a:srgbClr val="F5F0AC">
                    <a:alpha val="100000"/>
                  </a:srgbClr>
                </a:solidFill>
                <a:latin typeface="微软雅黑"/>
                <a:ea typeface="微软雅黑"/>
              </a:rPr>
              <a:t>发现：</a:t>
            </a:r>
            <a:r>
              <a:rPr lang="zh-CN" altLang="en-US" sz="2999" b="1" i="0" dirty="0">
                <a:solidFill>
                  <a:srgbClr val="F5F0AC">
                    <a:alpha val="100000"/>
                  </a:srgbClr>
                </a:solidFill>
                <a:latin typeface="微软雅黑"/>
                <a:ea typeface="微软雅黑"/>
              </a:rPr>
              <a:t>浮力有大小</a:t>
            </a:r>
          </a:p>
        </p:txBody>
      </p:sp>
      <p:pic>
        <p:nvPicPr>
          <p:cNvPr id="8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4120" y="2750239"/>
            <a:ext cx="606762" cy="54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4" grpId="0" animBg="1"/>
      <p:bldP spid="7" grpId="0" animBg="1"/>
    </p:bldLst>
  </p:timing>
</p:sld>
</file>

<file path=ppt/slides/slide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1945"/>
            <a:ext cx="1870695" cy="1982585"/>
          </a:xfrm>
          <a:prstGeom prst="rect">
            <a:avLst/>
          </a:prstGeom>
        </p:spPr>
      </p:pic>
      <p:sp>
        <p:nvSpPr>
          <p:cNvPr id="4" name="文本1"/>
          <p:cNvSpPr txBox="1"/>
          <p:nvPr/>
        </p:nvSpPr>
        <p:spPr>
          <a:xfrm>
            <a:off x="3766099" y="986390"/>
            <a:ext cx="4660900" cy="654050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1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浮力的方向是怎样的呢？</a:t>
            </a:r>
          </a:p>
        </p:txBody>
      </p:sp>
      <p:sp>
        <p:nvSpPr>
          <p:cNvPr id="5" name="文本2"/>
          <p:cNvSpPr txBox="1"/>
          <p:nvPr/>
        </p:nvSpPr>
        <p:spPr>
          <a:xfrm>
            <a:off x="6035373" y="3797894"/>
            <a:ext cx="901700" cy="596106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加水</a:t>
            </a:r>
          </a:p>
        </p:txBody>
      </p:sp>
      <p:sp>
        <p:nvSpPr>
          <p:cNvPr id="6" name="文本3"/>
          <p:cNvSpPr txBox="1"/>
          <p:nvPr/>
        </p:nvSpPr>
        <p:spPr>
          <a:xfrm>
            <a:off x="1388259" y="3797722"/>
            <a:ext cx="3641722" cy="1001712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水槽底部固定一个带线的乒乓球</a:t>
            </a:r>
          </a:p>
        </p:txBody>
      </p:sp>
      <p:pic>
        <p:nvPicPr>
          <p:cNvPr id="7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0" t="0" r="0" b="5076"/>
          <a:stretch>
            <a:fillRect/>
          </a:stretch>
        </p:blipFill>
        <p:spPr>
          <a:xfrm>
            <a:off x="2770889" y="523351"/>
            <a:ext cx="995810" cy="1116435"/>
          </a:xfrm>
          <a:prstGeom prst="rect">
            <a:avLst/>
          </a:prstGeom>
        </p:spPr>
      </p:pic>
      <p:pic>
        <p:nvPicPr>
          <p:cNvPr id="8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526" t="0" r="12541" b="24779"/>
          <a:stretch>
            <a:fillRect/>
          </a:stretch>
        </p:blipFill>
        <p:spPr>
          <a:xfrm>
            <a:off x="5325589" y="2098815"/>
            <a:ext cx="2438722" cy="1699460"/>
          </a:xfrm>
          <a:prstGeom prst="rect">
            <a:avLst/>
          </a:prstGeom>
        </p:spPr>
      </p:pic>
      <p:pic>
        <p:nvPicPr>
          <p:cNvPr id="9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7593" t="0" r="0" b="22052"/>
          <a:stretch>
            <a:fillRect/>
          </a:stretch>
        </p:blipFill>
        <p:spPr>
          <a:xfrm>
            <a:off x="1321908" y="2232879"/>
            <a:ext cx="906532" cy="1302277"/>
          </a:xfrm>
          <a:prstGeom prst="rect">
            <a:avLst/>
          </a:prstGeom>
        </p:spPr>
      </p:pic>
      <p:sp>
        <p:nvSpPr>
          <p:cNvPr id="10" name="形状1"/>
          <p:cNvSpPr txBox="1"/>
          <p:nvPr/>
        </p:nvSpPr>
        <p:spPr>
          <a:xfrm rot="16200000">
            <a:off x="8521484" y="2402596"/>
            <a:ext cx="1703644" cy="837546"/>
          </a:xfrm>
          <a:custGeom>
            <a:avLst/>
            <a:gdLst>
              <a:gd name="connsiteX0" fmla="*/ 1201117 w 1703644"/>
              <a:gd name="connsiteY0" fmla="*/ 0 h 837546"/>
              <a:gd name="connsiteX1" fmla="*/ 1703644 w 1703644"/>
              <a:gd name="connsiteY1" fmla="*/ 418773 h 837546"/>
              <a:gd name="connsiteX2" fmla="*/ 1201117 w 1703644"/>
              <a:gd name="connsiteY2" fmla="*/ 837546 h 837546"/>
              <a:gd name="connsiteX3" fmla="*/ 1201117 w 1703644"/>
              <a:gd name="connsiteY3" fmla="*/ 558364 h 837546"/>
              <a:gd name="connsiteX4" fmla="*/ 0 w 1703644"/>
              <a:gd name="connsiteY4" fmla="*/ 558364 h 837546"/>
              <a:gd name="connsiteX5" fmla="*/ 0 w 1703644"/>
              <a:gd name="connsiteY5" fmla="*/ 279182 h 837546"/>
              <a:gd name="connsiteX6" fmla="*/ 1201117 w 1703644"/>
              <a:gd name="connsiteY6" fmla="*/ 279182 h 837546"/>
              <a:gd name="connsiteX7" fmla="*/ 1201117 w 1703644"/>
              <a:gd name="connsiteY7" fmla="*/ 0 h 83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3644" h="837546">
                <a:moveTo>
                  <a:pt x="1201117" y="0"/>
                </a:moveTo>
                <a:lnTo>
                  <a:pt x="1703644" y="418773"/>
                </a:lnTo>
                <a:lnTo>
                  <a:pt x="1201117" y="837546"/>
                </a:lnTo>
                <a:lnTo>
                  <a:pt x="1201117" y="558364"/>
                </a:lnTo>
                <a:lnTo>
                  <a:pt x="0" y="558364"/>
                </a:lnTo>
                <a:lnTo>
                  <a:pt x="0" y="279182"/>
                </a:lnTo>
                <a:lnTo>
                  <a:pt x="1201117" y="279182"/>
                </a:lnTo>
                <a:lnTo>
                  <a:pt x="1201117" y="0"/>
                </a:lnTo>
                <a:close/>
              </a:path>
            </a:pathLst>
          </a:custGeom>
          <a:solidFill>
            <a:srgbClr val="F36161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1" name="图片6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0" t="0" r="0" b="6255"/>
          <a:stretch>
            <a:fillRect/>
          </a:stretch>
        </p:blipFill>
        <p:spPr>
          <a:xfrm rot="16200000">
            <a:off x="2620318" y="1741770"/>
            <a:ext cx="1828209" cy="2284028"/>
          </a:xfrm>
          <a:prstGeom prst="rect">
            <a:avLst/>
          </a:prstGeom>
        </p:spPr>
      </p:pic>
      <p:sp>
        <p:nvSpPr>
          <p:cNvPr id="12" name="文本4"/>
          <p:cNvSpPr txBox="1"/>
          <p:nvPr/>
        </p:nvSpPr>
        <p:spPr>
          <a:xfrm>
            <a:off x="7944422" y="3797741"/>
            <a:ext cx="2679700" cy="596106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观察彩线的方向</a:t>
            </a:r>
          </a:p>
        </p:txBody>
      </p:sp>
      <p:sp>
        <p:nvSpPr>
          <p:cNvPr id="13" name="文本5"/>
          <p:cNvSpPr txBox="1"/>
          <p:nvPr/>
        </p:nvSpPr>
        <p:spPr>
          <a:xfrm>
            <a:off x="9717434" y="2618765"/>
            <a:ext cx="1612900" cy="659829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799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竖直向上</a:t>
            </a:r>
          </a:p>
        </p:txBody>
      </p:sp>
      <p:sp>
        <p:nvSpPr>
          <p:cNvPr id="14" name="形状2"/>
          <p:cNvSpPr txBox="1"/>
          <p:nvPr/>
        </p:nvSpPr>
        <p:spPr>
          <a:xfrm>
            <a:off x="168097" y="5127565"/>
            <a:ext cx="11724351" cy="807320"/>
          </a:xfrm>
          <a:custGeom>
            <a:avLst/>
            <a:gdLst>
              <a:gd name="connsiteX0" fmla="*/ 134553 w 11724351"/>
              <a:gd name="connsiteY0" fmla="*/ 0 h 807320"/>
              <a:gd name="connsiteX1" fmla="*/ 11589797 w 11724351"/>
              <a:gd name="connsiteY1" fmla="*/ 0 h 807320"/>
              <a:gd name="connsiteX2" fmla="*/ 11625485 w 11724351"/>
              <a:gd name="connsiteY2" fmla="*/ 0 h 807320"/>
              <a:gd name="connsiteX3" fmla="*/ 11710176 w 11724351"/>
              <a:gd name="connsiteY3" fmla="*/ 64643 h 807320"/>
              <a:gd name="connsiteX4" fmla="*/ 11724351 w 11724351"/>
              <a:gd name="connsiteY4" fmla="*/ 672767 h 807320"/>
              <a:gd name="connsiteX5" fmla="*/ 11724352 w 11724351"/>
              <a:gd name="connsiteY5" fmla="*/ 708452 h 807320"/>
              <a:gd name="connsiteX6" fmla="*/ 11659708 w 11724351"/>
              <a:gd name="connsiteY6" fmla="*/ 793144 h 807320"/>
              <a:gd name="connsiteX7" fmla="*/ 134553 w 11724351"/>
              <a:gd name="connsiteY7" fmla="*/ 807320 h 807320"/>
              <a:gd name="connsiteX8" fmla="*/ 98868 w 11724351"/>
              <a:gd name="connsiteY8" fmla="*/ 807320 h 807320"/>
              <a:gd name="connsiteX9" fmla="*/ 14176 w 11724351"/>
              <a:gd name="connsiteY9" fmla="*/ 742677 h 807320"/>
              <a:gd name="connsiteX10" fmla="*/ 0 w 11724351"/>
              <a:gd name="connsiteY10" fmla="*/ 134553 h 807320"/>
              <a:gd name="connsiteX11" fmla="*/ 0 w 11724351"/>
              <a:gd name="connsiteY11" fmla="*/ 60242 h 80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24351" h="807320">
                <a:moveTo>
                  <a:pt x="134553" y="0"/>
                </a:moveTo>
                <a:lnTo>
                  <a:pt x="11589797" y="0"/>
                </a:lnTo>
                <a:cubicBezTo>
                  <a:pt x="11625485" y="0"/>
                  <a:pt x="11659708" y="14176"/>
                  <a:pt x="11684941" y="39410"/>
                </a:cubicBezTo>
                <a:cubicBezTo>
                  <a:pt x="11710176" y="64643"/>
                  <a:pt x="11724352" y="98868"/>
                  <a:pt x="11724351" y="134553"/>
                </a:cubicBezTo>
                <a:lnTo>
                  <a:pt x="11724351" y="672767"/>
                </a:lnTo>
                <a:cubicBezTo>
                  <a:pt x="11724352" y="708452"/>
                  <a:pt x="11710176" y="742677"/>
                  <a:pt x="11684941" y="767910"/>
                </a:cubicBezTo>
                <a:cubicBezTo>
                  <a:pt x="11659708" y="793144"/>
                  <a:pt x="11625485" y="807320"/>
                  <a:pt x="11589797" y="807320"/>
                </a:cubicBezTo>
                <a:lnTo>
                  <a:pt x="134553" y="807320"/>
                </a:lnTo>
                <a:cubicBezTo>
                  <a:pt x="98868" y="807320"/>
                  <a:pt x="64643" y="793144"/>
                  <a:pt x="39410" y="767910"/>
                </a:cubicBezTo>
                <a:cubicBezTo>
                  <a:pt x="14176" y="742677"/>
                  <a:pt x="0" y="708452"/>
                  <a:pt x="0" y="672767"/>
                </a:cubicBezTo>
                <a:lnTo>
                  <a:pt x="0" y="134553"/>
                </a:lnTo>
                <a:cubicBezTo>
                  <a:pt x="0" y="60242"/>
                  <a:pt x="60242" y="0"/>
                  <a:pt x="134553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28575">
            <a:solidFill>
              <a:srgbClr val="F5F0AC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  <a:r>
              <a:rPr lang="zh-CN" altLang="en-US" sz="2999" b="0" i="0" dirty="0">
                <a:solidFill>
                  <a:srgbClr val="F5F0AC">
                    <a:alpha val="100000"/>
                  </a:srgbClr>
                </a:solidFill>
                <a:latin typeface="微软雅黑"/>
                <a:ea typeface="微软雅黑"/>
              </a:rPr>
              <a:t>发现：</a:t>
            </a:r>
            <a:r>
              <a:rPr lang="zh-CN" altLang="en-US" sz="2999" b="1" i="0" dirty="0">
                <a:solidFill>
                  <a:srgbClr val="F5F0AC">
                    <a:alpha val="100000"/>
                  </a:srgbClr>
                </a:solidFill>
                <a:latin typeface="微软雅黑"/>
                <a:ea typeface="微软雅黑"/>
              </a:rPr>
              <a:t>浸入水中的物体会受到水竖直向上托举的力，这种力叫做浮力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 animBg="1"/>
      <p:bldP spid="11" grpId="0" animBg="1"/>
      <p:bldP spid="6" grpId="0" animBg="1"/>
      <p:bldP spid="8" grpId="0" animBg="1"/>
      <p:bldP spid="5" grpId="0" animBg="1"/>
      <p:bldP spid="12" grpId="0" animBg="1"/>
      <p:bldP spid="10" grpId="0" animBg="1"/>
      <p:bldP spid="13" grpId="0" animBg="1"/>
      <p:bldP spid="14" grpId="0" animBg="1"/>
    </p:bldLst>
  </p:timing>
</p:sld>
</file>

<file path=ppt/slides/slide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3359534" y="754847"/>
            <a:ext cx="5473700" cy="654050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1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下沉的物体是否受到浮力呢？</a:t>
            </a:r>
          </a:p>
        </p:txBody>
      </p:sp>
      <p:sp>
        <p:nvSpPr>
          <p:cNvPr id="4" name="文本2"/>
          <p:cNvSpPr txBox="1"/>
          <p:nvPr/>
        </p:nvSpPr>
        <p:spPr>
          <a:xfrm>
            <a:off x="845820" y="2137277"/>
            <a:ext cx="10501713" cy="596106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如果石块在水中受到浮力，弹簧测力计的读数会怎么样？</a:t>
            </a:r>
          </a:p>
        </p:txBody>
      </p:sp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0" t="0" r="0" b="5076"/>
          <a:stretch>
            <a:fillRect/>
          </a:stretch>
        </p:blipFill>
        <p:spPr>
          <a:xfrm>
            <a:off x="2364057" y="218789"/>
            <a:ext cx="995810" cy="1116435"/>
          </a:xfrm>
          <a:prstGeom prst="rect">
            <a:avLst/>
          </a:prstGeom>
        </p:spPr>
      </p:pic>
      <p:pic>
        <p:nvPicPr>
          <p:cNvPr id="6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347" t="0" r="0" b="8155"/>
          <a:stretch>
            <a:fillRect/>
          </a:stretch>
        </p:blipFill>
        <p:spPr>
          <a:xfrm>
            <a:off x="4010425" y="2733561"/>
            <a:ext cx="4172411" cy="3434286"/>
          </a:xfrm>
          <a:prstGeom prst="rect">
            <a:avLst/>
          </a:prstGeom>
        </p:spPr>
      </p:pic>
      <p:pic>
        <p:nvPicPr>
          <p:cNvPr id="7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6684" y="3323549"/>
            <a:ext cx="3185160" cy="2590800"/>
          </a:xfrm>
          <a:prstGeom prst="rect">
            <a:avLst/>
          </a:prstGeom>
        </p:spPr>
      </p:pic>
      <p:sp>
        <p:nvSpPr>
          <p:cNvPr id="8" name="文本3"/>
          <p:cNvSpPr txBox="1"/>
          <p:nvPr/>
        </p:nvSpPr>
        <p:spPr>
          <a:xfrm>
            <a:off x="845706" y="1569758"/>
            <a:ext cx="10501713" cy="596106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以沉入水底的石块为例，如何设计实验验证你的猜想？</a:t>
            </a:r>
          </a:p>
        </p:txBody>
      </p:sp>
      <p:sp>
        <p:nvSpPr>
          <p:cNvPr id="9" name="形状1"/>
          <p:cNvSpPr txBox="1"/>
          <p:nvPr/>
        </p:nvSpPr>
        <p:spPr>
          <a:xfrm>
            <a:off x="6488630" y="4790323"/>
            <a:ext cx="551688" cy="418776"/>
          </a:xfrm>
          <a:custGeom>
            <a:avLst/>
            <a:gdLst>
              <a:gd name="connsiteX0" fmla="*/ 69796 w 551688"/>
              <a:gd name="connsiteY0" fmla="*/ 0 h 418776"/>
              <a:gd name="connsiteX1" fmla="*/ 481892 w 551688"/>
              <a:gd name="connsiteY1" fmla="*/ 0 h 418776"/>
              <a:gd name="connsiteX2" fmla="*/ 520439 w 551688"/>
              <a:gd name="connsiteY2" fmla="*/ 0 h 418776"/>
              <a:gd name="connsiteX3" fmla="*/ 551688 w 551688"/>
              <a:gd name="connsiteY3" fmla="*/ 348980 h 418776"/>
              <a:gd name="connsiteX4" fmla="*/ 551688 w 551688"/>
              <a:gd name="connsiteY4" fmla="*/ 387527 h 418776"/>
              <a:gd name="connsiteX5" fmla="*/ 69796 w 551688"/>
              <a:gd name="connsiteY5" fmla="*/ 418776 h 418776"/>
              <a:gd name="connsiteX6" fmla="*/ 51285 w 551688"/>
              <a:gd name="connsiteY6" fmla="*/ 418776 h 418776"/>
              <a:gd name="connsiteX7" fmla="*/ 7353 w 551688"/>
              <a:gd name="connsiteY7" fmla="*/ 385244 h 418776"/>
              <a:gd name="connsiteX8" fmla="*/ 0 w 551688"/>
              <a:gd name="connsiteY8" fmla="*/ 69796 h 418776"/>
              <a:gd name="connsiteX9" fmla="*/ 0 w 551688"/>
              <a:gd name="connsiteY9" fmla="*/ 31249 h 41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1688" h="418776">
                <a:moveTo>
                  <a:pt x="69796" y="0"/>
                </a:moveTo>
                <a:lnTo>
                  <a:pt x="481892" y="0"/>
                </a:lnTo>
                <a:cubicBezTo>
                  <a:pt x="520439" y="0"/>
                  <a:pt x="551688" y="31249"/>
                  <a:pt x="551688" y="69796"/>
                </a:cubicBezTo>
                <a:lnTo>
                  <a:pt x="551688" y="348980"/>
                </a:lnTo>
                <a:cubicBezTo>
                  <a:pt x="551688" y="387527"/>
                  <a:pt x="520439" y="418776"/>
                  <a:pt x="481892" y="418776"/>
                </a:cubicBezTo>
                <a:lnTo>
                  <a:pt x="69796" y="418776"/>
                </a:lnTo>
                <a:cubicBezTo>
                  <a:pt x="51285" y="418776"/>
                  <a:pt x="33532" y="411423"/>
                  <a:pt x="20443" y="398333"/>
                </a:cubicBezTo>
                <a:cubicBezTo>
                  <a:pt x="7353" y="385244"/>
                  <a:pt x="0" y="367491"/>
                  <a:pt x="0" y="348980"/>
                </a:cubicBezTo>
                <a:lnTo>
                  <a:pt x="0" y="69796"/>
                </a:lnTo>
                <a:cubicBezTo>
                  <a:pt x="0" y="31249"/>
                  <a:pt x="31249" y="0"/>
                  <a:pt x="69796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28575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形状2"/>
          <p:cNvSpPr txBox="1"/>
          <p:nvPr/>
        </p:nvSpPr>
        <p:spPr>
          <a:xfrm>
            <a:off x="5948924" y="5396284"/>
            <a:ext cx="1875663" cy="418776"/>
          </a:xfrm>
          <a:custGeom>
            <a:avLst/>
            <a:gdLst>
              <a:gd name="connsiteX0" fmla="*/ 69796 w 1875663"/>
              <a:gd name="connsiteY0" fmla="*/ 0 h 418776"/>
              <a:gd name="connsiteX1" fmla="*/ 1805867 w 1875663"/>
              <a:gd name="connsiteY1" fmla="*/ 0 h 418776"/>
              <a:gd name="connsiteX2" fmla="*/ 1844414 w 1875663"/>
              <a:gd name="connsiteY2" fmla="*/ 0 h 418776"/>
              <a:gd name="connsiteX3" fmla="*/ 1875663 w 1875663"/>
              <a:gd name="connsiteY3" fmla="*/ 348980 h 418776"/>
              <a:gd name="connsiteX4" fmla="*/ 1875663 w 1875663"/>
              <a:gd name="connsiteY4" fmla="*/ 367491 h 418776"/>
              <a:gd name="connsiteX5" fmla="*/ 1842131 w 1875663"/>
              <a:gd name="connsiteY5" fmla="*/ 411423 h 418776"/>
              <a:gd name="connsiteX6" fmla="*/ 69796 w 1875663"/>
              <a:gd name="connsiteY6" fmla="*/ 418776 h 418776"/>
              <a:gd name="connsiteX7" fmla="*/ 51285 w 1875663"/>
              <a:gd name="connsiteY7" fmla="*/ 418776 h 418776"/>
              <a:gd name="connsiteX8" fmla="*/ 7353 w 1875663"/>
              <a:gd name="connsiteY8" fmla="*/ 385244 h 418776"/>
              <a:gd name="connsiteX9" fmla="*/ 0 w 1875663"/>
              <a:gd name="connsiteY9" fmla="*/ 69796 h 418776"/>
              <a:gd name="connsiteX10" fmla="*/ 0 w 1875663"/>
              <a:gd name="connsiteY10" fmla="*/ 31249 h 41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75663" h="418776">
                <a:moveTo>
                  <a:pt x="69796" y="0"/>
                </a:moveTo>
                <a:lnTo>
                  <a:pt x="1805867" y="0"/>
                </a:lnTo>
                <a:cubicBezTo>
                  <a:pt x="1844414" y="0"/>
                  <a:pt x="1875663" y="31249"/>
                  <a:pt x="1875663" y="69796"/>
                </a:cubicBezTo>
                <a:lnTo>
                  <a:pt x="1875663" y="348980"/>
                </a:lnTo>
                <a:cubicBezTo>
                  <a:pt x="1875663" y="367491"/>
                  <a:pt x="1868310" y="385244"/>
                  <a:pt x="1855220" y="398333"/>
                </a:cubicBezTo>
                <a:cubicBezTo>
                  <a:pt x="1842131" y="411423"/>
                  <a:pt x="1824378" y="418776"/>
                  <a:pt x="1805867" y="418776"/>
                </a:cubicBezTo>
                <a:lnTo>
                  <a:pt x="69796" y="418776"/>
                </a:lnTo>
                <a:cubicBezTo>
                  <a:pt x="51285" y="418776"/>
                  <a:pt x="33532" y="411423"/>
                  <a:pt x="20443" y="398333"/>
                </a:cubicBezTo>
                <a:cubicBezTo>
                  <a:pt x="7353" y="385244"/>
                  <a:pt x="0" y="367491"/>
                  <a:pt x="0" y="348980"/>
                </a:cubicBezTo>
                <a:lnTo>
                  <a:pt x="0" y="69796"/>
                </a:lnTo>
                <a:cubicBezTo>
                  <a:pt x="0" y="31249"/>
                  <a:pt x="31249" y="0"/>
                  <a:pt x="69796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28575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8" grpId="0" animBg="1"/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9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929" y="0"/>
            <a:ext cx="12192000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5420763" y="428806"/>
            <a:ext cx="1816100" cy="654050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1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实验要求</a:t>
            </a:r>
          </a:p>
        </p:txBody>
      </p:sp>
      <p:sp>
        <p:nvSpPr>
          <p:cNvPr id="4" name="文本2"/>
          <p:cNvSpPr txBox="1"/>
          <p:nvPr/>
        </p:nvSpPr>
        <p:spPr>
          <a:xfrm>
            <a:off x="3163062" y="4338590"/>
            <a:ext cx="3642322" cy="181292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1.先测出钩码</a:t>
            </a:r>
          </a:p>
          <a:p>
            <a:pPr marL="0" algn="l"/>
            <a:r>
              <a:rPr lang="zh-CN" altLang="en-US" sz="2799" b="1" i="0" dirty="0">
                <a:solidFill>
                  <a:srgbClr val="FFEE00">
                    <a:alpha val="100000"/>
                  </a:srgbClr>
                </a:solidFill>
                <a:latin typeface="楷体"/>
                <a:ea typeface="楷体"/>
              </a:rPr>
              <a:t>在空气中</a:t>
            </a:r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受到</a:t>
            </a:r>
          </a:p>
          <a:p>
            <a:pPr marL="0" algn="l"/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的拉力。</a:t>
            </a:r>
          </a:p>
          <a:p>
            <a:pPr marL="0" algn="l"/>
          </a:p>
        </p:txBody>
      </p:sp>
      <p:sp>
        <p:nvSpPr>
          <p:cNvPr id="5" name="形状1"/>
          <p:cNvSpPr txBox="1"/>
          <p:nvPr/>
        </p:nvSpPr>
        <p:spPr>
          <a:xfrm>
            <a:off x="4919262" y="430949"/>
            <a:ext cx="390058" cy="650453"/>
          </a:xfrm>
          <a:custGeom>
            <a:avLst/>
            <a:gdLst>
              <a:gd name="connsiteX0" fmla="*/ 37 w 390058"/>
              <a:gd name="connsiteY0" fmla="*/ 29 h 650453"/>
              <a:gd name="connsiteX1" fmla="*/ 35 w 390058"/>
              <a:gd name="connsiteY1" fmla="*/ 32 h 650453"/>
              <a:gd name="connsiteX2" fmla="*/ 32 w 390058"/>
              <a:gd name="connsiteY2" fmla="*/ 42 h 650453"/>
              <a:gd name="connsiteX3" fmla="*/ 33 w 390058"/>
              <a:gd name="connsiteY3" fmla="*/ 45 h 650453"/>
              <a:gd name="connsiteX4" fmla="*/ 32 w 390058"/>
              <a:gd name="connsiteY4" fmla="*/ 47 h 650453"/>
              <a:gd name="connsiteX5" fmla="*/ 33 w 390058"/>
              <a:gd name="connsiteY5" fmla="*/ 51 h 650453"/>
              <a:gd name="connsiteX6" fmla="*/ 31 w 390058"/>
              <a:gd name="connsiteY6" fmla="*/ 53 h 650453"/>
              <a:gd name="connsiteX7" fmla="*/ 31 w 390058"/>
              <a:gd name="connsiteY7" fmla="*/ 57 h 650453"/>
              <a:gd name="connsiteX8" fmla="*/ 26 w 390058"/>
              <a:gd name="connsiteY8" fmla="*/ 61 h 650453"/>
              <a:gd name="connsiteX9" fmla="*/ 19 w 390058"/>
              <a:gd name="connsiteY9" fmla="*/ 62 h 650453"/>
              <a:gd name="connsiteX10" fmla="*/ 13 w 390058"/>
              <a:gd name="connsiteY10" fmla="*/ 58 h 650453"/>
              <a:gd name="connsiteX11" fmla="*/ 11 w 390058"/>
              <a:gd name="connsiteY11" fmla="*/ 54 h 650453"/>
              <a:gd name="connsiteX12" fmla="*/ 10 w 390058"/>
              <a:gd name="connsiteY12" fmla="*/ 52 h 650453"/>
              <a:gd name="connsiteX13" fmla="*/ 9 w 390058"/>
              <a:gd name="connsiteY13" fmla="*/ 48 h 650453"/>
              <a:gd name="connsiteX14" fmla="*/ 10 w 390058"/>
              <a:gd name="connsiteY14" fmla="*/ 46 h 650453"/>
              <a:gd name="connsiteX15" fmla="*/ 9 w 390058"/>
              <a:gd name="connsiteY15" fmla="*/ 43 h 650453"/>
              <a:gd name="connsiteX16" fmla="*/ 11 w 390058"/>
              <a:gd name="connsiteY16" fmla="*/ 37 h 650453"/>
              <a:gd name="connsiteX17" fmla="*/ 2 w 390058"/>
              <a:gd name="connsiteY17" fmla="*/ 26 h 650453"/>
              <a:gd name="connsiteX18" fmla="*/ 0 w 390058"/>
              <a:gd name="connsiteY18" fmla="*/ 8 h 650453"/>
              <a:gd name="connsiteX19" fmla="*/ 31 w 390058"/>
              <a:gd name="connsiteY19" fmla="*/ 0 h 650453"/>
              <a:gd name="connsiteX20" fmla="*/ 42 w 390058"/>
              <a:gd name="connsiteY20" fmla="*/ 23 h 650453"/>
              <a:gd name="connsiteX0" fmla="*/ 21 w 390058"/>
              <a:gd name="connsiteY0" fmla="*/ 6 h 650453"/>
              <a:gd name="connsiteX1" fmla="*/ 14 w 390058"/>
              <a:gd name="connsiteY1" fmla="*/ 6 h 650453"/>
              <a:gd name="connsiteX2" fmla="*/ 6 w 390058"/>
              <a:gd name="connsiteY2" fmla="*/ 21 h 650453"/>
              <a:gd name="connsiteX3" fmla="*/ 9 w 390058"/>
              <a:gd name="connsiteY3" fmla="*/ 27 h 650453"/>
              <a:gd name="connsiteX4" fmla="*/ 14 w 390058"/>
              <a:gd name="connsiteY4" fmla="*/ 32 h 650453"/>
              <a:gd name="connsiteX5" fmla="*/ 26 w 390058"/>
              <a:gd name="connsiteY5" fmla="*/ 40 h 650453"/>
              <a:gd name="connsiteX6" fmla="*/ 26 w 390058"/>
              <a:gd name="connsiteY6" fmla="*/ 36 h 650453"/>
              <a:gd name="connsiteX7" fmla="*/ 32 w 390058"/>
              <a:gd name="connsiteY7" fmla="*/ 27 h 650453"/>
              <a:gd name="connsiteX8" fmla="*/ 35 w 390058"/>
              <a:gd name="connsiteY8" fmla="*/ 24 h 650453"/>
              <a:gd name="connsiteX9" fmla="*/ 36 w 390058"/>
              <a:gd name="connsiteY9" fmla="*/ 10 h 650453"/>
              <a:gd name="connsiteX0" fmla="*/ 29 w 390058"/>
              <a:gd name="connsiteY0" fmla="*/ 20 h 650453"/>
              <a:gd name="connsiteX1" fmla="*/ 28 w 390058"/>
              <a:gd name="connsiteY1" fmla="*/ 20 h 650453"/>
              <a:gd name="connsiteX2" fmla="*/ 27 w 390058"/>
              <a:gd name="connsiteY2" fmla="*/ 16 h 650453"/>
              <a:gd name="connsiteX3" fmla="*/ 20 w 390058"/>
              <a:gd name="connsiteY3" fmla="*/ 15 h 650453"/>
              <a:gd name="connsiteX4" fmla="*/ 20 w 390058"/>
              <a:gd name="connsiteY4" fmla="*/ 13 h 650453"/>
              <a:gd name="connsiteX5" fmla="*/ 25 w 390058"/>
              <a:gd name="connsiteY5" fmla="*/ 12 h 650453"/>
              <a:gd name="connsiteX6" fmla="*/ 30 w 390058"/>
              <a:gd name="connsiteY6" fmla="*/ 19 h 650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058" h="650453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</a:path>
              <a:path w="390058" h="650453"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</a:path>
              <a:path w="390058" h="650453"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文本3"/>
          <p:cNvSpPr txBox="1"/>
          <p:nvPr/>
        </p:nvSpPr>
        <p:spPr>
          <a:xfrm>
            <a:off x="9586398" y="4338237"/>
            <a:ext cx="6608169" cy="181292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2.再测出钩码</a:t>
            </a:r>
          </a:p>
          <a:p>
            <a:pPr marL="0" algn="l"/>
            <a:r>
              <a:rPr lang="zh-CN" altLang="en-US" sz="2799" b="1" i="0" dirty="0">
                <a:solidFill>
                  <a:srgbClr val="FFEE00">
                    <a:alpha val="100000"/>
                  </a:srgbClr>
                </a:solidFill>
                <a:latin typeface="楷体"/>
                <a:ea typeface="楷体"/>
              </a:rPr>
              <a:t>在水中</a:t>
            </a:r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受到的</a:t>
            </a:r>
          </a:p>
          <a:p>
            <a:pPr marL="0" algn="l"/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拉力。</a:t>
            </a:r>
          </a:p>
          <a:p>
            <a:pPr marL="0" algn="l"/>
          </a:p>
        </p:txBody>
      </p:sp>
      <p:grpSp>
        <p:nvGrpSpPr>
          <p:cNvPr id="7" name="组合1"/>
          <p:cNvGrpSpPr/>
          <p:nvPr/>
        </p:nvGrpSpPr>
        <p:grpSpPr>
          <a:xfrm>
            <a:off x="6000940" y="2413759"/>
            <a:ext cx="3586116" cy="3343208"/>
            <a:chOff x="0" y="0"/>
            <a:chExt cx="3586116" cy="3343208"/>
          </a:xfrm>
        </p:grpSpPr>
        <p:pic>
          <p:nvPicPr>
            <p:cNvPr id="8" name="图片4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76724"/>
              <a:ext cx="2685228" cy="2848969"/>
            </a:xfrm>
            <a:prstGeom prst="rect">
              <a:avLst/>
            </a:prstGeom>
          </p:spPr>
        </p:pic>
        <p:pic>
          <p:nvPicPr>
            <p:cNvPr id="9" name="图片5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9873" t="22500" r="56962" b="10833"/>
            <a:stretch>
              <a:fillRect/>
            </a:stretch>
          </p:blipFill>
          <p:spPr>
            <a:xfrm>
              <a:off x="700139" y="2308115"/>
              <a:ext cx="329192" cy="345362"/>
            </a:xfrm>
            <a:prstGeom prst="rect">
              <a:avLst/>
            </a:prstGeom>
            <a:effectLst>
              <a:outerShdw blurRad="95250" dist="38100" dir="2700000" rotWithShape="0">
                <a:srgbClr val="E4E4E6">
                  <a:alpha val="45000"/>
                </a:srgbClr>
              </a:outerShdw>
            </a:effectLst>
          </p:spPr>
        </p:pic>
        <p:pic>
          <p:nvPicPr>
            <p:cNvPr id="10" name="图片6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99939" y="0"/>
              <a:ext cx="1186177" cy="3343208"/>
            </a:xfrm>
            <a:prstGeom prst="rect">
              <a:avLst/>
            </a:prstGeom>
          </p:spPr>
        </p:pic>
        <p:pic>
          <p:nvPicPr>
            <p:cNvPr id="11" name="图片7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9873" t="22500" r="56962" b="10833"/>
            <a:stretch>
              <a:fillRect/>
            </a:stretch>
          </p:blipFill>
          <p:spPr>
            <a:xfrm>
              <a:off x="2684898" y="2406172"/>
              <a:ext cx="507922" cy="619634"/>
            </a:xfrm>
            <a:prstGeom prst="rect">
              <a:avLst/>
            </a:prstGeom>
            <a:effectLst>
              <a:outerShdw blurRad="114300" dist="38100" dir="2700000" rotWithShape="0">
                <a:srgbClr val="000000">
                  <a:alpha val="45000"/>
                </a:srgbClr>
              </a:outerShdw>
            </a:effectLst>
          </p:spPr>
        </p:pic>
      </p:grpSp>
      <p:grpSp>
        <p:nvGrpSpPr>
          <p:cNvPr id="12" name="组合2"/>
          <p:cNvGrpSpPr/>
          <p:nvPr/>
        </p:nvGrpSpPr>
        <p:grpSpPr>
          <a:xfrm>
            <a:off x="672465" y="2413016"/>
            <a:ext cx="2650912" cy="3343370"/>
            <a:chOff x="0" y="0"/>
            <a:chExt cx="2650912" cy="3343370"/>
          </a:xfrm>
        </p:grpSpPr>
        <p:pic>
          <p:nvPicPr>
            <p:cNvPr id="13" name="图片8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16066"/>
              <a:ext cx="1489331" cy="3222874"/>
            </a:xfrm>
            <a:prstGeom prst="rect">
              <a:avLst/>
            </a:prstGeom>
          </p:spPr>
        </p:pic>
        <p:pic>
          <p:nvPicPr>
            <p:cNvPr id="14" name="图片9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9873" t="22500" r="56962" b="10833"/>
            <a:stretch>
              <a:fillRect/>
            </a:stretch>
          </p:blipFill>
          <p:spPr>
            <a:xfrm>
              <a:off x="510942" y="2475061"/>
              <a:ext cx="507939" cy="619656"/>
            </a:xfrm>
            <a:prstGeom prst="rect">
              <a:avLst/>
            </a:prstGeom>
          </p:spPr>
        </p:pic>
        <p:pic>
          <p:nvPicPr>
            <p:cNvPr id="15" name="图片10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746924" y="0"/>
              <a:ext cx="903988" cy="3343370"/>
            </a:xfrm>
            <a:prstGeom prst="rect">
              <a:avLst/>
            </a:prstGeom>
          </p:spPr>
        </p:pic>
        <p:pic>
          <p:nvPicPr>
            <p:cNvPr id="16" name="图片11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9873" t="22500" r="56962" b="10833"/>
            <a:stretch>
              <a:fillRect/>
            </a:stretch>
          </p:blipFill>
          <p:spPr>
            <a:xfrm>
              <a:off x="1879889" y="2406201"/>
              <a:ext cx="507939" cy="619656"/>
            </a:xfrm>
            <a:prstGeom prst="rect">
              <a:avLst/>
            </a:prstGeom>
          </p:spPr>
        </p:pic>
        <p:sp>
          <p:nvSpPr>
            <p:cNvPr id="17" name="形状3"/>
            <p:cNvSpPr txBox="1"/>
            <p:nvPr/>
          </p:nvSpPr>
          <p:spPr>
            <a:xfrm>
              <a:off x="735758" y="1706840"/>
              <a:ext cx="19050" cy="845370"/>
            </a:xfrm>
            <a:prstGeom prst="line"/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18" name="形状2"/>
          <p:cNvSpPr txBox="1"/>
          <p:nvPr/>
        </p:nvSpPr>
        <p:spPr>
          <a:xfrm>
            <a:off x="3965172" y="1248204"/>
            <a:ext cx="4225795" cy="1074877"/>
          </a:xfrm>
          <a:custGeom>
            <a:avLst/>
            <a:gdLst>
              <a:gd name="connsiteX0" fmla="*/ 179146 w 4225795"/>
              <a:gd name="connsiteY0" fmla="*/ 0 h 1074877"/>
              <a:gd name="connsiteX1" fmla="*/ 4046649 w 4225795"/>
              <a:gd name="connsiteY1" fmla="*/ 0 h 1074877"/>
              <a:gd name="connsiteX2" fmla="*/ 4094161 w 4225795"/>
              <a:gd name="connsiteY2" fmla="*/ 0 h 1074877"/>
              <a:gd name="connsiteX3" fmla="*/ 4206921 w 4225795"/>
              <a:gd name="connsiteY3" fmla="*/ 86067 h 1074877"/>
              <a:gd name="connsiteX4" fmla="*/ 4225795 w 4225795"/>
              <a:gd name="connsiteY4" fmla="*/ 895731 h 1074877"/>
              <a:gd name="connsiteX5" fmla="*/ 4225795 w 4225795"/>
              <a:gd name="connsiteY5" fmla="*/ 943244 h 1074877"/>
              <a:gd name="connsiteX6" fmla="*/ 4139728 w 4225795"/>
              <a:gd name="connsiteY6" fmla="*/ 1056003 h 1074877"/>
              <a:gd name="connsiteX7" fmla="*/ 179146 w 4225795"/>
              <a:gd name="connsiteY7" fmla="*/ 1074877 h 1074877"/>
              <a:gd name="connsiteX8" fmla="*/ 80206 w 4225795"/>
              <a:gd name="connsiteY8" fmla="*/ 1074877 h 1074877"/>
              <a:gd name="connsiteX9" fmla="*/ 0 w 4225795"/>
              <a:gd name="connsiteY9" fmla="*/ 179146 h 1074877"/>
              <a:gd name="connsiteX10" fmla="*/ 0 w 4225795"/>
              <a:gd name="connsiteY10" fmla="*/ 80206 h 107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25795" h="1074877">
                <a:moveTo>
                  <a:pt x="179146" y="0"/>
                </a:moveTo>
                <a:lnTo>
                  <a:pt x="4046649" y="0"/>
                </a:lnTo>
                <a:cubicBezTo>
                  <a:pt x="4094161" y="0"/>
                  <a:pt x="4139728" y="18874"/>
                  <a:pt x="4173324" y="52471"/>
                </a:cubicBezTo>
                <a:cubicBezTo>
                  <a:pt x="4206921" y="86067"/>
                  <a:pt x="4225795" y="131634"/>
                  <a:pt x="4225795" y="179146"/>
                </a:cubicBezTo>
                <a:lnTo>
                  <a:pt x="4225795" y="895731"/>
                </a:lnTo>
                <a:cubicBezTo>
                  <a:pt x="4225795" y="943244"/>
                  <a:pt x="4206921" y="988810"/>
                  <a:pt x="4173324" y="1022407"/>
                </a:cubicBezTo>
                <a:cubicBezTo>
                  <a:pt x="4139728" y="1056003"/>
                  <a:pt x="4094161" y="1074877"/>
                  <a:pt x="4046649" y="1074877"/>
                </a:cubicBezTo>
                <a:lnTo>
                  <a:pt x="179146" y="1074877"/>
                </a:lnTo>
                <a:cubicBezTo>
                  <a:pt x="80206" y="1074877"/>
                  <a:pt x="0" y="994671"/>
                  <a:pt x="0" y="895731"/>
                </a:cubicBezTo>
                <a:lnTo>
                  <a:pt x="0" y="179146"/>
                </a:lnTo>
                <a:cubicBezTo>
                  <a:pt x="0" y="80206"/>
                  <a:pt x="80206" y="0"/>
                  <a:pt x="179146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FFFFFF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9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9873" t="22500" r="56962" b="10833"/>
          <a:stretch>
            <a:fillRect/>
          </a:stretch>
        </p:blipFill>
        <p:spPr>
          <a:xfrm>
            <a:off x="5208484" y="1283762"/>
            <a:ext cx="792556" cy="966873"/>
          </a:xfrm>
          <a:prstGeom prst="rect">
            <a:avLst/>
          </a:prstGeom>
        </p:spPr>
      </p:pic>
      <p:pic>
        <p:nvPicPr>
          <p:cNvPr id="20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83183" y="1451667"/>
            <a:ext cx="1303487" cy="734778"/>
          </a:xfrm>
          <a:prstGeom prst="rect">
            <a:avLst/>
          </a:prstGeom>
        </p:spPr>
      </p:pic>
      <p:sp>
        <p:nvSpPr>
          <p:cNvPr id="21" name="文本4"/>
          <p:cNvSpPr txBox="1"/>
          <p:nvPr/>
        </p:nvSpPr>
        <p:spPr>
          <a:xfrm>
            <a:off x="4420981" y="1521076"/>
            <a:ext cx="3174997" cy="59610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799" b="0" i="0" dirty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用      代替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4" grpId="0" animBg="1"/>
      <p:bldP spid="6" grpId="0" animBg="1"/>
      <p:bldP spid="7" grpId="0" animBg="1"/>
      <p:bldP spid="12" grpId="0" animBg="1"/>
    </p:bldLst>
  </p:timing>
</p:sld>
</file>

<file path=ppt/theme/theme1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TotalTime>0</ap:TotalTime>
  <ap:Words>0</ap:Words>
  <ap:Application>Microsoft Office PowerPoint</ap:Application>
  <ap:PresentationFormat>宽屏</ap:PresentationFormat>
  <ap:Paragraphs>0</ap:Paragraphs>
  <ap:Slides>1</ap:Slides>
  <ap:Notes>0</ap:Notes>
  <ap:HiddenSlides>0</ap:HiddenSlides>
  <ap:MMClips>0</ap:MMClips>
  <ap:ScaleCrop>false</ap:ScaleCrop>
  <ap:HeadingPairs>
    <vt:vector baseType="variant" size="6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ap:HeadingPairs>
  <ap:TitlesOfParts>
    <vt:vector baseType="lpstr" size="3">
      <vt:lpstr>Arial</vt:lpstr>
      <vt:lpstr>Office 主题​​</vt:lpstr>
      <vt:lpstr>PowerPoint 演示文稿</vt:lpstr>
    </vt:vector>
  </ap:TitlesOfParts>
  <ap:Company/>
  <ap:LinksUpToDate>false</ap:LinksUpToDate>
  <ap:SharedDoc>false</ap:SharedDoc>
  <ap:HyperlinksChanged>false</ap:HyperlinksChanged>
  <ap:AppVersion>16.0000</ap:AppVersion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嚞</dc:creator>
  <dc:title>浮力3改</dc:title>
  <revision>1</revision>
  <dcterms:created xsi:type="dcterms:W3CDTF">2024-12-17T01:39:16.2141499Z</dcterms:created>
  <dcterms:modified xsi:type="dcterms:W3CDTF">2024-12-17T01:39:16.2141655Z</dcterms:modified>
  <lastModifiedBy>嚞</lastModifiedBy>
</core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ApplicationName">
    <vt:lpwstr>EasiNote5</vt:lpwstr>
  </op:property>
  <op:property fmtid="{D5CDD505-2E9C-101B-9397-08002B2CF9AE}" pid="3" name="ApplicationVersion">
    <vt:lpwstr>5.2.4.8615</vt:lpwstr>
  </op:property>
  <op:property fmtid="{D5CDD505-2E9C-101B-9397-08002B2CF9AE}" pid="4" name="EasiNoteCoursewareInfo">
    <vt:lpwstr>3dca9b30-ce75-471d-bc14-efd04673ed17:44</vt:lpwstr>
  </op:property>
  <op:property fmtid="{D5CDD505-2E9C-101B-9397-08002B2CF9AE}" pid="5" name="EasiNoteDocumentName">
    <vt:lpwstr>浮力3改</vt:lpwstr>
  </op:property>
  <op:property fmtid="{D5CDD505-2E9C-101B-9397-08002B2CF9AE}" pid="6" name="EasiNoteAuthor">
    <vt:lpwstr>koqqosnyuxkyuzyhzhsmxx2z627185y1</vt:lpwstr>
  </op:property>
  <op:property fmtid="{D5CDD505-2E9C-101B-9397-08002B2CF9AE}" pid="7" name="EasiNoteUpstreamCoursewareInfo_0">
    <vt:lpwstr>3dca9b30-ce75-471d-bc14-efd04673ed17</vt:lpwstr>
  </op:property>
</op:Properties>
</file>