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4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5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7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0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2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1562" r:id="rId2"/>
    <p:sldId id="256" r:id="rId3"/>
    <p:sldId id="258" r:id="rId4"/>
    <p:sldId id="257" r:id="rId5"/>
    <p:sldId id="259" r:id="rId6"/>
    <p:sldId id="1561" r:id="rId7"/>
    <p:sldId id="975" r:id="rId8"/>
    <p:sldId id="976" r:id="rId9"/>
    <p:sldId id="977" r:id="rId10"/>
    <p:sldId id="1352" r:id="rId11"/>
    <p:sldId id="1353" r:id="rId12"/>
    <p:sldId id="1354" r:id="rId13"/>
    <p:sldId id="261" r:id="rId14"/>
    <p:sldId id="1350" r:id="rId15"/>
    <p:sldId id="1356" r:id="rId16"/>
    <p:sldId id="1358" r:id="rId17"/>
    <p:sldId id="1500" r:id="rId18"/>
    <p:sldId id="1501" r:id="rId19"/>
    <p:sldId id="1502" r:id="rId20"/>
    <p:sldId id="1503" r:id="rId21"/>
    <p:sldId id="1504" r:id="rId22"/>
    <p:sldId id="1505" r:id="rId23"/>
    <p:sldId id="1506" r:id="rId24"/>
    <p:sldId id="1507" r:id="rId25"/>
    <p:sldId id="1508" r:id="rId26"/>
    <p:sldId id="1509" r:id="rId27"/>
    <p:sldId id="1510" r:id="rId28"/>
    <p:sldId id="13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橘子 设计" initials="橘子" lastIdx="1" clrIdx="0">
    <p:extLst>
      <p:ext uri="{19B8F6BF-5375-455C-9EA6-DF929625EA0E}">
        <p15:presenceInfo xmlns:p15="http://schemas.microsoft.com/office/powerpoint/2012/main" userId="47d999163ad59c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92B"/>
    <a:srgbClr val="FC755E"/>
    <a:srgbClr val="B03E3B"/>
    <a:srgbClr val="FCFA9A"/>
    <a:srgbClr val="FBF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C355C-262F-4E80-83F1-A787958AC0D4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32FA-5607-4743-B67A-A3F144F290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60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5CEE7-2650-4467-B004-4A364256E0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933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56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97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01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940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3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81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83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68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47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1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5CEE7-2650-4467-B004-4A364256E0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13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10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34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33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5CEE7-2650-4467-B004-4A364256E0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73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80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44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5CEE7-2650-4467-B004-4A364256E0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0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36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3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0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0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98799C-7DAC-401C-BD43-3D759AD2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" r="2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7C67D693-6C10-479F-8C65-448BED845409}"/>
              </a:ext>
            </a:extLst>
          </p:cNvPr>
          <p:cNvSpPr/>
          <p:nvPr userDrawn="1"/>
        </p:nvSpPr>
        <p:spPr>
          <a:xfrm>
            <a:off x="514350" y="374650"/>
            <a:ext cx="11163300" cy="6108700"/>
          </a:xfrm>
          <a:prstGeom prst="roundRect">
            <a:avLst>
              <a:gd name="adj" fmla="val 2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00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1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microsoft.com/office/2007/relationships/hdphoto" Target="../media/hdphoto2.wdp"/><Relationship Id="rId5" Type="http://schemas.openxmlformats.org/officeDocument/2006/relationships/tags" Target="../tags/tag20.xml"/><Relationship Id="rId10" Type="http://schemas.openxmlformats.org/officeDocument/2006/relationships/image" Target="../media/image18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18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26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microsoft.com/office/2007/relationships/hdphoto" Target="../media/hdphoto2.wdp"/><Relationship Id="rId5" Type="http://schemas.openxmlformats.org/officeDocument/2006/relationships/tags" Target="../tags/tag35.xml"/><Relationship Id="rId10" Type="http://schemas.openxmlformats.org/officeDocument/2006/relationships/image" Target="../media/image18.png"/><Relationship Id="rId4" Type="http://schemas.openxmlformats.org/officeDocument/2006/relationships/tags" Target="../tags/tag34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18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1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4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18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1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50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18.pn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17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59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18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17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6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microsoft.com/office/2007/relationships/hdphoto" Target="../media/hdphoto2.wdp"/><Relationship Id="rId5" Type="http://schemas.openxmlformats.org/officeDocument/2006/relationships/tags" Target="../tags/tag77.xml"/><Relationship Id="rId10" Type="http://schemas.openxmlformats.org/officeDocument/2006/relationships/image" Target="../media/image18.png"/><Relationship Id="rId4" Type="http://schemas.openxmlformats.org/officeDocument/2006/relationships/tags" Target="../tags/tag76.xml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8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microsoft.com/office/2007/relationships/hdphoto" Target="../media/hdphoto2.wdp"/><Relationship Id="rId5" Type="http://schemas.openxmlformats.org/officeDocument/2006/relationships/tags" Target="../tags/tag83.xml"/><Relationship Id="rId10" Type="http://schemas.openxmlformats.org/officeDocument/2006/relationships/image" Target="../media/image18.png"/><Relationship Id="rId4" Type="http://schemas.openxmlformats.org/officeDocument/2006/relationships/tags" Target="../tags/tag82.xm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8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microsoft.com/office/2007/relationships/hdphoto" Target="../media/hdphoto2.wdp"/><Relationship Id="rId5" Type="http://schemas.openxmlformats.org/officeDocument/2006/relationships/tags" Target="../tags/tag89.xml"/><Relationship Id="rId10" Type="http://schemas.openxmlformats.org/officeDocument/2006/relationships/image" Target="../media/image18.png"/><Relationship Id="rId4" Type="http://schemas.openxmlformats.org/officeDocument/2006/relationships/tags" Target="../tags/tag88.xml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microsoft.com/office/2007/relationships/hdphoto" Target="../media/hdphoto2.wdp"/><Relationship Id="rId5" Type="http://schemas.openxmlformats.org/officeDocument/2006/relationships/tags" Target="../tags/tag95.xml"/><Relationship Id="rId10" Type="http://schemas.openxmlformats.org/officeDocument/2006/relationships/image" Target="../media/image18.png"/><Relationship Id="rId4" Type="http://schemas.openxmlformats.org/officeDocument/2006/relationships/tags" Target="../tags/tag94.xml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9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microsoft.com/office/2007/relationships/hdphoto" Target="../media/hdphoto2.wdp"/><Relationship Id="rId5" Type="http://schemas.openxmlformats.org/officeDocument/2006/relationships/tags" Target="../tags/tag101.xml"/><Relationship Id="rId10" Type="http://schemas.openxmlformats.org/officeDocument/2006/relationships/image" Target="../media/image18.png"/><Relationship Id="rId4" Type="http://schemas.openxmlformats.org/officeDocument/2006/relationships/tags" Target="../tags/tag100.xml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5.xml"/><Relationship Id="rId7" Type="http://schemas.openxmlformats.org/officeDocument/2006/relationships/image" Target="../media/image19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tags" Target="../tags/tag106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196737-A446-0CD9-A676-A60BFCBF96C3}"/>
              </a:ext>
            </a:extLst>
          </p:cNvPr>
          <p:cNvSpPr/>
          <p:nvPr/>
        </p:nvSpPr>
        <p:spPr>
          <a:xfrm>
            <a:off x="2106701" y="2374211"/>
            <a:ext cx="75584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我是小法官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9AA958-FB25-31B8-7A35-E10689F6A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5" y="574746"/>
            <a:ext cx="1744017" cy="1536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>
            <a:extLst>
              <a:ext uri="{FF2B5EF4-FFF2-40B4-BE49-F238E27FC236}">
                <a16:creationId xmlns:a16="http://schemas.microsoft.com/office/drawing/2014/main" id="{814E739A-5A97-4B48-9EF3-6B650B2396C5}"/>
              </a:ext>
            </a:extLst>
          </p:cNvPr>
          <p:cNvSpPr/>
          <p:nvPr/>
        </p:nvSpPr>
        <p:spPr>
          <a:xfrm>
            <a:off x="0" y="6331744"/>
            <a:ext cx="12192000" cy="5262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68164B04-9AD2-465F-8F87-15070A1C4EDE}"/>
              </a:ext>
            </a:extLst>
          </p:cNvPr>
          <p:cNvSpPr/>
          <p:nvPr/>
        </p:nvSpPr>
        <p:spPr>
          <a:xfrm>
            <a:off x="1015735" y="2618119"/>
            <a:ext cx="7543385" cy="2960329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增强“四个意识”，坚定“四个自信”，做到“两个维护”，全面贯彻党的十八大、十九大和有关中央全会精神，坚持党的领导、人民当家作主、依法治国有机统一，紧紧围绕统筹推进“五位一体”总体布局和协调推进“四个全面”战略布局，紧紧围绕建设中国特色社会主义法治体系、建设社会主义法治国家，总结实践经验，适应时代要求，对我国现行的、制定于不同时期的民法通则、物权法、合同法、担保法、婚姻法、收养法、继承法、侵权责任法和人格权方面的民事法律规范进行全面系统的编订纂修，形成一部具有中国特色、体现时代特点、反映人民意愿的民法典，为新时代坚持和完善中国特色社会主义制度、实现“两个一百年”奋斗目标、实现中华民族伟大复兴中国梦提供完备的民事法治保障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0CBF235-771F-4A9C-BD75-4F21ECB01017}"/>
              </a:ext>
            </a:extLst>
          </p:cNvPr>
          <p:cNvSpPr/>
          <p:nvPr/>
        </p:nvSpPr>
        <p:spPr>
          <a:xfrm>
            <a:off x="1266786" y="547421"/>
            <a:ext cx="677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C00000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 编纂民法典的总体要求和基本原则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BDE80CA-559C-4A20-B06F-6D5BA193FA6E}"/>
              </a:ext>
            </a:extLst>
          </p:cNvPr>
          <p:cNvGrpSpPr/>
          <p:nvPr/>
        </p:nvGrpSpPr>
        <p:grpSpPr>
          <a:xfrm>
            <a:off x="1015735" y="1885491"/>
            <a:ext cx="3435843" cy="683344"/>
            <a:chOff x="1862815" y="1560856"/>
            <a:chExt cx="3435843" cy="683344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CC8DD84F-E746-4FA9-B869-1740C139DAF5}"/>
                </a:ext>
              </a:extLst>
            </p:cNvPr>
            <p:cNvSpPr/>
            <p:nvPr/>
          </p:nvSpPr>
          <p:spPr>
            <a:xfrm>
              <a:off x="1862815" y="1560856"/>
              <a:ext cx="3435843" cy="683344"/>
            </a:xfrm>
            <a:prstGeom prst="parallelogram">
              <a:avLst>
                <a:gd name="adj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89E6994-4D21-4D73-AEFE-35DA39792FCA}"/>
                </a:ext>
              </a:extLst>
            </p:cNvPr>
            <p:cNvSpPr txBox="1"/>
            <p:nvPr/>
          </p:nvSpPr>
          <p:spPr>
            <a:xfrm>
              <a:off x="2057457" y="1610140"/>
              <a:ext cx="24242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200" b="1">
                  <a:solidFill>
                    <a:srgbClr val="C00000"/>
                  </a:solidFill>
                  <a:latin typeface="Adobe Arabic" panose="020F0502020204030204"/>
                  <a:ea typeface="微软雅黑"/>
                  <a:cs typeface="+mn-ea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sym typeface="+mn-lt"/>
                </a:rPr>
                <a:t>指导思想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2FE7481-C2E1-4F94-8A4B-8B822288E1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296" y="1715215"/>
            <a:ext cx="4239881" cy="42398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843488E-4216-BEC3-9F13-5C7C17EC8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DFA76BC5-E619-4E55-AC27-F533BDAF50A5}"/>
              </a:ext>
            </a:extLst>
          </p:cNvPr>
          <p:cNvSpPr/>
          <p:nvPr/>
        </p:nvSpPr>
        <p:spPr>
          <a:xfrm>
            <a:off x="1266786" y="547421"/>
            <a:ext cx="677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C00000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 编纂民法典的总体要求和基本原则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CFFAB11-0964-4C71-BE8B-2C7A73BDF704}"/>
              </a:ext>
            </a:extLst>
          </p:cNvPr>
          <p:cNvGrpSpPr/>
          <p:nvPr/>
        </p:nvGrpSpPr>
        <p:grpSpPr>
          <a:xfrm>
            <a:off x="3178496" y="1598334"/>
            <a:ext cx="5835008" cy="683344"/>
            <a:chOff x="1862815" y="1560856"/>
            <a:chExt cx="5835008" cy="683344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33C2A09E-B9D2-48B3-AA01-175178A4FCFE}"/>
                </a:ext>
              </a:extLst>
            </p:cNvPr>
            <p:cNvSpPr/>
            <p:nvPr/>
          </p:nvSpPr>
          <p:spPr>
            <a:xfrm>
              <a:off x="1862815" y="1560856"/>
              <a:ext cx="5835008" cy="683344"/>
            </a:xfrm>
            <a:prstGeom prst="parallelogram">
              <a:avLst>
                <a:gd name="adj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D6A43C9-2882-4B75-9BC6-CC95828A97AB}"/>
                </a:ext>
              </a:extLst>
            </p:cNvPr>
            <p:cNvSpPr txBox="1"/>
            <p:nvPr/>
          </p:nvSpPr>
          <p:spPr>
            <a:xfrm>
              <a:off x="2162795" y="1622849"/>
              <a:ext cx="52350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200" b="1">
                  <a:solidFill>
                    <a:schemeClr val="bg1"/>
                  </a:solidFill>
                  <a:latin typeface="Adobe Arabic" panose="020F0502020204030204"/>
                  <a:ea typeface="微软雅黑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遵循和体现五个基本原则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BE610F1-DA94-4F2E-BE81-29B1D57C00EE}"/>
              </a:ext>
            </a:extLst>
          </p:cNvPr>
          <p:cNvGrpSpPr/>
          <p:nvPr/>
        </p:nvGrpSpPr>
        <p:grpSpPr>
          <a:xfrm>
            <a:off x="1015735" y="2628633"/>
            <a:ext cx="4417273" cy="3357585"/>
            <a:chOff x="1015735" y="2628633"/>
            <a:chExt cx="4417273" cy="3357585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8E0C69B8-9224-42D4-BE91-145BADA088F2}"/>
                </a:ext>
              </a:extLst>
            </p:cNvPr>
            <p:cNvSpPr txBox="1"/>
            <p:nvPr/>
          </p:nvSpPr>
          <p:spPr>
            <a:xfrm>
              <a:off x="2131988" y="2954541"/>
              <a:ext cx="3077487" cy="361619"/>
            </a:xfrm>
            <a:prstGeom prst="rect">
              <a:avLst/>
            </a:prstGeom>
            <a:noFill/>
          </p:spPr>
          <p:txBody>
            <a:bodyPr wrap="square" lIns="68562" tIns="34281" rIns="68562" bIns="3428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第一    坚持正确政治方向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A73F95CA-9AAC-483B-BE66-2C0063B0D5FF}"/>
                </a:ext>
              </a:extLst>
            </p:cNvPr>
            <p:cNvGrpSpPr/>
            <p:nvPr/>
          </p:nvGrpSpPr>
          <p:grpSpPr>
            <a:xfrm>
              <a:off x="1015735" y="2628633"/>
              <a:ext cx="4417273" cy="3357585"/>
              <a:chOff x="1015735" y="2628633"/>
              <a:chExt cx="4417273" cy="3357585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D398699-76BD-40EF-9542-B6422507F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988" y="3489638"/>
                <a:ext cx="2962526" cy="2029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31" tIns="45716" rIns="91431" bIns="45716">
                <a:spAutoFit/>
              </a:bodyPr>
              <a:lstStyle/>
              <a:p>
                <a:pPr marL="0" marR="0" lvl="0" indent="0" algn="ctr" defTabSz="912813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Arabic" panose="020F0502020204030204"/>
                    <a:ea typeface="微软雅黑"/>
                    <a:cs typeface="+mn-ea"/>
                    <a:sym typeface="+mn-lt"/>
                  </a:rPr>
                  <a:t>全面贯彻习近平总书记全面依法治国新理念新思想新战略，坚决贯彻党中央的决策部署，坚持服务党和国家工作大局，充分发挥民法典在坚持和完善中国特色社会主义制度、推进国家治理体系和治理能力现代化中的重要作用。</a:t>
                </a:r>
              </a:p>
            </p:txBody>
          </p:sp>
          <p:sp>
            <p:nvSpPr>
              <p:cNvPr id="24" name="iconfont-11865-5649601">
                <a:extLst>
                  <a:ext uri="{FF2B5EF4-FFF2-40B4-BE49-F238E27FC236}">
                    <a16:creationId xmlns:a16="http://schemas.microsoft.com/office/drawing/2014/main" id="{A13684F3-AC18-4C78-86A9-D2052AD2AB6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5735" y="2628633"/>
                <a:ext cx="4417273" cy="3357585"/>
              </a:xfrm>
              <a:custGeom>
                <a:avLst/>
                <a:gdLst>
                  <a:gd name="T0" fmla="*/ 484 w 8818"/>
                  <a:gd name="T1" fmla="*/ 7666 h 10696"/>
                  <a:gd name="T2" fmla="*/ 427 w 8818"/>
                  <a:gd name="T3" fmla="*/ 7609 h 10696"/>
                  <a:gd name="T4" fmla="*/ 427 w 8818"/>
                  <a:gd name="T5" fmla="*/ 2546 h 10696"/>
                  <a:gd name="T6" fmla="*/ 484 w 8818"/>
                  <a:gd name="T7" fmla="*/ 2489 h 10696"/>
                  <a:gd name="T8" fmla="*/ 541 w 8818"/>
                  <a:gd name="T9" fmla="*/ 2546 h 10696"/>
                  <a:gd name="T10" fmla="*/ 541 w 8818"/>
                  <a:gd name="T11" fmla="*/ 7609 h 10696"/>
                  <a:gd name="T12" fmla="*/ 484 w 8818"/>
                  <a:gd name="T13" fmla="*/ 7666 h 10696"/>
                  <a:gd name="T14" fmla="*/ 7979 w 8818"/>
                  <a:gd name="T15" fmla="*/ 10696 h 10696"/>
                  <a:gd name="T16" fmla="*/ 1266 w 8818"/>
                  <a:gd name="T17" fmla="*/ 10696 h 10696"/>
                  <a:gd name="T18" fmla="*/ 427 w 8818"/>
                  <a:gd name="T19" fmla="*/ 9629 h 10696"/>
                  <a:gd name="T20" fmla="*/ 427 w 8818"/>
                  <a:gd name="T21" fmla="*/ 8562 h 10696"/>
                  <a:gd name="T22" fmla="*/ 484 w 8818"/>
                  <a:gd name="T23" fmla="*/ 8505 h 10696"/>
                  <a:gd name="T24" fmla="*/ 541 w 8818"/>
                  <a:gd name="T25" fmla="*/ 8562 h 10696"/>
                  <a:gd name="T26" fmla="*/ 541 w 8818"/>
                  <a:gd name="T27" fmla="*/ 9629 h 10696"/>
                  <a:gd name="T28" fmla="*/ 1266 w 8818"/>
                  <a:gd name="T29" fmla="*/ 10568 h 10696"/>
                  <a:gd name="T30" fmla="*/ 7979 w 8818"/>
                  <a:gd name="T31" fmla="*/ 10568 h 10696"/>
                  <a:gd name="T32" fmla="*/ 8704 w 8818"/>
                  <a:gd name="T33" fmla="*/ 9629 h 10696"/>
                  <a:gd name="T34" fmla="*/ 8704 w 8818"/>
                  <a:gd name="T35" fmla="*/ 1067 h 10696"/>
                  <a:gd name="T36" fmla="*/ 7979 w 8818"/>
                  <a:gd name="T37" fmla="*/ 128 h 10696"/>
                  <a:gd name="T38" fmla="*/ 1266 w 8818"/>
                  <a:gd name="T39" fmla="*/ 128 h 10696"/>
                  <a:gd name="T40" fmla="*/ 541 w 8818"/>
                  <a:gd name="T41" fmla="*/ 1067 h 10696"/>
                  <a:gd name="T42" fmla="*/ 541 w 8818"/>
                  <a:gd name="T43" fmla="*/ 1224 h 10696"/>
                  <a:gd name="T44" fmla="*/ 484 w 8818"/>
                  <a:gd name="T45" fmla="*/ 1280 h 10696"/>
                  <a:gd name="T46" fmla="*/ 427 w 8818"/>
                  <a:gd name="T47" fmla="*/ 1224 h 10696"/>
                  <a:gd name="T48" fmla="*/ 427 w 8818"/>
                  <a:gd name="T49" fmla="*/ 1067 h 10696"/>
                  <a:gd name="T50" fmla="*/ 1266 w 8818"/>
                  <a:gd name="T51" fmla="*/ 0 h 10696"/>
                  <a:gd name="T52" fmla="*/ 7979 w 8818"/>
                  <a:gd name="T53" fmla="*/ 0 h 10696"/>
                  <a:gd name="T54" fmla="*/ 8818 w 8818"/>
                  <a:gd name="T55" fmla="*/ 1067 h 10696"/>
                  <a:gd name="T56" fmla="*/ 8818 w 8818"/>
                  <a:gd name="T57" fmla="*/ 9643 h 10696"/>
                  <a:gd name="T58" fmla="*/ 7979 w 8818"/>
                  <a:gd name="T59" fmla="*/ 10696 h 10696"/>
                  <a:gd name="T60" fmla="*/ 1266 w 8818"/>
                  <a:gd name="T61" fmla="*/ 1992 h 10696"/>
                  <a:gd name="T62" fmla="*/ 57 w 8818"/>
                  <a:gd name="T63" fmla="*/ 1992 h 10696"/>
                  <a:gd name="T64" fmla="*/ 0 w 8818"/>
                  <a:gd name="T65" fmla="*/ 1935 h 10696"/>
                  <a:gd name="T66" fmla="*/ 57 w 8818"/>
                  <a:gd name="T67" fmla="*/ 1878 h 10696"/>
                  <a:gd name="T68" fmla="*/ 1266 w 8818"/>
                  <a:gd name="T69" fmla="*/ 1878 h 10696"/>
                  <a:gd name="T70" fmla="*/ 1323 w 8818"/>
                  <a:gd name="T71" fmla="*/ 1935 h 10696"/>
                  <a:gd name="T72" fmla="*/ 1266 w 8818"/>
                  <a:gd name="T73" fmla="*/ 1992 h 10696"/>
                  <a:gd name="T74" fmla="*/ 1266 w 8818"/>
                  <a:gd name="T75" fmla="*/ 8207 h 10696"/>
                  <a:gd name="T76" fmla="*/ 57 w 8818"/>
                  <a:gd name="T77" fmla="*/ 8207 h 10696"/>
                  <a:gd name="T78" fmla="*/ 0 w 8818"/>
                  <a:gd name="T79" fmla="*/ 8150 h 10696"/>
                  <a:gd name="T80" fmla="*/ 57 w 8818"/>
                  <a:gd name="T81" fmla="*/ 8093 h 10696"/>
                  <a:gd name="T82" fmla="*/ 1266 w 8818"/>
                  <a:gd name="T83" fmla="*/ 8093 h 10696"/>
                  <a:gd name="T84" fmla="*/ 1323 w 8818"/>
                  <a:gd name="T85" fmla="*/ 8150 h 10696"/>
                  <a:gd name="T86" fmla="*/ 1266 w 8818"/>
                  <a:gd name="T87" fmla="*/ 8207 h 10696"/>
                  <a:gd name="T88" fmla="*/ 1735 w 8818"/>
                  <a:gd name="T89" fmla="*/ 10696 h 10696"/>
                  <a:gd name="T90" fmla="*/ 1679 w 8818"/>
                  <a:gd name="T91" fmla="*/ 10639 h 10696"/>
                  <a:gd name="T92" fmla="*/ 1679 w 8818"/>
                  <a:gd name="T93" fmla="*/ 57 h 10696"/>
                  <a:gd name="T94" fmla="*/ 1735 w 8818"/>
                  <a:gd name="T95" fmla="*/ 0 h 10696"/>
                  <a:gd name="T96" fmla="*/ 1792 w 8818"/>
                  <a:gd name="T97" fmla="*/ 57 h 10696"/>
                  <a:gd name="T98" fmla="*/ 1792 w 8818"/>
                  <a:gd name="T99" fmla="*/ 10639 h 10696"/>
                  <a:gd name="T100" fmla="*/ 1735 w 8818"/>
                  <a:gd name="T101" fmla="*/ 10696 h 10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18" h="10696">
                    <a:moveTo>
                      <a:pt x="484" y="7666"/>
                    </a:moveTo>
                    <a:cubicBezTo>
                      <a:pt x="455" y="7666"/>
                      <a:pt x="427" y="7638"/>
                      <a:pt x="427" y="7609"/>
                    </a:cubicBezTo>
                    <a:lnTo>
                      <a:pt x="427" y="2546"/>
                    </a:lnTo>
                    <a:cubicBezTo>
                      <a:pt x="427" y="2518"/>
                      <a:pt x="455" y="2489"/>
                      <a:pt x="484" y="2489"/>
                    </a:cubicBezTo>
                    <a:cubicBezTo>
                      <a:pt x="512" y="2489"/>
                      <a:pt x="541" y="2518"/>
                      <a:pt x="541" y="2546"/>
                    </a:cubicBezTo>
                    <a:lnTo>
                      <a:pt x="541" y="7609"/>
                    </a:lnTo>
                    <a:cubicBezTo>
                      <a:pt x="555" y="7638"/>
                      <a:pt x="527" y="7666"/>
                      <a:pt x="484" y="7666"/>
                    </a:cubicBezTo>
                    <a:close/>
                    <a:moveTo>
                      <a:pt x="7979" y="10696"/>
                    </a:moveTo>
                    <a:lnTo>
                      <a:pt x="1266" y="10696"/>
                    </a:lnTo>
                    <a:cubicBezTo>
                      <a:pt x="797" y="10696"/>
                      <a:pt x="427" y="10226"/>
                      <a:pt x="427" y="9629"/>
                    </a:cubicBezTo>
                    <a:lnTo>
                      <a:pt x="427" y="8562"/>
                    </a:lnTo>
                    <a:cubicBezTo>
                      <a:pt x="427" y="8534"/>
                      <a:pt x="455" y="8505"/>
                      <a:pt x="484" y="8505"/>
                    </a:cubicBezTo>
                    <a:cubicBezTo>
                      <a:pt x="512" y="8505"/>
                      <a:pt x="541" y="8534"/>
                      <a:pt x="541" y="8562"/>
                    </a:cubicBezTo>
                    <a:lnTo>
                      <a:pt x="541" y="9629"/>
                    </a:lnTo>
                    <a:cubicBezTo>
                      <a:pt x="541" y="10141"/>
                      <a:pt x="868" y="10568"/>
                      <a:pt x="1266" y="10568"/>
                    </a:cubicBezTo>
                    <a:lnTo>
                      <a:pt x="7979" y="10568"/>
                    </a:lnTo>
                    <a:cubicBezTo>
                      <a:pt x="8377" y="10568"/>
                      <a:pt x="8704" y="10141"/>
                      <a:pt x="8704" y="9629"/>
                    </a:cubicBezTo>
                    <a:lnTo>
                      <a:pt x="8704" y="1067"/>
                    </a:lnTo>
                    <a:cubicBezTo>
                      <a:pt x="8704" y="555"/>
                      <a:pt x="8377" y="128"/>
                      <a:pt x="7979" y="128"/>
                    </a:cubicBezTo>
                    <a:lnTo>
                      <a:pt x="1266" y="128"/>
                    </a:lnTo>
                    <a:cubicBezTo>
                      <a:pt x="868" y="128"/>
                      <a:pt x="541" y="555"/>
                      <a:pt x="541" y="1067"/>
                    </a:cubicBezTo>
                    <a:lnTo>
                      <a:pt x="541" y="1224"/>
                    </a:lnTo>
                    <a:cubicBezTo>
                      <a:pt x="541" y="1252"/>
                      <a:pt x="512" y="1280"/>
                      <a:pt x="484" y="1280"/>
                    </a:cubicBezTo>
                    <a:cubicBezTo>
                      <a:pt x="455" y="1280"/>
                      <a:pt x="427" y="1252"/>
                      <a:pt x="427" y="1224"/>
                    </a:cubicBezTo>
                    <a:lnTo>
                      <a:pt x="427" y="1067"/>
                    </a:lnTo>
                    <a:cubicBezTo>
                      <a:pt x="427" y="484"/>
                      <a:pt x="811" y="0"/>
                      <a:pt x="1266" y="0"/>
                    </a:cubicBezTo>
                    <a:lnTo>
                      <a:pt x="7979" y="0"/>
                    </a:lnTo>
                    <a:cubicBezTo>
                      <a:pt x="8448" y="0"/>
                      <a:pt x="8818" y="470"/>
                      <a:pt x="8818" y="1067"/>
                    </a:cubicBezTo>
                    <a:lnTo>
                      <a:pt x="8818" y="9643"/>
                    </a:lnTo>
                    <a:cubicBezTo>
                      <a:pt x="8818" y="10226"/>
                      <a:pt x="8448" y="10696"/>
                      <a:pt x="7979" y="10696"/>
                    </a:cubicBezTo>
                    <a:close/>
                    <a:moveTo>
                      <a:pt x="1266" y="1992"/>
                    </a:moveTo>
                    <a:lnTo>
                      <a:pt x="57" y="1992"/>
                    </a:lnTo>
                    <a:cubicBezTo>
                      <a:pt x="29" y="1992"/>
                      <a:pt x="0" y="1963"/>
                      <a:pt x="0" y="1935"/>
                    </a:cubicBezTo>
                    <a:cubicBezTo>
                      <a:pt x="0" y="1906"/>
                      <a:pt x="29" y="1878"/>
                      <a:pt x="57" y="1878"/>
                    </a:cubicBezTo>
                    <a:lnTo>
                      <a:pt x="1266" y="1878"/>
                    </a:lnTo>
                    <a:cubicBezTo>
                      <a:pt x="1295" y="1878"/>
                      <a:pt x="1323" y="1906"/>
                      <a:pt x="1323" y="1935"/>
                    </a:cubicBezTo>
                    <a:cubicBezTo>
                      <a:pt x="1323" y="1963"/>
                      <a:pt x="1295" y="1992"/>
                      <a:pt x="1266" y="1992"/>
                    </a:cubicBezTo>
                    <a:close/>
                    <a:moveTo>
                      <a:pt x="1266" y="8207"/>
                    </a:moveTo>
                    <a:lnTo>
                      <a:pt x="57" y="8207"/>
                    </a:lnTo>
                    <a:cubicBezTo>
                      <a:pt x="29" y="8207"/>
                      <a:pt x="0" y="8178"/>
                      <a:pt x="0" y="8150"/>
                    </a:cubicBezTo>
                    <a:cubicBezTo>
                      <a:pt x="0" y="8121"/>
                      <a:pt x="29" y="8093"/>
                      <a:pt x="57" y="8093"/>
                    </a:cubicBezTo>
                    <a:lnTo>
                      <a:pt x="1266" y="8093"/>
                    </a:lnTo>
                    <a:cubicBezTo>
                      <a:pt x="1295" y="8093"/>
                      <a:pt x="1323" y="8121"/>
                      <a:pt x="1323" y="8150"/>
                    </a:cubicBezTo>
                    <a:cubicBezTo>
                      <a:pt x="1323" y="8178"/>
                      <a:pt x="1295" y="8207"/>
                      <a:pt x="1266" y="8207"/>
                    </a:cubicBezTo>
                    <a:close/>
                    <a:moveTo>
                      <a:pt x="1735" y="10696"/>
                    </a:moveTo>
                    <a:cubicBezTo>
                      <a:pt x="1707" y="10696"/>
                      <a:pt x="1679" y="10667"/>
                      <a:pt x="1679" y="10639"/>
                    </a:cubicBezTo>
                    <a:lnTo>
                      <a:pt x="1679" y="57"/>
                    </a:lnTo>
                    <a:cubicBezTo>
                      <a:pt x="1679" y="29"/>
                      <a:pt x="1707" y="0"/>
                      <a:pt x="1735" y="0"/>
                    </a:cubicBezTo>
                    <a:cubicBezTo>
                      <a:pt x="1764" y="0"/>
                      <a:pt x="1792" y="29"/>
                      <a:pt x="1792" y="57"/>
                    </a:cubicBezTo>
                    <a:lnTo>
                      <a:pt x="1792" y="10639"/>
                    </a:lnTo>
                    <a:cubicBezTo>
                      <a:pt x="1792" y="10667"/>
                      <a:pt x="1764" y="10696"/>
                      <a:pt x="1735" y="10696"/>
                    </a:cubicBezTo>
                    <a:close/>
                  </a:path>
                </a:pathLst>
              </a:custGeom>
              <a:solidFill>
                <a:srgbClr val="C00000"/>
              </a:solidFill>
              <a:ln w="38100">
                <a:noFill/>
              </a:ln>
            </p:spPr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0C7BEBD-60B8-4E57-9973-7EAE795C0D2C}"/>
              </a:ext>
            </a:extLst>
          </p:cNvPr>
          <p:cNvGrpSpPr/>
          <p:nvPr/>
        </p:nvGrpSpPr>
        <p:grpSpPr>
          <a:xfrm>
            <a:off x="6325728" y="2628632"/>
            <a:ext cx="4417273" cy="3357585"/>
            <a:chOff x="6325728" y="2628632"/>
            <a:chExt cx="4417273" cy="3357585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945DC64F-2B65-414A-A795-E145480C07F8}"/>
                </a:ext>
              </a:extLst>
            </p:cNvPr>
            <p:cNvSpPr txBox="1"/>
            <p:nvPr/>
          </p:nvSpPr>
          <p:spPr>
            <a:xfrm>
              <a:off x="7441982" y="2954540"/>
              <a:ext cx="2917504" cy="361619"/>
            </a:xfrm>
            <a:prstGeom prst="rect">
              <a:avLst/>
            </a:prstGeom>
            <a:noFill/>
          </p:spPr>
          <p:txBody>
            <a:bodyPr wrap="square" lIns="68562" tIns="34281" rIns="68562" bIns="3428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第二    坚持以人民为中心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F7559B4-E2D2-4F25-871C-CA1C11558F09}"/>
                </a:ext>
              </a:extLst>
            </p:cNvPr>
            <p:cNvGrpSpPr/>
            <p:nvPr/>
          </p:nvGrpSpPr>
          <p:grpSpPr>
            <a:xfrm>
              <a:off x="6325728" y="2628632"/>
              <a:ext cx="4417273" cy="3357585"/>
              <a:chOff x="6325728" y="2628632"/>
              <a:chExt cx="4417273" cy="3357585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FB95CC6-17E3-487C-9023-6EA0C16C3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1981" y="3681256"/>
                <a:ext cx="2917504" cy="1749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31" tIns="45716" rIns="91431" bIns="45716">
                <a:spAutoFit/>
              </a:bodyPr>
              <a:lstStyle/>
              <a:p>
                <a:pPr algn="ctr" defTabSz="912813" fontAlgn="base">
                  <a:lnSpc>
                    <a:spcPct val="130000"/>
                  </a:lnSpc>
                  <a:spcBef>
                    <a:spcPct val="0"/>
                  </a:spcBef>
                  <a:spcAft>
                    <a:spcPts val="500"/>
                  </a:spcAft>
                </a:pPr>
                <a:r>
                  <a:rPr lang="zh-CN" altLang="en-US" sz="1400" kern="0" dirty="0">
                    <a:solidFill>
                      <a:prstClr val="black"/>
                    </a:solidFill>
                    <a:latin typeface="Adobe Arabic" panose="020F0502020204030204"/>
                    <a:ea typeface="微软雅黑"/>
                    <a:cs typeface="+mn-ea"/>
                    <a:sym typeface="+mn-lt"/>
                  </a:rPr>
                  <a:t>以保护民事权利为出发点和落脚点，切实回应人民的法治需求，更好地满足人民日益增长的美好生活需要，充分实现好、维护好、发展好最广大人民的根本利益，使民法典成为新时代保护人民民事权利的好法典。</a:t>
                </a:r>
              </a:p>
            </p:txBody>
          </p:sp>
          <p:sp>
            <p:nvSpPr>
              <p:cNvPr id="2" name="iconfont-11865-5649601">
                <a:extLst>
                  <a:ext uri="{FF2B5EF4-FFF2-40B4-BE49-F238E27FC236}">
                    <a16:creationId xmlns:a16="http://schemas.microsoft.com/office/drawing/2014/main" id="{C167C16F-E54C-43E2-9D90-46D445633A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25728" y="2628632"/>
                <a:ext cx="4417273" cy="3357585"/>
              </a:xfrm>
              <a:custGeom>
                <a:avLst/>
                <a:gdLst>
                  <a:gd name="T0" fmla="*/ 484 w 8818"/>
                  <a:gd name="T1" fmla="*/ 7666 h 10696"/>
                  <a:gd name="T2" fmla="*/ 427 w 8818"/>
                  <a:gd name="T3" fmla="*/ 7609 h 10696"/>
                  <a:gd name="T4" fmla="*/ 427 w 8818"/>
                  <a:gd name="T5" fmla="*/ 2546 h 10696"/>
                  <a:gd name="T6" fmla="*/ 484 w 8818"/>
                  <a:gd name="T7" fmla="*/ 2489 h 10696"/>
                  <a:gd name="T8" fmla="*/ 541 w 8818"/>
                  <a:gd name="T9" fmla="*/ 2546 h 10696"/>
                  <a:gd name="T10" fmla="*/ 541 w 8818"/>
                  <a:gd name="T11" fmla="*/ 7609 h 10696"/>
                  <a:gd name="T12" fmla="*/ 484 w 8818"/>
                  <a:gd name="T13" fmla="*/ 7666 h 10696"/>
                  <a:gd name="T14" fmla="*/ 7979 w 8818"/>
                  <a:gd name="T15" fmla="*/ 10696 h 10696"/>
                  <a:gd name="T16" fmla="*/ 1266 w 8818"/>
                  <a:gd name="T17" fmla="*/ 10696 h 10696"/>
                  <a:gd name="T18" fmla="*/ 427 w 8818"/>
                  <a:gd name="T19" fmla="*/ 9629 h 10696"/>
                  <a:gd name="T20" fmla="*/ 427 w 8818"/>
                  <a:gd name="T21" fmla="*/ 8562 h 10696"/>
                  <a:gd name="T22" fmla="*/ 484 w 8818"/>
                  <a:gd name="T23" fmla="*/ 8505 h 10696"/>
                  <a:gd name="T24" fmla="*/ 541 w 8818"/>
                  <a:gd name="T25" fmla="*/ 8562 h 10696"/>
                  <a:gd name="T26" fmla="*/ 541 w 8818"/>
                  <a:gd name="T27" fmla="*/ 9629 h 10696"/>
                  <a:gd name="T28" fmla="*/ 1266 w 8818"/>
                  <a:gd name="T29" fmla="*/ 10568 h 10696"/>
                  <a:gd name="T30" fmla="*/ 7979 w 8818"/>
                  <a:gd name="T31" fmla="*/ 10568 h 10696"/>
                  <a:gd name="T32" fmla="*/ 8704 w 8818"/>
                  <a:gd name="T33" fmla="*/ 9629 h 10696"/>
                  <a:gd name="T34" fmla="*/ 8704 w 8818"/>
                  <a:gd name="T35" fmla="*/ 1067 h 10696"/>
                  <a:gd name="T36" fmla="*/ 7979 w 8818"/>
                  <a:gd name="T37" fmla="*/ 128 h 10696"/>
                  <a:gd name="T38" fmla="*/ 1266 w 8818"/>
                  <a:gd name="T39" fmla="*/ 128 h 10696"/>
                  <a:gd name="T40" fmla="*/ 541 w 8818"/>
                  <a:gd name="T41" fmla="*/ 1067 h 10696"/>
                  <a:gd name="T42" fmla="*/ 541 w 8818"/>
                  <a:gd name="T43" fmla="*/ 1224 h 10696"/>
                  <a:gd name="T44" fmla="*/ 484 w 8818"/>
                  <a:gd name="T45" fmla="*/ 1280 h 10696"/>
                  <a:gd name="T46" fmla="*/ 427 w 8818"/>
                  <a:gd name="T47" fmla="*/ 1224 h 10696"/>
                  <a:gd name="T48" fmla="*/ 427 w 8818"/>
                  <a:gd name="T49" fmla="*/ 1067 h 10696"/>
                  <a:gd name="T50" fmla="*/ 1266 w 8818"/>
                  <a:gd name="T51" fmla="*/ 0 h 10696"/>
                  <a:gd name="T52" fmla="*/ 7979 w 8818"/>
                  <a:gd name="T53" fmla="*/ 0 h 10696"/>
                  <a:gd name="T54" fmla="*/ 8818 w 8818"/>
                  <a:gd name="T55" fmla="*/ 1067 h 10696"/>
                  <a:gd name="T56" fmla="*/ 8818 w 8818"/>
                  <a:gd name="T57" fmla="*/ 9643 h 10696"/>
                  <a:gd name="T58" fmla="*/ 7979 w 8818"/>
                  <a:gd name="T59" fmla="*/ 10696 h 10696"/>
                  <a:gd name="T60" fmla="*/ 1266 w 8818"/>
                  <a:gd name="T61" fmla="*/ 1992 h 10696"/>
                  <a:gd name="T62" fmla="*/ 57 w 8818"/>
                  <a:gd name="T63" fmla="*/ 1992 h 10696"/>
                  <a:gd name="T64" fmla="*/ 0 w 8818"/>
                  <a:gd name="T65" fmla="*/ 1935 h 10696"/>
                  <a:gd name="T66" fmla="*/ 57 w 8818"/>
                  <a:gd name="T67" fmla="*/ 1878 h 10696"/>
                  <a:gd name="T68" fmla="*/ 1266 w 8818"/>
                  <a:gd name="T69" fmla="*/ 1878 h 10696"/>
                  <a:gd name="T70" fmla="*/ 1323 w 8818"/>
                  <a:gd name="T71" fmla="*/ 1935 h 10696"/>
                  <a:gd name="T72" fmla="*/ 1266 w 8818"/>
                  <a:gd name="T73" fmla="*/ 1992 h 10696"/>
                  <a:gd name="T74" fmla="*/ 1266 w 8818"/>
                  <a:gd name="T75" fmla="*/ 8207 h 10696"/>
                  <a:gd name="T76" fmla="*/ 57 w 8818"/>
                  <a:gd name="T77" fmla="*/ 8207 h 10696"/>
                  <a:gd name="T78" fmla="*/ 0 w 8818"/>
                  <a:gd name="T79" fmla="*/ 8150 h 10696"/>
                  <a:gd name="T80" fmla="*/ 57 w 8818"/>
                  <a:gd name="T81" fmla="*/ 8093 h 10696"/>
                  <a:gd name="T82" fmla="*/ 1266 w 8818"/>
                  <a:gd name="T83" fmla="*/ 8093 h 10696"/>
                  <a:gd name="T84" fmla="*/ 1323 w 8818"/>
                  <a:gd name="T85" fmla="*/ 8150 h 10696"/>
                  <a:gd name="T86" fmla="*/ 1266 w 8818"/>
                  <a:gd name="T87" fmla="*/ 8207 h 10696"/>
                  <a:gd name="T88" fmla="*/ 1735 w 8818"/>
                  <a:gd name="T89" fmla="*/ 10696 h 10696"/>
                  <a:gd name="T90" fmla="*/ 1679 w 8818"/>
                  <a:gd name="T91" fmla="*/ 10639 h 10696"/>
                  <a:gd name="T92" fmla="*/ 1679 w 8818"/>
                  <a:gd name="T93" fmla="*/ 57 h 10696"/>
                  <a:gd name="T94" fmla="*/ 1735 w 8818"/>
                  <a:gd name="T95" fmla="*/ 0 h 10696"/>
                  <a:gd name="T96" fmla="*/ 1792 w 8818"/>
                  <a:gd name="T97" fmla="*/ 57 h 10696"/>
                  <a:gd name="T98" fmla="*/ 1792 w 8818"/>
                  <a:gd name="T99" fmla="*/ 10639 h 10696"/>
                  <a:gd name="T100" fmla="*/ 1735 w 8818"/>
                  <a:gd name="T101" fmla="*/ 10696 h 10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18" h="10696">
                    <a:moveTo>
                      <a:pt x="484" y="7666"/>
                    </a:moveTo>
                    <a:cubicBezTo>
                      <a:pt x="455" y="7666"/>
                      <a:pt x="427" y="7638"/>
                      <a:pt x="427" y="7609"/>
                    </a:cubicBezTo>
                    <a:lnTo>
                      <a:pt x="427" y="2546"/>
                    </a:lnTo>
                    <a:cubicBezTo>
                      <a:pt x="427" y="2518"/>
                      <a:pt x="455" y="2489"/>
                      <a:pt x="484" y="2489"/>
                    </a:cubicBezTo>
                    <a:cubicBezTo>
                      <a:pt x="512" y="2489"/>
                      <a:pt x="541" y="2518"/>
                      <a:pt x="541" y="2546"/>
                    </a:cubicBezTo>
                    <a:lnTo>
                      <a:pt x="541" y="7609"/>
                    </a:lnTo>
                    <a:cubicBezTo>
                      <a:pt x="555" y="7638"/>
                      <a:pt x="527" y="7666"/>
                      <a:pt x="484" y="7666"/>
                    </a:cubicBezTo>
                    <a:close/>
                    <a:moveTo>
                      <a:pt x="7979" y="10696"/>
                    </a:moveTo>
                    <a:lnTo>
                      <a:pt x="1266" y="10696"/>
                    </a:lnTo>
                    <a:cubicBezTo>
                      <a:pt x="797" y="10696"/>
                      <a:pt x="427" y="10226"/>
                      <a:pt x="427" y="9629"/>
                    </a:cubicBezTo>
                    <a:lnTo>
                      <a:pt x="427" y="8562"/>
                    </a:lnTo>
                    <a:cubicBezTo>
                      <a:pt x="427" y="8534"/>
                      <a:pt x="455" y="8505"/>
                      <a:pt x="484" y="8505"/>
                    </a:cubicBezTo>
                    <a:cubicBezTo>
                      <a:pt x="512" y="8505"/>
                      <a:pt x="541" y="8534"/>
                      <a:pt x="541" y="8562"/>
                    </a:cubicBezTo>
                    <a:lnTo>
                      <a:pt x="541" y="9629"/>
                    </a:lnTo>
                    <a:cubicBezTo>
                      <a:pt x="541" y="10141"/>
                      <a:pt x="868" y="10568"/>
                      <a:pt x="1266" y="10568"/>
                    </a:cubicBezTo>
                    <a:lnTo>
                      <a:pt x="7979" y="10568"/>
                    </a:lnTo>
                    <a:cubicBezTo>
                      <a:pt x="8377" y="10568"/>
                      <a:pt x="8704" y="10141"/>
                      <a:pt x="8704" y="9629"/>
                    </a:cubicBezTo>
                    <a:lnTo>
                      <a:pt x="8704" y="1067"/>
                    </a:lnTo>
                    <a:cubicBezTo>
                      <a:pt x="8704" y="555"/>
                      <a:pt x="8377" y="128"/>
                      <a:pt x="7979" y="128"/>
                    </a:cubicBezTo>
                    <a:lnTo>
                      <a:pt x="1266" y="128"/>
                    </a:lnTo>
                    <a:cubicBezTo>
                      <a:pt x="868" y="128"/>
                      <a:pt x="541" y="555"/>
                      <a:pt x="541" y="1067"/>
                    </a:cubicBezTo>
                    <a:lnTo>
                      <a:pt x="541" y="1224"/>
                    </a:lnTo>
                    <a:cubicBezTo>
                      <a:pt x="541" y="1252"/>
                      <a:pt x="512" y="1280"/>
                      <a:pt x="484" y="1280"/>
                    </a:cubicBezTo>
                    <a:cubicBezTo>
                      <a:pt x="455" y="1280"/>
                      <a:pt x="427" y="1252"/>
                      <a:pt x="427" y="1224"/>
                    </a:cubicBezTo>
                    <a:lnTo>
                      <a:pt x="427" y="1067"/>
                    </a:lnTo>
                    <a:cubicBezTo>
                      <a:pt x="427" y="484"/>
                      <a:pt x="811" y="0"/>
                      <a:pt x="1266" y="0"/>
                    </a:cubicBezTo>
                    <a:lnTo>
                      <a:pt x="7979" y="0"/>
                    </a:lnTo>
                    <a:cubicBezTo>
                      <a:pt x="8448" y="0"/>
                      <a:pt x="8818" y="470"/>
                      <a:pt x="8818" y="1067"/>
                    </a:cubicBezTo>
                    <a:lnTo>
                      <a:pt x="8818" y="9643"/>
                    </a:lnTo>
                    <a:cubicBezTo>
                      <a:pt x="8818" y="10226"/>
                      <a:pt x="8448" y="10696"/>
                      <a:pt x="7979" y="10696"/>
                    </a:cubicBezTo>
                    <a:close/>
                    <a:moveTo>
                      <a:pt x="1266" y="1992"/>
                    </a:moveTo>
                    <a:lnTo>
                      <a:pt x="57" y="1992"/>
                    </a:lnTo>
                    <a:cubicBezTo>
                      <a:pt x="29" y="1992"/>
                      <a:pt x="0" y="1963"/>
                      <a:pt x="0" y="1935"/>
                    </a:cubicBezTo>
                    <a:cubicBezTo>
                      <a:pt x="0" y="1906"/>
                      <a:pt x="29" y="1878"/>
                      <a:pt x="57" y="1878"/>
                    </a:cubicBezTo>
                    <a:lnTo>
                      <a:pt x="1266" y="1878"/>
                    </a:lnTo>
                    <a:cubicBezTo>
                      <a:pt x="1295" y="1878"/>
                      <a:pt x="1323" y="1906"/>
                      <a:pt x="1323" y="1935"/>
                    </a:cubicBezTo>
                    <a:cubicBezTo>
                      <a:pt x="1323" y="1963"/>
                      <a:pt x="1295" y="1992"/>
                      <a:pt x="1266" y="1992"/>
                    </a:cubicBezTo>
                    <a:close/>
                    <a:moveTo>
                      <a:pt x="1266" y="8207"/>
                    </a:moveTo>
                    <a:lnTo>
                      <a:pt x="57" y="8207"/>
                    </a:lnTo>
                    <a:cubicBezTo>
                      <a:pt x="29" y="8207"/>
                      <a:pt x="0" y="8178"/>
                      <a:pt x="0" y="8150"/>
                    </a:cubicBezTo>
                    <a:cubicBezTo>
                      <a:pt x="0" y="8121"/>
                      <a:pt x="29" y="8093"/>
                      <a:pt x="57" y="8093"/>
                    </a:cubicBezTo>
                    <a:lnTo>
                      <a:pt x="1266" y="8093"/>
                    </a:lnTo>
                    <a:cubicBezTo>
                      <a:pt x="1295" y="8093"/>
                      <a:pt x="1323" y="8121"/>
                      <a:pt x="1323" y="8150"/>
                    </a:cubicBezTo>
                    <a:cubicBezTo>
                      <a:pt x="1323" y="8178"/>
                      <a:pt x="1295" y="8207"/>
                      <a:pt x="1266" y="8207"/>
                    </a:cubicBezTo>
                    <a:close/>
                    <a:moveTo>
                      <a:pt x="1735" y="10696"/>
                    </a:moveTo>
                    <a:cubicBezTo>
                      <a:pt x="1707" y="10696"/>
                      <a:pt x="1679" y="10667"/>
                      <a:pt x="1679" y="10639"/>
                    </a:cubicBezTo>
                    <a:lnTo>
                      <a:pt x="1679" y="57"/>
                    </a:lnTo>
                    <a:cubicBezTo>
                      <a:pt x="1679" y="29"/>
                      <a:pt x="1707" y="0"/>
                      <a:pt x="1735" y="0"/>
                    </a:cubicBezTo>
                    <a:cubicBezTo>
                      <a:pt x="1764" y="0"/>
                      <a:pt x="1792" y="29"/>
                      <a:pt x="1792" y="57"/>
                    </a:cubicBezTo>
                    <a:lnTo>
                      <a:pt x="1792" y="10639"/>
                    </a:lnTo>
                    <a:cubicBezTo>
                      <a:pt x="1792" y="10667"/>
                      <a:pt x="1764" y="10696"/>
                      <a:pt x="1735" y="10696"/>
                    </a:cubicBezTo>
                    <a:close/>
                  </a:path>
                </a:pathLst>
              </a:custGeom>
              <a:solidFill>
                <a:srgbClr val="C00000"/>
              </a:solidFill>
              <a:ln w="38100">
                <a:noFill/>
              </a:ln>
            </p:spPr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0E33968-DF20-E9A8-2017-22844C659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7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23001BB-492A-4B37-8301-73D4A6ACD0C8}"/>
              </a:ext>
            </a:extLst>
          </p:cNvPr>
          <p:cNvGrpSpPr/>
          <p:nvPr/>
        </p:nvGrpSpPr>
        <p:grpSpPr>
          <a:xfrm>
            <a:off x="1015735" y="1652611"/>
            <a:ext cx="6009179" cy="536492"/>
            <a:chOff x="1015735" y="1492953"/>
            <a:chExt cx="6009179" cy="536492"/>
          </a:xfrm>
        </p:grpSpPr>
        <p:sp>
          <p:nvSpPr>
            <p:cNvPr id="2" name="平行四边形 1">
              <a:extLst>
                <a:ext uri="{FF2B5EF4-FFF2-40B4-BE49-F238E27FC236}">
                  <a16:creationId xmlns:a16="http://schemas.microsoft.com/office/drawing/2014/main" id="{74A1C55A-1EBD-4C4C-9074-597FBA040BD7}"/>
                </a:ext>
              </a:extLst>
            </p:cNvPr>
            <p:cNvSpPr/>
            <p:nvPr/>
          </p:nvSpPr>
          <p:spPr>
            <a:xfrm>
              <a:off x="1015735" y="1492953"/>
              <a:ext cx="6009179" cy="536492"/>
            </a:xfrm>
            <a:prstGeom prst="parallelogram">
              <a:avLst>
                <a:gd name="adj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BE0CCDFE-59E7-42EA-BC63-ACB7E7263FFC}"/>
                </a:ext>
              </a:extLst>
            </p:cNvPr>
            <p:cNvSpPr txBox="1"/>
            <p:nvPr/>
          </p:nvSpPr>
          <p:spPr>
            <a:xfrm>
              <a:off x="1142780" y="1574260"/>
              <a:ext cx="4417273" cy="361619"/>
            </a:xfrm>
            <a:prstGeom prst="rect">
              <a:avLst/>
            </a:prstGeom>
            <a:noFill/>
          </p:spPr>
          <p:txBody>
            <a:bodyPr wrap="square" lIns="68562" tIns="34281" rIns="68562" bIns="3428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9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第三    坚持立足国情和实际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7D17BA0-1155-4C7C-963C-6F7CDDC19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33" y="2217832"/>
            <a:ext cx="10421524" cy="70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全面总结我国改革开放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多年来民事立法和实践经验，以法典化方式巩固、确认和发展民事法治建设成果，以实践需求指引立法方向，提高民事法律制度的针对性、有效性、适应性，发挥法治的引领、规范、保障作用。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6B1F0FA-E4EF-4D88-A734-2DBABBCFCC09}"/>
              </a:ext>
            </a:extLst>
          </p:cNvPr>
          <p:cNvGrpSpPr/>
          <p:nvPr/>
        </p:nvGrpSpPr>
        <p:grpSpPr>
          <a:xfrm>
            <a:off x="1015734" y="3086352"/>
            <a:ext cx="6009180" cy="536492"/>
            <a:chOff x="1015734" y="2926694"/>
            <a:chExt cx="6009180" cy="536492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05286B81-48C0-49A1-8FC8-DA762CD408BB}"/>
                </a:ext>
              </a:extLst>
            </p:cNvPr>
            <p:cNvSpPr/>
            <p:nvPr/>
          </p:nvSpPr>
          <p:spPr>
            <a:xfrm>
              <a:off x="1015734" y="2926694"/>
              <a:ext cx="6009180" cy="536492"/>
            </a:xfrm>
            <a:prstGeom prst="parallelogram">
              <a:avLst>
                <a:gd name="adj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12C7551C-1258-4279-937E-5709D7016892}"/>
                </a:ext>
              </a:extLst>
            </p:cNvPr>
            <p:cNvSpPr txBox="1"/>
            <p:nvPr/>
          </p:nvSpPr>
          <p:spPr>
            <a:xfrm>
              <a:off x="1142780" y="3020790"/>
              <a:ext cx="5359619" cy="361619"/>
            </a:xfrm>
            <a:prstGeom prst="rect">
              <a:avLst/>
            </a:prstGeom>
            <a:noFill/>
          </p:spPr>
          <p:txBody>
            <a:bodyPr wrap="square" lIns="68562" tIns="34281" rIns="68562" bIns="34281" rtlCol="0" anchor="ctr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900" b="1" i="0" u="none" strike="noStrike" cap="none" spc="30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第四    坚持依法治国与以德治国相结合</a:t>
              </a: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B2739E7-C864-4655-B0C2-4CEF34EC0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33" y="3732349"/>
            <a:ext cx="10421524" cy="70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defTabSz="912813" fontAlgn="base">
              <a:lnSpc>
                <a:spcPct val="130000"/>
              </a:lnSpc>
              <a:spcBef>
                <a:spcPct val="0"/>
              </a:spcBef>
              <a:spcAft>
                <a:spcPts val="500"/>
              </a:spcAft>
            </a:pPr>
            <a:r>
              <a:rPr lang="zh-CN" altLang="en-US" sz="1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注重将社会主义核心价值观融入民事法律规范，大力弘扬传统美德和社会公德，强化规则意识，倡导契约精神，维护公序良俗。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463AEA1-EADA-48DD-8240-3838E2B74796}"/>
              </a:ext>
            </a:extLst>
          </p:cNvPr>
          <p:cNvGrpSpPr/>
          <p:nvPr/>
        </p:nvGrpSpPr>
        <p:grpSpPr>
          <a:xfrm>
            <a:off x="1015733" y="4589791"/>
            <a:ext cx="6459123" cy="536492"/>
            <a:chOff x="1015733" y="4749045"/>
            <a:chExt cx="6459123" cy="536492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7A7A4693-9476-4F23-B45B-484BCF0DE8C2}"/>
                </a:ext>
              </a:extLst>
            </p:cNvPr>
            <p:cNvSpPr/>
            <p:nvPr/>
          </p:nvSpPr>
          <p:spPr>
            <a:xfrm>
              <a:off x="1015733" y="4749045"/>
              <a:ext cx="6009181" cy="536492"/>
            </a:xfrm>
            <a:prstGeom prst="parallelogram">
              <a:avLst>
                <a:gd name="adj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B3319857-07CE-4202-BF04-CD9F0737281B}"/>
                </a:ext>
              </a:extLst>
            </p:cNvPr>
            <p:cNvSpPr txBox="1"/>
            <p:nvPr/>
          </p:nvSpPr>
          <p:spPr>
            <a:xfrm>
              <a:off x="1142780" y="4836481"/>
              <a:ext cx="6332076" cy="361619"/>
            </a:xfrm>
            <a:prstGeom prst="rect">
              <a:avLst/>
            </a:prstGeom>
            <a:noFill/>
          </p:spPr>
          <p:txBody>
            <a:bodyPr wrap="square" lIns="68562" tIns="34281" rIns="68562" bIns="34281" rtlCol="0" anchor="ctr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900" b="1" i="0" u="none" strike="noStrike" cap="none" spc="30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</a:lstStyle>
            <a:p>
              <a:r>
                <a:rPr lang="zh-CN" altLang="en-US" dirty="0">
                  <a:sym typeface="+mn-lt"/>
                </a:rPr>
                <a:t>第五    坚持科学立法、民主立法、依法立法</a:t>
              </a: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286883DB-894F-436A-8693-D9B41994C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33" y="5213719"/>
            <a:ext cx="10421524" cy="70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defTabSz="912813" fontAlgn="base">
              <a:lnSpc>
                <a:spcPct val="130000"/>
              </a:lnSpc>
              <a:spcBef>
                <a:spcPct val="0"/>
              </a:spcBef>
              <a:spcAft>
                <a:spcPts val="500"/>
              </a:spcAft>
            </a:pPr>
            <a:r>
              <a:rPr lang="zh-CN" altLang="en-US" sz="1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不断增强民事法律规范的系统性、完整性，既保持民事法律制度的连续性、稳定性，又保持适度的前瞻性、开放性，同时处理好、衔接好法典化民事法律制度下各类规范之间的关系。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414D818-5E19-490F-8C87-70653B6A02F1}"/>
              </a:ext>
            </a:extLst>
          </p:cNvPr>
          <p:cNvSpPr/>
          <p:nvPr/>
        </p:nvSpPr>
        <p:spPr>
          <a:xfrm>
            <a:off x="1266786" y="547421"/>
            <a:ext cx="677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C00000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 编纂民法典的总体要求和基本原则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5D1B09E-B15F-72A9-71B1-DF87FF3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2F58269-A288-4DCC-AD40-A8238BDFE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" r="2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55A48A-32EC-46D8-AF7F-32002B90F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5" t="8891" r="10184" b="25703"/>
          <a:stretch/>
        </p:blipFill>
        <p:spPr>
          <a:xfrm>
            <a:off x="5333484" y="472782"/>
            <a:ext cx="1525032" cy="1265666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3FBF98A3-20B8-45FE-BFEF-3C2314801AB6}"/>
              </a:ext>
            </a:extLst>
          </p:cNvPr>
          <p:cNvSpPr/>
          <p:nvPr/>
        </p:nvSpPr>
        <p:spPr>
          <a:xfrm>
            <a:off x="3619496" y="3786242"/>
            <a:ext cx="4953006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BF8C9"/>
              </a:gs>
              <a:gs pos="100000">
                <a:srgbClr val="FCFA9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3AF8440-5065-428D-B4EC-B7A8C9DFE4C3}"/>
              </a:ext>
            </a:extLst>
          </p:cNvPr>
          <p:cNvSpPr txBox="1"/>
          <p:nvPr/>
        </p:nvSpPr>
        <p:spPr>
          <a:xfrm>
            <a:off x="4373558" y="1701239"/>
            <a:ext cx="3444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60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PART 02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BF8C9"/>
                  </a:gs>
                  <a:gs pos="100000">
                    <a:srgbClr val="FCFA9A"/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524FE11-5421-4F81-BDC7-027E3649C031}"/>
              </a:ext>
            </a:extLst>
          </p:cNvPr>
          <p:cNvGrpSpPr/>
          <p:nvPr/>
        </p:nvGrpSpPr>
        <p:grpSpPr>
          <a:xfrm>
            <a:off x="4788052" y="4558657"/>
            <a:ext cx="3936847" cy="2299343"/>
            <a:chOff x="4788052" y="4558657"/>
            <a:chExt cx="3936847" cy="229934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9D3A0DE-86A7-427F-AB1D-8DDEB744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391"/>
            <a:stretch/>
          </p:blipFill>
          <p:spPr>
            <a:xfrm>
              <a:off x="4788052" y="4558657"/>
              <a:ext cx="3936847" cy="2299343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F4BE4FB-884D-4535-823B-228A4C84F858}"/>
                </a:ext>
              </a:extLst>
            </p:cNvPr>
            <p:cNvSpPr/>
            <p:nvPr/>
          </p:nvSpPr>
          <p:spPr>
            <a:xfrm>
              <a:off x="6886575" y="5543550"/>
              <a:ext cx="838200" cy="171450"/>
            </a:xfrm>
            <a:prstGeom prst="rect">
              <a:avLst/>
            </a:prstGeom>
            <a:solidFill>
              <a:srgbClr val="B03E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A2B2417-39A2-4A10-82F9-F1E311C9A38B}"/>
                </a:ext>
              </a:extLst>
            </p:cNvPr>
            <p:cNvSpPr txBox="1"/>
            <p:nvPr/>
          </p:nvSpPr>
          <p:spPr>
            <a:xfrm>
              <a:off x="6808231" y="5506164"/>
              <a:ext cx="99488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6000" b="1"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《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民法典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》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01D385A5-2381-469D-97C8-151D0D960DD1}"/>
                </a:ext>
              </a:extLst>
            </p:cNvPr>
            <p:cNvCxnSpPr>
              <a:cxnSpLocks/>
            </p:cNvCxnSpPr>
            <p:nvPr/>
          </p:nvCxnSpPr>
          <p:spPr>
            <a:xfrm>
              <a:off x="6886575" y="5067300"/>
              <a:ext cx="233363" cy="668176"/>
            </a:xfrm>
            <a:prstGeom prst="line">
              <a:avLst/>
            </a:prstGeom>
            <a:ln w="12700">
              <a:solidFill>
                <a:srgbClr val="FC75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0">
            <a:extLst>
              <a:ext uri="{FF2B5EF4-FFF2-40B4-BE49-F238E27FC236}">
                <a16:creationId xmlns:a16="http://schemas.microsoft.com/office/drawing/2014/main" id="{7E918222-8603-4C37-A19C-138A13DB8058}"/>
              </a:ext>
            </a:extLst>
          </p:cNvPr>
          <p:cNvSpPr txBox="1"/>
          <p:nvPr/>
        </p:nvSpPr>
        <p:spPr>
          <a:xfrm>
            <a:off x="3556215" y="3934021"/>
            <a:ext cx="5079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2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中国首部民法典</a:t>
            </a:r>
            <a:r>
              <a:rPr lang="en-US" altLang="zh-CN" sz="1800" dirty="0">
                <a:sym typeface="+mn-lt"/>
              </a:rPr>
              <a:t>2020</a:t>
            </a:r>
            <a:r>
              <a:rPr lang="zh-CN" altLang="en-US" sz="1800" dirty="0">
                <a:sym typeface="+mn-lt"/>
              </a:rPr>
              <a:t>建党专题党课学习</a:t>
            </a:r>
          </a:p>
          <a:p>
            <a:endParaRPr lang="en-US" altLang="zh-CN" sz="1800" dirty="0"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A7C6BC-1BEA-4693-AA93-9D3C4AB5CE60}"/>
              </a:ext>
            </a:extLst>
          </p:cNvPr>
          <p:cNvSpPr txBox="1"/>
          <p:nvPr/>
        </p:nvSpPr>
        <p:spPr>
          <a:xfrm>
            <a:off x="2486416" y="2709225"/>
            <a:ext cx="7533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60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5400" dirty="0">
                <a:sym typeface="+mn-lt"/>
              </a:rPr>
              <a:t>民法典的主要内容解读</a:t>
            </a:r>
          </a:p>
        </p:txBody>
      </p:sp>
    </p:spTree>
    <p:extLst>
      <p:ext uri="{BB962C8B-B14F-4D97-AF65-F5344CB8AC3E}">
        <p14:creationId xmlns:p14="http://schemas.microsoft.com/office/powerpoint/2010/main" val="2278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5A49C50-F28C-49F3-88BD-371E543378A1}"/>
              </a:ext>
            </a:extLst>
          </p:cNvPr>
          <p:cNvGrpSpPr/>
          <p:nvPr/>
        </p:nvGrpSpPr>
        <p:grpSpPr>
          <a:xfrm>
            <a:off x="3904080" y="1359783"/>
            <a:ext cx="4414417" cy="662345"/>
            <a:chOff x="810997" y="5404174"/>
            <a:chExt cx="6000444" cy="495316"/>
          </a:xfrm>
        </p:grpSpPr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4FE7FC3D-7C3E-4B3B-AE2B-6ED6CA108E11}"/>
                </a:ext>
              </a:extLst>
            </p:cNvPr>
            <p:cNvSpPr txBox="1"/>
            <p:nvPr/>
          </p:nvSpPr>
          <p:spPr>
            <a:xfrm>
              <a:off x="810997" y="5404174"/>
              <a:ext cx="6000444" cy="49531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19050" cap="flat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>
                <a:defRPr>
                  <a:latin typeface="+mn-lt"/>
                  <a:ea typeface="+mn-ea"/>
                  <a:cs typeface="+mn-ea"/>
                </a:defRPr>
              </a:lvl1pPr>
            </a:lstStyle>
            <a:p>
              <a:pPr marL="0" marR="0" lvl="0" indent="0" algn="ctr" defTabSz="9140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99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sym typeface="+mn-lt"/>
                </a:rPr>
                <a:t> </a:t>
              </a:r>
              <a:endParaRPr kumimoji="0" lang="zh-CN" altLang="en-US" sz="2399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Arabic" panose="020F0502020204030204"/>
                <a:ea typeface="微软雅黑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3A58796-7604-4FCE-9F6D-A5A72EFFD3F7}"/>
                </a:ext>
              </a:extLst>
            </p:cNvPr>
            <p:cNvSpPr/>
            <p:nvPr/>
          </p:nvSpPr>
          <p:spPr>
            <a:xfrm>
              <a:off x="980126" y="5464322"/>
              <a:ext cx="5662185" cy="391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中华人民共和国民法典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15FF924-DF67-4151-88CD-E75F3130CBAF}"/>
              </a:ext>
            </a:extLst>
          </p:cNvPr>
          <p:cNvGrpSpPr/>
          <p:nvPr/>
        </p:nvGrpSpPr>
        <p:grpSpPr>
          <a:xfrm>
            <a:off x="4469994" y="2261762"/>
            <a:ext cx="1329016" cy="1329016"/>
            <a:chOff x="4396054" y="2551945"/>
            <a:chExt cx="1514352" cy="1514352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24F458D4-2DE4-4189-964F-D57A50CC6BFE}"/>
                </a:ext>
              </a:extLst>
            </p:cNvPr>
            <p:cNvGrpSpPr/>
            <p:nvPr/>
          </p:nvGrpSpPr>
          <p:grpSpPr>
            <a:xfrm>
              <a:off x="4508040" y="2668934"/>
              <a:ext cx="1290381" cy="1290848"/>
              <a:chOff x="304800" y="673100"/>
              <a:chExt cx="4000500" cy="4000500"/>
            </a:xfrm>
            <a:effectLst/>
          </p:grpSpPr>
          <p:sp>
            <p:nvSpPr>
              <p:cNvPr id="65" name="同心圆 2">
                <a:extLst>
                  <a:ext uri="{FF2B5EF4-FFF2-40B4-BE49-F238E27FC236}">
                    <a16:creationId xmlns:a16="http://schemas.microsoft.com/office/drawing/2014/main" id="{F81EE93F-153C-4BD7-A235-D18F77DF792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96503386-8DBC-4B6B-9DBF-557C23672DD9}"/>
                  </a:ext>
                </a:extLst>
              </p:cNvPr>
              <p:cNvSpPr/>
              <p:nvPr/>
            </p:nvSpPr>
            <p:spPr>
              <a:xfrm>
                <a:off x="392111" y="760412"/>
                <a:ext cx="3825875" cy="38258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E03B0D79-AEAF-4ADA-977F-8A389DBFF2FD}"/>
                </a:ext>
              </a:extLst>
            </p:cNvPr>
            <p:cNvSpPr/>
            <p:nvPr/>
          </p:nvSpPr>
          <p:spPr>
            <a:xfrm>
              <a:off x="4428228" y="3121300"/>
              <a:ext cx="1450001" cy="490836"/>
            </a:xfrm>
            <a:prstGeom prst="rect">
              <a:avLst/>
            </a:prstGeom>
          </p:spPr>
          <p:txBody>
            <a:bodyPr wrap="square" lIns="121798" tIns="60899" rIns="121798" bIns="6089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共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7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编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8" name="椭圆 12">
              <a:extLst>
                <a:ext uri="{FF2B5EF4-FFF2-40B4-BE49-F238E27FC236}">
                  <a16:creationId xmlns:a16="http://schemas.microsoft.com/office/drawing/2014/main" id="{C8513D62-ED69-43A9-BA28-19C92718C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054" y="2551945"/>
              <a:ext cx="1514352" cy="1514352"/>
            </a:xfrm>
            <a:prstGeom prst="ellipse">
              <a:avLst/>
            </a:prstGeom>
            <a:noFill/>
            <a:ln w="9525" cmpd="sng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17" tIns="45709" rIns="91417" bIns="45709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C4CBD3-65D4-4061-A64E-D0D4DC18F1D6}"/>
              </a:ext>
            </a:extLst>
          </p:cNvPr>
          <p:cNvGrpSpPr/>
          <p:nvPr/>
        </p:nvGrpSpPr>
        <p:grpSpPr>
          <a:xfrm>
            <a:off x="6201295" y="2267050"/>
            <a:ext cx="1353113" cy="1353113"/>
            <a:chOff x="6139187" y="2535868"/>
            <a:chExt cx="1514352" cy="1514352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3F8B6E6F-C761-4334-AE64-46B726731668}"/>
                </a:ext>
              </a:extLst>
            </p:cNvPr>
            <p:cNvGrpSpPr/>
            <p:nvPr/>
          </p:nvGrpSpPr>
          <p:grpSpPr>
            <a:xfrm>
              <a:off x="6272771" y="2670286"/>
              <a:ext cx="1290381" cy="1290848"/>
              <a:chOff x="304800" y="673100"/>
              <a:chExt cx="4000500" cy="4000500"/>
            </a:xfrm>
            <a:effectLst/>
          </p:grpSpPr>
          <p:sp>
            <p:nvSpPr>
              <p:cNvPr id="70" name="同心圆 2">
                <a:extLst>
                  <a:ext uri="{FF2B5EF4-FFF2-40B4-BE49-F238E27FC236}">
                    <a16:creationId xmlns:a16="http://schemas.microsoft.com/office/drawing/2014/main" id="{CA624AB4-B000-4FBD-8D7E-5EF8620E9FF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5236D348-C0D3-4325-8731-53C7CF93B9E8}"/>
                  </a:ext>
                </a:extLst>
              </p:cNvPr>
              <p:cNvSpPr/>
              <p:nvPr/>
            </p:nvSpPr>
            <p:spPr>
              <a:xfrm>
                <a:off x="392111" y="760412"/>
                <a:ext cx="3825875" cy="38258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D42619CC-01B7-4473-90F5-E256AD9AE101}"/>
                </a:ext>
              </a:extLst>
            </p:cNvPr>
            <p:cNvSpPr/>
            <p:nvPr/>
          </p:nvSpPr>
          <p:spPr>
            <a:xfrm>
              <a:off x="6171362" y="3070603"/>
              <a:ext cx="1450000" cy="492319"/>
            </a:xfrm>
            <a:prstGeom prst="rect">
              <a:avLst/>
            </a:prstGeom>
          </p:spPr>
          <p:txBody>
            <a:bodyPr wrap="square" lIns="121798" tIns="60899" rIns="121798" bIns="6089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1260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条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3" name="椭圆 12">
              <a:extLst>
                <a:ext uri="{FF2B5EF4-FFF2-40B4-BE49-F238E27FC236}">
                  <a16:creationId xmlns:a16="http://schemas.microsoft.com/office/drawing/2014/main" id="{2AABBA71-4374-4422-BFBF-AA843AF48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9187" y="2535868"/>
              <a:ext cx="1514352" cy="1514352"/>
            </a:xfrm>
            <a:prstGeom prst="ellipse">
              <a:avLst/>
            </a:prstGeom>
            <a:noFill/>
            <a:ln w="9525" cmpd="sng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17" tIns="45709" rIns="91417" bIns="45709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76000D6C-775D-46AC-A12B-3E621314FA4B}"/>
              </a:ext>
            </a:extLst>
          </p:cNvPr>
          <p:cNvGrpSpPr/>
          <p:nvPr/>
        </p:nvGrpSpPr>
        <p:grpSpPr>
          <a:xfrm>
            <a:off x="5149016" y="2021460"/>
            <a:ext cx="1728836" cy="256176"/>
            <a:chOff x="5153230" y="1686169"/>
            <a:chExt cx="1728836" cy="256176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09A2CD1F-BD32-4B4F-9AA3-927488B2B84F}"/>
                </a:ext>
              </a:extLst>
            </p:cNvPr>
            <p:cNvCxnSpPr>
              <a:cxnSpLocks/>
            </p:cNvCxnSpPr>
            <p:nvPr/>
          </p:nvCxnSpPr>
          <p:spPr>
            <a:xfrm>
              <a:off x="5153230" y="1686169"/>
              <a:ext cx="0" cy="256176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EF10D05F-0945-4B0B-8B9E-920C2375BCF3}"/>
                </a:ext>
              </a:extLst>
            </p:cNvPr>
            <p:cNvCxnSpPr>
              <a:cxnSpLocks/>
            </p:cNvCxnSpPr>
            <p:nvPr/>
          </p:nvCxnSpPr>
          <p:spPr>
            <a:xfrm>
              <a:off x="6882066" y="1686169"/>
              <a:ext cx="0" cy="256176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</p:cxn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9F971D69-A43F-45CC-B1AE-526DC4F37712}"/>
              </a:ext>
            </a:extLst>
          </p:cNvPr>
          <p:cNvGrpSpPr/>
          <p:nvPr/>
        </p:nvGrpSpPr>
        <p:grpSpPr>
          <a:xfrm>
            <a:off x="1139475" y="3572675"/>
            <a:ext cx="9819670" cy="623311"/>
            <a:chOff x="1143689" y="3511119"/>
            <a:chExt cx="9819670" cy="623311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5C74144-8685-4D3F-8199-72FD49957E75}"/>
                </a:ext>
              </a:extLst>
            </p:cNvPr>
            <p:cNvGrpSpPr/>
            <p:nvPr/>
          </p:nvGrpSpPr>
          <p:grpSpPr>
            <a:xfrm>
              <a:off x="1143689" y="3678755"/>
              <a:ext cx="9819670" cy="455675"/>
              <a:chOff x="1768036" y="3277363"/>
              <a:chExt cx="9819670" cy="455675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25662F79-B41D-4C3E-83D6-A870AEB98D94}"/>
                  </a:ext>
                </a:extLst>
              </p:cNvPr>
              <p:cNvCxnSpPr/>
              <p:nvPr/>
            </p:nvCxnSpPr>
            <p:spPr>
              <a:xfrm>
                <a:off x="6675788" y="3277363"/>
                <a:ext cx="0" cy="249609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2D284291-F44D-44AB-9F8E-60CBAB951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8036" y="3527827"/>
                <a:ext cx="9819670" cy="2155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884D9429-B19A-4F97-A030-97F50D06E4F9}"/>
                  </a:ext>
                </a:extLst>
              </p:cNvPr>
              <p:cNvCxnSpPr/>
              <p:nvPr/>
            </p:nvCxnSpPr>
            <p:spPr>
              <a:xfrm>
                <a:off x="1768036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15D1BF9A-97DA-409E-BC8B-D8EBB24C4A3C}"/>
                  </a:ext>
                </a:extLst>
              </p:cNvPr>
              <p:cNvCxnSpPr/>
              <p:nvPr/>
            </p:nvCxnSpPr>
            <p:spPr>
              <a:xfrm>
                <a:off x="3000160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3F8FC79A-7FBC-4DDD-99C3-B13856F4C1A5}"/>
                  </a:ext>
                </a:extLst>
              </p:cNvPr>
              <p:cNvCxnSpPr/>
              <p:nvPr/>
            </p:nvCxnSpPr>
            <p:spPr>
              <a:xfrm>
                <a:off x="4474945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5E6E0C76-DD65-4D30-8593-AC8AD97811E9}"/>
                  </a:ext>
                </a:extLst>
              </p:cNvPr>
              <p:cNvCxnSpPr/>
              <p:nvPr/>
            </p:nvCxnSpPr>
            <p:spPr>
              <a:xfrm>
                <a:off x="5906186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7A311ABC-4581-48B5-BA54-2E3788B870FB}"/>
                  </a:ext>
                </a:extLst>
              </p:cNvPr>
              <p:cNvCxnSpPr/>
              <p:nvPr/>
            </p:nvCxnSpPr>
            <p:spPr>
              <a:xfrm>
                <a:off x="7424515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F3040179-C00F-4B9F-B603-36FEC851245C}"/>
                  </a:ext>
                </a:extLst>
              </p:cNvPr>
              <p:cNvCxnSpPr/>
              <p:nvPr/>
            </p:nvCxnSpPr>
            <p:spPr>
              <a:xfrm>
                <a:off x="8899300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32142BDC-EA66-4B8E-B9A0-6C2639A4BE52}"/>
                  </a:ext>
                </a:extLst>
              </p:cNvPr>
              <p:cNvCxnSpPr/>
              <p:nvPr/>
            </p:nvCxnSpPr>
            <p:spPr>
              <a:xfrm>
                <a:off x="10374086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3B024EBB-A67C-4B5B-9603-7596836FE740}"/>
                  </a:ext>
                </a:extLst>
              </p:cNvPr>
              <p:cNvCxnSpPr/>
              <p:nvPr/>
            </p:nvCxnSpPr>
            <p:spPr>
              <a:xfrm>
                <a:off x="11587706" y="3526972"/>
                <a:ext cx="0" cy="206066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A7512FD8-7152-4583-96B4-006DA4A7C5C7}"/>
                </a:ext>
              </a:extLst>
            </p:cNvPr>
            <p:cNvGrpSpPr/>
            <p:nvPr/>
          </p:nvGrpSpPr>
          <p:grpSpPr>
            <a:xfrm>
              <a:off x="5138716" y="3511119"/>
              <a:ext cx="1743350" cy="140880"/>
              <a:chOff x="5138716" y="3802924"/>
              <a:chExt cx="1743350" cy="140880"/>
            </a:xfrm>
          </p:grpSpPr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A08F3F58-78F9-4232-9439-44A3DF613D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2344" y="3943804"/>
                <a:ext cx="173972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88" name="组合 87">
                <a:extLst>
                  <a:ext uri="{FF2B5EF4-FFF2-40B4-BE49-F238E27FC236}">
                    <a16:creationId xmlns:a16="http://schemas.microsoft.com/office/drawing/2014/main" id="{D4A7AEF9-20D0-49E2-ADAF-6561EA9B5E6A}"/>
                  </a:ext>
                </a:extLst>
              </p:cNvPr>
              <p:cNvGrpSpPr/>
              <p:nvPr/>
            </p:nvGrpSpPr>
            <p:grpSpPr>
              <a:xfrm>
                <a:off x="5138716" y="3802924"/>
                <a:ext cx="1728836" cy="133561"/>
                <a:chOff x="5153230" y="1686169"/>
                <a:chExt cx="1728836" cy="256176"/>
              </a:xfrm>
            </p:grpSpPr>
            <p:cxnSp>
              <p:nvCxnSpPr>
                <p:cNvPr id="89" name="直接连接符 88">
                  <a:extLst>
                    <a:ext uri="{FF2B5EF4-FFF2-40B4-BE49-F238E27FC236}">
                      <a16:creationId xmlns:a16="http://schemas.microsoft.com/office/drawing/2014/main" id="{3119046C-AFAB-45A3-8E01-B1DEABF028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3230" y="1686169"/>
                  <a:ext cx="0" cy="25617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0" name="直接连接符 89">
                  <a:extLst>
                    <a:ext uri="{FF2B5EF4-FFF2-40B4-BE49-F238E27FC236}">
                      <a16:creationId xmlns:a16="http://schemas.microsoft.com/office/drawing/2014/main" id="{654C75D1-D83B-4A33-A1DD-01B1530C38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82066" y="1686169"/>
                  <a:ext cx="0" cy="25617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93" name="Rectangle 6">
            <a:extLst>
              <a:ext uri="{FF2B5EF4-FFF2-40B4-BE49-F238E27FC236}">
                <a16:creationId xmlns:a16="http://schemas.microsoft.com/office/drawing/2014/main" id="{A7F2BCF2-42D8-43F2-9880-A3FA74F6B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25" y="4358633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总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则</a:t>
            </a:r>
          </a:p>
        </p:txBody>
      </p:sp>
      <p:sp>
        <p:nvSpPr>
          <p:cNvPr id="94" name="Rectangle 6">
            <a:extLst>
              <a:ext uri="{FF2B5EF4-FFF2-40B4-BE49-F238E27FC236}">
                <a16:creationId xmlns:a16="http://schemas.microsoft.com/office/drawing/2014/main" id="{6D3EF132-D77F-4E21-A879-E60E23FAC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958" y="4358634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物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权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4B35C7EC-1160-460C-AEF4-2BA509CD0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743" y="4358635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合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同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809727AC-CDEA-4687-AE57-7FFE4137B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222" y="4373914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人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格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权</a:t>
            </a:r>
          </a:p>
        </p:txBody>
      </p:sp>
      <p:sp>
        <p:nvSpPr>
          <p:cNvPr id="97" name="Rectangle 6">
            <a:extLst>
              <a:ext uri="{FF2B5EF4-FFF2-40B4-BE49-F238E27FC236}">
                <a16:creationId xmlns:a16="http://schemas.microsoft.com/office/drawing/2014/main" id="{0AF43AD5-338B-452E-9884-3192F42FC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739" y="4373914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婚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姻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家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庭</a:t>
            </a:r>
          </a:p>
        </p:txBody>
      </p:sp>
      <p:sp>
        <p:nvSpPr>
          <p:cNvPr id="98" name="Rectangle 6">
            <a:extLst>
              <a:ext uri="{FF2B5EF4-FFF2-40B4-BE49-F238E27FC236}">
                <a16:creationId xmlns:a16="http://schemas.microsoft.com/office/drawing/2014/main" id="{840F154D-C124-445D-B9CC-85B0D3676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451" y="4382943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继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承</a:t>
            </a:r>
          </a:p>
        </p:txBody>
      </p:sp>
      <p:sp>
        <p:nvSpPr>
          <p:cNvPr id="99" name="Rectangle 6">
            <a:extLst>
              <a:ext uri="{FF2B5EF4-FFF2-40B4-BE49-F238E27FC236}">
                <a16:creationId xmlns:a16="http://schemas.microsoft.com/office/drawing/2014/main" id="{D9447DB3-DF83-4617-8918-C85A22C93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5163" y="4358242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侵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权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责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任</a:t>
            </a: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id="{F4770E22-B150-48B4-A624-5D967FA37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668" y="4358242"/>
            <a:ext cx="767282" cy="182650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E73215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附</a:t>
            </a:r>
            <a:endParaRPr kumimoji="0" lang="en-US" altLang="zh-CN" sz="26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则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8BA05B9B-429A-42E6-A564-CD108E9BF7C2}"/>
              </a:ext>
            </a:extLst>
          </p:cNvPr>
          <p:cNvSpPr/>
          <p:nvPr/>
        </p:nvSpPr>
        <p:spPr>
          <a:xfrm>
            <a:off x="1044304" y="4011417"/>
            <a:ext cx="1023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第一编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D2C36783-CEA0-4D8E-B409-7252AE992024}"/>
              </a:ext>
            </a:extLst>
          </p:cNvPr>
          <p:cNvSpPr/>
          <p:nvPr/>
        </p:nvSpPr>
        <p:spPr>
          <a:xfrm>
            <a:off x="2236490" y="4023364"/>
            <a:ext cx="1023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第二编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FD0AF944-3F70-4EEE-AC7D-E626C9FF304B}"/>
              </a:ext>
            </a:extLst>
          </p:cNvPr>
          <p:cNvSpPr/>
          <p:nvPr/>
        </p:nvSpPr>
        <p:spPr>
          <a:xfrm>
            <a:off x="3703267" y="4050465"/>
            <a:ext cx="1023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第三编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FCCDB36A-7404-4DF4-A02D-2EB57074CD77}"/>
              </a:ext>
            </a:extLst>
          </p:cNvPr>
          <p:cNvSpPr/>
          <p:nvPr/>
        </p:nvSpPr>
        <p:spPr>
          <a:xfrm>
            <a:off x="5153432" y="4076659"/>
            <a:ext cx="1023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第四编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2D8BB3D8-3760-4BA4-A01F-AE19EF301CFA}"/>
              </a:ext>
            </a:extLst>
          </p:cNvPr>
          <p:cNvSpPr/>
          <p:nvPr/>
        </p:nvSpPr>
        <p:spPr>
          <a:xfrm>
            <a:off x="6668067" y="4080470"/>
            <a:ext cx="1023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第五编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F4D86728-31BF-49EF-9003-DCD15DC87C33}"/>
              </a:ext>
            </a:extLst>
          </p:cNvPr>
          <p:cNvSpPr/>
          <p:nvPr/>
        </p:nvSpPr>
        <p:spPr>
          <a:xfrm>
            <a:off x="8154931" y="4076659"/>
            <a:ext cx="1023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第六编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196EA048-2978-429A-AD43-C4B71AF8B104}"/>
              </a:ext>
            </a:extLst>
          </p:cNvPr>
          <p:cNvSpPr/>
          <p:nvPr/>
        </p:nvSpPr>
        <p:spPr>
          <a:xfrm>
            <a:off x="9613112" y="4036155"/>
            <a:ext cx="1023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第七编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60E1B50-8619-4702-8862-B7D0CF8EB089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C00000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 民法典的主要构成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679A94-6246-CB96-DDAD-559FA9A57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C00000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080687" y="1903010"/>
              <a:ext cx="186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关于总则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457200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208016" y="4236162"/>
              <a:ext cx="1607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ym typeface="+mn-lt"/>
                </a:rPr>
                <a:t>总则编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21822" y="1757333"/>
            <a:ext cx="5562127" cy="887381"/>
            <a:chOff x="5121822" y="1789946"/>
            <a:chExt cx="5562127" cy="887381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16931" y="2304279"/>
              <a:ext cx="4967018" cy="373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第一编第一章规定了民法典的立法目的和依据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defTabSz="1333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defTabSz="1333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defTabSz="1333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defTabSz="13335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60C0C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关于基本规定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20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21822" y="2918805"/>
            <a:ext cx="6039663" cy="1279239"/>
            <a:chOff x="5121822" y="1789946"/>
            <a:chExt cx="6039663" cy="1279239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5" cy="7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民事主体是民事关系的参与者、民事权利的享有者、民事义务的履行者和民事责任的承担者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关于民事主体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20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04026" y="4364162"/>
            <a:ext cx="5926831" cy="1499411"/>
            <a:chOff x="5121822" y="1789946"/>
            <a:chExt cx="5926831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331722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保护民事权利是民事立法的重要任务。第一编第五章规定了民事权利制度，包括各种人身权利和财产权利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关于民事权利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20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CD4B589-43B3-752C-BD57-56DC212C3B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7C91966B-01C2-42BA-AD05-F4EB51E8B891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24F5EED6-67B9-4FA5-9241-753F7D42D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4235034-0F4E-453E-86AF-242D14201847}"/>
                </a:ext>
              </a:extLst>
            </p:cNvPr>
            <p:cNvSpPr txBox="1"/>
            <p:nvPr/>
          </p:nvSpPr>
          <p:spPr>
            <a:xfrm>
              <a:off x="2080687" y="1903010"/>
              <a:ext cx="186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关于总则</a:t>
              </a:r>
            </a:p>
          </p:txBody>
        </p:sp>
        <p:sp>
          <p:nvSpPr>
            <p:cNvPr id="58" name="TextBox 20">
              <a:extLst>
                <a:ext uri="{FF2B5EF4-FFF2-40B4-BE49-F238E27FC236}">
                  <a16:creationId xmlns:a16="http://schemas.microsoft.com/office/drawing/2014/main" id="{A47051CD-50B6-4E1E-9D11-FE88B00D9BA6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77593C9B-7A59-480A-BBA4-A9B677358D02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457200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民法典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65B524BC-A56F-46EA-83E6-413F594D4E6D}"/>
                </a:ext>
              </a:extLst>
            </p:cNvPr>
            <p:cNvSpPr txBox="1"/>
            <p:nvPr/>
          </p:nvSpPr>
          <p:spPr>
            <a:xfrm>
              <a:off x="2208016" y="4236162"/>
              <a:ext cx="1607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ym typeface="+mn-lt"/>
                </a:rPr>
                <a:t>总则编</a:t>
              </a:r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6E402ACC-9AB7-4089-98C7-B522BE906461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EA83933B-40E9-45ED-ABA6-0C760D6B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89F01A3-980A-49CE-BC46-2CDFA1D32332}"/>
              </a:ext>
            </a:extLst>
          </p:cNvPr>
          <p:cNvGrpSpPr/>
          <p:nvPr/>
        </p:nvGrpSpPr>
        <p:grpSpPr>
          <a:xfrm>
            <a:off x="5104026" y="2149461"/>
            <a:ext cx="6039663" cy="1447803"/>
            <a:chOff x="5121822" y="1789946"/>
            <a:chExt cx="6039663" cy="1447803"/>
          </a:xfrm>
        </p:grpSpPr>
        <p:sp>
          <p:nvSpPr>
            <p:cNvPr id="64" name="MH_SubTitle_1">
              <a:extLst>
                <a:ext uri="{FF2B5EF4-FFF2-40B4-BE49-F238E27FC236}">
                  <a16:creationId xmlns:a16="http://schemas.microsoft.com/office/drawing/2014/main" id="{64548CBD-11AF-40E5-8628-D9CD92212EDE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8"/>
              <a:ext cx="5444555" cy="93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民事法律行为是民事主体通过意思表示设立、变更、终止民事法律关系的行为，代理是民事主体通过代理人实施民事法律行为的制度</a:t>
              </a:r>
            </a:p>
          </p:txBody>
        </p:sp>
        <p:sp>
          <p:nvSpPr>
            <p:cNvPr id="65" name="矩形 62">
              <a:extLst>
                <a:ext uri="{FF2B5EF4-FFF2-40B4-BE49-F238E27FC236}">
                  <a16:creationId xmlns:a16="http://schemas.microsoft.com/office/drawing/2014/main" id="{F7E5F574-31D9-475F-ADA7-5E999E715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422516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关于民事法律行为和代理</a:t>
              </a: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DA4B373A-8EDA-469C-B305-9E449BD25DAC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8" name="平行四边形 67">
                <a:extLst>
                  <a:ext uri="{FF2B5EF4-FFF2-40B4-BE49-F238E27FC236}">
                    <a16:creationId xmlns:a16="http://schemas.microsoft.com/office/drawing/2014/main" id="{9208D70F-0B6E-46A6-ABD6-17A35A85B149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9" name="MH_Other_3">
                <a:extLst>
                  <a:ext uri="{FF2B5EF4-FFF2-40B4-BE49-F238E27FC236}">
                    <a16:creationId xmlns:a16="http://schemas.microsoft.com/office/drawing/2014/main" id="{9454ACA7-6619-4FD9-B7FE-45AA89E90B9E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04</a:t>
                </a:r>
                <a:endParaRPr kumimoji="0" lang="zh-CN" altLang="en-US" sz="20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7" name="MH_Other_2">
              <a:extLst>
                <a:ext uri="{FF2B5EF4-FFF2-40B4-BE49-F238E27FC236}">
                  <a16:creationId xmlns:a16="http://schemas.microsoft.com/office/drawing/2014/main" id="{44433AA6-56AE-4BEC-B07C-C878D932BA7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71" name="矩形 70">
            <a:extLst>
              <a:ext uri="{FF2B5EF4-FFF2-40B4-BE49-F238E27FC236}">
                <a16:creationId xmlns:a16="http://schemas.microsoft.com/office/drawing/2014/main" id="{B9AFEB03-2D92-4E41-81AE-B89C6F212F12}"/>
              </a:ext>
            </a:extLst>
          </p:cNvPr>
          <p:cNvSpPr/>
          <p:nvPr/>
        </p:nvSpPr>
        <p:spPr>
          <a:xfrm>
            <a:off x="1230298" y="489953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C00000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847ED5D6-F5DA-479C-A805-ED7D37CC382C}"/>
              </a:ext>
            </a:extLst>
          </p:cNvPr>
          <p:cNvGrpSpPr/>
          <p:nvPr/>
        </p:nvGrpSpPr>
        <p:grpSpPr>
          <a:xfrm>
            <a:off x="5110384" y="4049655"/>
            <a:ext cx="6039663" cy="1279239"/>
            <a:chOff x="5121822" y="1789946"/>
            <a:chExt cx="6039663" cy="1279239"/>
          </a:xfrm>
        </p:grpSpPr>
        <p:sp>
          <p:nvSpPr>
            <p:cNvPr id="81" name="MH_SubTitle_1">
              <a:extLst>
                <a:ext uri="{FF2B5EF4-FFF2-40B4-BE49-F238E27FC236}">
                  <a16:creationId xmlns:a16="http://schemas.microsoft.com/office/drawing/2014/main" id="{26E90C65-ACB3-4D3A-822F-9B6C3372E0AE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0" y="2304279"/>
              <a:ext cx="5444555" cy="7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民事责任是民事主体违反民事义务的法律后果，是保障和维护民事权利的重要制度</a:t>
              </a:r>
            </a:p>
          </p:txBody>
        </p:sp>
        <p:sp>
          <p:nvSpPr>
            <p:cNvPr id="82" name="矩形 62">
              <a:extLst>
                <a:ext uri="{FF2B5EF4-FFF2-40B4-BE49-F238E27FC236}">
                  <a16:creationId xmlns:a16="http://schemas.microsoft.com/office/drawing/2014/main" id="{412EBAAB-9DF6-47CA-BC38-63BF5E4CD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5306926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关于民事责任、诉讼时效和期间计算</a:t>
              </a:r>
            </a:p>
          </p:txBody>
        </p: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C6213349-ED55-4ABD-BBE6-FCA91F6C1BF6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85" name="平行四边形 84">
                <a:extLst>
                  <a:ext uri="{FF2B5EF4-FFF2-40B4-BE49-F238E27FC236}">
                    <a16:creationId xmlns:a16="http://schemas.microsoft.com/office/drawing/2014/main" id="{42E64A1C-A13A-4772-93E0-966BC892752F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6" name="MH_Other_3">
                <a:extLst>
                  <a:ext uri="{FF2B5EF4-FFF2-40B4-BE49-F238E27FC236}">
                    <a16:creationId xmlns:a16="http://schemas.microsoft.com/office/drawing/2014/main" id="{C7442893-E707-45BB-8B5E-E00CA1D2E120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05</a:t>
                </a:r>
                <a:endParaRPr kumimoji="0" lang="zh-CN" altLang="en-US" sz="20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4" name="MH_Other_2">
              <a:extLst>
                <a:ext uri="{FF2B5EF4-FFF2-40B4-BE49-F238E27FC236}">
                  <a16:creationId xmlns:a16="http://schemas.microsoft.com/office/drawing/2014/main" id="{DB831B06-7F4D-44F7-8E16-872CE0D712A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5D61199E-0EFB-4C77-15E0-EA2277B7C4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080687" y="1903010"/>
              <a:ext cx="186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关于物权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208016" y="4236162"/>
              <a:ext cx="1607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物权编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21822" y="1757333"/>
            <a:ext cx="6039663" cy="1202479"/>
            <a:chOff x="5121822" y="1789946"/>
            <a:chExt cx="6039663" cy="1202479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16931" y="2304278"/>
              <a:ext cx="5444554" cy="6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规定了物权制度基础性规范，包括平等保护等物权基本原则，物权变动的具体规则，以及物权保护制度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关于通则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21822" y="3123200"/>
            <a:ext cx="6039663" cy="1279239"/>
            <a:chOff x="5121822" y="1789946"/>
            <a:chExt cx="6039663" cy="1279239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5" cy="7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是所有人对自己的不动产或者动产依法享有占有、使用、收益和处分的权利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关于所有权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04026" y="4645147"/>
            <a:ext cx="5926831" cy="1499411"/>
            <a:chOff x="5121822" y="1789946"/>
            <a:chExt cx="5926831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331722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用益物权是指权利人依法对他人的物享有占有、使用和收益的权利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关于用益物权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CD123E6-0354-63BF-8D0D-19BCAC380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080687" y="1903010"/>
              <a:ext cx="186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关于物权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208016" y="4236162"/>
              <a:ext cx="1607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物权编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4950152" y="2506074"/>
            <a:ext cx="6039663" cy="1279239"/>
            <a:chOff x="5121822" y="1789946"/>
            <a:chExt cx="6039663" cy="1279239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5" cy="7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担保物权是指为了确保债务履行而设立的物权，包括抵押权、质权和留置权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关于担保物权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04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4932356" y="4028021"/>
            <a:ext cx="5926831" cy="1499411"/>
            <a:chOff x="5121822" y="1789946"/>
            <a:chExt cx="5926831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331722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占有是指对不动产或者动产事实上的控制与支配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关于占有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05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BA48BC9-0838-3E22-08D7-BFECD458F4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080687" y="1903010"/>
              <a:ext cx="186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关于合同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208016" y="4236162"/>
              <a:ext cx="1607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合同编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21822" y="1757333"/>
            <a:ext cx="6039663" cy="1202479"/>
            <a:chOff x="5121822" y="1789946"/>
            <a:chExt cx="6039663" cy="1202479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16931" y="2304278"/>
              <a:ext cx="5444554" cy="6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规定了合同的订立、效力、履行、保全、转让、终止、违约责任等一般性规则，并在现行合同法的基础上，完善了合同总则制度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60C0C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关于通则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21822" y="3384355"/>
            <a:ext cx="6039663" cy="1279239"/>
            <a:chOff x="5121822" y="1789946"/>
            <a:chExt cx="6039663" cy="1279239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5" cy="7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典型合同在市场经济活动和社会生活中应用普遍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关于典型合同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04026" y="4645147"/>
            <a:ext cx="5926831" cy="1499411"/>
            <a:chOff x="5121822" y="1789946"/>
            <a:chExt cx="5926831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331722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无因管理和不当得利既与合同规则同属债法性质的内容，又与合同规则有所区别，第三分编“准合同”分别对无因管理和不当得利的一般性规则作了规定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关于准合同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02306EB-2F5C-BA70-3F07-7E5CBEEE87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2F58269-A288-4DCC-AD40-A8238BDFE1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" r="2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53F0C96-D5DD-47F1-9B21-65F887C25F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603" y="882007"/>
            <a:ext cx="3043449" cy="36766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A10EAF-B9D6-4EDC-AEF3-7C4E2B112E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21" t="16875" r="50937" b="46250"/>
          <a:stretch/>
        </p:blipFill>
        <p:spPr>
          <a:xfrm>
            <a:off x="562807" y="1157247"/>
            <a:ext cx="5153043" cy="3060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55A48A-32EC-46D8-AF7F-32002B90FC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8" t="8891" b="25703"/>
          <a:stretch/>
        </p:blipFill>
        <p:spPr>
          <a:xfrm>
            <a:off x="3810286" y="1588986"/>
            <a:ext cx="749444" cy="52157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C21DA56-B889-4F8A-8E51-57C2234DF61A}"/>
              </a:ext>
            </a:extLst>
          </p:cNvPr>
          <p:cNvSpPr txBox="1"/>
          <p:nvPr/>
        </p:nvSpPr>
        <p:spPr>
          <a:xfrm>
            <a:off x="5080852" y="2110558"/>
            <a:ext cx="59935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6000" b="1" dirty="0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老百姓最关心的</a:t>
            </a:r>
            <a:endParaRPr lang="zh-CN" altLang="en-US" sz="6000" b="1" dirty="0">
              <a:gradFill flip="none" rotWithShape="1">
                <a:gsLst>
                  <a:gs pos="0">
                    <a:srgbClr val="FBF8C9"/>
                  </a:gs>
                  <a:gs pos="100000">
                    <a:srgbClr val="FCFA9A"/>
                  </a:gs>
                </a:gsLst>
                <a:lin ang="54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3FBF98A3-20B8-45FE-BFEF-3C2314801AB6}"/>
              </a:ext>
            </a:extLst>
          </p:cNvPr>
          <p:cNvSpPr/>
          <p:nvPr/>
        </p:nvSpPr>
        <p:spPr>
          <a:xfrm>
            <a:off x="5969847" y="3254262"/>
            <a:ext cx="4953006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BF8C9"/>
              </a:gs>
              <a:gs pos="100000">
                <a:srgbClr val="FCFA9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3AF8440-5065-428D-B4EC-B7A8C9DFE4C3}"/>
              </a:ext>
            </a:extLst>
          </p:cNvPr>
          <p:cNvSpPr txBox="1"/>
          <p:nvPr/>
        </p:nvSpPr>
        <p:spPr>
          <a:xfrm>
            <a:off x="5913504" y="3428022"/>
            <a:ext cx="51530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60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sz="3200" dirty="0">
                <a:sym typeface="+mn-lt"/>
              </a:rPr>
              <a:t>50</a:t>
            </a:r>
            <a:r>
              <a:rPr lang="zh-CN" altLang="en-US" sz="3200" dirty="0">
                <a:sym typeface="+mn-lt"/>
              </a:rPr>
              <a:t>个法律问题及解答 </a:t>
            </a: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4AB810FF-68FB-4C6E-9E8E-2CB80FB15E47}"/>
              </a:ext>
            </a:extLst>
          </p:cNvPr>
          <p:cNvSpPr txBox="1"/>
          <p:nvPr/>
        </p:nvSpPr>
        <p:spPr>
          <a:xfrm>
            <a:off x="4559730" y="1637968"/>
            <a:ext cx="650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2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 dirty="0">
                <a:sym typeface="+mn-lt"/>
              </a:rPr>
              <a:t>中国首部民法典</a:t>
            </a:r>
            <a:r>
              <a:rPr lang="en-US" altLang="zh-CN" sz="2400" dirty="0">
                <a:sym typeface="+mn-lt"/>
              </a:rPr>
              <a:t>2020</a:t>
            </a:r>
            <a:r>
              <a:rPr lang="zh-CN" altLang="en-US" sz="2400" dirty="0">
                <a:sym typeface="+mn-lt"/>
              </a:rPr>
              <a:t>建党专题党课学习</a:t>
            </a:r>
          </a:p>
          <a:p>
            <a:endParaRPr lang="en-US" altLang="zh-CN" sz="2400" dirty="0">
              <a:sym typeface="+mn-lt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524FE11-5421-4F81-BDC7-027E3649C031}"/>
              </a:ext>
            </a:extLst>
          </p:cNvPr>
          <p:cNvGrpSpPr/>
          <p:nvPr/>
        </p:nvGrpSpPr>
        <p:grpSpPr>
          <a:xfrm>
            <a:off x="4788052" y="4558657"/>
            <a:ext cx="3936847" cy="2299343"/>
            <a:chOff x="4788052" y="4558657"/>
            <a:chExt cx="3936847" cy="229934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9D3A0DE-86A7-427F-AB1D-8DDEB744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391"/>
            <a:stretch/>
          </p:blipFill>
          <p:spPr>
            <a:xfrm>
              <a:off x="4788052" y="4558657"/>
              <a:ext cx="3936847" cy="2299343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F4BE4FB-884D-4535-823B-228A4C84F858}"/>
                </a:ext>
              </a:extLst>
            </p:cNvPr>
            <p:cNvSpPr/>
            <p:nvPr/>
          </p:nvSpPr>
          <p:spPr>
            <a:xfrm>
              <a:off x="6886575" y="5543550"/>
              <a:ext cx="838200" cy="171450"/>
            </a:xfrm>
            <a:prstGeom prst="rect">
              <a:avLst/>
            </a:prstGeom>
            <a:solidFill>
              <a:srgbClr val="B03E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A2B2417-39A2-4A10-82F9-F1E311C9A38B}"/>
                </a:ext>
              </a:extLst>
            </p:cNvPr>
            <p:cNvSpPr txBox="1"/>
            <p:nvPr/>
          </p:nvSpPr>
          <p:spPr>
            <a:xfrm>
              <a:off x="6808231" y="5506164"/>
              <a:ext cx="99488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6000" b="1"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altLang="zh-CN" sz="1000" dirty="0">
                  <a:sym typeface="+mn-lt"/>
                </a:rPr>
                <a:t>《</a:t>
              </a:r>
              <a:r>
                <a:rPr lang="zh-CN" altLang="en-US" sz="1000" dirty="0">
                  <a:sym typeface="+mn-lt"/>
                </a:rPr>
                <a:t>民法典</a:t>
              </a:r>
              <a:r>
                <a:rPr lang="en-US" altLang="zh-CN" sz="1000" dirty="0">
                  <a:sym typeface="+mn-lt"/>
                </a:rPr>
                <a:t>》</a:t>
              </a:r>
              <a:endParaRPr lang="zh-CN" altLang="en-US" sz="1000" dirty="0">
                <a:sym typeface="+mn-lt"/>
              </a:endParaRP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01D385A5-2381-469D-97C8-151D0D960DD1}"/>
                </a:ext>
              </a:extLst>
            </p:cNvPr>
            <p:cNvCxnSpPr>
              <a:cxnSpLocks/>
            </p:cNvCxnSpPr>
            <p:nvPr/>
          </p:nvCxnSpPr>
          <p:spPr>
            <a:xfrm>
              <a:off x="6886575" y="5067300"/>
              <a:ext cx="233363" cy="668176"/>
            </a:xfrm>
            <a:prstGeom prst="line">
              <a:avLst/>
            </a:prstGeom>
            <a:ln w="12700">
              <a:solidFill>
                <a:srgbClr val="FC75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党政出征">
            <a:hlinkClick r:id="" action="ppaction://media"/>
            <a:extLst>
              <a:ext uri="{FF2B5EF4-FFF2-40B4-BE49-F238E27FC236}">
                <a16:creationId xmlns:a16="http://schemas.microsoft.com/office/drawing/2014/main" id="{9E1EB0AC-E3AC-49C7-8CF3-4B350B77E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5825" y="-682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3" grpId="0"/>
      <p:bldP spid="26" grpId="0" animBg="1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080687" y="1903010"/>
              <a:ext cx="186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关于人格权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144350" y="4239570"/>
              <a:ext cx="17345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人格权编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21822" y="1903010"/>
            <a:ext cx="6039663" cy="1202479"/>
            <a:chOff x="5121822" y="1789946"/>
            <a:chExt cx="6039663" cy="1202479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16931" y="2304278"/>
              <a:ext cx="5444554" cy="6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规定了人格权的一般性规则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关于一般规定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21822" y="3051371"/>
            <a:ext cx="6039663" cy="1279239"/>
            <a:chOff x="5121822" y="1789946"/>
            <a:chExt cx="6039663" cy="1279239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5" cy="7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规定了生命权、身体权和健康权的具体内容，并对实践中社会比较关注的有关问题作了有针对性的规定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关于生命权、身体权和健康权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04026" y="4401513"/>
            <a:ext cx="5926831" cy="1499411"/>
            <a:chOff x="5121822" y="1789946"/>
            <a:chExt cx="5926831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331722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规定了姓名权、名称权的具体内容，并对民事主体尊重保护他人姓名权、名称权的基本义务作了规定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关于姓名权和名称权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4EB5D6C-6FDF-F144-EB42-A18E68D7B6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080687" y="1903010"/>
              <a:ext cx="186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关于人格权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144350" y="4239570"/>
              <a:ext cx="17345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人格权编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53230" y="1903010"/>
            <a:ext cx="6039663" cy="1202479"/>
            <a:chOff x="5121822" y="1789946"/>
            <a:chExt cx="6039663" cy="1202479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16931" y="2304278"/>
              <a:ext cx="5444554" cy="6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规定了肖像权的权利内容及许可使用肖像的规则，明确禁止侵害他人的肖像权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关于肖像权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04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53230" y="3261375"/>
            <a:ext cx="6039661" cy="961432"/>
            <a:chOff x="5121822" y="1789946"/>
            <a:chExt cx="6039661" cy="961432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3" cy="44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规定了名誉权和荣誉权的内容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关于名誉权和荣誉权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05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35434" y="4401513"/>
            <a:ext cx="6057459" cy="1499411"/>
            <a:chOff x="5121822" y="1789946"/>
            <a:chExt cx="6057459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462350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在现行有关法律规定的基础上，进一步强化对隐私权和个人信息的保护，并为下一步制定个人信息保护法留下空间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73654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关于隐私权和个人信息保护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06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369A109-7EAF-F2C0-8F45-59815A64CE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1974487" y="1903010"/>
              <a:ext cx="21413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关于婚姻家庭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015752" y="4239570"/>
              <a:ext cx="2077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婚姻家庭编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53230" y="1837981"/>
            <a:ext cx="6039663" cy="1202479"/>
            <a:chOff x="5121822" y="1789946"/>
            <a:chExt cx="6039663" cy="1202479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16931" y="2304278"/>
              <a:ext cx="5444554" cy="6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在现行婚姻法规定的基础上，重申了婚姻自由、一夫一妻、男女平等等婚姻家庭领域的基本原则和规则，并在现行婚姻法的基础上，作了进一步完善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关于一般规定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53230" y="3363971"/>
            <a:ext cx="6039661" cy="961432"/>
            <a:chOff x="5121822" y="1789946"/>
            <a:chExt cx="6039661" cy="961432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3" cy="44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规定了结婚制度，并在现行婚姻法的基础上，对有关规定作了完善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关于结婚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35434" y="4590692"/>
            <a:ext cx="6057459" cy="1499411"/>
            <a:chOff x="5121822" y="1789946"/>
            <a:chExt cx="6057459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462350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规定了夫妻关系、父母子女关系和其他近亲属关系，并根据社会发展需要，在现行婚姻法的基础上，完善了有关内容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73654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关于家庭关系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AEBBE29-AACD-37CA-424E-6EBC9F2195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1974487" y="1903010"/>
              <a:ext cx="21413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关于婚姻家庭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015752" y="4239570"/>
              <a:ext cx="2077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婚姻家庭编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53230" y="2364675"/>
            <a:ext cx="6039661" cy="961432"/>
            <a:chOff x="5121822" y="1789946"/>
            <a:chExt cx="6039661" cy="961432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3" cy="44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对离婚制度作出了规定，并在现行婚姻法的基础上，作了进一步完善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关于离婚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04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35434" y="3770564"/>
            <a:ext cx="6057459" cy="1499411"/>
            <a:chOff x="5121822" y="1789946"/>
            <a:chExt cx="6057459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462350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对收养关系的成立、收养的效力、收养关系的解除作了规定，并在现行收养法的基础上，进一步完善了有关制度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73654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关于收养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05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EE207E6-860C-C5B0-8167-0DC05F89D9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191189" y="1903010"/>
              <a:ext cx="1577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关于继承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191189" y="4239570"/>
              <a:ext cx="15779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继承编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53230" y="2364675"/>
            <a:ext cx="6039661" cy="961432"/>
            <a:chOff x="5121822" y="1789946"/>
            <a:chExt cx="6039661" cy="961432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3" cy="44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规定了继承制度的基本规则，重申了国家保护自然人的继承权，规定了继承的基本制度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关于一般规定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35434" y="3770564"/>
            <a:ext cx="6057459" cy="1499411"/>
            <a:chOff x="5121822" y="1789946"/>
            <a:chExt cx="6057459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462350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法定继承是在被继承人没有对其遗产的处理立有遗嘱的情况下，继承人的范围、继承顺序等均按照法律规定确定的继承方式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73654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关于法定继承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A502443-4CE5-8529-F0B1-4BC66337D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2191189" y="1903010"/>
              <a:ext cx="1577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关于继承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191189" y="4239570"/>
              <a:ext cx="15779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继承编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53230" y="2364675"/>
            <a:ext cx="6039661" cy="961432"/>
            <a:chOff x="5121822" y="1789946"/>
            <a:chExt cx="6039661" cy="961432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0" y="2304279"/>
              <a:ext cx="5444553" cy="44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遗嘱继承是根据被继承人生前所立遗嘱处理遗产的继承方式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关于遗嘱继承和遗赠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574B30C-35F1-472F-AF8F-3EEE8E5ED568}"/>
              </a:ext>
            </a:extLst>
          </p:cNvPr>
          <p:cNvGrpSpPr/>
          <p:nvPr/>
        </p:nvGrpSpPr>
        <p:grpSpPr>
          <a:xfrm>
            <a:off x="5135434" y="3770564"/>
            <a:ext cx="6057459" cy="1499411"/>
            <a:chOff x="5121822" y="1789946"/>
            <a:chExt cx="6057459" cy="1499411"/>
          </a:xfrm>
        </p:grpSpPr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D5D58066-BCD9-4273-8013-9F157DAFAF5C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1" y="2304278"/>
              <a:ext cx="5462350" cy="98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规定了遗产处理的程序和规则，并在现行继承法的基础上，进一步完善了有关遗产处理的制度</a:t>
              </a:r>
            </a:p>
          </p:txBody>
        </p:sp>
        <p:sp>
          <p:nvSpPr>
            <p:cNvPr id="58" name="矩形 62">
              <a:extLst>
                <a:ext uri="{FF2B5EF4-FFF2-40B4-BE49-F238E27FC236}">
                  <a16:creationId xmlns:a16="http://schemas.microsoft.com/office/drawing/2014/main" id="{0401FFA9-9FAA-4705-9B53-EC2FCC595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73654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关于遗产的处理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FA3E13F-A1D7-47C0-9312-87A01C5EFD7D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164559B5-010A-4176-9181-B50FFC4F8C22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MH_Other_3">
                <a:extLst>
                  <a:ext uri="{FF2B5EF4-FFF2-40B4-BE49-F238E27FC236}">
                    <a16:creationId xmlns:a16="http://schemas.microsoft.com/office/drawing/2014/main" id="{4B7CAD51-1F29-419B-85C1-C82FDF51AF96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04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0" name="MH_Other_2">
              <a:extLst>
                <a:ext uri="{FF2B5EF4-FFF2-40B4-BE49-F238E27FC236}">
                  <a16:creationId xmlns:a16="http://schemas.microsoft.com/office/drawing/2014/main" id="{CA8594AB-0D2B-4406-A812-5916668BD9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E55B706F-A6DB-0C62-3925-8A2A980E1F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1974487" y="1903010"/>
              <a:ext cx="21413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关于侵权责任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015752" y="4239570"/>
              <a:ext cx="2077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侵权责任编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53230" y="2506074"/>
            <a:ext cx="6039663" cy="1202479"/>
            <a:chOff x="5121822" y="1789946"/>
            <a:chExt cx="6039663" cy="1202479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1" y="2304278"/>
              <a:ext cx="5444554" cy="6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规定了侵权责任的归责原则、多数人侵权的责任承担、侵权责任的减轻或者免除等一般规则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041889" cy="433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60C0C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关于一般规定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53230" y="4032064"/>
            <a:ext cx="6039661" cy="961432"/>
            <a:chOff x="5121822" y="1789946"/>
            <a:chExt cx="6039661" cy="961432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0" y="2304279"/>
              <a:ext cx="5444553" cy="44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规定了侵害人身权益和财产权益的赔偿规则、精神损害赔偿规则等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关于损害赔偿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3BB0F8F-E7B1-C4D2-D97B-77234F602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25F02D8C-02F5-46A5-B503-0B4E5AF71B26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79939-7667-43AC-B9A1-4385E3C0974C}"/>
              </a:ext>
            </a:extLst>
          </p:cNvPr>
          <p:cNvGrpSpPr/>
          <p:nvPr/>
        </p:nvGrpSpPr>
        <p:grpSpPr>
          <a:xfrm>
            <a:off x="1326008" y="1757333"/>
            <a:ext cx="2896010" cy="3962348"/>
            <a:chOff x="1326008" y="1757333"/>
            <a:chExt cx="2896010" cy="39623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1C4EFC-531F-4C7E-A453-373E59C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E149AC-F56C-467A-9CB0-723ECEBB681B}"/>
                </a:ext>
              </a:extLst>
            </p:cNvPr>
            <p:cNvSpPr txBox="1"/>
            <p:nvPr/>
          </p:nvSpPr>
          <p:spPr>
            <a:xfrm>
              <a:off x="1974487" y="1903010"/>
              <a:ext cx="21413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关于侵权责任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8439CCC6-95B4-4DEC-8924-4D30995D2ADC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4CBA8F6-CBFE-4132-BB86-97F3900E831E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72BD74-5D4B-4BFA-BC0F-D750DD056109}"/>
                </a:ext>
              </a:extLst>
            </p:cNvPr>
            <p:cNvSpPr txBox="1"/>
            <p:nvPr/>
          </p:nvSpPr>
          <p:spPr>
            <a:xfrm>
              <a:off x="2015752" y="4239570"/>
              <a:ext cx="2077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侵权责任编</a:t>
              </a: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B739621E-715D-48C6-BC2E-5EF8EA6BF79D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B3598CD-A39F-48F9-89EC-61F6861A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830" y="2506074"/>
              <a:ext cx="884706" cy="1068772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62D21C4-68FE-41DF-A0C8-37103EA92BEE}"/>
              </a:ext>
            </a:extLst>
          </p:cNvPr>
          <p:cNvGrpSpPr/>
          <p:nvPr/>
        </p:nvGrpSpPr>
        <p:grpSpPr>
          <a:xfrm>
            <a:off x="5153230" y="2393939"/>
            <a:ext cx="6039663" cy="1202479"/>
            <a:chOff x="5121822" y="1789946"/>
            <a:chExt cx="6039663" cy="1202479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12BB2423-CF28-49CD-B1FD-087B98A48232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716931" y="2304278"/>
              <a:ext cx="5444554" cy="6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规定了无民事行为能力人、限制民事行为能力人及其监护人的侵权责任，用人单位的侵权责任，网络侵权责任，以及公共场所的安全保障义务等</a:t>
              </a:r>
            </a:p>
          </p:txBody>
        </p:sp>
        <p:sp>
          <p:nvSpPr>
            <p:cNvPr id="15" name="矩形 62">
              <a:extLst>
                <a:ext uri="{FF2B5EF4-FFF2-40B4-BE49-F238E27FC236}">
                  <a16:creationId xmlns:a16="http://schemas.microsoft.com/office/drawing/2014/main" id="{677F574F-0E51-4980-AB6C-4B717603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3902506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关于责任主体的特殊规定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AEA304E-18BD-47F0-9462-933020982623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E6161770-1875-4403-BCDC-9DA00EAD6BFA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MH_Other_3">
                <a:extLst>
                  <a:ext uri="{FF2B5EF4-FFF2-40B4-BE49-F238E27FC236}">
                    <a16:creationId xmlns:a16="http://schemas.microsoft.com/office/drawing/2014/main" id="{2A2F098B-DCBC-4EF5-AA1D-7307D5A1422B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id="{DF535AEC-CD8B-4E31-B62A-EFF0E9EA916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39CF982-A12D-4B53-9F94-303A0AD2463C}"/>
              </a:ext>
            </a:extLst>
          </p:cNvPr>
          <p:cNvGrpSpPr/>
          <p:nvPr/>
        </p:nvGrpSpPr>
        <p:grpSpPr>
          <a:xfrm>
            <a:off x="5153230" y="4032064"/>
            <a:ext cx="6039661" cy="961432"/>
            <a:chOff x="5121822" y="1789946"/>
            <a:chExt cx="6039661" cy="961432"/>
          </a:xfrm>
        </p:grpSpPr>
        <p:sp>
          <p:nvSpPr>
            <p:cNvPr id="50" name="MH_SubTitle_1">
              <a:extLst>
                <a:ext uri="{FF2B5EF4-FFF2-40B4-BE49-F238E27FC236}">
                  <a16:creationId xmlns:a16="http://schemas.microsoft.com/office/drawing/2014/main" id="{6A057B3D-269A-468D-AD7A-0FEBD24966D2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716930" y="2304279"/>
              <a:ext cx="5444553" cy="44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</a:defRPr>
              </a:lvl1pPr>
              <a:lvl2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ym typeface="+mn-lt"/>
                </a:rPr>
                <a:t>分别对产品生产销售、机动车交通事故、医疗、环境污染和生态破坏、高度危险、饲养动物、建筑物和物件等领域的侵权责任规则作出了具体规定</a:t>
              </a:r>
            </a:p>
          </p:txBody>
        </p:sp>
        <p:sp>
          <p:nvSpPr>
            <p:cNvPr id="51" name="矩形 62">
              <a:extLst>
                <a:ext uri="{FF2B5EF4-FFF2-40B4-BE49-F238E27FC236}">
                  <a16:creationId xmlns:a16="http://schemas.microsoft.com/office/drawing/2014/main" id="{BBD8E20A-1BBB-4B96-A579-295569F1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256" y="1820196"/>
              <a:ext cx="45558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333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C60C0C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关于各种具体侵权责任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FD2089D-DA66-4AA3-9281-3EF61F9BE878}"/>
                </a:ext>
              </a:extLst>
            </p:cNvPr>
            <p:cNvGrpSpPr/>
            <p:nvPr/>
          </p:nvGrpSpPr>
          <p:grpSpPr>
            <a:xfrm>
              <a:off x="5121822" y="1789946"/>
              <a:ext cx="595109" cy="467223"/>
              <a:chOff x="5150260" y="1786938"/>
              <a:chExt cx="595109" cy="467223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35D4DB42-077F-4989-BD87-37E49F62A306}"/>
                  </a:ext>
                </a:extLst>
              </p:cNvPr>
              <p:cNvSpPr/>
              <p:nvPr/>
            </p:nvSpPr>
            <p:spPr>
              <a:xfrm>
                <a:off x="5156618" y="1790545"/>
                <a:ext cx="481292" cy="463616"/>
              </a:xfrm>
              <a:prstGeom prst="parallelogram">
                <a:avLst>
                  <a:gd name="adj" fmla="val 0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MH_Other_3">
                <a:extLst>
                  <a:ext uri="{FF2B5EF4-FFF2-40B4-BE49-F238E27FC236}">
                    <a16:creationId xmlns:a16="http://schemas.microsoft.com/office/drawing/2014/main" id="{8D077DB8-AD2C-4751-A364-C282F5D78B0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5150260" y="1786938"/>
                <a:ext cx="595109" cy="453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04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3" name="MH_Other_2">
              <a:extLst>
                <a:ext uri="{FF2B5EF4-FFF2-40B4-BE49-F238E27FC236}">
                  <a16:creationId xmlns:a16="http://schemas.microsoft.com/office/drawing/2014/main" id="{D2283BE1-E4CC-44C7-BEC3-4F1CC985019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5726906" y="2212932"/>
              <a:ext cx="3175794" cy="4571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3284020-F523-80C5-7BA2-86ABA424F2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CA83E-FD76-434F-A1E2-7F2CB0F0B291}"/>
              </a:ext>
            </a:extLst>
          </p:cNvPr>
          <p:cNvGrpSpPr/>
          <p:nvPr/>
        </p:nvGrpSpPr>
        <p:grpSpPr>
          <a:xfrm>
            <a:off x="4569517" y="1757333"/>
            <a:ext cx="789106" cy="813439"/>
            <a:chOff x="2246919" y="1303464"/>
            <a:chExt cx="1813891" cy="1869826"/>
          </a:xfrm>
        </p:grpSpPr>
        <p:pic>
          <p:nvPicPr>
            <p:cNvPr id="5" name="PA_图片 17">
              <a:extLst>
                <a:ext uri="{FF2B5EF4-FFF2-40B4-BE49-F238E27FC236}">
                  <a16:creationId xmlns:a16="http://schemas.microsoft.com/office/drawing/2014/main" id="{7F735FDD-0B4E-470A-AFED-F1FF8AA3FA5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6919" y="1364258"/>
              <a:ext cx="1813891" cy="1809032"/>
            </a:xfrm>
            <a:prstGeom prst="rect">
              <a:avLst/>
            </a:prstGeom>
          </p:spPr>
        </p:pic>
        <p:sp>
          <p:nvSpPr>
            <p:cNvPr id="6" name="PA_文本框 14">
              <a:extLst>
                <a:ext uri="{FF2B5EF4-FFF2-40B4-BE49-F238E27FC236}">
                  <a16:creationId xmlns:a16="http://schemas.microsoft.com/office/drawing/2014/main" id="{E03F3BA2-FCE4-4245-BA20-A8F62A4969A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285281" y="1303464"/>
              <a:ext cx="1512168" cy="176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附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3833009-F75B-4AC4-AA34-5C6111FAB96B}"/>
              </a:ext>
            </a:extLst>
          </p:cNvPr>
          <p:cNvGrpSpPr/>
          <p:nvPr/>
        </p:nvGrpSpPr>
        <p:grpSpPr>
          <a:xfrm>
            <a:off x="5603844" y="1757333"/>
            <a:ext cx="789106" cy="813439"/>
            <a:chOff x="2246919" y="1303464"/>
            <a:chExt cx="1813891" cy="1869826"/>
          </a:xfrm>
        </p:grpSpPr>
        <p:pic>
          <p:nvPicPr>
            <p:cNvPr id="8" name="PA_图片 17">
              <a:extLst>
                <a:ext uri="{FF2B5EF4-FFF2-40B4-BE49-F238E27FC236}">
                  <a16:creationId xmlns:a16="http://schemas.microsoft.com/office/drawing/2014/main" id="{8D8C4357-ADC9-4516-9CFF-7F507644227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6919" y="1364258"/>
              <a:ext cx="1813891" cy="1809032"/>
            </a:xfrm>
            <a:prstGeom prst="rect">
              <a:avLst/>
            </a:prstGeom>
          </p:spPr>
        </p:pic>
        <p:sp>
          <p:nvSpPr>
            <p:cNvPr id="9" name="PA_文本框 14">
              <a:extLst>
                <a:ext uri="{FF2B5EF4-FFF2-40B4-BE49-F238E27FC236}">
                  <a16:creationId xmlns:a16="http://schemas.microsoft.com/office/drawing/2014/main" id="{D9102483-9E1B-407F-A6D3-016B064B90F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285281" y="1303464"/>
              <a:ext cx="1512168" cy="176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则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AF0A94E-799A-4EC8-8E7A-FFB0144929E1}"/>
              </a:ext>
            </a:extLst>
          </p:cNvPr>
          <p:cNvGrpSpPr/>
          <p:nvPr/>
        </p:nvGrpSpPr>
        <p:grpSpPr>
          <a:xfrm>
            <a:off x="4464505" y="2726168"/>
            <a:ext cx="6746534" cy="3029291"/>
            <a:chOff x="791205" y="2439125"/>
            <a:chExt cx="4601886" cy="3886571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5EA5756-3DC3-498B-ADC8-1F82822A023B}"/>
                </a:ext>
              </a:extLst>
            </p:cNvPr>
            <p:cNvGrpSpPr/>
            <p:nvPr/>
          </p:nvGrpSpPr>
          <p:grpSpPr>
            <a:xfrm>
              <a:off x="791205" y="2439125"/>
              <a:ext cx="4601886" cy="3886571"/>
              <a:chOff x="4661019" y="1097051"/>
              <a:chExt cx="2993973" cy="2964153"/>
            </a:xfrm>
          </p:grpSpPr>
          <p:sp>
            <p:nvSpPr>
              <p:cNvPr id="17" name="圆角矩形 36">
                <a:extLst>
                  <a:ext uri="{FF2B5EF4-FFF2-40B4-BE49-F238E27FC236}">
                    <a16:creationId xmlns:a16="http://schemas.microsoft.com/office/drawing/2014/main" id="{CD1C0B90-D5EE-457E-BEC6-3C60A741AE59}"/>
                  </a:ext>
                </a:extLst>
              </p:cNvPr>
              <p:cNvSpPr/>
              <p:nvPr/>
            </p:nvSpPr>
            <p:spPr>
              <a:xfrm>
                <a:off x="4661019" y="1097051"/>
                <a:ext cx="2993973" cy="2964153"/>
              </a:xfrm>
              <a:prstGeom prst="roundRect">
                <a:avLst>
                  <a:gd name="adj" fmla="val 2416"/>
                </a:avLst>
              </a:prstGeom>
              <a:solidFill>
                <a:schemeClr val="bg1">
                  <a:alpha val="38824"/>
                </a:schemeClr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86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圆角矩形 36">
                <a:extLst>
                  <a:ext uri="{FF2B5EF4-FFF2-40B4-BE49-F238E27FC236}">
                    <a16:creationId xmlns:a16="http://schemas.microsoft.com/office/drawing/2014/main" id="{4B741CC5-5563-40B1-80B0-40D20BD2C853}"/>
                  </a:ext>
                </a:extLst>
              </p:cNvPr>
              <p:cNvSpPr/>
              <p:nvPr/>
            </p:nvSpPr>
            <p:spPr>
              <a:xfrm>
                <a:off x="4696565" y="1182902"/>
                <a:ext cx="2919377" cy="2778887"/>
              </a:xfrm>
              <a:prstGeom prst="roundRect">
                <a:avLst>
                  <a:gd name="adj" fmla="val 2416"/>
                </a:avLst>
              </a:prstGeom>
              <a:noFill/>
              <a:ln w="6350" cap="flat" cmpd="sng" algn="ctr">
                <a:solidFill>
                  <a:schemeClr val="bg2">
                    <a:lumMod val="75000"/>
                  </a:scheme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86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E4E38EF-BF1D-487E-B5A3-8CFB45897B16}"/>
                </a:ext>
              </a:extLst>
            </p:cNvPr>
            <p:cNvCxnSpPr>
              <a:cxnSpLocks/>
            </p:cNvCxnSpPr>
            <p:nvPr/>
          </p:nvCxnSpPr>
          <p:spPr>
            <a:xfrm>
              <a:off x="969223" y="3086059"/>
              <a:ext cx="424584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02D8459-E708-4575-B8E9-F108D217696E}"/>
                </a:ext>
              </a:extLst>
            </p:cNvPr>
            <p:cNvCxnSpPr>
              <a:cxnSpLocks/>
            </p:cNvCxnSpPr>
            <p:nvPr/>
          </p:nvCxnSpPr>
          <p:spPr>
            <a:xfrm>
              <a:off x="969223" y="3563384"/>
              <a:ext cx="424584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B395C8D-22E1-46A7-A71B-FDB36C074945}"/>
                </a:ext>
              </a:extLst>
            </p:cNvPr>
            <p:cNvCxnSpPr>
              <a:cxnSpLocks/>
            </p:cNvCxnSpPr>
            <p:nvPr/>
          </p:nvCxnSpPr>
          <p:spPr>
            <a:xfrm>
              <a:off x="969223" y="3975438"/>
              <a:ext cx="424584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BFA5AE41-A91B-42F4-A3A3-4CBB76423765}"/>
                </a:ext>
              </a:extLst>
            </p:cNvPr>
            <p:cNvCxnSpPr>
              <a:cxnSpLocks/>
            </p:cNvCxnSpPr>
            <p:nvPr/>
          </p:nvCxnSpPr>
          <p:spPr>
            <a:xfrm>
              <a:off x="969223" y="4416300"/>
              <a:ext cx="424584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50DF1FFA-A960-46FE-A4E2-BB3ABC235D8B}"/>
                </a:ext>
              </a:extLst>
            </p:cNvPr>
            <p:cNvCxnSpPr>
              <a:cxnSpLocks/>
            </p:cNvCxnSpPr>
            <p:nvPr/>
          </p:nvCxnSpPr>
          <p:spPr>
            <a:xfrm>
              <a:off x="969223" y="4874038"/>
              <a:ext cx="424584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3F959905-FD09-4C0C-BF13-4B5845E94F09}"/>
                </a:ext>
              </a:extLst>
            </p:cNvPr>
            <p:cNvCxnSpPr>
              <a:cxnSpLocks/>
            </p:cNvCxnSpPr>
            <p:nvPr/>
          </p:nvCxnSpPr>
          <p:spPr>
            <a:xfrm>
              <a:off x="969223" y="5297683"/>
              <a:ext cx="424584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50B7920D-AC71-45FA-91EB-534E25064953}"/>
                </a:ext>
              </a:extLst>
            </p:cNvPr>
            <p:cNvCxnSpPr>
              <a:cxnSpLocks/>
            </p:cNvCxnSpPr>
            <p:nvPr/>
          </p:nvCxnSpPr>
          <p:spPr>
            <a:xfrm>
              <a:off x="969223" y="5770211"/>
              <a:ext cx="424584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D3CC0F5A-428F-4074-93DC-40443DBC55C2}"/>
              </a:ext>
            </a:extLst>
          </p:cNvPr>
          <p:cNvSpPr/>
          <p:nvPr/>
        </p:nvSpPr>
        <p:spPr>
          <a:xfrm>
            <a:off x="4804806" y="2865016"/>
            <a:ext cx="6231743" cy="2393122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第一千二百五十九条　民法所称的“以上”、“以下”、“以内”、“届满”，包括本数；所称的“不满”、“超过”、“以外”，不包括本数。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   第一千二百六十条　本法自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2021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月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日起施行。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中华人民共和国婚姻法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中华人民共和国继承法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中华人民共和国民法通则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中华人民共和国收养法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中华人民共和国担保法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中华人民共和国合同法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中华人民共和国物权法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中华人民共和国侵权责任法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中华人民共和国民法总则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同时废止。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21C7F54-2178-41BA-9F15-AF69232452D3}"/>
              </a:ext>
            </a:extLst>
          </p:cNvPr>
          <p:cNvSpPr/>
          <p:nvPr/>
        </p:nvSpPr>
        <p:spPr>
          <a:xfrm>
            <a:off x="1266786" y="547421"/>
            <a:ext cx="388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民法典的主要内容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BD7E585-E5BA-4724-AD1A-617FF50D32C8}"/>
              </a:ext>
            </a:extLst>
          </p:cNvPr>
          <p:cNvGrpSpPr/>
          <p:nvPr/>
        </p:nvGrpSpPr>
        <p:grpSpPr>
          <a:xfrm>
            <a:off x="1266786" y="1757333"/>
            <a:ext cx="2896010" cy="3962348"/>
            <a:chOff x="1326008" y="1757333"/>
            <a:chExt cx="2896010" cy="396234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F5FD9A8-2F51-44A1-8FD3-CEA039376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008" y="1757333"/>
              <a:ext cx="2896010" cy="3962348"/>
            </a:xfrm>
            <a:prstGeom prst="rect">
              <a:avLst/>
            </a:prstGeom>
          </p:spPr>
        </p:pic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A99D4721-D26E-4140-93FD-EDD16D5AB89E}"/>
                </a:ext>
              </a:extLst>
            </p:cNvPr>
            <p:cNvSpPr txBox="1"/>
            <p:nvPr/>
          </p:nvSpPr>
          <p:spPr>
            <a:xfrm>
              <a:off x="1400882" y="2488660"/>
              <a:ext cx="369332" cy="2172372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中华人民共和国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76F40AA-CEC3-466B-B9FD-1373F4EB06B9}"/>
                </a:ext>
              </a:extLst>
            </p:cNvPr>
            <p:cNvSpPr/>
            <p:nvPr/>
          </p:nvSpPr>
          <p:spPr>
            <a:xfrm flipH="1">
              <a:off x="2294412" y="3665519"/>
              <a:ext cx="1434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民法典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B2E3762-2D0B-46E1-8D75-5F2821144CF0}"/>
                </a:ext>
              </a:extLst>
            </p:cNvPr>
            <p:cNvSpPr txBox="1"/>
            <p:nvPr/>
          </p:nvSpPr>
          <p:spPr>
            <a:xfrm>
              <a:off x="2457709" y="4239570"/>
              <a:ext cx="1044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lt"/>
                </a:rPr>
                <a:t>附则</a:t>
              </a: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0518733A-CE5E-4A8D-94BC-BDBA53AE3CF2}"/>
                </a:ext>
              </a:extLst>
            </p:cNvPr>
            <p:cNvSpPr/>
            <p:nvPr/>
          </p:nvSpPr>
          <p:spPr>
            <a:xfrm>
              <a:off x="2049228" y="2540437"/>
              <a:ext cx="1861910" cy="888563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CFBCC3D-3615-4ACA-B5FA-4B3714EC7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639" y="2126573"/>
              <a:ext cx="1015169" cy="1226378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2B179A6-7737-99E3-4B9D-6A29608935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F84945-A186-4365-8E97-93140659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3" r="2684" b="9434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rgbClr val="FBF8C9"/>
              </a:gs>
              <a:gs pos="100000">
                <a:srgbClr val="FCFA9A"/>
              </a:gs>
            </a:gsLst>
            <a:lin ang="5400000" scaled="1"/>
          </a:gradFill>
          <a:ln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2B3AFEF-A196-4E0D-9C35-038890B6861D}"/>
              </a:ext>
            </a:extLst>
          </p:cNvPr>
          <p:cNvSpPr txBox="1"/>
          <p:nvPr/>
        </p:nvSpPr>
        <p:spPr>
          <a:xfrm>
            <a:off x="1345045" y="1953581"/>
            <a:ext cx="9460776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中华人民共和国民法典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》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共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编、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1260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条，各编依次为总则、物权、合同、人格权、婚姻家庭、继承、侵权责任，以及附则。  　　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编纂民法典是党的十八届四中全会提出的重大立法任务，是以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XXXXX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核心的党中央作出的重大法治建设部署。编纂民法典，是对我国现行的、制定于不同时期的民法通则、物权法、合同法、担保法、婚姻法、收养法、继承法、侵权责任法和人格权方面的民事法律规范进行全面系统的编订纂修，形成一部具有中国特色、体现时代特点、反映人民意愿的民法典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0963E1E-12C5-4B1E-8289-F347818E5243}"/>
              </a:ext>
            </a:extLst>
          </p:cNvPr>
          <p:cNvSpPr/>
          <p:nvPr/>
        </p:nvSpPr>
        <p:spPr>
          <a:xfrm>
            <a:off x="3598930" y="1831496"/>
            <a:ext cx="4953006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BF8C9"/>
              </a:gs>
              <a:gs pos="100000">
                <a:srgbClr val="FCFA9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AB87666-4697-47EC-B888-9249101C8F9D}"/>
              </a:ext>
            </a:extLst>
          </p:cNvPr>
          <p:cNvGrpSpPr/>
          <p:nvPr/>
        </p:nvGrpSpPr>
        <p:grpSpPr>
          <a:xfrm>
            <a:off x="4406858" y="318775"/>
            <a:ext cx="3111542" cy="1436355"/>
            <a:chOff x="3873458" y="318775"/>
            <a:chExt cx="3111542" cy="1436355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B8C64C5-380F-428A-B260-E442C2CA7109}"/>
                </a:ext>
              </a:extLst>
            </p:cNvPr>
            <p:cNvSpPr txBox="1"/>
            <p:nvPr/>
          </p:nvSpPr>
          <p:spPr>
            <a:xfrm>
              <a:off x="4798291" y="318775"/>
              <a:ext cx="2186709" cy="1436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gradFill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</a:gradFill>
                  <a:effectLst/>
                  <a:uLnTx/>
                  <a:uFillTx/>
                  <a:cs typeface="+mn-ea"/>
                </a:defRPr>
              </a:lvl1pPr>
            </a:lstStyle>
            <a:p>
              <a:pPr algn="dist"/>
              <a:r>
                <a:rPr lang="zh-CN" altLang="en-US" sz="6600" spc="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前言</a:t>
              </a:r>
            </a:p>
          </p:txBody>
        </p:sp>
        <p:sp>
          <p:nvSpPr>
            <p:cNvPr id="10" name="iconfont-10123-4910600">
              <a:extLst>
                <a:ext uri="{FF2B5EF4-FFF2-40B4-BE49-F238E27FC236}">
                  <a16:creationId xmlns:a16="http://schemas.microsoft.com/office/drawing/2014/main" id="{70426C9E-B6EB-493C-AD09-90ACB44EF6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3458" y="836628"/>
              <a:ext cx="823233" cy="798178"/>
            </a:xfrm>
            <a:custGeom>
              <a:avLst/>
              <a:gdLst>
                <a:gd name="T0" fmla="*/ 8342 w 8555"/>
                <a:gd name="T1" fmla="*/ 7868 h 8295"/>
                <a:gd name="T2" fmla="*/ 8342 w 8555"/>
                <a:gd name="T3" fmla="*/ 8295 h 8295"/>
                <a:gd name="T4" fmla="*/ 22 w 8555"/>
                <a:gd name="T5" fmla="*/ 8081 h 8295"/>
                <a:gd name="T6" fmla="*/ 662 w 8555"/>
                <a:gd name="T7" fmla="*/ 7868 h 8295"/>
                <a:gd name="T8" fmla="*/ 7702 w 8555"/>
                <a:gd name="T9" fmla="*/ 7655 h 8295"/>
                <a:gd name="T10" fmla="*/ 3648 w 8555"/>
                <a:gd name="T11" fmla="*/ 3757 h 8295"/>
                <a:gd name="T12" fmla="*/ 2795 w 8555"/>
                <a:gd name="T13" fmla="*/ 7441 h 8295"/>
                <a:gd name="T14" fmla="*/ 2582 w 8555"/>
                <a:gd name="T15" fmla="*/ 3388 h 8295"/>
                <a:gd name="T16" fmla="*/ 3862 w 8555"/>
                <a:gd name="T17" fmla="*/ 3175 h 8295"/>
                <a:gd name="T18" fmla="*/ 3648 w 8555"/>
                <a:gd name="T19" fmla="*/ 3757 h 8295"/>
                <a:gd name="T20" fmla="*/ 1728 w 8555"/>
                <a:gd name="T21" fmla="*/ 7441 h 8295"/>
                <a:gd name="T22" fmla="*/ 875 w 8555"/>
                <a:gd name="T23" fmla="*/ 3757 h 8295"/>
                <a:gd name="T24" fmla="*/ 662 w 8555"/>
                <a:gd name="T25" fmla="*/ 3175 h 8295"/>
                <a:gd name="T26" fmla="*/ 1942 w 8555"/>
                <a:gd name="T27" fmla="*/ 3388 h 8295"/>
                <a:gd name="T28" fmla="*/ 4185 w 8555"/>
                <a:gd name="T29" fmla="*/ 41 h 8295"/>
                <a:gd name="T30" fmla="*/ 8125 w 8555"/>
                <a:gd name="T31" fmla="*/ 2592 h 8295"/>
                <a:gd name="T32" fmla="*/ 231 w 8555"/>
                <a:gd name="T33" fmla="*/ 2748 h 8295"/>
                <a:gd name="T34" fmla="*/ 121 w 8555"/>
                <a:gd name="T35" fmla="*/ 2352 h 8295"/>
                <a:gd name="T36" fmla="*/ 4185 w 8555"/>
                <a:gd name="T37" fmla="*/ 41 h 8295"/>
                <a:gd name="T38" fmla="*/ 875 w 8555"/>
                <a:gd name="T39" fmla="*/ 2321 h 8295"/>
                <a:gd name="T40" fmla="*/ 4075 w 8555"/>
                <a:gd name="T41" fmla="*/ 401 h 8295"/>
                <a:gd name="T42" fmla="*/ 3699 w 8555"/>
                <a:gd name="T43" fmla="*/ 1986 h 8295"/>
                <a:gd name="T44" fmla="*/ 3466 w 8555"/>
                <a:gd name="T45" fmla="*/ 1270 h 8295"/>
                <a:gd name="T46" fmla="*/ 4075 w 8555"/>
                <a:gd name="T47" fmla="*/ 828 h 8295"/>
                <a:gd name="T48" fmla="*/ 4684 w 8555"/>
                <a:gd name="T49" fmla="*/ 1270 h 8295"/>
                <a:gd name="T50" fmla="*/ 4451 w 8555"/>
                <a:gd name="T51" fmla="*/ 1986 h 8295"/>
                <a:gd name="T52" fmla="*/ 4715 w 8555"/>
                <a:gd name="T53" fmla="*/ 3175 h 8295"/>
                <a:gd name="T54" fmla="*/ 7488 w 8555"/>
                <a:gd name="T55" fmla="*/ 3388 h 8295"/>
                <a:gd name="T56" fmla="*/ 7275 w 8555"/>
                <a:gd name="T57" fmla="*/ 7441 h 8295"/>
                <a:gd name="T58" fmla="*/ 4502 w 8555"/>
                <a:gd name="T59" fmla="*/ 7228 h 8295"/>
                <a:gd name="T60" fmla="*/ 4715 w 8555"/>
                <a:gd name="T61" fmla="*/ 3175 h 8295"/>
                <a:gd name="T62" fmla="*/ 4928 w 8555"/>
                <a:gd name="T63" fmla="*/ 7015 h 8295"/>
                <a:gd name="T64" fmla="*/ 7062 w 8555"/>
                <a:gd name="T65" fmla="*/ 3601 h 8295"/>
                <a:gd name="T66" fmla="*/ 5462 w 8555"/>
                <a:gd name="T67" fmla="*/ 4241 h 8295"/>
                <a:gd name="T68" fmla="*/ 6635 w 8555"/>
                <a:gd name="T69" fmla="*/ 4348 h 8295"/>
                <a:gd name="T70" fmla="*/ 5462 w 8555"/>
                <a:gd name="T71" fmla="*/ 4455 h 8295"/>
                <a:gd name="T72" fmla="*/ 5462 w 8555"/>
                <a:gd name="T73" fmla="*/ 4241 h 8295"/>
                <a:gd name="T74" fmla="*/ 6528 w 8555"/>
                <a:gd name="T75" fmla="*/ 5095 h 8295"/>
                <a:gd name="T76" fmla="*/ 6528 w 8555"/>
                <a:gd name="T77" fmla="*/ 5308 h 8295"/>
                <a:gd name="T78" fmla="*/ 5355 w 8555"/>
                <a:gd name="T79" fmla="*/ 5201 h 8295"/>
                <a:gd name="T80" fmla="*/ 5462 w 8555"/>
                <a:gd name="T81" fmla="*/ 5948 h 8295"/>
                <a:gd name="T82" fmla="*/ 6635 w 8555"/>
                <a:gd name="T83" fmla="*/ 6055 h 8295"/>
                <a:gd name="T84" fmla="*/ 5462 w 8555"/>
                <a:gd name="T85" fmla="*/ 6161 h 8295"/>
                <a:gd name="T86" fmla="*/ 5462 w 8555"/>
                <a:gd name="T87" fmla="*/ 5948 h 8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555" h="8295">
                  <a:moveTo>
                    <a:pt x="7915" y="7868"/>
                  </a:moveTo>
                  <a:lnTo>
                    <a:pt x="8342" y="7868"/>
                  </a:lnTo>
                  <a:cubicBezTo>
                    <a:pt x="8459" y="7868"/>
                    <a:pt x="8555" y="7964"/>
                    <a:pt x="8555" y="8081"/>
                  </a:cubicBezTo>
                  <a:cubicBezTo>
                    <a:pt x="8555" y="8199"/>
                    <a:pt x="8459" y="8295"/>
                    <a:pt x="8342" y="8295"/>
                  </a:cubicBezTo>
                  <a:lnTo>
                    <a:pt x="235" y="8295"/>
                  </a:lnTo>
                  <a:cubicBezTo>
                    <a:pt x="117" y="8295"/>
                    <a:pt x="22" y="8199"/>
                    <a:pt x="22" y="8081"/>
                  </a:cubicBezTo>
                  <a:cubicBezTo>
                    <a:pt x="22" y="7964"/>
                    <a:pt x="117" y="7868"/>
                    <a:pt x="235" y="7868"/>
                  </a:cubicBezTo>
                  <a:lnTo>
                    <a:pt x="662" y="7868"/>
                  </a:lnTo>
                  <a:cubicBezTo>
                    <a:pt x="662" y="7750"/>
                    <a:pt x="757" y="7655"/>
                    <a:pt x="875" y="7655"/>
                  </a:cubicBezTo>
                  <a:lnTo>
                    <a:pt x="7702" y="7655"/>
                  </a:lnTo>
                  <a:cubicBezTo>
                    <a:pt x="7819" y="7655"/>
                    <a:pt x="7915" y="7750"/>
                    <a:pt x="7915" y="7868"/>
                  </a:cubicBezTo>
                  <a:close/>
                  <a:moveTo>
                    <a:pt x="3648" y="3757"/>
                  </a:moveTo>
                  <a:lnTo>
                    <a:pt x="3648" y="7441"/>
                  </a:lnTo>
                  <a:lnTo>
                    <a:pt x="2795" y="7441"/>
                  </a:lnTo>
                  <a:lnTo>
                    <a:pt x="2795" y="3757"/>
                  </a:lnTo>
                  <a:cubicBezTo>
                    <a:pt x="2663" y="3681"/>
                    <a:pt x="2582" y="3540"/>
                    <a:pt x="2582" y="3388"/>
                  </a:cubicBezTo>
                  <a:lnTo>
                    <a:pt x="2582" y="3175"/>
                  </a:lnTo>
                  <a:lnTo>
                    <a:pt x="3862" y="3175"/>
                  </a:lnTo>
                  <a:lnTo>
                    <a:pt x="3862" y="3388"/>
                  </a:lnTo>
                  <a:cubicBezTo>
                    <a:pt x="3862" y="3540"/>
                    <a:pt x="3780" y="3681"/>
                    <a:pt x="3648" y="3757"/>
                  </a:cubicBezTo>
                  <a:close/>
                  <a:moveTo>
                    <a:pt x="1728" y="3757"/>
                  </a:moveTo>
                  <a:lnTo>
                    <a:pt x="1728" y="7441"/>
                  </a:lnTo>
                  <a:lnTo>
                    <a:pt x="875" y="7441"/>
                  </a:lnTo>
                  <a:lnTo>
                    <a:pt x="875" y="3757"/>
                  </a:lnTo>
                  <a:cubicBezTo>
                    <a:pt x="743" y="3681"/>
                    <a:pt x="662" y="3540"/>
                    <a:pt x="662" y="3388"/>
                  </a:cubicBezTo>
                  <a:lnTo>
                    <a:pt x="662" y="3175"/>
                  </a:lnTo>
                  <a:lnTo>
                    <a:pt x="1942" y="3175"/>
                  </a:lnTo>
                  <a:lnTo>
                    <a:pt x="1942" y="3388"/>
                  </a:lnTo>
                  <a:cubicBezTo>
                    <a:pt x="1942" y="3540"/>
                    <a:pt x="1860" y="3681"/>
                    <a:pt x="1728" y="3757"/>
                  </a:cubicBezTo>
                  <a:close/>
                  <a:moveTo>
                    <a:pt x="4185" y="41"/>
                  </a:moveTo>
                  <a:lnTo>
                    <a:pt x="8029" y="2352"/>
                  </a:lnTo>
                  <a:cubicBezTo>
                    <a:pt x="8111" y="2401"/>
                    <a:pt x="8150" y="2499"/>
                    <a:pt x="8125" y="2592"/>
                  </a:cubicBezTo>
                  <a:cubicBezTo>
                    <a:pt x="8099" y="2684"/>
                    <a:pt x="8015" y="2748"/>
                    <a:pt x="7919" y="2748"/>
                  </a:cubicBezTo>
                  <a:lnTo>
                    <a:pt x="231" y="2748"/>
                  </a:lnTo>
                  <a:cubicBezTo>
                    <a:pt x="135" y="2748"/>
                    <a:pt x="51" y="2684"/>
                    <a:pt x="25" y="2592"/>
                  </a:cubicBezTo>
                  <a:cubicBezTo>
                    <a:pt x="0" y="2499"/>
                    <a:pt x="39" y="2401"/>
                    <a:pt x="121" y="2352"/>
                  </a:cubicBezTo>
                  <a:lnTo>
                    <a:pt x="3965" y="41"/>
                  </a:lnTo>
                  <a:cubicBezTo>
                    <a:pt x="4033" y="0"/>
                    <a:pt x="4117" y="0"/>
                    <a:pt x="4185" y="41"/>
                  </a:cubicBezTo>
                  <a:close/>
                  <a:moveTo>
                    <a:pt x="4075" y="401"/>
                  </a:moveTo>
                  <a:lnTo>
                    <a:pt x="875" y="2321"/>
                  </a:lnTo>
                  <a:lnTo>
                    <a:pt x="7275" y="2321"/>
                  </a:lnTo>
                  <a:lnTo>
                    <a:pt x="4075" y="401"/>
                  </a:lnTo>
                  <a:close/>
                  <a:moveTo>
                    <a:pt x="4075" y="1788"/>
                  </a:moveTo>
                  <a:lnTo>
                    <a:pt x="3699" y="1986"/>
                  </a:lnTo>
                  <a:lnTo>
                    <a:pt x="3771" y="1567"/>
                  </a:lnTo>
                  <a:lnTo>
                    <a:pt x="3466" y="1270"/>
                  </a:lnTo>
                  <a:lnTo>
                    <a:pt x="3887" y="1209"/>
                  </a:lnTo>
                  <a:lnTo>
                    <a:pt x="4075" y="828"/>
                  </a:lnTo>
                  <a:lnTo>
                    <a:pt x="4263" y="1209"/>
                  </a:lnTo>
                  <a:lnTo>
                    <a:pt x="4684" y="1270"/>
                  </a:lnTo>
                  <a:lnTo>
                    <a:pt x="4379" y="1567"/>
                  </a:lnTo>
                  <a:lnTo>
                    <a:pt x="4451" y="1986"/>
                  </a:lnTo>
                  <a:lnTo>
                    <a:pt x="4075" y="1788"/>
                  </a:lnTo>
                  <a:close/>
                  <a:moveTo>
                    <a:pt x="4715" y="3175"/>
                  </a:moveTo>
                  <a:lnTo>
                    <a:pt x="7275" y="3175"/>
                  </a:lnTo>
                  <a:cubicBezTo>
                    <a:pt x="7393" y="3175"/>
                    <a:pt x="7488" y="3270"/>
                    <a:pt x="7488" y="3388"/>
                  </a:cubicBezTo>
                  <a:lnTo>
                    <a:pt x="7488" y="7228"/>
                  </a:lnTo>
                  <a:cubicBezTo>
                    <a:pt x="7488" y="7346"/>
                    <a:pt x="7393" y="7441"/>
                    <a:pt x="7275" y="7441"/>
                  </a:cubicBezTo>
                  <a:lnTo>
                    <a:pt x="4715" y="7441"/>
                  </a:lnTo>
                  <a:cubicBezTo>
                    <a:pt x="4597" y="7441"/>
                    <a:pt x="4502" y="7346"/>
                    <a:pt x="4502" y="7228"/>
                  </a:cubicBezTo>
                  <a:lnTo>
                    <a:pt x="4502" y="3388"/>
                  </a:lnTo>
                  <a:cubicBezTo>
                    <a:pt x="4502" y="3270"/>
                    <a:pt x="4597" y="3175"/>
                    <a:pt x="4715" y="3175"/>
                  </a:cubicBezTo>
                  <a:close/>
                  <a:moveTo>
                    <a:pt x="4928" y="3601"/>
                  </a:moveTo>
                  <a:lnTo>
                    <a:pt x="4928" y="7015"/>
                  </a:lnTo>
                  <a:lnTo>
                    <a:pt x="7062" y="7015"/>
                  </a:lnTo>
                  <a:lnTo>
                    <a:pt x="7062" y="3601"/>
                  </a:lnTo>
                  <a:lnTo>
                    <a:pt x="4928" y="3601"/>
                  </a:lnTo>
                  <a:close/>
                  <a:moveTo>
                    <a:pt x="5462" y="4241"/>
                  </a:moveTo>
                  <a:lnTo>
                    <a:pt x="6528" y="4241"/>
                  </a:lnTo>
                  <a:cubicBezTo>
                    <a:pt x="6587" y="4241"/>
                    <a:pt x="6635" y="4289"/>
                    <a:pt x="6635" y="4348"/>
                  </a:cubicBezTo>
                  <a:cubicBezTo>
                    <a:pt x="6635" y="4407"/>
                    <a:pt x="6587" y="4455"/>
                    <a:pt x="6528" y="4455"/>
                  </a:cubicBezTo>
                  <a:lnTo>
                    <a:pt x="5462" y="4455"/>
                  </a:lnTo>
                  <a:cubicBezTo>
                    <a:pt x="5403" y="4455"/>
                    <a:pt x="5355" y="4407"/>
                    <a:pt x="5355" y="4348"/>
                  </a:cubicBezTo>
                  <a:cubicBezTo>
                    <a:pt x="5355" y="4289"/>
                    <a:pt x="5403" y="4241"/>
                    <a:pt x="5462" y="4241"/>
                  </a:cubicBezTo>
                  <a:close/>
                  <a:moveTo>
                    <a:pt x="5462" y="5095"/>
                  </a:moveTo>
                  <a:lnTo>
                    <a:pt x="6528" y="5095"/>
                  </a:lnTo>
                  <a:cubicBezTo>
                    <a:pt x="6587" y="5095"/>
                    <a:pt x="6635" y="5142"/>
                    <a:pt x="6635" y="5201"/>
                  </a:cubicBezTo>
                  <a:cubicBezTo>
                    <a:pt x="6635" y="5260"/>
                    <a:pt x="6587" y="5308"/>
                    <a:pt x="6528" y="5308"/>
                  </a:cubicBezTo>
                  <a:lnTo>
                    <a:pt x="5462" y="5308"/>
                  </a:lnTo>
                  <a:cubicBezTo>
                    <a:pt x="5403" y="5308"/>
                    <a:pt x="5355" y="5260"/>
                    <a:pt x="5355" y="5201"/>
                  </a:cubicBezTo>
                  <a:cubicBezTo>
                    <a:pt x="5355" y="5142"/>
                    <a:pt x="5403" y="5095"/>
                    <a:pt x="5462" y="5095"/>
                  </a:cubicBezTo>
                  <a:close/>
                  <a:moveTo>
                    <a:pt x="5462" y="5948"/>
                  </a:moveTo>
                  <a:lnTo>
                    <a:pt x="6528" y="5948"/>
                  </a:lnTo>
                  <a:cubicBezTo>
                    <a:pt x="6587" y="5948"/>
                    <a:pt x="6635" y="5996"/>
                    <a:pt x="6635" y="6055"/>
                  </a:cubicBezTo>
                  <a:cubicBezTo>
                    <a:pt x="6635" y="6114"/>
                    <a:pt x="6587" y="6161"/>
                    <a:pt x="6528" y="6161"/>
                  </a:cubicBezTo>
                  <a:lnTo>
                    <a:pt x="5462" y="6161"/>
                  </a:lnTo>
                  <a:cubicBezTo>
                    <a:pt x="5403" y="6161"/>
                    <a:pt x="5355" y="6114"/>
                    <a:pt x="5355" y="6055"/>
                  </a:cubicBezTo>
                  <a:cubicBezTo>
                    <a:pt x="5355" y="5996"/>
                    <a:pt x="5403" y="5948"/>
                    <a:pt x="5462" y="5948"/>
                  </a:cubicBezTo>
                  <a:close/>
                </a:path>
              </a:pathLst>
            </a:custGeom>
            <a:gradFill>
              <a:gsLst>
                <a:gs pos="0">
                  <a:srgbClr val="FBF8C9"/>
                </a:gs>
                <a:gs pos="100000">
                  <a:srgbClr val="FCFA9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28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2F58269-A288-4DCC-AD40-A8238BDFE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" r="2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53F0C96-D5DD-47F1-9B21-65F887C25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603" y="882007"/>
            <a:ext cx="3043449" cy="367665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B524FE11-5421-4F81-BDC7-027E3649C031}"/>
              </a:ext>
            </a:extLst>
          </p:cNvPr>
          <p:cNvGrpSpPr/>
          <p:nvPr/>
        </p:nvGrpSpPr>
        <p:grpSpPr>
          <a:xfrm>
            <a:off x="4788052" y="4558657"/>
            <a:ext cx="3936847" cy="2299343"/>
            <a:chOff x="4788052" y="4558657"/>
            <a:chExt cx="3936847" cy="229934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9D3A0DE-86A7-427F-AB1D-8DDEB744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391"/>
            <a:stretch/>
          </p:blipFill>
          <p:spPr>
            <a:xfrm>
              <a:off x="4788052" y="4558657"/>
              <a:ext cx="3936847" cy="2299343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F4BE4FB-884D-4535-823B-228A4C84F858}"/>
                </a:ext>
              </a:extLst>
            </p:cNvPr>
            <p:cNvSpPr/>
            <p:nvPr/>
          </p:nvSpPr>
          <p:spPr>
            <a:xfrm>
              <a:off x="6886575" y="5543550"/>
              <a:ext cx="838200" cy="171450"/>
            </a:xfrm>
            <a:prstGeom prst="rect">
              <a:avLst/>
            </a:prstGeom>
            <a:solidFill>
              <a:srgbClr val="B03E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A2B2417-39A2-4A10-82F9-F1E311C9A38B}"/>
                </a:ext>
              </a:extLst>
            </p:cNvPr>
            <p:cNvSpPr txBox="1"/>
            <p:nvPr/>
          </p:nvSpPr>
          <p:spPr>
            <a:xfrm>
              <a:off x="6808231" y="5506164"/>
              <a:ext cx="99488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6000" b="1"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《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民法典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》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01D385A5-2381-469D-97C8-151D0D960DD1}"/>
                </a:ext>
              </a:extLst>
            </p:cNvPr>
            <p:cNvCxnSpPr>
              <a:cxnSpLocks/>
            </p:cNvCxnSpPr>
            <p:nvPr/>
          </p:nvCxnSpPr>
          <p:spPr>
            <a:xfrm>
              <a:off x="6886575" y="5067300"/>
              <a:ext cx="233363" cy="668176"/>
            </a:xfrm>
            <a:prstGeom prst="line">
              <a:avLst/>
            </a:prstGeom>
            <a:ln w="12700">
              <a:solidFill>
                <a:srgbClr val="FC75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D5D0B37-03BD-40CE-90B1-94BE9AC73B43}"/>
              </a:ext>
            </a:extLst>
          </p:cNvPr>
          <p:cNvSpPr txBox="1"/>
          <p:nvPr/>
        </p:nvSpPr>
        <p:spPr>
          <a:xfrm>
            <a:off x="5637565" y="1588011"/>
            <a:ext cx="4203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60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3600" dirty="0">
                <a:sym typeface="+mn-lt"/>
              </a:rPr>
              <a:t>编纂民法典概述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70B5ABC-4BD6-422F-8342-3575858DB9E8}"/>
              </a:ext>
            </a:extLst>
          </p:cNvPr>
          <p:cNvSpPr txBox="1"/>
          <p:nvPr/>
        </p:nvSpPr>
        <p:spPr>
          <a:xfrm>
            <a:off x="5605891" y="2458106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民法典的主要内容解读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5036AC-97A3-4E87-9D66-7D44D0A17E1E}"/>
              </a:ext>
            </a:extLst>
          </p:cNvPr>
          <p:cNvSpPr txBox="1"/>
          <p:nvPr/>
        </p:nvSpPr>
        <p:spPr>
          <a:xfrm>
            <a:off x="5605891" y="3315354"/>
            <a:ext cx="4783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50</a:t>
            </a:r>
            <a:r>
              <a:rPr lang="zh-CN" altLang="en-US" dirty="0">
                <a:sym typeface="+mn-lt"/>
              </a:rPr>
              <a:t>个法律问题及解答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439B564-F42B-4560-A11B-225170D2E2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8" t="8891" b="25703"/>
          <a:stretch/>
        </p:blipFill>
        <p:spPr>
          <a:xfrm>
            <a:off x="4825051" y="1626655"/>
            <a:ext cx="812514" cy="565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5B14C8-42BC-42E1-B866-4A57E51A79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8" t="8891" b="25703"/>
          <a:stretch/>
        </p:blipFill>
        <p:spPr>
          <a:xfrm>
            <a:off x="4825051" y="2483580"/>
            <a:ext cx="812514" cy="5654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C3A7E7-99EA-4D64-AF5F-6B0E28C11B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8" t="8891" b="25703"/>
          <a:stretch/>
        </p:blipFill>
        <p:spPr>
          <a:xfrm>
            <a:off x="4825051" y="3325044"/>
            <a:ext cx="812514" cy="56546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BAF99B2-9AB6-4A3C-930C-C0CC029CD602}"/>
              </a:ext>
            </a:extLst>
          </p:cNvPr>
          <p:cNvGrpSpPr/>
          <p:nvPr/>
        </p:nvGrpSpPr>
        <p:grpSpPr>
          <a:xfrm>
            <a:off x="1120537" y="1349681"/>
            <a:ext cx="2772425" cy="2539393"/>
            <a:chOff x="1120537" y="1349681"/>
            <a:chExt cx="2772425" cy="253939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813FCA0-7D30-4262-AED5-B375DA63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537" y="1349681"/>
              <a:ext cx="2772425" cy="2079319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0F3B87B-E7ED-4A83-961C-9F120B2FC89E}"/>
                </a:ext>
              </a:extLst>
            </p:cNvPr>
            <p:cNvSpPr txBox="1"/>
            <p:nvPr/>
          </p:nvSpPr>
          <p:spPr>
            <a:xfrm>
              <a:off x="1223534" y="2442524"/>
              <a:ext cx="256643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6000" b="1"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8800" dirty="0">
                  <a:sym typeface="+mn-lt"/>
                </a:rPr>
                <a:t>目录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6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2F58269-A288-4DCC-AD40-A8238BDFE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" r="2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55A48A-32EC-46D8-AF7F-32002B90F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5" t="8891" r="10184" b="25703"/>
          <a:stretch/>
        </p:blipFill>
        <p:spPr>
          <a:xfrm>
            <a:off x="5333484" y="472782"/>
            <a:ext cx="1525032" cy="1265666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3FBF98A3-20B8-45FE-BFEF-3C2314801AB6}"/>
              </a:ext>
            </a:extLst>
          </p:cNvPr>
          <p:cNvSpPr/>
          <p:nvPr/>
        </p:nvSpPr>
        <p:spPr>
          <a:xfrm>
            <a:off x="3619496" y="3786242"/>
            <a:ext cx="4953006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BF8C9"/>
              </a:gs>
              <a:gs pos="100000">
                <a:srgbClr val="FCFA9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3AF8440-5065-428D-B4EC-B7A8C9DFE4C3}"/>
              </a:ext>
            </a:extLst>
          </p:cNvPr>
          <p:cNvSpPr txBox="1"/>
          <p:nvPr/>
        </p:nvSpPr>
        <p:spPr>
          <a:xfrm>
            <a:off x="4373558" y="1701239"/>
            <a:ext cx="3444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60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PART 01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BF8C9"/>
                  </a:gs>
                  <a:gs pos="100000">
                    <a:srgbClr val="FCFA9A"/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524FE11-5421-4F81-BDC7-027E3649C031}"/>
              </a:ext>
            </a:extLst>
          </p:cNvPr>
          <p:cNvGrpSpPr/>
          <p:nvPr/>
        </p:nvGrpSpPr>
        <p:grpSpPr>
          <a:xfrm>
            <a:off x="4788052" y="4558657"/>
            <a:ext cx="3936847" cy="2299343"/>
            <a:chOff x="4788052" y="4558657"/>
            <a:chExt cx="3936847" cy="229934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9D3A0DE-86A7-427F-AB1D-8DDEB744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391"/>
            <a:stretch/>
          </p:blipFill>
          <p:spPr>
            <a:xfrm>
              <a:off x="4788052" y="4558657"/>
              <a:ext cx="3936847" cy="2299343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F4BE4FB-884D-4535-823B-228A4C84F858}"/>
                </a:ext>
              </a:extLst>
            </p:cNvPr>
            <p:cNvSpPr/>
            <p:nvPr/>
          </p:nvSpPr>
          <p:spPr>
            <a:xfrm>
              <a:off x="6886575" y="5543550"/>
              <a:ext cx="838200" cy="171450"/>
            </a:xfrm>
            <a:prstGeom prst="rect">
              <a:avLst/>
            </a:prstGeom>
            <a:solidFill>
              <a:srgbClr val="B03E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A2B2417-39A2-4A10-82F9-F1E311C9A38B}"/>
                </a:ext>
              </a:extLst>
            </p:cNvPr>
            <p:cNvSpPr txBox="1"/>
            <p:nvPr/>
          </p:nvSpPr>
          <p:spPr>
            <a:xfrm>
              <a:off x="6808231" y="5506164"/>
              <a:ext cx="99488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6000" b="1"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《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民法典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BF8C9"/>
                      </a:gs>
                      <a:gs pos="100000">
                        <a:srgbClr val="FCFA9A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》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01D385A5-2381-469D-97C8-151D0D960DD1}"/>
                </a:ext>
              </a:extLst>
            </p:cNvPr>
            <p:cNvCxnSpPr>
              <a:cxnSpLocks/>
            </p:cNvCxnSpPr>
            <p:nvPr/>
          </p:nvCxnSpPr>
          <p:spPr>
            <a:xfrm>
              <a:off x="6886575" y="5067300"/>
              <a:ext cx="233363" cy="668176"/>
            </a:xfrm>
            <a:prstGeom prst="line">
              <a:avLst/>
            </a:prstGeom>
            <a:ln w="12700">
              <a:solidFill>
                <a:srgbClr val="FC75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0">
            <a:extLst>
              <a:ext uri="{FF2B5EF4-FFF2-40B4-BE49-F238E27FC236}">
                <a16:creationId xmlns:a16="http://schemas.microsoft.com/office/drawing/2014/main" id="{7E918222-8603-4C37-A19C-138A13DB8058}"/>
              </a:ext>
            </a:extLst>
          </p:cNvPr>
          <p:cNvSpPr txBox="1"/>
          <p:nvPr/>
        </p:nvSpPr>
        <p:spPr>
          <a:xfrm>
            <a:off x="3556215" y="3934021"/>
            <a:ext cx="5079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2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中国首部民法典</a:t>
            </a:r>
            <a:r>
              <a:rPr lang="en-US" altLang="zh-CN" sz="1800" dirty="0">
                <a:sym typeface="+mn-lt"/>
              </a:rPr>
              <a:t>2020</a:t>
            </a:r>
            <a:r>
              <a:rPr lang="zh-CN" altLang="en-US" sz="1800" dirty="0">
                <a:sym typeface="+mn-lt"/>
              </a:rPr>
              <a:t>建党专题党课学习</a:t>
            </a:r>
          </a:p>
          <a:p>
            <a:endParaRPr lang="en-US" altLang="zh-CN" sz="1800" dirty="0"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A7C6BC-1BEA-4693-AA93-9D3C4AB5CE60}"/>
              </a:ext>
            </a:extLst>
          </p:cNvPr>
          <p:cNvSpPr txBox="1"/>
          <p:nvPr/>
        </p:nvSpPr>
        <p:spPr>
          <a:xfrm>
            <a:off x="2600716" y="2568006"/>
            <a:ext cx="69905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6000" b="1">
                <a:gradFill flip="none" rotWithShape="1">
                  <a:gsLst>
                    <a:gs pos="0">
                      <a:srgbClr val="FBF8C9"/>
                    </a:gs>
                    <a:gs pos="100000">
                      <a:srgbClr val="FCFA9A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6600" dirty="0">
                <a:sym typeface="+mn-lt"/>
              </a:rPr>
              <a:t>编纂民法典概述</a:t>
            </a:r>
          </a:p>
        </p:txBody>
      </p:sp>
    </p:spTree>
    <p:extLst>
      <p:ext uri="{BB962C8B-B14F-4D97-AF65-F5344CB8AC3E}">
        <p14:creationId xmlns:p14="http://schemas.microsoft.com/office/powerpoint/2010/main" val="27021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8">
            <a:extLst>
              <a:ext uri="{FF2B5EF4-FFF2-40B4-BE49-F238E27FC236}">
                <a16:creationId xmlns:a16="http://schemas.microsoft.com/office/drawing/2014/main" id="{877B482C-0C63-453C-9B07-71D4F458CC7C}"/>
              </a:ext>
            </a:extLst>
          </p:cNvPr>
          <p:cNvSpPr/>
          <p:nvPr/>
        </p:nvSpPr>
        <p:spPr>
          <a:xfrm>
            <a:off x="912880" y="4333739"/>
            <a:ext cx="2392770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由于多种原因而未能取得实际成果</a:t>
            </a:r>
          </a:p>
        </p:txBody>
      </p:sp>
      <p:sp>
        <p:nvSpPr>
          <p:cNvPr id="70" name="Rectangle 18">
            <a:extLst>
              <a:ext uri="{FF2B5EF4-FFF2-40B4-BE49-F238E27FC236}">
                <a16:creationId xmlns:a16="http://schemas.microsoft.com/office/drawing/2014/main" id="{0A554EF4-0428-470C-AC4A-7DD4B45E8DCA}"/>
              </a:ext>
            </a:extLst>
          </p:cNvPr>
          <p:cNvSpPr/>
          <p:nvPr/>
        </p:nvSpPr>
        <p:spPr>
          <a:xfrm>
            <a:off x="2590238" y="2160566"/>
            <a:ext cx="3021733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再次启动民法制定工作，由于多种原因也未能取得实际成果</a:t>
            </a:r>
          </a:p>
        </p:txBody>
      </p:sp>
      <p:sp>
        <p:nvSpPr>
          <p:cNvPr id="71" name="Rectangle 18">
            <a:extLst>
              <a:ext uri="{FF2B5EF4-FFF2-40B4-BE49-F238E27FC236}">
                <a16:creationId xmlns:a16="http://schemas.microsoft.com/office/drawing/2014/main" id="{87DEE207-217B-4CC5-87B2-85BB731DBD27}"/>
              </a:ext>
            </a:extLst>
          </p:cNvPr>
          <p:cNvSpPr/>
          <p:nvPr/>
        </p:nvSpPr>
        <p:spPr>
          <a:xfrm>
            <a:off x="4385584" y="4277774"/>
            <a:ext cx="2432112" cy="102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刚刚进入改革开放新时期，制定一部完整民法典的条件尚不具备</a:t>
            </a:r>
          </a:p>
        </p:txBody>
      </p:sp>
      <p:sp>
        <p:nvSpPr>
          <p:cNvPr id="72" name="Rectangle 18">
            <a:extLst>
              <a:ext uri="{FF2B5EF4-FFF2-40B4-BE49-F238E27FC236}">
                <a16:creationId xmlns:a16="http://schemas.microsoft.com/office/drawing/2014/main" id="{251FED04-DF6F-467C-9E26-06F570DFCC5D}"/>
              </a:ext>
            </a:extLst>
          </p:cNvPr>
          <p:cNvSpPr/>
          <p:nvPr/>
        </p:nvSpPr>
        <p:spPr>
          <a:xfrm>
            <a:off x="6045864" y="2017046"/>
            <a:ext cx="3379638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九届全国人大常委会组织起草了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中华人民共和国民法（草案）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，并于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2002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年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12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月进行了一次审议</a:t>
            </a:r>
          </a:p>
        </p:txBody>
      </p:sp>
      <p:sp>
        <p:nvSpPr>
          <p:cNvPr id="73" name="Rectangle 18">
            <a:extLst>
              <a:ext uri="{FF2B5EF4-FFF2-40B4-BE49-F238E27FC236}">
                <a16:creationId xmlns:a16="http://schemas.microsoft.com/office/drawing/2014/main" id="{3F954658-B798-48F9-9804-A0806182F9D2}"/>
              </a:ext>
            </a:extLst>
          </p:cNvPr>
          <p:cNvSpPr/>
          <p:nvPr/>
        </p:nvSpPr>
        <p:spPr>
          <a:xfrm>
            <a:off x="7735683" y="4168687"/>
            <a:ext cx="1901800" cy="146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十三届全国人大三次会议表决通过了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中华人民共和国民法典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，宣告中国“民法典时代”正式到来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A0B032-E79D-4DB5-8AA9-49140D359865}"/>
              </a:ext>
            </a:extLst>
          </p:cNvPr>
          <p:cNvSpPr/>
          <p:nvPr/>
        </p:nvSpPr>
        <p:spPr>
          <a:xfrm>
            <a:off x="1266786" y="547421"/>
            <a:ext cx="478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编纂民法典的重大意义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1BE50F1B-415B-46C8-967D-21D627D64B93}"/>
              </a:ext>
            </a:extLst>
          </p:cNvPr>
          <p:cNvSpPr/>
          <p:nvPr/>
        </p:nvSpPr>
        <p:spPr>
          <a:xfrm>
            <a:off x="1655519" y="3628033"/>
            <a:ext cx="8095396" cy="56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74A9752-B082-4F6A-BF4B-4A6BC5D9CBCE}"/>
              </a:ext>
            </a:extLst>
          </p:cNvPr>
          <p:cNvGrpSpPr/>
          <p:nvPr/>
        </p:nvGrpSpPr>
        <p:grpSpPr>
          <a:xfrm>
            <a:off x="9750914" y="2836024"/>
            <a:ext cx="1602085" cy="1943471"/>
            <a:chOff x="814553" y="2674710"/>
            <a:chExt cx="1602085" cy="1943471"/>
          </a:xfrm>
        </p:grpSpPr>
        <p:sp>
          <p:nvSpPr>
            <p:cNvPr id="81" name="矩形 3">
              <a:extLst>
                <a:ext uri="{FF2B5EF4-FFF2-40B4-BE49-F238E27FC236}">
                  <a16:creationId xmlns:a16="http://schemas.microsoft.com/office/drawing/2014/main" id="{9544C254-F7C6-437F-B5C2-0CF78404C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178" y="2998125"/>
              <a:ext cx="1130565" cy="43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8" tIns="60954" rIns="121908" bIns="609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民法典</a:t>
              </a:r>
            </a:p>
          </p:txBody>
        </p:sp>
        <p:sp>
          <p:nvSpPr>
            <p:cNvPr id="96" name="iconfont-11865-5649601">
              <a:extLst>
                <a:ext uri="{FF2B5EF4-FFF2-40B4-BE49-F238E27FC236}">
                  <a16:creationId xmlns:a16="http://schemas.microsoft.com/office/drawing/2014/main" id="{D5318173-D62A-4DC9-B84F-1B51AB26CE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4553" y="2674710"/>
              <a:ext cx="1602085" cy="1943471"/>
            </a:xfrm>
            <a:custGeom>
              <a:avLst/>
              <a:gdLst>
                <a:gd name="T0" fmla="*/ 484 w 8818"/>
                <a:gd name="T1" fmla="*/ 7666 h 10696"/>
                <a:gd name="T2" fmla="*/ 427 w 8818"/>
                <a:gd name="T3" fmla="*/ 7609 h 10696"/>
                <a:gd name="T4" fmla="*/ 427 w 8818"/>
                <a:gd name="T5" fmla="*/ 2546 h 10696"/>
                <a:gd name="T6" fmla="*/ 484 w 8818"/>
                <a:gd name="T7" fmla="*/ 2489 h 10696"/>
                <a:gd name="T8" fmla="*/ 541 w 8818"/>
                <a:gd name="T9" fmla="*/ 2546 h 10696"/>
                <a:gd name="T10" fmla="*/ 541 w 8818"/>
                <a:gd name="T11" fmla="*/ 7609 h 10696"/>
                <a:gd name="T12" fmla="*/ 484 w 8818"/>
                <a:gd name="T13" fmla="*/ 7666 h 10696"/>
                <a:gd name="T14" fmla="*/ 7979 w 8818"/>
                <a:gd name="T15" fmla="*/ 10696 h 10696"/>
                <a:gd name="T16" fmla="*/ 1266 w 8818"/>
                <a:gd name="T17" fmla="*/ 10696 h 10696"/>
                <a:gd name="T18" fmla="*/ 427 w 8818"/>
                <a:gd name="T19" fmla="*/ 9629 h 10696"/>
                <a:gd name="T20" fmla="*/ 427 w 8818"/>
                <a:gd name="T21" fmla="*/ 8562 h 10696"/>
                <a:gd name="T22" fmla="*/ 484 w 8818"/>
                <a:gd name="T23" fmla="*/ 8505 h 10696"/>
                <a:gd name="T24" fmla="*/ 541 w 8818"/>
                <a:gd name="T25" fmla="*/ 8562 h 10696"/>
                <a:gd name="T26" fmla="*/ 541 w 8818"/>
                <a:gd name="T27" fmla="*/ 9629 h 10696"/>
                <a:gd name="T28" fmla="*/ 1266 w 8818"/>
                <a:gd name="T29" fmla="*/ 10568 h 10696"/>
                <a:gd name="T30" fmla="*/ 7979 w 8818"/>
                <a:gd name="T31" fmla="*/ 10568 h 10696"/>
                <a:gd name="T32" fmla="*/ 8704 w 8818"/>
                <a:gd name="T33" fmla="*/ 9629 h 10696"/>
                <a:gd name="T34" fmla="*/ 8704 w 8818"/>
                <a:gd name="T35" fmla="*/ 1067 h 10696"/>
                <a:gd name="T36" fmla="*/ 7979 w 8818"/>
                <a:gd name="T37" fmla="*/ 128 h 10696"/>
                <a:gd name="T38" fmla="*/ 1266 w 8818"/>
                <a:gd name="T39" fmla="*/ 128 h 10696"/>
                <a:gd name="T40" fmla="*/ 541 w 8818"/>
                <a:gd name="T41" fmla="*/ 1067 h 10696"/>
                <a:gd name="T42" fmla="*/ 541 w 8818"/>
                <a:gd name="T43" fmla="*/ 1224 h 10696"/>
                <a:gd name="T44" fmla="*/ 484 w 8818"/>
                <a:gd name="T45" fmla="*/ 1280 h 10696"/>
                <a:gd name="T46" fmla="*/ 427 w 8818"/>
                <a:gd name="T47" fmla="*/ 1224 h 10696"/>
                <a:gd name="T48" fmla="*/ 427 w 8818"/>
                <a:gd name="T49" fmla="*/ 1067 h 10696"/>
                <a:gd name="T50" fmla="*/ 1266 w 8818"/>
                <a:gd name="T51" fmla="*/ 0 h 10696"/>
                <a:gd name="T52" fmla="*/ 7979 w 8818"/>
                <a:gd name="T53" fmla="*/ 0 h 10696"/>
                <a:gd name="T54" fmla="*/ 8818 w 8818"/>
                <a:gd name="T55" fmla="*/ 1067 h 10696"/>
                <a:gd name="T56" fmla="*/ 8818 w 8818"/>
                <a:gd name="T57" fmla="*/ 9643 h 10696"/>
                <a:gd name="T58" fmla="*/ 7979 w 8818"/>
                <a:gd name="T59" fmla="*/ 10696 h 10696"/>
                <a:gd name="T60" fmla="*/ 1266 w 8818"/>
                <a:gd name="T61" fmla="*/ 1992 h 10696"/>
                <a:gd name="T62" fmla="*/ 57 w 8818"/>
                <a:gd name="T63" fmla="*/ 1992 h 10696"/>
                <a:gd name="T64" fmla="*/ 0 w 8818"/>
                <a:gd name="T65" fmla="*/ 1935 h 10696"/>
                <a:gd name="T66" fmla="*/ 57 w 8818"/>
                <a:gd name="T67" fmla="*/ 1878 h 10696"/>
                <a:gd name="T68" fmla="*/ 1266 w 8818"/>
                <a:gd name="T69" fmla="*/ 1878 h 10696"/>
                <a:gd name="T70" fmla="*/ 1323 w 8818"/>
                <a:gd name="T71" fmla="*/ 1935 h 10696"/>
                <a:gd name="T72" fmla="*/ 1266 w 8818"/>
                <a:gd name="T73" fmla="*/ 1992 h 10696"/>
                <a:gd name="T74" fmla="*/ 1266 w 8818"/>
                <a:gd name="T75" fmla="*/ 8207 h 10696"/>
                <a:gd name="T76" fmla="*/ 57 w 8818"/>
                <a:gd name="T77" fmla="*/ 8207 h 10696"/>
                <a:gd name="T78" fmla="*/ 0 w 8818"/>
                <a:gd name="T79" fmla="*/ 8150 h 10696"/>
                <a:gd name="T80" fmla="*/ 57 w 8818"/>
                <a:gd name="T81" fmla="*/ 8093 h 10696"/>
                <a:gd name="T82" fmla="*/ 1266 w 8818"/>
                <a:gd name="T83" fmla="*/ 8093 h 10696"/>
                <a:gd name="T84" fmla="*/ 1323 w 8818"/>
                <a:gd name="T85" fmla="*/ 8150 h 10696"/>
                <a:gd name="T86" fmla="*/ 1266 w 8818"/>
                <a:gd name="T87" fmla="*/ 8207 h 10696"/>
                <a:gd name="T88" fmla="*/ 1735 w 8818"/>
                <a:gd name="T89" fmla="*/ 10696 h 10696"/>
                <a:gd name="T90" fmla="*/ 1679 w 8818"/>
                <a:gd name="T91" fmla="*/ 10639 h 10696"/>
                <a:gd name="T92" fmla="*/ 1679 w 8818"/>
                <a:gd name="T93" fmla="*/ 57 h 10696"/>
                <a:gd name="T94" fmla="*/ 1735 w 8818"/>
                <a:gd name="T95" fmla="*/ 0 h 10696"/>
                <a:gd name="T96" fmla="*/ 1792 w 8818"/>
                <a:gd name="T97" fmla="*/ 57 h 10696"/>
                <a:gd name="T98" fmla="*/ 1792 w 8818"/>
                <a:gd name="T99" fmla="*/ 10639 h 10696"/>
                <a:gd name="T100" fmla="*/ 1735 w 8818"/>
                <a:gd name="T101" fmla="*/ 10696 h 10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18" h="10696">
                  <a:moveTo>
                    <a:pt x="484" y="7666"/>
                  </a:moveTo>
                  <a:cubicBezTo>
                    <a:pt x="455" y="7666"/>
                    <a:pt x="427" y="7638"/>
                    <a:pt x="427" y="7609"/>
                  </a:cubicBezTo>
                  <a:lnTo>
                    <a:pt x="427" y="2546"/>
                  </a:lnTo>
                  <a:cubicBezTo>
                    <a:pt x="427" y="2518"/>
                    <a:pt x="455" y="2489"/>
                    <a:pt x="484" y="2489"/>
                  </a:cubicBezTo>
                  <a:cubicBezTo>
                    <a:pt x="512" y="2489"/>
                    <a:pt x="541" y="2518"/>
                    <a:pt x="541" y="2546"/>
                  </a:cubicBezTo>
                  <a:lnTo>
                    <a:pt x="541" y="7609"/>
                  </a:lnTo>
                  <a:cubicBezTo>
                    <a:pt x="555" y="7638"/>
                    <a:pt x="527" y="7666"/>
                    <a:pt x="484" y="7666"/>
                  </a:cubicBezTo>
                  <a:close/>
                  <a:moveTo>
                    <a:pt x="7979" y="10696"/>
                  </a:moveTo>
                  <a:lnTo>
                    <a:pt x="1266" y="10696"/>
                  </a:lnTo>
                  <a:cubicBezTo>
                    <a:pt x="797" y="10696"/>
                    <a:pt x="427" y="10226"/>
                    <a:pt x="427" y="9629"/>
                  </a:cubicBezTo>
                  <a:lnTo>
                    <a:pt x="427" y="8562"/>
                  </a:lnTo>
                  <a:cubicBezTo>
                    <a:pt x="427" y="8534"/>
                    <a:pt x="455" y="8505"/>
                    <a:pt x="484" y="8505"/>
                  </a:cubicBezTo>
                  <a:cubicBezTo>
                    <a:pt x="512" y="8505"/>
                    <a:pt x="541" y="8534"/>
                    <a:pt x="541" y="8562"/>
                  </a:cubicBezTo>
                  <a:lnTo>
                    <a:pt x="541" y="9629"/>
                  </a:lnTo>
                  <a:cubicBezTo>
                    <a:pt x="541" y="10141"/>
                    <a:pt x="868" y="10568"/>
                    <a:pt x="1266" y="10568"/>
                  </a:cubicBezTo>
                  <a:lnTo>
                    <a:pt x="7979" y="10568"/>
                  </a:lnTo>
                  <a:cubicBezTo>
                    <a:pt x="8377" y="10568"/>
                    <a:pt x="8704" y="10141"/>
                    <a:pt x="8704" y="9629"/>
                  </a:cubicBezTo>
                  <a:lnTo>
                    <a:pt x="8704" y="1067"/>
                  </a:lnTo>
                  <a:cubicBezTo>
                    <a:pt x="8704" y="555"/>
                    <a:pt x="8377" y="128"/>
                    <a:pt x="7979" y="128"/>
                  </a:cubicBezTo>
                  <a:lnTo>
                    <a:pt x="1266" y="128"/>
                  </a:lnTo>
                  <a:cubicBezTo>
                    <a:pt x="868" y="128"/>
                    <a:pt x="541" y="555"/>
                    <a:pt x="541" y="1067"/>
                  </a:cubicBezTo>
                  <a:lnTo>
                    <a:pt x="541" y="1224"/>
                  </a:lnTo>
                  <a:cubicBezTo>
                    <a:pt x="541" y="1252"/>
                    <a:pt x="512" y="1280"/>
                    <a:pt x="484" y="1280"/>
                  </a:cubicBezTo>
                  <a:cubicBezTo>
                    <a:pt x="455" y="1280"/>
                    <a:pt x="427" y="1252"/>
                    <a:pt x="427" y="1224"/>
                  </a:cubicBezTo>
                  <a:lnTo>
                    <a:pt x="427" y="1067"/>
                  </a:lnTo>
                  <a:cubicBezTo>
                    <a:pt x="427" y="484"/>
                    <a:pt x="811" y="0"/>
                    <a:pt x="1266" y="0"/>
                  </a:cubicBezTo>
                  <a:lnTo>
                    <a:pt x="7979" y="0"/>
                  </a:lnTo>
                  <a:cubicBezTo>
                    <a:pt x="8448" y="0"/>
                    <a:pt x="8818" y="470"/>
                    <a:pt x="8818" y="1067"/>
                  </a:cubicBezTo>
                  <a:lnTo>
                    <a:pt x="8818" y="9643"/>
                  </a:lnTo>
                  <a:cubicBezTo>
                    <a:pt x="8818" y="10226"/>
                    <a:pt x="8448" y="10696"/>
                    <a:pt x="7979" y="10696"/>
                  </a:cubicBezTo>
                  <a:close/>
                  <a:moveTo>
                    <a:pt x="1266" y="1992"/>
                  </a:moveTo>
                  <a:lnTo>
                    <a:pt x="57" y="1992"/>
                  </a:lnTo>
                  <a:cubicBezTo>
                    <a:pt x="29" y="1992"/>
                    <a:pt x="0" y="1963"/>
                    <a:pt x="0" y="1935"/>
                  </a:cubicBezTo>
                  <a:cubicBezTo>
                    <a:pt x="0" y="1906"/>
                    <a:pt x="29" y="1878"/>
                    <a:pt x="57" y="1878"/>
                  </a:cubicBezTo>
                  <a:lnTo>
                    <a:pt x="1266" y="1878"/>
                  </a:lnTo>
                  <a:cubicBezTo>
                    <a:pt x="1295" y="1878"/>
                    <a:pt x="1323" y="1906"/>
                    <a:pt x="1323" y="1935"/>
                  </a:cubicBezTo>
                  <a:cubicBezTo>
                    <a:pt x="1323" y="1963"/>
                    <a:pt x="1295" y="1992"/>
                    <a:pt x="1266" y="1992"/>
                  </a:cubicBezTo>
                  <a:close/>
                  <a:moveTo>
                    <a:pt x="1266" y="8207"/>
                  </a:moveTo>
                  <a:lnTo>
                    <a:pt x="57" y="8207"/>
                  </a:lnTo>
                  <a:cubicBezTo>
                    <a:pt x="29" y="8207"/>
                    <a:pt x="0" y="8178"/>
                    <a:pt x="0" y="8150"/>
                  </a:cubicBezTo>
                  <a:cubicBezTo>
                    <a:pt x="0" y="8121"/>
                    <a:pt x="29" y="8093"/>
                    <a:pt x="57" y="8093"/>
                  </a:cubicBezTo>
                  <a:lnTo>
                    <a:pt x="1266" y="8093"/>
                  </a:lnTo>
                  <a:cubicBezTo>
                    <a:pt x="1295" y="8093"/>
                    <a:pt x="1323" y="8121"/>
                    <a:pt x="1323" y="8150"/>
                  </a:cubicBezTo>
                  <a:cubicBezTo>
                    <a:pt x="1323" y="8178"/>
                    <a:pt x="1295" y="8207"/>
                    <a:pt x="1266" y="8207"/>
                  </a:cubicBezTo>
                  <a:close/>
                  <a:moveTo>
                    <a:pt x="1735" y="10696"/>
                  </a:moveTo>
                  <a:cubicBezTo>
                    <a:pt x="1707" y="10696"/>
                    <a:pt x="1679" y="10667"/>
                    <a:pt x="1679" y="10639"/>
                  </a:cubicBezTo>
                  <a:lnTo>
                    <a:pt x="1679" y="57"/>
                  </a:lnTo>
                  <a:cubicBezTo>
                    <a:pt x="1679" y="29"/>
                    <a:pt x="1707" y="0"/>
                    <a:pt x="1735" y="0"/>
                  </a:cubicBezTo>
                  <a:cubicBezTo>
                    <a:pt x="1764" y="0"/>
                    <a:pt x="1792" y="29"/>
                    <a:pt x="1792" y="57"/>
                  </a:cubicBezTo>
                  <a:lnTo>
                    <a:pt x="1792" y="10639"/>
                  </a:lnTo>
                  <a:cubicBezTo>
                    <a:pt x="1792" y="10667"/>
                    <a:pt x="1764" y="10696"/>
                    <a:pt x="1735" y="10696"/>
                  </a:cubicBezTo>
                  <a:close/>
                </a:path>
              </a:pathLst>
            </a:custGeom>
            <a:solidFill>
              <a:srgbClr val="C00000"/>
            </a:solidFill>
            <a:ln w="38100">
              <a:solidFill>
                <a:srgbClr val="C00000"/>
              </a:solidFill>
            </a:ln>
          </p:spPr>
        </p:sp>
        <p:sp>
          <p:nvSpPr>
            <p:cNvPr id="6" name="iconfont-10123-4910600">
              <a:extLst>
                <a:ext uri="{FF2B5EF4-FFF2-40B4-BE49-F238E27FC236}">
                  <a16:creationId xmlns:a16="http://schemas.microsoft.com/office/drawing/2014/main" id="{08D63649-1F4A-4371-A24A-0ED37C3550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75253" y="3480825"/>
              <a:ext cx="823233" cy="798178"/>
            </a:xfrm>
            <a:custGeom>
              <a:avLst/>
              <a:gdLst>
                <a:gd name="T0" fmla="*/ 8342 w 8555"/>
                <a:gd name="T1" fmla="*/ 7868 h 8295"/>
                <a:gd name="T2" fmla="*/ 8342 w 8555"/>
                <a:gd name="T3" fmla="*/ 8295 h 8295"/>
                <a:gd name="T4" fmla="*/ 22 w 8555"/>
                <a:gd name="T5" fmla="*/ 8081 h 8295"/>
                <a:gd name="T6" fmla="*/ 662 w 8555"/>
                <a:gd name="T7" fmla="*/ 7868 h 8295"/>
                <a:gd name="T8" fmla="*/ 7702 w 8555"/>
                <a:gd name="T9" fmla="*/ 7655 h 8295"/>
                <a:gd name="T10" fmla="*/ 3648 w 8555"/>
                <a:gd name="T11" fmla="*/ 3757 h 8295"/>
                <a:gd name="T12" fmla="*/ 2795 w 8555"/>
                <a:gd name="T13" fmla="*/ 7441 h 8295"/>
                <a:gd name="T14" fmla="*/ 2582 w 8555"/>
                <a:gd name="T15" fmla="*/ 3388 h 8295"/>
                <a:gd name="T16" fmla="*/ 3862 w 8555"/>
                <a:gd name="T17" fmla="*/ 3175 h 8295"/>
                <a:gd name="T18" fmla="*/ 3648 w 8555"/>
                <a:gd name="T19" fmla="*/ 3757 h 8295"/>
                <a:gd name="T20" fmla="*/ 1728 w 8555"/>
                <a:gd name="T21" fmla="*/ 7441 h 8295"/>
                <a:gd name="T22" fmla="*/ 875 w 8555"/>
                <a:gd name="T23" fmla="*/ 3757 h 8295"/>
                <a:gd name="T24" fmla="*/ 662 w 8555"/>
                <a:gd name="T25" fmla="*/ 3175 h 8295"/>
                <a:gd name="T26" fmla="*/ 1942 w 8555"/>
                <a:gd name="T27" fmla="*/ 3388 h 8295"/>
                <a:gd name="T28" fmla="*/ 4185 w 8555"/>
                <a:gd name="T29" fmla="*/ 41 h 8295"/>
                <a:gd name="T30" fmla="*/ 8125 w 8555"/>
                <a:gd name="T31" fmla="*/ 2592 h 8295"/>
                <a:gd name="T32" fmla="*/ 231 w 8555"/>
                <a:gd name="T33" fmla="*/ 2748 h 8295"/>
                <a:gd name="T34" fmla="*/ 121 w 8555"/>
                <a:gd name="T35" fmla="*/ 2352 h 8295"/>
                <a:gd name="T36" fmla="*/ 4185 w 8555"/>
                <a:gd name="T37" fmla="*/ 41 h 8295"/>
                <a:gd name="T38" fmla="*/ 875 w 8555"/>
                <a:gd name="T39" fmla="*/ 2321 h 8295"/>
                <a:gd name="T40" fmla="*/ 4075 w 8555"/>
                <a:gd name="T41" fmla="*/ 401 h 8295"/>
                <a:gd name="T42" fmla="*/ 3699 w 8555"/>
                <a:gd name="T43" fmla="*/ 1986 h 8295"/>
                <a:gd name="T44" fmla="*/ 3466 w 8555"/>
                <a:gd name="T45" fmla="*/ 1270 h 8295"/>
                <a:gd name="T46" fmla="*/ 4075 w 8555"/>
                <a:gd name="T47" fmla="*/ 828 h 8295"/>
                <a:gd name="T48" fmla="*/ 4684 w 8555"/>
                <a:gd name="T49" fmla="*/ 1270 h 8295"/>
                <a:gd name="T50" fmla="*/ 4451 w 8555"/>
                <a:gd name="T51" fmla="*/ 1986 h 8295"/>
                <a:gd name="T52" fmla="*/ 4715 w 8555"/>
                <a:gd name="T53" fmla="*/ 3175 h 8295"/>
                <a:gd name="T54" fmla="*/ 7488 w 8555"/>
                <a:gd name="T55" fmla="*/ 3388 h 8295"/>
                <a:gd name="T56" fmla="*/ 7275 w 8555"/>
                <a:gd name="T57" fmla="*/ 7441 h 8295"/>
                <a:gd name="T58" fmla="*/ 4502 w 8555"/>
                <a:gd name="T59" fmla="*/ 7228 h 8295"/>
                <a:gd name="T60" fmla="*/ 4715 w 8555"/>
                <a:gd name="T61" fmla="*/ 3175 h 8295"/>
                <a:gd name="T62" fmla="*/ 4928 w 8555"/>
                <a:gd name="T63" fmla="*/ 7015 h 8295"/>
                <a:gd name="T64" fmla="*/ 7062 w 8555"/>
                <a:gd name="T65" fmla="*/ 3601 h 8295"/>
                <a:gd name="T66" fmla="*/ 5462 w 8555"/>
                <a:gd name="T67" fmla="*/ 4241 h 8295"/>
                <a:gd name="T68" fmla="*/ 6635 w 8555"/>
                <a:gd name="T69" fmla="*/ 4348 h 8295"/>
                <a:gd name="T70" fmla="*/ 5462 w 8555"/>
                <a:gd name="T71" fmla="*/ 4455 h 8295"/>
                <a:gd name="T72" fmla="*/ 5462 w 8555"/>
                <a:gd name="T73" fmla="*/ 4241 h 8295"/>
                <a:gd name="T74" fmla="*/ 6528 w 8555"/>
                <a:gd name="T75" fmla="*/ 5095 h 8295"/>
                <a:gd name="T76" fmla="*/ 6528 w 8555"/>
                <a:gd name="T77" fmla="*/ 5308 h 8295"/>
                <a:gd name="T78" fmla="*/ 5355 w 8555"/>
                <a:gd name="T79" fmla="*/ 5201 h 8295"/>
                <a:gd name="T80" fmla="*/ 5462 w 8555"/>
                <a:gd name="T81" fmla="*/ 5948 h 8295"/>
                <a:gd name="T82" fmla="*/ 6635 w 8555"/>
                <a:gd name="T83" fmla="*/ 6055 h 8295"/>
                <a:gd name="T84" fmla="*/ 5462 w 8555"/>
                <a:gd name="T85" fmla="*/ 6161 h 8295"/>
                <a:gd name="T86" fmla="*/ 5462 w 8555"/>
                <a:gd name="T87" fmla="*/ 5948 h 8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555" h="8295">
                  <a:moveTo>
                    <a:pt x="7915" y="7868"/>
                  </a:moveTo>
                  <a:lnTo>
                    <a:pt x="8342" y="7868"/>
                  </a:lnTo>
                  <a:cubicBezTo>
                    <a:pt x="8459" y="7868"/>
                    <a:pt x="8555" y="7964"/>
                    <a:pt x="8555" y="8081"/>
                  </a:cubicBezTo>
                  <a:cubicBezTo>
                    <a:pt x="8555" y="8199"/>
                    <a:pt x="8459" y="8295"/>
                    <a:pt x="8342" y="8295"/>
                  </a:cubicBezTo>
                  <a:lnTo>
                    <a:pt x="235" y="8295"/>
                  </a:lnTo>
                  <a:cubicBezTo>
                    <a:pt x="117" y="8295"/>
                    <a:pt x="22" y="8199"/>
                    <a:pt x="22" y="8081"/>
                  </a:cubicBezTo>
                  <a:cubicBezTo>
                    <a:pt x="22" y="7964"/>
                    <a:pt x="117" y="7868"/>
                    <a:pt x="235" y="7868"/>
                  </a:cubicBezTo>
                  <a:lnTo>
                    <a:pt x="662" y="7868"/>
                  </a:lnTo>
                  <a:cubicBezTo>
                    <a:pt x="662" y="7750"/>
                    <a:pt x="757" y="7655"/>
                    <a:pt x="875" y="7655"/>
                  </a:cubicBezTo>
                  <a:lnTo>
                    <a:pt x="7702" y="7655"/>
                  </a:lnTo>
                  <a:cubicBezTo>
                    <a:pt x="7819" y="7655"/>
                    <a:pt x="7915" y="7750"/>
                    <a:pt x="7915" y="7868"/>
                  </a:cubicBezTo>
                  <a:close/>
                  <a:moveTo>
                    <a:pt x="3648" y="3757"/>
                  </a:moveTo>
                  <a:lnTo>
                    <a:pt x="3648" y="7441"/>
                  </a:lnTo>
                  <a:lnTo>
                    <a:pt x="2795" y="7441"/>
                  </a:lnTo>
                  <a:lnTo>
                    <a:pt x="2795" y="3757"/>
                  </a:lnTo>
                  <a:cubicBezTo>
                    <a:pt x="2663" y="3681"/>
                    <a:pt x="2582" y="3540"/>
                    <a:pt x="2582" y="3388"/>
                  </a:cubicBezTo>
                  <a:lnTo>
                    <a:pt x="2582" y="3175"/>
                  </a:lnTo>
                  <a:lnTo>
                    <a:pt x="3862" y="3175"/>
                  </a:lnTo>
                  <a:lnTo>
                    <a:pt x="3862" y="3388"/>
                  </a:lnTo>
                  <a:cubicBezTo>
                    <a:pt x="3862" y="3540"/>
                    <a:pt x="3780" y="3681"/>
                    <a:pt x="3648" y="3757"/>
                  </a:cubicBezTo>
                  <a:close/>
                  <a:moveTo>
                    <a:pt x="1728" y="3757"/>
                  </a:moveTo>
                  <a:lnTo>
                    <a:pt x="1728" y="7441"/>
                  </a:lnTo>
                  <a:lnTo>
                    <a:pt x="875" y="7441"/>
                  </a:lnTo>
                  <a:lnTo>
                    <a:pt x="875" y="3757"/>
                  </a:lnTo>
                  <a:cubicBezTo>
                    <a:pt x="743" y="3681"/>
                    <a:pt x="662" y="3540"/>
                    <a:pt x="662" y="3388"/>
                  </a:cubicBezTo>
                  <a:lnTo>
                    <a:pt x="662" y="3175"/>
                  </a:lnTo>
                  <a:lnTo>
                    <a:pt x="1942" y="3175"/>
                  </a:lnTo>
                  <a:lnTo>
                    <a:pt x="1942" y="3388"/>
                  </a:lnTo>
                  <a:cubicBezTo>
                    <a:pt x="1942" y="3540"/>
                    <a:pt x="1860" y="3681"/>
                    <a:pt x="1728" y="3757"/>
                  </a:cubicBezTo>
                  <a:close/>
                  <a:moveTo>
                    <a:pt x="4185" y="41"/>
                  </a:moveTo>
                  <a:lnTo>
                    <a:pt x="8029" y="2352"/>
                  </a:lnTo>
                  <a:cubicBezTo>
                    <a:pt x="8111" y="2401"/>
                    <a:pt x="8150" y="2499"/>
                    <a:pt x="8125" y="2592"/>
                  </a:cubicBezTo>
                  <a:cubicBezTo>
                    <a:pt x="8099" y="2684"/>
                    <a:pt x="8015" y="2748"/>
                    <a:pt x="7919" y="2748"/>
                  </a:cubicBezTo>
                  <a:lnTo>
                    <a:pt x="231" y="2748"/>
                  </a:lnTo>
                  <a:cubicBezTo>
                    <a:pt x="135" y="2748"/>
                    <a:pt x="51" y="2684"/>
                    <a:pt x="25" y="2592"/>
                  </a:cubicBezTo>
                  <a:cubicBezTo>
                    <a:pt x="0" y="2499"/>
                    <a:pt x="39" y="2401"/>
                    <a:pt x="121" y="2352"/>
                  </a:cubicBezTo>
                  <a:lnTo>
                    <a:pt x="3965" y="41"/>
                  </a:lnTo>
                  <a:cubicBezTo>
                    <a:pt x="4033" y="0"/>
                    <a:pt x="4117" y="0"/>
                    <a:pt x="4185" y="41"/>
                  </a:cubicBezTo>
                  <a:close/>
                  <a:moveTo>
                    <a:pt x="4075" y="401"/>
                  </a:moveTo>
                  <a:lnTo>
                    <a:pt x="875" y="2321"/>
                  </a:lnTo>
                  <a:lnTo>
                    <a:pt x="7275" y="2321"/>
                  </a:lnTo>
                  <a:lnTo>
                    <a:pt x="4075" y="401"/>
                  </a:lnTo>
                  <a:close/>
                  <a:moveTo>
                    <a:pt x="4075" y="1788"/>
                  </a:moveTo>
                  <a:lnTo>
                    <a:pt x="3699" y="1986"/>
                  </a:lnTo>
                  <a:lnTo>
                    <a:pt x="3771" y="1567"/>
                  </a:lnTo>
                  <a:lnTo>
                    <a:pt x="3466" y="1270"/>
                  </a:lnTo>
                  <a:lnTo>
                    <a:pt x="3887" y="1209"/>
                  </a:lnTo>
                  <a:lnTo>
                    <a:pt x="4075" y="828"/>
                  </a:lnTo>
                  <a:lnTo>
                    <a:pt x="4263" y="1209"/>
                  </a:lnTo>
                  <a:lnTo>
                    <a:pt x="4684" y="1270"/>
                  </a:lnTo>
                  <a:lnTo>
                    <a:pt x="4379" y="1567"/>
                  </a:lnTo>
                  <a:lnTo>
                    <a:pt x="4451" y="1986"/>
                  </a:lnTo>
                  <a:lnTo>
                    <a:pt x="4075" y="1788"/>
                  </a:lnTo>
                  <a:close/>
                  <a:moveTo>
                    <a:pt x="4715" y="3175"/>
                  </a:moveTo>
                  <a:lnTo>
                    <a:pt x="7275" y="3175"/>
                  </a:lnTo>
                  <a:cubicBezTo>
                    <a:pt x="7393" y="3175"/>
                    <a:pt x="7488" y="3270"/>
                    <a:pt x="7488" y="3388"/>
                  </a:cubicBezTo>
                  <a:lnTo>
                    <a:pt x="7488" y="7228"/>
                  </a:lnTo>
                  <a:cubicBezTo>
                    <a:pt x="7488" y="7346"/>
                    <a:pt x="7393" y="7441"/>
                    <a:pt x="7275" y="7441"/>
                  </a:cubicBezTo>
                  <a:lnTo>
                    <a:pt x="4715" y="7441"/>
                  </a:lnTo>
                  <a:cubicBezTo>
                    <a:pt x="4597" y="7441"/>
                    <a:pt x="4502" y="7346"/>
                    <a:pt x="4502" y="7228"/>
                  </a:cubicBezTo>
                  <a:lnTo>
                    <a:pt x="4502" y="3388"/>
                  </a:lnTo>
                  <a:cubicBezTo>
                    <a:pt x="4502" y="3270"/>
                    <a:pt x="4597" y="3175"/>
                    <a:pt x="4715" y="3175"/>
                  </a:cubicBezTo>
                  <a:close/>
                  <a:moveTo>
                    <a:pt x="4928" y="3601"/>
                  </a:moveTo>
                  <a:lnTo>
                    <a:pt x="4928" y="7015"/>
                  </a:lnTo>
                  <a:lnTo>
                    <a:pt x="7062" y="7015"/>
                  </a:lnTo>
                  <a:lnTo>
                    <a:pt x="7062" y="3601"/>
                  </a:lnTo>
                  <a:lnTo>
                    <a:pt x="4928" y="3601"/>
                  </a:lnTo>
                  <a:close/>
                  <a:moveTo>
                    <a:pt x="5462" y="4241"/>
                  </a:moveTo>
                  <a:lnTo>
                    <a:pt x="6528" y="4241"/>
                  </a:lnTo>
                  <a:cubicBezTo>
                    <a:pt x="6587" y="4241"/>
                    <a:pt x="6635" y="4289"/>
                    <a:pt x="6635" y="4348"/>
                  </a:cubicBezTo>
                  <a:cubicBezTo>
                    <a:pt x="6635" y="4407"/>
                    <a:pt x="6587" y="4455"/>
                    <a:pt x="6528" y="4455"/>
                  </a:cubicBezTo>
                  <a:lnTo>
                    <a:pt x="5462" y="4455"/>
                  </a:lnTo>
                  <a:cubicBezTo>
                    <a:pt x="5403" y="4455"/>
                    <a:pt x="5355" y="4407"/>
                    <a:pt x="5355" y="4348"/>
                  </a:cubicBezTo>
                  <a:cubicBezTo>
                    <a:pt x="5355" y="4289"/>
                    <a:pt x="5403" y="4241"/>
                    <a:pt x="5462" y="4241"/>
                  </a:cubicBezTo>
                  <a:close/>
                  <a:moveTo>
                    <a:pt x="5462" y="5095"/>
                  </a:moveTo>
                  <a:lnTo>
                    <a:pt x="6528" y="5095"/>
                  </a:lnTo>
                  <a:cubicBezTo>
                    <a:pt x="6587" y="5095"/>
                    <a:pt x="6635" y="5142"/>
                    <a:pt x="6635" y="5201"/>
                  </a:cubicBezTo>
                  <a:cubicBezTo>
                    <a:pt x="6635" y="5260"/>
                    <a:pt x="6587" y="5308"/>
                    <a:pt x="6528" y="5308"/>
                  </a:cubicBezTo>
                  <a:lnTo>
                    <a:pt x="5462" y="5308"/>
                  </a:lnTo>
                  <a:cubicBezTo>
                    <a:pt x="5403" y="5308"/>
                    <a:pt x="5355" y="5260"/>
                    <a:pt x="5355" y="5201"/>
                  </a:cubicBezTo>
                  <a:cubicBezTo>
                    <a:pt x="5355" y="5142"/>
                    <a:pt x="5403" y="5095"/>
                    <a:pt x="5462" y="5095"/>
                  </a:cubicBezTo>
                  <a:close/>
                  <a:moveTo>
                    <a:pt x="5462" y="5948"/>
                  </a:moveTo>
                  <a:lnTo>
                    <a:pt x="6528" y="5948"/>
                  </a:lnTo>
                  <a:cubicBezTo>
                    <a:pt x="6587" y="5948"/>
                    <a:pt x="6635" y="5996"/>
                    <a:pt x="6635" y="6055"/>
                  </a:cubicBezTo>
                  <a:cubicBezTo>
                    <a:pt x="6635" y="6114"/>
                    <a:pt x="6587" y="6161"/>
                    <a:pt x="6528" y="6161"/>
                  </a:cubicBezTo>
                  <a:lnTo>
                    <a:pt x="5462" y="6161"/>
                  </a:lnTo>
                  <a:cubicBezTo>
                    <a:pt x="5403" y="6161"/>
                    <a:pt x="5355" y="6114"/>
                    <a:pt x="5355" y="6055"/>
                  </a:cubicBezTo>
                  <a:cubicBezTo>
                    <a:pt x="5355" y="5996"/>
                    <a:pt x="5403" y="5948"/>
                    <a:pt x="5462" y="594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B975F24-E1DA-4E19-8D9A-807C49FB17EB}"/>
              </a:ext>
            </a:extLst>
          </p:cNvPr>
          <p:cNvGrpSpPr/>
          <p:nvPr/>
        </p:nvGrpSpPr>
        <p:grpSpPr>
          <a:xfrm>
            <a:off x="775266" y="3451365"/>
            <a:ext cx="966837" cy="427320"/>
            <a:chOff x="3160663" y="3452594"/>
            <a:chExt cx="966837" cy="42732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35F1EC19-B17C-41CF-840E-ED85FEBACC40}"/>
                </a:ext>
              </a:extLst>
            </p:cNvPr>
            <p:cNvSpPr/>
            <p:nvPr/>
          </p:nvSpPr>
          <p:spPr>
            <a:xfrm>
              <a:off x="3160663" y="3452594"/>
              <a:ext cx="966837" cy="42732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B544CAA4-E670-4811-8502-744FF6C3B959}"/>
                </a:ext>
              </a:extLst>
            </p:cNvPr>
            <p:cNvSpPr txBox="1"/>
            <p:nvPr/>
          </p:nvSpPr>
          <p:spPr>
            <a:xfrm>
              <a:off x="3160663" y="3503709"/>
              <a:ext cx="966837" cy="325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1954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年</a:t>
              </a: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8A2A07A9-C2D1-4237-8CDE-857F788221E7}"/>
              </a:ext>
            </a:extLst>
          </p:cNvPr>
          <p:cNvGrpSpPr/>
          <p:nvPr/>
        </p:nvGrpSpPr>
        <p:grpSpPr>
          <a:xfrm>
            <a:off x="2470809" y="3443247"/>
            <a:ext cx="966837" cy="427320"/>
            <a:chOff x="3160663" y="3452594"/>
            <a:chExt cx="966837" cy="427320"/>
          </a:xfrm>
        </p:grpSpPr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7F1117FE-763D-48C4-B68C-821A2C82EC1D}"/>
                </a:ext>
              </a:extLst>
            </p:cNvPr>
            <p:cNvSpPr/>
            <p:nvPr/>
          </p:nvSpPr>
          <p:spPr>
            <a:xfrm>
              <a:off x="3160663" y="3452594"/>
              <a:ext cx="966837" cy="42732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743038BB-7E31-4847-8DFB-0C0EDD45C88C}"/>
                </a:ext>
              </a:extLst>
            </p:cNvPr>
            <p:cNvSpPr txBox="1"/>
            <p:nvPr/>
          </p:nvSpPr>
          <p:spPr>
            <a:xfrm>
              <a:off x="3160663" y="3503709"/>
              <a:ext cx="966837" cy="325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1962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年</a:t>
              </a: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F8004E92-2D7B-4B8A-A805-275980D2CA7E}"/>
              </a:ext>
            </a:extLst>
          </p:cNvPr>
          <p:cNvGrpSpPr/>
          <p:nvPr/>
        </p:nvGrpSpPr>
        <p:grpSpPr>
          <a:xfrm>
            <a:off x="4162548" y="3431556"/>
            <a:ext cx="966837" cy="427320"/>
            <a:chOff x="3160663" y="3452594"/>
            <a:chExt cx="966837" cy="427320"/>
          </a:xfrm>
        </p:grpSpPr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4A6AB148-A768-4998-8FD7-589C67174FFB}"/>
                </a:ext>
              </a:extLst>
            </p:cNvPr>
            <p:cNvSpPr/>
            <p:nvPr/>
          </p:nvSpPr>
          <p:spPr>
            <a:xfrm>
              <a:off x="3160663" y="3452594"/>
              <a:ext cx="966837" cy="42732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C405E2A7-752A-4A9D-946B-3D7EFC21BE2D}"/>
                </a:ext>
              </a:extLst>
            </p:cNvPr>
            <p:cNvSpPr txBox="1"/>
            <p:nvPr/>
          </p:nvSpPr>
          <p:spPr>
            <a:xfrm>
              <a:off x="3160663" y="3503709"/>
              <a:ext cx="966837" cy="325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1979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年</a:t>
              </a: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326DE1F5-D360-4CE0-9A8A-E03ADDF2988A}"/>
              </a:ext>
            </a:extLst>
          </p:cNvPr>
          <p:cNvGrpSpPr/>
          <p:nvPr/>
        </p:nvGrpSpPr>
        <p:grpSpPr>
          <a:xfrm>
            <a:off x="5885342" y="3406015"/>
            <a:ext cx="966837" cy="427320"/>
            <a:chOff x="3160663" y="3452594"/>
            <a:chExt cx="966837" cy="427320"/>
          </a:xfrm>
        </p:grpSpPr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857F83D2-FCE9-4F0C-8AE8-68F302921B9B}"/>
                </a:ext>
              </a:extLst>
            </p:cNvPr>
            <p:cNvSpPr/>
            <p:nvPr/>
          </p:nvSpPr>
          <p:spPr>
            <a:xfrm>
              <a:off x="3160663" y="3452594"/>
              <a:ext cx="966837" cy="42732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47D75F7D-7CC7-4254-BB32-2670A55F45DE}"/>
                </a:ext>
              </a:extLst>
            </p:cNvPr>
            <p:cNvSpPr txBox="1"/>
            <p:nvPr/>
          </p:nvSpPr>
          <p:spPr>
            <a:xfrm>
              <a:off x="3160663" y="3503709"/>
              <a:ext cx="966837" cy="325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dirty="0">
                  <a:solidFill>
                    <a:srgbClr val="FFFFFF"/>
                  </a:solidFill>
                  <a:latin typeface="Adobe Arabic" panose="020F0502020204030204"/>
                  <a:ea typeface="微软雅黑"/>
                  <a:cs typeface="+mn-ea"/>
                  <a:sym typeface="+mn-lt"/>
                </a:rPr>
                <a:t>2001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年</a:t>
              </a: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5B406CD-3770-4AA0-B0FE-3004B7FABF4D}"/>
              </a:ext>
            </a:extLst>
          </p:cNvPr>
          <p:cNvGrpSpPr/>
          <p:nvPr/>
        </p:nvGrpSpPr>
        <p:grpSpPr>
          <a:xfrm>
            <a:off x="7577081" y="3394324"/>
            <a:ext cx="966837" cy="427320"/>
            <a:chOff x="3160663" y="3452594"/>
            <a:chExt cx="966837" cy="427320"/>
          </a:xfrm>
        </p:grpSpPr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AF333DD3-48DB-4438-8327-4894291B41E4}"/>
                </a:ext>
              </a:extLst>
            </p:cNvPr>
            <p:cNvSpPr/>
            <p:nvPr/>
          </p:nvSpPr>
          <p:spPr>
            <a:xfrm>
              <a:off x="3160663" y="3452594"/>
              <a:ext cx="966837" cy="42732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A3EDFAB5-AE55-49FE-A233-118149B9C54D}"/>
                </a:ext>
              </a:extLst>
            </p:cNvPr>
            <p:cNvSpPr txBox="1"/>
            <p:nvPr/>
          </p:nvSpPr>
          <p:spPr>
            <a:xfrm>
              <a:off x="3160663" y="3503709"/>
              <a:ext cx="966837" cy="325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2020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年</a:t>
              </a:r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839FFBDC-3096-4847-88F0-22F0425D9BA6}"/>
              </a:ext>
            </a:extLst>
          </p:cNvPr>
          <p:cNvCxnSpPr/>
          <p:nvPr/>
        </p:nvCxnSpPr>
        <p:spPr>
          <a:xfrm>
            <a:off x="839001" y="3819451"/>
            <a:ext cx="0" cy="855825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D4516F09-BD5C-4C64-9E43-2668ACB09C2B}"/>
              </a:ext>
            </a:extLst>
          </p:cNvPr>
          <p:cNvCxnSpPr/>
          <p:nvPr/>
        </p:nvCxnSpPr>
        <p:spPr>
          <a:xfrm>
            <a:off x="2503701" y="2638537"/>
            <a:ext cx="0" cy="855825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85DB0BC7-BAA9-465C-BC12-FA21BD491EF0}"/>
              </a:ext>
            </a:extLst>
          </p:cNvPr>
          <p:cNvCxnSpPr/>
          <p:nvPr/>
        </p:nvCxnSpPr>
        <p:spPr>
          <a:xfrm>
            <a:off x="4211169" y="3776454"/>
            <a:ext cx="0" cy="855825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7CA5F78A-F88C-4049-ADBD-D5A0EFD3E399}"/>
              </a:ext>
            </a:extLst>
          </p:cNvPr>
          <p:cNvCxnSpPr/>
          <p:nvPr/>
        </p:nvCxnSpPr>
        <p:spPr>
          <a:xfrm>
            <a:off x="5946037" y="2595540"/>
            <a:ext cx="0" cy="855825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32A49612-1B22-4E63-AF97-102A7DF534E3}"/>
              </a:ext>
            </a:extLst>
          </p:cNvPr>
          <p:cNvCxnSpPr/>
          <p:nvPr/>
        </p:nvCxnSpPr>
        <p:spPr>
          <a:xfrm>
            <a:off x="7701854" y="3706749"/>
            <a:ext cx="0" cy="855825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14834CF2-E18A-8287-5EDF-61CB0A550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7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0" grpId="0"/>
      <p:bldP spid="71" grpId="0"/>
      <p:bldP spid="72" grpId="0"/>
      <p:bldP spid="73" grpId="0"/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2">
            <a:extLst>
              <a:ext uri="{FF2B5EF4-FFF2-40B4-BE49-F238E27FC236}">
                <a16:creationId xmlns:a16="http://schemas.microsoft.com/office/drawing/2014/main" id="{6881C339-FC2C-4C2E-9506-5C2DB799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943" y="1483450"/>
            <a:ext cx="8833306" cy="134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仿宋_GB2312" panose="02010609030101010101" pitchFamily="49" charset="-122"/>
                <a:cs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仿宋_GB2312" panose="0201060903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中华人民共和国民法典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，是新中国成立以来第一部以“法典”命名的法律，是新时代我国社会主义法治建设的重大成果。</a:t>
            </a: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0B5A146-A821-42CF-B5E3-6D5D18D923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94943" y="3627041"/>
            <a:ext cx="9069857" cy="0"/>
          </a:xfrm>
          <a:prstGeom prst="line">
            <a:avLst/>
          </a:prstGeom>
          <a:noFill/>
          <a:ln w="19050" cmpd="sng">
            <a:solidFill>
              <a:srgbClr val="C00000"/>
            </a:solidFill>
            <a:prstDash val="sysDash"/>
            <a:round/>
            <a:headEnd/>
            <a:tailEnd type="triangle"/>
          </a:ln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1B61E981-8A00-4379-9C3F-127399037841}"/>
              </a:ext>
            </a:extLst>
          </p:cNvPr>
          <p:cNvSpPr/>
          <p:nvPr/>
        </p:nvSpPr>
        <p:spPr>
          <a:xfrm>
            <a:off x="2822242" y="2712747"/>
            <a:ext cx="7499563" cy="631743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在中国特色社会主义法律体系中具有重要地位，是一部固根本、稳预期、利长远的基础性法律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B9288811-CF78-465E-880C-9A5B8D084874}"/>
              </a:ext>
            </a:extLst>
          </p:cNvPr>
          <p:cNvSpPr txBox="1"/>
          <p:nvPr/>
        </p:nvSpPr>
        <p:spPr>
          <a:xfrm>
            <a:off x="3815758" y="3932857"/>
            <a:ext cx="7186214" cy="39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218987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是坚持和完善中国特色社会主义制度的现实需要</a:t>
            </a:r>
          </a:p>
        </p:txBody>
      </p:sp>
      <p:sp>
        <p:nvSpPr>
          <p:cNvPr id="25" name="TextBox 40">
            <a:extLst>
              <a:ext uri="{FF2B5EF4-FFF2-40B4-BE49-F238E27FC236}">
                <a16:creationId xmlns:a16="http://schemas.microsoft.com/office/drawing/2014/main" id="{944CFE71-E9E5-4943-B7AE-E107E6322631}"/>
              </a:ext>
            </a:extLst>
          </p:cNvPr>
          <p:cNvSpPr txBox="1"/>
          <p:nvPr/>
        </p:nvSpPr>
        <p:spPr>
          <a:xfrm>
            <a:off x="3815758" y="4399140"/>
            <a:ext cx="7186214" cy="39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218987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是推进全面依法治国、推进国家治理体系和治理能力现代化的重大举措</a:t>
            </a:r>
          </a:p>
        </p:txBody>
      </p:sp>
      <p:sp>
        <p:nvSpPr>
          <p:cNvPr id="29" name="TextBox 40">
            <a:extLst>
              <a:ext uri="{FF2B5EF4-FFF2-40B4-BE49-F238E27FC236}">
                <a16:creationId xmlns:a16="http://schemas.microsoft.com/office/drawing/2014/main" id="{8DB49B79-96CB-4AF1-BE89-C32CFCCBDCC8}"/>
              </a:ext>
            </a:extLst>
          </p:cNvPr>
          <p:cNvSpPr txBox="1"/>
          <p:nvPr/>
        </p:nvSpPr>
        <p:spPr>
          <a:xfrm>
            <a:off x="3815758" y="4866732"/>
            <a:ext cx="7186214" cy="39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218987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是坚持和完善社会主义基本经济制度、推动经济高质量发展的客观要求</a:t>
            </a:r>
          </a:p>
        </p:txBody>
      </p:sp>
      <p:sp>
        <p:nvSpPr>
          <p:cNvPr id="33" name="TextBox 40">
            <a:extLst>
              <a:ext uri="{FF2B5EF4-FFF2-40B4-BE49-F238E27FC236}">
                <a16:creationId xmlns:a16="http://schemas.microsoft.com/office/drawing/2014/main" id="{C53A8BE5-EA50-47E0-8FCF-06F238E7A7E6}"/>
              </a:ext>
            </a:extLst>
          </p:cNvPr>
          <p:cNvSpPr txBox="1"/>
          <p:nvPr/>
        </p:nvSpPr>
        <p:spPr>
          <a:xfrm>
            <a:off x="3815758" y="5340881"/>
            <a:ext cx="7186214" cy="39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218987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是增进人民福祉、维护最广大人民根本利益的必然要求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7716337-441E-4487-BA0C-16A4973A3D21}"/>
              </a:ext>
            </a:extLst>
          </p:cNvPr>
          <p:cNvSpPr/>
          <p:nvPr/>
        </p:nvSpPr>
        <p:spPr>
          <a:xfrm>
            <a:off x="1266786" y="547421"/>
            <a:ext cx="478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编纂民法典的重大意义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CC9351-4FB8-4647-9DD2-9484886E3637}"/>
              </a:ext>
            </a:extLst>
          </p:cNvPr>
          <p:cNvGrpSpPr/>
          <p:nvPr/>
        </p:nvGrpSpPr>
        <p:grpSpPr>
          <a:xfrm>
            <a:off x="1394943" y="2722118"/>
            <a:ext cx="1333743" cy="618955"/>
            <a:chOff x="1394943" y="2722118"/>
            <a:chExt cx="1333743" cy="618955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3C0A6F9-3F9B-4AA7-B7DF-404B6769FB52}"/>
                </a:ext>
              </a:extLst>
            </p:cNvPr>
            <p:cNvSpPr/>
            <p:nvPr/>
          </p:nvSpPr>
          <p:spPr>
            <a:xfrm>
              <a:off x="1394943" y="2722118"/>
              <a:ext cx="1333743" cy="618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8B11CEE-BB81-4CF2-95C7-D93D9215146B}"/>
                </a:ext>
              </a:extLst>
            </p:cNvPr>
            <p:cNvSpPr txBox="1"/>
            <p:nvPr/>
          </p:nvSpPr>
          <p:spPr>
            <a:xfrm>
              <a:off x="1488499" y="2840959"/>
              <a:ext cx="114662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民法典</a:t>
              </a:r>
              <a:endParaRPr lang="zh-CN" altLang="en-US" sz="2000" spc="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346A9115-B825-4E2D-9113-2A855B0359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499" y="3630458"/>
            <a:ext cx="2035895" cy="27128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E4BEC32-9966-590D-7E64-24005882C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5" grpId="0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47724CDF-A83A-40F0-803B-6B55543DBBAD}"/>
              </a:ext>
            </a:extLst>
          </p:cNvPr>
          <p:cNvSpPr/>
          <p:nvPr/>
        </p:nvSpPr>
        <p:spPr>
          <a:xfrm>
            <a:off x="1652886" y="2261231"/>
            <a:ext cx="9457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汲取了中华民族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5000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多年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优秀法律文化，借鉴了人类法治文明建设有益成果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5F38A458-78B8-40D0-BFFB-08AE62150A89}"/>
              </a:ext>
            </a:extLst>
          </p:cNvPr>
          <p:cNvSpPr txBox="1"/>
          <p:nvPr/>
        </p:nvSpPr>
        <p:spPr>
          <a:xfrm>
            <a:off x="3395305" y="3376680"/>
            <a:ext cx="8024597" cy="656162"/>
          </a:xfrm>
          <a:prstGeom prst="rect">
            <a:avLst/>
          </a:prstGeom>
          <a:noFill/>
        </p:spPr>
        <p:txBody>
          <a:bodyPr lIns="120948" tIns="60475" rIns="120948" bIns="6047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一部体现我国社会主义性质、符合人民利益和愿望、顺应时代发展要求的民法典</a:t>
            </a:r>
          </a:p>
        </p:txBody>
      </p:sp>
      <p:sp>
        <p:nvSpPr>
          <p:cNvPr id="23" name="矩形: 圆角 57">
            <a:extLst>
              <a:ext uri="{FF2B5EF4-FFF2-40B4-BE49-F238E27FC236}">
                <a16:creationId xmlns:a16="http://schemas.microsoft.com/office/drawing/2014/main" id="{E7003ADD-4F43-4A1E-BBE0-6E1D2FA8ADF8}"/>
              </a:ext>
            </a:extLst>
          </p:cNvPr>
          <p:cNvSpPr/>
          <p:nvPr/>
        </p:nvSpPr>
        <p:spPr>
          <a:xfrm>
            <a:off x="3395305" y="3391153"/>
            <a:ext cx="7424010" cy="620842"/>
          </a:xfrm>
          <a:prstGeom prst="roundRect">
            <a:avLst>
              <a:gd name="adj" fmla="val 872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A7F205E-1748-443D-87A6-934EDCA4F275}"/>
              </a:ext>
            </a:extLst>
          </p:cNvPr>
          <p:cNvGrpSpPr/>
          <p:nvPr/>
        </p:nvGrpSpPr>
        <p:grpSpPr>
          <a:xfrm>
            <a:off x="2614021" y="3385847"/>
            <a:ext cx="695494" cy="608950"/>
            <a:chOff x="3059606" y="3950351"/>
            <a:chExt cx="695494" cy="608950"/>
          </a:xfrm>
        </p:grpSpPr>
        <p:sp>
          <p:nvSpPr>
            <p:cNvPr id="25" name="标题1">
              <a:extLst>
                <a:ext uri="{FF2B5EF4-FFF2-40B4-BE49-F238E27FC236}">
                  <a16:creationId xmlns:a16="http://schemas.microsoft.com/office/drawing/2014/main" id="{0321EF7C-8845-4BCC-93FE-C03BDB3ABA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59606" y="3950351"/>
              <a:ext cx="629462" cy="608950"/>
            </a:xfrm>
            <a:prstGeom prst="roundRect">
              <a:avLst>
                <a:gd name="adj" fmla="val 11921"/>
              </a:avLst>
            </a:prstGeom>
            <a:solidFill>
              <a:srgbClr val="C00000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blurRad="127000" dist="38100" dir="5400000" algn="ctr" rotWithShape="0">
                <a:prstClr val="black">
                  <a:alpha val="40000"/>
                </a:prstClr>
              </a:outerShdw>
            </a:effectLst>
          </p:spPr>
          <p:txBody>
            <a:bodyPr lIns="82613" tIns="41305" rIns="82613" bIns="4130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" name="PA_文本框 14">
              <a:extLst>
                <a:ext uri="{FF2B5EF4-FFF2-40B4-BE49-F238E27FC236}">
                  <a16:creationId xmlns:a16="http://schemas.microsoft.com/office/drawing/2014/main" id="{5D3C6723-82AE-44FD-8AB1-38F249440EA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097254" y="3991756"/>
              <a:ext cx="6578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是</a:t>
              </a:r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72CCCA95-CB50-4B25-ABCC-841CD1D8E65B}"/>
              </a:ext>
            </a:extLst>
          </p:cNvPr>
          <p:cNvSpPr txBox="1"/>
          <p:nvPr/>
        </p:nvSpPr>
        <p:spPr>
          <a:xfrm>
            <a:off x="3395306" y="4246720"/>
            <a:ext cx="7144610" cy="656162"/>
          </a:xfrm>
          <a:prstGeom prst="rect">
            <a:avLst/>
          </a:prstGeom>
          <a:noFill/>
        </p:spPr>
        <p:txBody>
          <a:bodyPr lIns="120948" tIns="60475" rIns="120948" bIns="6047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一部体现对生命健康、财产安全、交易便利、生活幸福、人格尊严等各方面权利平等保护的民法典</a:t>
            </a:r>
          </a:p>
        </p:txBody>
      </p:sp>
      <p:sp>
        <p:nvSpPr>
          <p:cNvPr id="28" name="矩形: 圆角 57">
            <a:extLst>
              <a:ext uri="{FF2B5EF4-FFF2-40B4-BE49-F238E27FC236}">
                <a16:creationId xmlns:a16="http://schemas.microsoft.com/office/drawing/2014/main" id="{2D54817A-67FB-40EF-8527-E085F974C379}"/>
              </a:ext>
            </a:extLst>
          </p:cNvPr>
          <p:cNvSpPr/>
          <p:nvPr/>
        </p:nvSpPr>
        <p:spPr>
          <a:xfrm>
            <a:off x="3395305" y="4261193"/>
            <a:ext cx="7424010" cy="620842"/>
          </a:xfrm>
          <a:prstGeom prst="roundRect">
            <a:avLst>
              <a:gd name="adj" fmla="val 872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C735628-9909-46E8-8C87-8276DA62F9F0}"/>
              </a:ext>
            </a:extLst>
          </p:cNvPr>
          <p:cNvGrpSpPr/>
          <p:nvPr/>
        </p:nvGrpSpPr>
        <p:grpSpPr>
          <a:xfrm>
            <a:off x="2614021" y="4255887"/>
            <a:ext cx="657846" cy="608950"/>
            <a:chOff x="3059606" y="3950351"/>
            <a:chExt cx="657846" cy="608950"/>
          </a:xfrm>
        </p:grpSpPr>
        <p:sp>
          <p:nvSpPr>
            <p:cNvPr id="30" name="标题1">
              <a:extLst>
                <a:ext uri="{FF2B5EF4-FFF2-40B4-BE49-F238E27FC236}">
                  <a16:creationId xmlns:a16="http://schemas.microsoft.com/office/drawing/2014/main" id="{EBC6A922-F1BD-4C72-8E33-E933429A9C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59606" y="3950351"/>
              <a:ext cx="629462" cy="608950"/>
            </a:xfrm>
            <a:prstGeom prst="roundRect">
              <a:avLst>
                <a:gd name="adj" fmla="val 11921"/>
              </a:avLst>
            </a:prstGeom>
            <a:solidFill>
              <a:srgbClr val="C00000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blurRad="127000" dist="38100" dir="5400000" algn="ctr" rotWithShape="0">
                <a:prstClr val="black">
                  <a:alpha val="40000"/>
                </a:prstClr>
              </a:outerShdw>
            </a:effectLst>
          </p:spPr>
          <p:txBody>
            <a:bodyPr lIns="82613" tIns="41305" rIns="82613" bIns="4130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1" name="PA_文本框 14">
              <a:extLst>
                <a:ext uri="{FF2B5EF4-FFF2-40B4-BE49-F238E27FC236}">
                  <a16:creationId xmlns:a16="http://schemas.microsoft.com/office/drawing/2014/main" id="{67608EFB-B797-4EBB-A788-55ABF546558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059606" y="3993216"/>
              <a:ext cx="6578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是</a:t>
              </a:r>
            </a:p>
          </p:txBody>
        </p:sp>
      </p:grpSp>
      <p:sp>
        <p:nvSpPr>
          <p:cNvPr id="32" name="TextBox 27">
            <a:extLst>
              <a:ext uri="{FF2B5EF4-FFF2-40B4-BE49-F238E27FC236}">
                <a16:creationId xmlns:a16="http://schemas.microsoft.com/office/drawing/2014/main" id="{FE73EB16-8AAF-4469-B7C0-98B221614C4C}"/>
              </a:ext>
            </a:extLst>
          </p:cNvPr>
          <p:cNvSpPr txBox="1"/>
          <p:nvPr/>
        </p:nvSpPr>
        <p:spPr>
          <a:xfrm>
            <a:off x="3395306" y="5126793"/>
            <a:ext cx="7144610" cy="656162"/>
          </a:xfrm>
          <a:prstGeom prst="rect">
            <a:avLst/>
          </a:prstGeom>
          <a:noFill/>
        </p:spPr>
        <p:txBody>
          <a:bodyPr lIns="120948" tIns="60475" rIns="120948" bIns="6047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一部具有鲜明中国特色、实践特色、时代特色的民法典</a:t>
            </a:r>
          </a:p>
        </p:txBody>
      </p:sp>
      <p:sp>
        <p:nvSpPr>
          <p:cNvPr id="33" name="矩形: 圆角 57">
            <a:extLst>
              <a:ext uri="{FF2B5EF4-FFF2-40B4-BE49-F238E27FC236}">
                <a16:creationId xmlns:a16="http://schemas.microsoft.com/office/drawing/2014/main" id="{16397D1E-B7BE-4466-A3EB-B4CEDDC3B188}"/>
              </a:ext>
            </a:extLst>
          </p:cNvPr>
          <p:cNvSpPr/>
          <p:nvPr/>
        </p:nvSpPr>
        <p:spPr>
          <a:xfrm>
            <a:off x="3395305" y="5141266"/>
            <a:ext cx="7424010" cy="620842"/>
          </a:xfrm>
          <a:prstGeom prst="roundRect">
            <a:avLst>
              <a:gd name="adj" fmla="val 872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56B4DAE-3AF1-4D38-A0CB-95EDC57C0914}"/>
              </a:ext>
            </a:extLst>
          </p:cNvPr>
          <p:cNvGrpSpPr/>
          <p:nvPr/>
        </p:nvGrpSpPr>
        <p:grpSpPr>
          <a:xfrm>
            <a:off x="2614021" y="5135960"/>
            <a:ext cx="695494" cy="608950"/>
            <a:chOff x="3059606" y="3950351"/>
            <a:chExt cx="695494" cy="608950"/>
          </a:xfrm>
        </p:grpSpPr>
        <p:sp>
          <p:nvSpPr>
            <p:cNvPr id="35" name="标题1">
              <a:extLst>
                <a:ext uri="{FF2B5EF4-FFF2-40B4-BE49-F238E27FC236}">
                  <a16:creationId xmlns:a16="http://schemas.microsoft.com/office/drawing/2014/main" id="{BCF3D685-231E-4418-976F-D617A4243D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59606" y="3950351"/>
              <a:ext cx="629462" cy="608950"/>
            </a:xfrm>
            <a:prstGeom prst="roundRect">
              <a:avLst>
                <a:gd name="adj" fmla="val 11921"/>
              </a:avLst>
            </a:prstGeom>
            <a:solidFill>
              <a:srgbClr val="C00000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blurRad="127000" dist="38100" dir="5400000" algn="ctr" rotWithShape="0">
                <a:prstClr val="black">
                  <a:alpha val="40000"/>
                </a:prstClr>
              </a:outerShdw>
            </a:effectLst>
          </p:spPr>
          <p:txBody>
            <a:bodyPr lIns="82613" tIns="41305" rIns="82613" bIns="4130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6" name="PA_文本框 14">
              <a:extLst>
                <a:ext uri="{FF2B5EF4-FFF2-40B4-BE49-F238E27FC236}">
                  <a16:creationId xmlns:a16="http://schemas.microsoft.com/office/drawing/2014/main" id="{D5A4EFAF-6D8C-4383-B8D6-2F5D80D1464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097254" y="3996956"/>
              <a:ext cx="6578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是</a:t>
              </a: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D9D0AEFC-65E1-4BE5-85FD-0F3E39B17A4A}"/>
              </a:ext>
            </a:extLst>
          </p:cNvPr>
          <p:cNvSpPr/>
          <p:nvPr/>
        </p:nvSpPr>
        <p:spPr>
          <a:xfrm>
            <a:off x="1266786" y="547421"/>
            <a:ext cx="478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 编纂民法典的重大意义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02A0D4E-5E6E-485F-9E95-47C7C50AE1E4}"/>
              </a:ext>
            </a:extLst>
          </p:cNvPr>
          <p:cNvGrpSpPr/>
          <p:nvPr/>
        </p:nvGrpSpPr>
        <p:grpSpPr>
          <a:xfrm>
            <a:off x="1266786" y="3304826"/>
            <a:ext cx="758416" cy="2552342"/>
            <a:chOff x="1394943" y="2722118"/>
            <a:chExt cx="2193729" cy="900067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E3EDF25-7027-48A9-B565-99462D752345}"/>
                </a:ext>
              </a:extLst>
            </p:cNvPr>
            <p:cNvSpPr/>
            <p:nvPr/>
          </p:nvSpPr>
          <p:spPr>
            <a:xfrm>
              <a:off x="1394943" y="2722118"/>
              <a:ext cx="2193729" cy="9000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E8C768E-ADFE-47EE-AD42-C8EA94D78CD9}"/>
                </a:ext>
              </a:extLst>
            </p:cNvPr>
            <p:cNvSpPr txBox="1"/>
            <p:nvPr/>
          </p:nvSpPr>
          <p:spPr>
            <a:xfrm>
              <a:off x="1589193" y="2879503"/>
              <a:ext cx="16330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kumimoji="0" lang="zh-CN" alt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dobe Arabic" panose="020F0502020204030204"/>
                  <a:ea typeface="微软雅黑"/>
                  <a:cs typeface="+mn-ea"/>
                  <a:sym typeface="+mn-lt"/>
                </a:rPr>
                <a:t>民法典</a:t>
              </a:r>
              <a:endParaRPr lang="zh-CN" altLang="en-US" sz="3200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1D5220B6-D1B4-4F6B-B43C-395E0DBDBE42}"/>
              </a:ext>
            </a:extLst>
          </p:cNvPr>
          <p:cNvSpPr txBox="1"/>
          <p:nvPr/>
        </p:nvSpPr>
        <p:spPr>
          <a:xfrm>
            <a:off x="1140968" y="1498461"/>
            <a:ext cx="7919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系统整合了新中国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70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多年来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长期实践形成的民事法律规范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1D242AC-0432-9BEC-5B36-4C8B1A9DC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 animBg="1"/>
      <p:bldP spid="27" grpId="0"/>
      <p:bldP spid="28" grpId="0" animBg="1"/>
      <p:bldP spid="32" grpId="0"/>
      <p:bldP spid="3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49300FE-C71E-4C5C-B4B5-7B35A0894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1170"/>
            <a:ext cx="12192000" cy="49765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B47FC03-CA42-42EB-8F5D-79167AE492A4}"/>
              </a:ext>
            </a:extLst>
          </p:cNvPr>
          <p:cNvSpPr/>
          <p:nvPr/>
        </p:nvSpPr>
        <p:spPr>
          <a:xfrm>
            <a:off x="6096000" y="3787747"/>
            <a:ext cx="4604269" cy="1142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以马克思列宁主义、毛泽东思想、邓小平理论、“三个代表”重要思想、科学发展观、习近平新时代中国特色社会主义思想为指导。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0E20A4-0C0D-45AB-A69B-2509F0EA31FD}"/>
              </a:ext>
            </a:extLst>
          </p:cNvPr>
          <p:cNvSpPr/>
          <p:nvPr/>
        </p:nvSpPr>
        <p:spPr>
          <a:xfrm>
            <a:off x="1266786" y="547421"/>
            <a:ext cx="677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C00000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 编纂民法典的总体要求和基本原则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69D020C-7BBC-AB23-83E1-05306836F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9715" r="7949" b="12007"/>
          <a:stretch>
            <a:fillRect/>
          </a:stretch>
        </p:blipFill>
        <p:spPr>
          <a:xfrm>
            <a:off x="1015735" y="2186962"/>
            <a:ext cx="4604269" cy="3101675"/>
          </a:xfrm>
          <a:custGeom>
            <a:avLst/>
            <a:gdLst>
              <a:gd name="connsiteX0" fmla="*/ 0 w 4604269"/>
              <a:gd name="connsiteY0" fmla="*/ 0 h 3101675"/>
              <a:gd name="connsiteX1" fmla="*/ 4604269 w 4604269"/>
              <a:gd name="connsiteY1" fmla="*/ 0 h 3101675"/>
              <a:gd name="connsiteX2" fmla="*/ 4604269 w 4604269"/>
              <a:gd name="connsiteY2" fmla="*/ 3101675 h 3101675"/>
              <a:gd name="connsiteX3" fmla="*/ 0 w 4604269"/>
              <a:gd name="connsiteY3" fmla="*/ 3101675 h 31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269" h="3101675">
                <a:moveTo>
                  <a:pt x="0" y="0"/>
                </a:moveTo>
                <a:lnTo>
                  <a:pt x="4604269" y="0"/>
                </a:lnTo>
                <a:lnTo>
                  <a:pt x="4604269" y="3101675"/>
                </a:lnTo>
                <a:lnTo>
                  <a:pt x="0" y="3101675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FB6FD08-C8BF-435D-8537-C2EC1068CAC8}"/>
              </a:ext>
            </a:extLst>
          </p:cNvPr>
          <p:cNvGrpSpPr/>
          <p:nvPr/>
        </p:nvGrpSpPr>
        <p:grpSpPr>
          <a:xfrm>
            <a:off x="3834352" y="1816954"/>
            <a:ext cx="6778510" cy="683344"/>
            <a:chOff x="1862815" y="1560856"/>
            <a:chExt cx="6778510" cy="683344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64AA9FED-AB77-4A7B-A9D0-69922036FBAB}"/>
                </a:ext>
              </a:extLst>
            </p:cNvPr>
            <p:cNvSpPr/>
            <p:nvPr/>
          </p:nvSpPr>
          <p:spPr>
            <a:xfrm>
              <a:off x="1862815" y="1560856"/>
              <a:ext cx="6778510" cy="683344"/>
            </a:xfrm>
            <a:prstGeom prst="parallelogram">
              <a:avLst>
                <a:gd name="adj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CF0449E-35D9-43DF-AEB3-9D1FBADFCE31}"/>
                </a:ext>
              </a:extLst>
            </p:cNvPr>
            <p:cNvSpPr txBox="1"/>
            <p:nvPr/>
          </p:nvSpPr>
          <p:spPr>
            <a:xfrm>
              <a:off x="4002371" y="1610140"/>
              <a:ext cx="24242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200" b="1">
                  <a:solidFill>
                    <a:srgbClr val="C00000"/>
                  </a:solidFill>
                  <a:latin typeface="Adobe Arabic" panose="020F0502020204030204"/>
                  <a:ea typeface="微软雅黑"/>
                  <a:cs typeface="+mn-ea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sym typeface="+mn-lt"/>
                </a:rPr>
                <a:t>指导思想</a:t>
              </a:r>
            </a:p>
          </p:txBody>
        </p:sp>
      </p:grpSp>
      <p:sp>
        <p:nvSpPr>
          <p:cNvPr id="8" name="iconfont-10123-4910600">
            <a:extLst>
              <a:ext uri="{FF2B5EF4-FFF2-40B4-BE49-F238E27FC236}">
                <a16:creationId xmlns:a16="http://schemas.microsoft.com/office/drawing/2014/main" id="{ED1A2083-4DB6-460F-816B-3C08002A6180}"/>
              </a:ext>
            </a:extLst>
          </p:cNvPr>
          <p:cNvSpPr>
            <a:spLocks noChangeAspect="1"/>
          </p:cNvSpPr>
          <p:nvPr/>
        </p:nvSpPr>
        <p:spPr bwMode="auto">
          <a:xfrm>
            <a:off x="6123395" y="3068521"/>
            <a:ext cx="532862" cy="516645"/>
          </a:xfrm>
          <a:custGeom>
            <a:avLst/>
            <a:gdLst>
              <a:gd name="T0" fmla="*/ 8342 w 8555"/>
              <a:gd name="T1" fmla="*/ 7868 h 8295"/>
              <a:gd name="T2" fmla="*/ 8342 w 8555"/>
              <a:gd name="T3" fmla="*/ 8295 h 8295"/>
              <a:gd name="T4" fmla="*/ 22 w 8555"/>
              <a:gd name="T5" fmla="*/ 8081 h 8295"/>
              <a:gd name="T6" fmla="*/ 662 w 8555"/>
              <a:gd name="T7" fmla="*/ 7868 h 8295"/>
              <a:gd name="T8" fmla="*/ 7702 w 8555"/>
              <a:gd name="T9" fmla="*/ 7655 h 8295"/>
              <a:gd name="T10" fmla="*/ 3648 w 8555"/>
              <a:gd name="T11" fmla="*/ 3757 h 8295"/>
              <a:gd name="T12" fmla="*/ 2795 w 8555"/>
              <a:gd name="T13" fmla="*/ 7441 h 8295"/>
              <a:gd name="T14" fmla="*/ 2582 w 8555"/>
              <a:gd name="T15" fmla="*/ 3388 h 8295"/>
              <a:gd name="T16" fmla="*/ 3862 w 8555"/>
              <a:gd name="T17" fmla="*/ 3175 h 8295"/>
              <a:gd name="T18" fmla="*/ 3648 w 8555"/>
              <a:gd name="T19" fmla="*/ 3757 h 8295"/>
              <a:gd name="T20" fmla="*/ 1728 w 8555"/>
              <a:gd name="T21" fmla="*/ 7441 h 8295"/>
              <a:gd name="T22" fmla="*/ 875 w 8555"/>
              <a:gd name="T23" fmla="*/ 3757 h 8295"/>
              <a:gd name="T24" fmla="*/ 662 w 8555"/>
              <a:gd name="T25" fmla="*/ 3175 h 8295"/>
              <a:gd name="T26" fmla="*/ 1942 w 8555"/>
              <a:gd name="T27" fmla="*/ 3388 h 8295"/>
              <a:gd name="T28" fmla="*/ 4185 w 8555"/>
              <a:gd name="T29" fmla="*/ 41 h 8295"/>
              <a:gd name="T30" fmla="*/ 8125 w 8555"/>
              <a:gd name="T31" fmla="*/ 2592 h 8295"/>
              <a:gd name="T32" fmla="*/ 231 w 8555"/>
              <a:gd name="T33" fmla="*/ 2748 h 8295"/>
              <a:gd name="T34" fmla="*/ 121 w 8555"/>
              <a:gd name="T35" fmla="*/ 2352 h 8295"/>
              <a:gd name="T36" fmla="*/ 4185 w 8555"/>
              <a:gd name="T37" fmla="*/ 41 h 8295"/>
              <a:gd name="T38" fmla="*/ 875 w 8555"/>
              <a:gd name="T39" fmla="*/ 2321 h 8295"/>
              <a:gd name="T40" fmla="*/ 4075 w 8555"/>
              <a:gd name="T41" fmla="*/ 401 h 8295"/>
              <a:gd name="T42" fmla="*/ 3699 w 8555"/>
              <a:gd name="T43" fmla="*/ 1986 h 8295"/>
              <a:gd name="T44" fmla="*/ 3466 w 8555"/>
              <a:gd name="T45" fmla="*/ 1270 h 8295"/>
              <a:gd name="T46" fmla="*/ 4075 w 8555"/>
              <a:gd name="T47" fmla="*/ 828 h 8295"/>
              <a:gd name="T48" fmla="*/ 4684 w 8555"/>
              <a:gd name="T49" fmla="*/ 1270 h 8295"/>
              <a:gd name="T50" fmla="*/ 4451 w 8555"/>
              <a:gd name="T51" fmla="*/ 1986 h 8295"/>
              <a:gd name="T52" fmla="*/ 4715 w 8555"/>
              <a:gd name="T53" fmla="*/ 3175 h 8295"/>
              <a:gd name="T54" fmla="*/ 7488 w 8555"/>
              <a:gd name="T55" fmla="*/ 3388 h 8295"/>
              <a:gd name="T56" fmla="*/ 7275 w 8555"/>
              <a:gd name="T57" fmla="*/ 7441 h 8295"/>
              <a:gd name="T58" fmla="*/ 4502 w 8555"/>
              <a:gd name="T59" fmla="*/ 7228 h 8295"/>
              <a:gd name="T60" fmla="*/ 4715 w 8555"/>
              <a:gd name="T61" fmla="*/ 3175 h 8295"/>
              <a:gd name="T62" fmla="*/ 4928 w 8555"/>
              <a:gd name="T63" fmla="*/ 7015 h 8295"/>
              <a:gd name="T64" fmla="*/ 7062 w 8555"/>
              <a:gd name="T65" fmla="*/ 3601 h 8295"/>
              <a:gd name="T66" fmla="*/ 5462 w 8555"/>
              <a:gd name="T67" fmla="*/ 4241 h 8295"/>
              <a:gd name="T68" fmla="*/ 6635 w 8555"/>
              <a:gd name="T69" fmla="*/ 4348 h 8295"/>
              <a:gd name="T70" fmla="*/ 5462 w 8555"/>
              <a:gd name="T71" fmla="*/ 4455 h 8295"/>
              <a:gd name="T72" fmla="*/ 5462 w 8555"/>
              <a:gd name="T73" fmla="*/ 4241 h 8295"/>
              <a:gd name="T74" fmla="*/ 6528 w 8555"/>
              <a:gd name="T75" fmla="*/ 5095 h 8295"/>
              <a:gd name="T76" fmla="*/ 6528 w 8555"/>
              <a:gd name="T77" fmla="*/ 5308 h 8295"/>
              <a:gd name="T78" fmla="*/ 5355 w 8555"/>
              <a:gd name="T79" fmla="*/ 5201 h 8295"/>
              <a:gd name="T80" fmla="*/ 5462 w 8555"/>
              <a:gd name="T81" fmla="*/ 5948 h 8295"/>
              <a:gd name="T82" fmla="*/ 6635 w 8555"/>
              <a:gd name="T83" fmla="*/ 6055 h 8295"/>
              <a:gd name="T84" fmla="*/ 5462 w 8555"/>
              <a:gd name="T85" fmla="*/ 6161 h 8295"/>
              <a:gd name="T86" fmla="*/ 5462 w 8555"/>
              <a:gd name="T87" fmla="*/ 5948 h 8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55" h="8295">
                <a:moveTo>
                  <a:pt x="7915" y="7868"/>
                </a:moveTo>
                <a:lnTo>
                  <a:pt x="8342" y="7868"/>
                </a:lnTo>
                <a:cubicBezTo>
                  <a:pt x="8459" y="7868"/>
                  <a:pt x="8555" y="7964"/>
                  <a:pt x="8555" y="8081"/>
                </a:cubicBezTo>
                <a:cubicBezTo>
                  <a:pt x="8555" y="8199"/>
                  <a:pt x="8459" y="8295"/>
                  <a:pt x="8342" y="8295"/>
                </a:cubicBezTo>
                <a:lnTo>
                  <a:pt x="235" y="8295"/>
                </a:lnTo>
                <a:cubicBezTo>
                  <a:pt x="117" y="8295"/>
                  <a:pt x="22" y="8199"/>
                  <a:pt x="22" y="8081"/>
                </a:cubicBezTo>
                <a:cubicBezTo>
                  <a:pt x="22" y="7964"/>
                  <a:pt x="117" y="7868"/>
                  <a:pt x="235" y="7868"/>
                </a:cubicBezTo>
                <a:lnTo>
                  <a:pt x="662" y="7868"/>
                </a:lnTo>
                <a:cubicBezTo>
                  <a:pt x="662" y="7750"/>
                  <a:pt x="757" y="7655"/>
                  <a:pt x="875" y="7655"/>
                </a:cubicBezTo>
                <a:lnTo>
                  <a:pt x="7702" y="7655"/>
                </a:lnTo>
                <a:cubicBezTo>
                  <a:pt x="7819" y="7655"/>
                  <a:pt x="7915" y="7750"/>
                  <a:pt x="7915" y="7868"/>
                </a:cubicBezTo>
                <a:close/>
                <a:moveTo>
                  <a:pt x="3648" y="3757"/>
                </a:moveTo>
                <a:lnTo>
                  <a:pt x="3648" y="7441"/>
                </a:lnTo>
                <a:lnTo>
                  <a:pt x="2795" y="7441"/>
                </a:lnTo>
                <a:lnTo>
                  <a:pt x="2795" y="3757"/>
                </a:lnTo>
                <a:cubicBezTo>
                  <a:pt x="2663" y="3681"/>
                  <a:pt x="2582" y="3540"/>
                  <a:pt x="2582" y="3388"/>
                </a:cubicBezTo>
                <a:lnTo>
                  <a:pt x="2582" y="3175"/>
                </a:lnTo>
                <a:lnTo>
                  <a:pt x="3862" y="3175"/>
                </a:lnTo>
                <a:lnTo>
                  <a:pt x="3862" y="3388"/>
                </a:lnTo>
                <a:cubicBezTo>
                  <a:pt x="3862" y="3540"/>
                  <a:pt x="3780" y="3681"/>
                  <a:pt x="3648" y="3757"/>
                </a:cubicBezTo>
                <a:close/>
                <a:moveTo>
                  <a:pt x="1728" y="3757"/>
                </a:moveTo>
                <a:lnTo>
                  <a:pt x="1728" y="7441"/>
                </a:lnTo>
                <a:lnTo>
                  <a:pt x="875" y="7441"/>
                </a:lnTo>
                <a:lnTo>
                  <a:pt x="875" y="3757"/>
                </a:lnTo>
                <a:cubicBezTo>
                  <a:pt x="743" y="3681"/>
                  <a:pt x="662" y="3540"/>
                  <a:pt x="662" y="3388"/>
                </a:cubicBezTo>
                <a:lnTo>
                  <a:pt x="662" y="3175"/>
                </a:lnTo>
                <a:lnTo>
                  <a:pt x="1942" y="3175"/>
                </a:lnTo>
                <a:lnTo>
                  <a:pt x="1942" y="3388"/>
                </a:lnTo>
                <a:cubicBezTo>
                  <a:pt x="1942" y="3540"/>
                  <a:pt x="1860" y="3681"/>
                  <a:pt x="1728" y="3757"/>
                </a:cubicBezTo>
                <a:close/>
                <a:moveTo>
                  <a:pt x="4185" y="41"/>
                </a:moveTo>
                <a:lnTo>
                  <a:pt x="8029" y="2352"/>
                </a:lnTo>
                <a:cubicBezTo>
                  <a:pt x="8111" y="2401"/>
                  <a:pt x="8150" y="2499"/>
                  <a:pt x="8125" y="2592"/>
                </a:cubicBezTo>
                <a:cubicBezTo>
                  <a:pt x="8099" y="2684"/>
                  <a:pt x="8015" y="2748"/>
                  <a:pt x="7919" y="2748"/>
                </a:cubicBezTo>
                <a:lnTo>
                  <a:pt x="231" y="2748"/>
                </a:lnTo>
                <a:cubicBezTo>
                  <a:pt x="135" y="2748"/>
                  <a:pt x="51" y="2684"/>
                  <a:pt x="25" y="2592"/>
                </a:cubicBezTo>
                <a:cubicBezTo>
                  <a:pt x="0" y="2499"/>
                  <a:pt x="39" y="2401"/>
                  <a:pt x="121" y="2352"/>
                </a:cubicBezTo>
                <a:lnTo>
                  <a:pt x="3965" y="41"/>
                </a:lnTo>
                <a:cubicBezTo>
                  <a:pt x="4033" y="0"/>
                  <a:pt x="4117" y="0"/>
                  <a:pt x="4185" y="41"/>
                </a:cubicBezTo>
                <a:close/>
                <a:moveTo>
                  <a:pt x="4075" y="401"/>
                </a:moveTo>
                <a:lnTo>
                  <a:pt x="875" y="2321"/>
                </a:lnTo>
                <a:lnTo>
                  <a:pt x="7275" y="2321"/>
                </a:lnTo>
                <a:lnTo>
                  <a:pt x="4075" y="401"/>
                </a:lnTo>
                <a:close/>
                <a:moveTo>
                  <a:pt x="4075" y="1788"/>
                </a:moveTo>
                <a:lnTo>
                  <a:pt x="3699" y="1986"/>
                </a:lnTo>
                <a:lnTo>
                  <a:pt x="3771" y="1567"/>
                </a:lnTo>
                <a:lnTo>
                  <a:pt x="3466" y="1270"/>
                </a:lnTo>
                <a:lnTo>
                  <a:pt x="3887" y="1209"/>
                </a:lnTo>
                <a:lnTo>
                  <a:pt x="4075" y="828"/>
                </a:lnTo>
                <a:lnTo>
                  <a:pt x="4263" y="1209"/>
                </a:lnTo>
                <a:lnTo>
                  <a:pt x="4684" y="1270"/>
                </a:lnTo>
                <a:lnTo>
                  <a:pt x="4379" y="1567"/>
                </a:lnTo>
                <a:lnTo>
                  <a:pt x="4451" y="1986"/>
                </a:lnTo>
                <a:lnTo>
                  <a:pt x="4075" y="1788"/>
                </a:lnTo>
                <a:close/>
                <a:moveTo>
                  <a:pt x="4715" y="3175"/>
                </a:moveTo>
                <a:lnTo>
                  <a:pt x="7275" y="3175"/>
                </a:lnTo>
                <a:cubicBezTo>
                  <a:pt x="7393" y="3175"/>
                  <a:pt x="7488" y="3270"/>
                  <a:pt x="7488" y="3388"/>
                </a:cubicBezTo>
                <a:lnTo>
                  <a:pt x="7488" y="7228"/>
                </a:lnTo>
                <a:cubicBezTo>
                  <a:pt x="7488" y="7346"/>
                  <a:pt x="7393" y="7441"/>
                  <a:pt x="7275" y="7441"/>
                </a:cubicBezTo>
                <a:lnTo>
                  <a:pt x="4715" y="7441"/>
                </a:lnTo>
                <a:cubicBezTo>
                  <a:pt x="4597" y="7441"/>
                  <a:pt x="4502" y="7346"/>
                  <a:pt x="4502" y="7228"/>
                </a:cubicBezTo>
                <a:lnTo>
                  <a:pt x="4502" y="3388"/>
                </a:lnTo>
                <a:cubicBezTo>
                  <a:pt x="4502" y="3270"/>
                  <a:pt x="4597" y="3175"/>
                  <a:pt x="4715" y="3175"/>
                </a:cubicBezTo>
                <a:close/>
                <a:moveTo>
                  <a:pt x="4928" y="3601"/>
                </a:moveTo>
                <a:lnTo>
                  <a:pt x="4928" y="7015"/>
                </a:lnTo>
                <a:lnTo>
                  <a:pt x="7062" y="7015"/>
                </a:lnTo>
                <a:lnTo>
                  <a:pt x="7062" y="3601"/>
                </a:lnTo>
                <a:lnTo>
                  <a:pt x="4928" y="3601"/>
                </a:lnTo>
                <a:close/>
                <a:moveTo>
                  <a:pt x="5462" y="4241"/>
                </a:moveTo>
                <a:lnTo>
                  <a:pt x="6528" y="4241"/>
                </a:lnTo>
                <a:cubicBezTo>
                  <a:pt x="6587" y="4241"/>
                  <a:pt x="6635" y="4289"/>
                  <a:pt x="6635" y="4348"/>
                </a:cubicBezTo>
                <a:cubicBezTo>
                  <a:pt x="6635" y="4407"/>
                  <a:pt x="6587" y="4455"/>
                  <a:pt x="6528" y="4455"/>
                </a:cubicBezTo>
                <a:lnTo>
                  <a:pt x="5462" y="4455"/>
                </a:lnTo>
                <a:cubicBezTo>
                  <a:pt x="5403" y="4455"/>
                  <a:pt x="5355" y="4407"/>
                  <a:pt x="5355" y="4348"/>
                </a:cubicBezTo>
                <a:cubicBezTo>
                  <a:pt x="5355" y="4289"/>
                  <a:pt x="5403" y="4241"/>
                  <a:pt x="5462" y="4241"/>
                </a:cubicBezTo>
                <a:close/>
                <a:moveTo>
                  <a:pt x="5462" y="5095"/>
                </a:moveTo>
                <a:lnTo>
                  <a:pt x="6528" y="5095"/>
                </a:lnTo>
                <a:cubicBezTo>
                  <a:pt x="6587" y="5095"/>
                  <a:pt x="6635" y="5142"/>
                  <a:pt x="6635" y="5201"/>
                </a:cubicBezTo>
                <a:cubicBezTo>
                  <a:pt x="6635" y="5260"/>
                  <a:pt x="6587" y="5308"/>
                  <a:pt x="6528" y="5308"/>
                </a:cubicBezTo>
                <a:lnTo>
                  <a:pt x="5462" y="5308"/>
                </a:lnTo>
                <a:cubicBezTo>
                  <a:pt x="5403" y="5308"/>
                  <a:pt x="5355" y="5260"/>
                  <a:pt x="5355" y="5201"/>
                </a:cubicBezTo>
                <a:cubicBezTo>
                  <a:pt x="5355" y="5142"/>
                  <a:pt x="5403" y="5095"/>
                  <a:pt x="5462" y="5095"/>
                </a:cubicBezTo>
                <a:close/>
                <a:moveTo>
                  <a:pt x="5462" y="5948"/>
                </a:moveTo>
                <a:lnTo>
                  <a:pt x="6528" y="5948"/>
                </a:lnTo>
                <a:cubicBezTo>
                  <a:pt x="6587" y="5948"/>
                  <a:pt x="6635" y="5996"/>
                  <a:pt x="6635" y="6055"/>
                </a:cubicBezTo>
                <a:cubicBezTo>
                  <a:pt x="6635" y="6114"/>
                  <a:pt x="6587" y="6161"/>
                  <a:pt x="6528" y="6161"/>
                </a:cubicBezTo>
                <a:lnTo>
                  <a:pt x="5462" y="6161"/>
                </a:lnTo>
                <a:cubicBezTo>
                  <a:pt x="5403" y="6161"/>
                  <a:pt x="5355" y="6114"/>
                  <a:pt x="5355" y="6055"/>
                </a:cubicBezTo>
                <a:cubicBezTo>
                  <a:pt x="5355" y="5996"/>
                  <a:pt x="5403" y="5948"/>
                  <a:pt x="5462" y="594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00E5037-F4D3-4A85-909A-78BC3C44E335}"/>
              </a:ext>
            </a:extLst>
          </p:cNvPr>
          <p:cNvSpPr txBox="1"/>
          <p:nvPr/>
        </p:nvSpPr>
        <p:spPr>
          <a:xfrm>
            <a:off x="6769398" y="3185056"/>
            <a:ext cx="3843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高举中国特色社会主义伟大旗帜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182A32-3749-C321-FE43-193A0DEAF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" y="420421"/>
            <a:ext cx="775805" cy="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279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903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279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SubTitle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20181236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2409</Words>
  <Application>Microsoft Macintosh PowerPoint</Application>
  <PresentationFormat>宽屏</PresentationFormat>
  <Paragraphs>299</Paragraphs>
  <Slides>28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等线</vt:lpstr>
      <vt:lpstr>微软雅黑</vt:lpstr>
      <vt:lpstr>Adobe Arabic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橘子 设计</dc:creator>
  <cp:lastModifiedBy>64069</cp:lastModifiedBy>
  <cp:revision>33</cp:revision>
  <dcterms:created xsi:type="dcterms:W3CDTF">2020-08-19T04:21:51Z</dcterms:created>
  <dcterms:modified xsi:type="dcterms:W3CDTF">2023-09-22T03:05:06Z</dcterms:modified>
</cp:coreProperties>
</file>