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46" r:id="rId3"/>
    <p:sldId id="462" r:id="rId4"/>
    <p:sldId id="361" r:id="rId5"/>
    <p:sldId id="299" r:id="rId6"/>
    <p:sldId id="362" r:id="rId7"/>
    <p:sldId id="424" r:id="rId8"/>
    <p:sldId id="435" r:id="rId9"/>
    <p:sldId id="447" r:id="rId10"/>
    <p:sldId id="277" r:id="rId11"/>
    <p:sldId id="364" r:id="rId12"/>
    <p:sldId id="342" r:id="rId13"/>
    <p:sldId id="448" r:id="rId14"/>
    <p:sldId id="356" r:id="rId15"/>
    <p:sldId id="420" r:id="rId16"/>
    <p:sldId id="478" r:id="rId17"/>
    <p:sldId id="449" r:id="rId18"/>
    <p:sldId id="436" r:id="rId19"/>
    <p:sldId id="437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99FF66"/>
    <a:srgbClr val="00FF00"/>
    <a:srgbClr val="FF66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278" y="-84"/>
      </p:cViewPr>
      <p:guideLst>
        <p:guide orient="horz" pos="213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CE57-979B-4514-B432-BE6920658C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ADAC2-98A6-48BB-9CE8-D1A2E5BD32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797E-D4F5-442F-83A2-3E2718C578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032B3-ED42-4D96-B61C-03901FDB39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95326-F51C-459C-BECE-2EC09E81DE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B6E8-E3F7-4221-B476-7C16FADCD2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BD7A2-3449-43CC-B1CC-635D836598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A2369-9425-4ADB-A2D5-61AA69518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7CE22-2A71-4169-BDE6-D0650646228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DC267-57C1-44AB-BF4F-3A7B1808E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26713-D4FA-4087-A6C1-CEBEB1CA56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4F244-2209-4504-88E9-9E9BEF4A5B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53105-CFBA-481B-A11A-B300E17B908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537B5-9396-4C99-BB2B-B04D47AE0B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6606C-2FD9-413A-A6D4-AFFB7F7FAB8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83BA-B8B7-45E2-A5FE-1D3EFA26F0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100A-15F5-417A-9459-86C6F193F16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09CEA-0D0F-4190-B6AE-F347C6DAF5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3BB3A-0877-4C9A-9C47-33BE62BCFCB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CDE6C-AFB9-4737-84B9-7F2F505E9A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C6558-8E8B-4859-9435-EAB82E20F66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6DE93-2F09-4623-AB6F-45D05B6F5A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DAAD-FF8D-4649-BA4F-A4AFD8956F2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B15A1-3023-4C07-9D64-07B49FC8FD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6B0D39-5C9E-4BB4-AEB3-845B4B206C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D6D3B59-D453-4DE6-8B53-1B01F06012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6.jpeg"/><Relationship Id="rId10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229360" y="2348865"/>
            <a:ext cx="6950075" cy="101409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5625" b="0" i="0" dirty="0">
                <a:solidFill>
                  <a:srgbClr val="2E75B6">
                    <a:alpha val="100000"/>
                  </a:srgbClr>
                </a:solidFill>
                <a:effectLst>
                  <a:outerShdw blurRad="9525" dist="57150" dir="2700000" rotWithShape="0">
                    <a:srgbClr val="71AADC">
                      <a:alpha val="60000"/>
                    </a:srgbClr>
                  </a:outerShdw>
                </a:effectLst>
                <a:latin typeface="Arial" panose="020B0604020202020204"/>
                <a:ea typeface="Arial" panose="020B0604020202020204"/>
              </a:rPr>
              <a:t>  </a:t>
            </a:r>
            <a:r>
              <a:rPr lang="zh-CN" altLang="en-US" sz="5625" b="0" i="0" dirty="0">
                <a:solidFill>
                  <a:srgbClr val="2E75B6">
                    <a:alpha val="100000"/>
                  </a:srgbClr>
                </a:solidFill>
                <a:effectLst>
                  <a:outerShdw blurRad="9525" dist="57150" dir="2700000" rotWithShape="0">
                    <a:srgbClr val="71AADC">
                      <a:alpha val="60000"/>
                    </a:srgbClr>
                  </a:outerShdw>
                </a:effectLst>
                <a:latin typeface="Arial" panose="020B0604020202020204"/>
                <a:ea typeface="Arial" panose="020B0604020202020204"/>
              </a:rPr>
              <a:t>欢迎来到科学课堂</a:t>
            </a:r>
            <a:endParaRPr lang="zh-CN" altLang="en-US" sz="5625" b="0" i="0" dirty="0">
              <a:solidFill>
                <a:srgbClr val="2E75B6">
                  <a:alpha val="100000"/>
                </a:srgbClr>
              </a:solidFill>
              <a:effectLst>
                <a:outerShdw blurRad="9525" dist="57150" dir="2700000" rotWithShape="0">
                  <a:srgbClr val="71AADC">
                    <a:alpha val="60000"/>
                  </a:srgbClr>
                </a:outerShdw>
              </a:effectLst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683568" y="1268502"/>
            <a:ext cx="8001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1677790" y="337220"/>
            <a:ext cx="5558506" cy="57150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探究不同物体的导电性能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1390" y="1254760"/>
            <a:ext cx="8182610" cy="1226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eaLnBrk="1" latinLnBrk="0" hangingPunct="1">
              <a:lnSpc>
                <a:spcPct val="150000"/>
              </a:lnSpc>
            </a:pPr>
            <a:r>
              <a:rPr lang="en-US" altLang="zh-CN" sz="2400"/>
              <a:t> 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这些常见的电器、电工材料和工具，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它们的哪一部分是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导体？哪一部分是绝缘体？各起什么作用？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思考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" y="1268730"/>
            <a:ext cx="838200" cy="866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960" y="5912485"/>
            <a:ext cx="8702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小结：凡是需要传输电流的地方，都应该用导体，通常还需要在导体外加上绝缘体。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2"/>
          <p:cNvGrpSpPr/>
          <p:nvPr/>
        </p:nvGrpSpPr>
        <p:grpSpPr>
          <a:xfrm>
            <a:off x="1187450" y="4078605"/>
            <a:ext cx="2167890" cy="1877695"/>
            <a:chOff x="0" y="0"/>
            <a:chExt cx="2596239" cy="2453440"/>
          </a:xfrm>
        </p:grpSpPr>
        <p:pic>
          <p:nvPicPr>
            <p:cNvPr id="15" name="图片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596239" cy="2453440"/>
            </a:xfrm>
            <a:prstGeom prst="rect">
              <a:avLst/>
            </a:prstGeom>
          </p:spPr>
        </p:pic>
        <p:sp>
          <p:nvSpPr>
            <p:cNvPr id="16" name="文本3"/>
            <p:cNvSpPr txBox="1"/>
            <p:nvPr/>
          </p:nvSpPr>
          <p:spPr>
            <a:xfrm>
              <a:off x="206388" y="1866414"/>
              <a:ext cx="1789519" cy="480219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2000" b="0" i="0" dirty="0">
                  <a:solidFill>
                    <a:srgbClr val="000000">
                      <a:alpha val="100000"/>
                    </a:srgbClr>
                  </a:solidFill>
                  <a:latin typeface="方正小标宋简体"/>
                  <a:ea typeface="方正小标宋简体"/>
                </a:rPr>
                <a:t>拉绳开关</a:t>
              </a:r>
              <a:endPara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endParaRPr>
            </a:p>
          </p:txBody>
        </p:sp>
      </p:grpSp>
      <p:grpSp>
        <p:nvGrpSpPr>
          <p:cNvPr id="17" name="组合4"/>
          <p:cNvGrpSpPr/>
          <p:nvPr/>
        </p:nvGrpSpPr>
        <p:grpSpPr>
          <a:xfrm>
            <a:off x="572135" y="2402205"/>
            <a:ext cx="1735455" cy="1768475"/>
            <a:chOff x="0" y="0"/>
            <a:chExt cx="2057400" cy="2057400"/>
          </a:xfrm>
        </p:grpSpPr>
        <p:pic>
          <p:nvPicPr>
            <p:cNvPr id="18" name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057400" cy="2057400"/>
            </a:xfrm>
            <a:prstGeom prst="rect">
              <a:avLst/>
            </a:prstGeom>
          </p:spPr>
        </p:pic>
        <p:sp>
          <p:nvSpPr>
            <p:cNvPr id="19" name="文本5"/>
            <p:cNvSpPr txBox="1"/>
            <p:nvPr/>
          </p:nvSpPr>
          <p:spPr>
            <a:xfrm>
              <a:off x="131788" y="1362494"/>
              <a:ext cx="1542310" cy="480219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2000" b="0" i="0" dirty="0">
                  <a:solidFill>
                    <a:srgbClr val="000000">
                      <a:alpha val="100000"/>
                    </a:srgbClr>
                  </a:solidFill>
                  <a:latin typeface="方正小标宋简体"/>
                  <a:ea typeface="方正小标宋简体"/>
                </a:rPr>
                <a:t>螺丝刀</a:t>
              </a:r>
              <a:endPara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endParaRPr>
            </a:p>
          </p:txBody>
        </p:sp>
      </p:grpSp>
      <p:grpSp>
        <p:nvGrpSpPr>
          <p:cNvPr id="20" name="组合3"/>
          <p:cNvGrpSpPr/>
          <p:nvPr/>
        </p:nvGrpSpPr>
        <p:grpSpPr>
          <a:xfrm>
            <a:off x="6515735" y="2606675"/>
            <a:ext cx="1887855" cy="1925320"/>
            <a:chOff x="0" y="0"/>
            <a:chExt cx="2495893" cy="2440435"/>
          </a:xfrm>
        </p:grpSpPr>
        <p:pic>
          <p:nvPicPr>
            <p:cNvPr id="21" name="图片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495550" cy="1848555"/>
            </a:xfrm>
            <a:prstGeom prst="rect">
              <a:avLst/>
            </a:prstGeom>
          </p:spPr>
        </p:pic>
        <p:sp>
          <p:nvSpPr>
            <p:cNvPr id="22" name="文本4"/>
            <p:cNvSpPr txBox="1"/>
            <p:nvPr/>
          </p:nvSpPr>
          <p:spPr>
            <a:xfrm>
              <a:off x="367608" y="1960216"/>
              <a:ext cx="2128285" cy="480219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2000" b="0" i="0" dirty="0">
                  <a:solidFill>
                    <a:srgbClr val="000000">
                      <a:alpha val="100000"/>
                    </a:srgbClr>
                  </a:solidFill>
                  <a:latin typeface="方正小标宋简体"/>
                  <a:ea typeface="方正小标宋简体"/>
                </a:rPr>
                <a:t>插头和插座</a:t>
              </a:r>
              <a:endPara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endParaRPr>
            </a:p>
          </p:txBody>
        </p:sp>
      </p:grpSp>
      <p:grpSp>
        <p:nvGrpSpPr>
          <p:cNvPr id="23" name="组合5"/>
          <p:cNvGrpSpPr/>
          <p:nvPr/>
        </p:nvGrpSpPr>
        <p:grpSpPr>
          <a:xfrm>
            <a:off x="3419475" y="2621280"/>
            <a:ext cx="2192655" cy="1374775"/>
            <a:chOff x="0" y="0"/>
            <a:chExt cx="2596267" cy="1647825"/>
          </a:xfrm>
        </p:grpSpPr>
        <p:pic>
          <p:nvPicPr>
            <p:cNvPr id="24" name="图片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596267" cy="1647825"/>
            </a:xfrm>
            <a:prstGeom prst="rect">
              <a:avLst/>
            </a:prstGeom>
          </p:spPr>
        </p:pic>
        <p:sp>
          <p:nvSpPr>
            <p:cNvPr id="25" name="文本6"/>
            <p:cNvSpPr txBox="1"/>
            <p:nvPr/>
          </p:nvSpPr>
          <p:spPr>
            <a:xfrm>
              <a:off x="555645" y="0"/>
              <a:ext cx="1377458" cy="480267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2000" b="0" i="0" dirty="0">
                  <a:solidFill>
                    <a:srgbClr val="000000">
                      <a:alpha val="100000"/>
                    </a:srgbClr>
                  </a:solidFill>
                  <a:latin typeface="方正小标宋简体"/>
                  <a:ea typeface="方正小标宋简体"/>
                </a:rPr>
                <a:t>测电笔</a:t>
              </a:r>
              <a:endPara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endParaRPr>
            </a:p>
          </p:txBody>
        </p:sp>
      </p:grpSp>
      <p:pic>
        <p:nvPicPr>
          <p:cNvPr id="26" name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304" y="4007555"/>
            <a:ext cx="2952188" cy="1948539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2" grpId="0" bldLvl="0" animBg="1"/>
      <p:bldP spid="17" grpId="0" bldLvl="0" animBg="1"/>
      <p:bldP spid="20" grpId="0" bldLvl="0" animBg="1"/>
      <p:bldP spid="23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677670" y="1363980"/>
            <a:ext cx="44405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用验电球做人体导电实验。  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1677790" y="337220"/>
            <a:ext cx="5558506" cy="57150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探究人体的导电性能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2255520"/>
            <a:ext cx="6148705" cy="41052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4830" y="2255520"/>
            <a:ext cx="55181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人是导体还是绝缘体？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 descr="思考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1252855"/>
            <a:ext cx="838200" cy="866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51295" y="1795145"/>
            <a:ext cx="2287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人体也是导体。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564" y="1706549"/>
            <a:ext cx="5909768" cy="3169304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597810" y="5003604"/>
            <a:ext cx="1626175" cy="47146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250" b="0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干燥的木条</a:t>
            </a:r>
            <a:endParaRPr lang="zh-CN" altLang="en-US" sz="2250" b="0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文本2"/>
          <p:cNvSpPr txBox="1"/>
          <p:nvPr/>
        </p:nvSpPr>
        <p:spPr>
          <a:xfrm>
            <a:off x="4962956" y="5003554"/>
            <a:ext cx="1893572" cy="47146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250" b="0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潮湿的木条</a:t>
            </a:r>
            <a:endParaRPr lang="zh-CN" altLang="en-US" sz="2250" b="0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形状1"/>
          <p:cNvSpPr txBox="1"/>
          <p:nvPr/>
        </p:nvSpPr>
        <p:spPr>
          <a:xfrm>
            <a:off x="4630058" y="5113103"/>
            <a:ext cx="252026" cy="252026"/>
          </a:xfrm>
          <a:prstGeom prst="rect">
            <a:avLst/>
          </a:prstGeom>
          <a:solidFill>
            <a:srgbClr val="FFFFFF">
              <a:alpha val="0"/>
            </a:srgbClr>
          </a:solidFill>
          <a:ln w="476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 sz="100"/>
          </a:p>
        </p:txBody>
      </p:sp>
      <p:sp>
        <p:nvSpPr>
          <p:cNvPr id="6" name="形状2"/>
          <p:cNvSpPr txBox="1"/>
          <p:nvPr/>
        </p:nvSpPr>
        <p:spPr>
          <a:xfrm>
            <a:off x="2189731" y="5113132"/>
            <a:ext cx="252026" cy="252026"/>
          </a:xfrm>
          <a:prstGeom prst="rect">
            <a:avLst/>
          </a:prstGeom>
          <a:solidFill>
            <a:srgbClr val="FFFFFF">
              <a:alpha val="0"/>
            </a:srgbClr>
          </a:solidFill>
          <a:ln w="476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 sz="100"/>
          </a:p>
        </p:txBody>
      </p:sp>
      <p:sp>
        <p:nvSpPr>
          <p:cNvPr id="7" name="形状3"/>
          <p:cNvSpPr txBox="1"/>
          <p:nvPr/>
        </p:nvSpPr>
        <p:spPr>
          <a:xfrm>
            <a:off x="2179687" y="4974650"/>
            <a:ext cx="355421" cy="348959"/>
          </a:xfrm>
          <a:custGeom>
            <a:avLst/>
            <a:gdLst>
              <a:gd name="connsiteX0" fmla="*/ 0 w 473894"/>
              <a:gd name="connsiteY0" fmla="*/ 267104 h 465278"/>
              <a:gd name="connsiteX1" fmla="*/ 180941 w 473894"/>
              <a:gd name="connsiteY1" fmla="*/ 465278 h 465278"/>
              <a:gd name="connsiteX2" fmla="*/ 473894 w 473894"/>
              <a:gd name="connsiteY2" fmla="*/ 0 h 4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894" h="465278" fill="none">
                <a:moveTo>
                  <a:pt x="0" y="267104"/>
                </a:moveTo>
                <a:lnTo>
                  <a:pt x="180941" y="465278"/>
                </a:lnTo>
                <a:lnTo>
                  <a:pt x="473894" y="0"/>
                </a:lnTo>
              </a:path>
            </a:pathLst>
          </a:custGeom>
          <a:solidFill>
            <a:srgbClr val="FFFFFF">
              <a:alpha val="0"/>
            </a:srgbClr>
          </a:solidFill>
          <a:ln w="2857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endParaRPr sz="100"/>
          </a:p>
        </p:txBody>
      </p:sp>
      <p:sp>
        <p:nvSpPr>
          <p:cNvPr id="8" name="文本3"/>
          <p:cNvSpPr txBox="1"/>
          <p:nvPr/>
        </p:nvSpPr>
        <p:spPr>
          <a:xfrm>
            <a:off x="2857172" y="1095737"/>
            <a:ext cx="3999457" cy="61107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rPr>
              <a:t>有人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方正小标宋简体"/>
                <a:ea typeface="方正小标宋简体"/>
              </a:rPr>
              <a:t>触电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方正小标宋简体"/>
                <a:ea typeface="方正小标宋简体"/>
              </a:rPr>
              <a:t>了怎么办？</a:t>
            </a:r>
            <a:endParaRPr lang="zh-CN" altLang="en-US" sz="3000" b="0" i="0" dirty="0">
              <a:solidFill>
                <a:srgbClr val="000000">
                  <a:alpha val="100000"/>
                </a:srgbClr>
              </a:solidFill>
              <a:latin typeface="方正小标宋简体"/>
              <a:ea typeface="方正小标宋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3" grpId="0" animBg="1"/>
      <p:bldP spid="4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899592" y="2276872"/>
            <a:ext cx="554461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>
            <a:off x="1677790" y="337220"/>
            <a:ext cx="5558506" cy="57150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检测不同液体的导电性能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7575" y="1667510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自来水、盐水的导电性能如何？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3" name="图片 14" descr="图片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01445"/>
            <a:ext cx="918845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acd3f3f46a1a011dd07f51bc1f63f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410" y="2406650"/>
            <a:ext cx="2381885" cy="2346325"/>
          </a:xfrm>
          <a:prstGeom prst="rect">
            <a:avLst/>
          </a:prstGeom>
        </p:spPr>
      </p:pic>
      <p:pic>
        <p:nvPicPr>
          <p:cNvPr id="3" name="图片 2" descr="检测液体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2277110"/>
            <a:ext cx="3583940" cy="3082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77815" y="4839335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用验电球试试！</a:t>
            </a:r>
            <a:endParaRPr lang="zh-CN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7725" y="5768975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自然界的水也是导体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7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4530" y="1572895"/>
            <a:ext cx="1878965" cy="3086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055" y="2174240"/>
            <a:ext cx="3332480" cy="1547495"/>
          </a:xfrm>
          <a:prstGeom prst="rect">
            <a:avLst/>
          </a:prstGeom>
        </p:spPr>
      </p:pic>
      <p:pic>
        <p:nvPicPr>
          <p:cNvPr id="4" name="图片 3" descr="IMG_20200725_1452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" y="2072640"/>
            <a:ext cx="2635885" cy="15798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96255" y="406908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老化的塑料也易导电。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20315" y="5059680"/>
            <a:ext cx="4104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玻璃在高温下也会变成导体。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8450" y="4004945"/>
            <a:ext cx="2635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湿木头也会导电。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4945" y="5845810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有些绝缘体在特殊条件下会转换成导体。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1"/>
      <p:bldP spid="7" grpId="1"/>
      <p:bldP spid="10" grpId="0"/>
      <p:bldP spid="12" grpId="2"/>
      <p:bldP spid="7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petal_20241118_090209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9115" y="692785"/>
            <a:ext cx="8338185" cy="544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876" y="2810480"/>
            <a:ext cx="3950494" cy="2962871"/>
          </a:xfrm>
          <a:prstGeom prst="rect">
            <a:avLst/>
          </a:prstGeom>
        </p:spPr>
      </p:pic>
      <p:pic>
        <p:nvPicPr>
          <p:cNvPr id="3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074" y="1144115"/>
            <a:ext cx="4286250" cy="2250281"/>
          </a:xfrm>
          <a:prstGeom prst="rect">
            <a:avLst/>
          </a:prstGeom>
        </p:spPr>
      </p:pic>
      <p:pic>
        <p:nvPicPr>
          <p:cNvPr id="4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102" y="3394582"/>
            <a:ext cx="4286250" cy="2378869"/>
          </a:xfrm>
          <a:prstGeom prst="rect">
            <a:avLst/>
          </a:prstGeom>
        </p:spPr>
      </p:pic>
      <p:sp>
        <p:nvSpPr>
          <p:cNvPr id="5" name="文本1"/>
          <p:cNvSpPr txBox="1"/>
          <p:nvPr/>
        </p:nvSpPr>
        <p:spPr>
          <a:xfrm>
            <a:off x="1059804" y="1569075"/>
            <a:ext cx="3521894" cy="10662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4200" b="0" i="0" dirty="0">
                <a:solidFill>
                  <a:srgbClr val="FF0000">
                    <a:alpha val="100000"/>
                  </a:srgbClr>
                </a:solidFill>
                <a:latin typeface="方正小标宋简体"/>
                <a:ea typeface="方正小标宋简体"/>
              </a:rPr>
              <a:t>安全第一</a:t>
            </a:r>
            <a:endParaRPr lang="zh-CN" altLang="en-US" sz="4200" b="0" i="0" dirty="0">
              <a:solidFill>
                <a:srgbClr val="FF0000">
                  <a:alpha val="100000"/>
                </a:srgbClr>
              </a:solidFill>
              <a:latin typeface="方正小标宋简体"/>
              <a:ea typeface="方正小标宋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1196975"/>
            <a:ext cx="9144000" cy="0"/>
          </a:xfrm>
          <a:prstGeom prst="line">
            <a:avLst/>
          </a:prstGeom>
          <a:ln w="5080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571183" y="433388"/>
            <a:ext cx="4000500" cy="571500"/>
          </a:xfrm>
          <a:prstGeom prst="homePlate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练习与拓展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5288" y="2205038"/>
            <a:ext cx="849788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利用（                    ）组合成一个检验器，检验连接在两条导线间的物品能否使（    ）通过。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644008" y="2876686"/>
            <a:ext cx="936104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电流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3203575" y="1412875"/>
            <a:ext cx="2776538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填空题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5288" y="3356992"/>
            <a:ext cx="8497887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通过实验发现，像（           ）等（           ）的物体叫做导体；像（                  ）等（           ）的物体叫做绝缘体。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763688" y="2350041"/>
            <a:ext cx="2808312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电池、导线、小灯泡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563888" y="3501008"/>
            <a:ext cx="1728192" cy="429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铁钉、铝箔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228184" y="3501008"/>
            <a:ext cx="1368152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容易导电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88224" y="4018858"/>
            <a:ext cx="1836583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不容易导电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59832" y="4028814"/>
            <a:ext cx="2232248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rgbClr val="0070C0"/>
                </a:solidFill>
              </a:rPr>
              <a:t>陶瓷、干木头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10" grpId="0"/>
      <p:bldP spid="12" grpId="0"/>
      <p:bldP spid="16" grpId="0"/>
      <p:bldP spid="18" grpId="0"/>
      <p:bldP spid="20" grpId="0"/>
      <p:bldP spid="23" grpId="0"/>
      <p:bldP spid="17" grpId="0"/>
      <p:bldP spid="22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1196975"/>
            <a:ext cx="9144000" cy="0"/>
          </a:xfrm>
          <a:prstGeom prst="line">
            <a:avLst/>
          </a:prstGeom>
          <a:ln w="5080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700088" y="404813"/>
            <a:ext cx="4000500" cy="571500"/>
          </a:xfrm>
          <a:prstGeom prst="homePlate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练习与拓展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2205038"/>
            <a:ext cx="8497887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下列材料中（          ）是导体，（       ）是绝缘体。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各种金属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自然界的水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塑料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D.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人体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E.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塑料梳子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F.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铅笔芯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G.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橡胶手套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H.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玻璃茶杯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I.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陶瓷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J.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湿木头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87824" y="2348880"/>
            <a:ext cx="1368152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dirty="0" smtClean="0">
                <a:solidFill>
                  <a:srgbClr val="0070C0"/>
                </a:solidFill>
              </a:rPr>
              <a:t>ABDFJ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3203575" y="1412875"/>
            <a:ext cx="277653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选择题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40152" y="2348880"/>
            <a:ext cx="1368152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dirty="0" smtClean="0">
                <a:solidFill>
                  <a:srgbClr val="0070C0"/>
                </a:solidFill>
              </a:rPr>
              <a:t>CEGHI</a:t>
            </a:r>
            <a:endParaRPr lang="zh-CN" altLang="en-US" sz="2200" dirty="0">
              <a:solidFill>
                <a:srgbClr val="0070C0"/>
              </a:solidFill>
            </a:endParaRPr>
          </a:p>
        </p:txBody>
      </p:sp>
      <p:grpSp>
        <p:nvGrpSpPr>
          <p:cNvPr id="13" name="组合 8"/>
          <p:cNvGrpSpPr/>
          <p:nvPr/>
        </p:nvGrpSpPr>
        <p:grpSpPr bwMode="auto">
          <a:xfrm>
            <a:off x="6875463" y="3500438"/>
            <a:ext cx="2376487" cy="2876550"/>
            <a:chOff x="6875463" y="3622675"/>
            <a:chExt cx="2376487" cy="2876550"/>
          </a:xfrm>
        </p:grpSpPr>
        <p:grpSp>
          <p:nvGrpSpPr>
            <p:cNvPr id="15" name="组合 32"/>
            <p:cNvGrpSpPr/>
            <p:nvPr/>
          </p:nvGrpSpPr>
          <p:grpSpPr bwMode="auto">
            <a:xfrm>
              <a:off x="6875463" y="4797425"/>
              <a:ext cx="1657350" cy="1701800"/>
              <a:chOff x="6876256" y="4149080"/>
              <a:chExt cx="1910308" cy="2062681"/>
            </a:xfrm>
          </p:grpSpPr>
          <p:grpSp>
            <p:nvGrpSpPr>
              <p:cNvPr id="18" name="组合 31"/>
              <p:cNvGrpSpPr/>
              <p:nvPr/>
            </p:nvGrpSpPr>
            <p:grpSpPr bwMode="auto">
              <a:xfrm>
                <a:off x="6876256" y="4149080"/>
                <a:ext cx="1859508" cy="2062681"/>
                <a:chOff x="6876256" y="4149080"/>
                <a:chExt cx="1859508" cy="2062681"/>
              </a:xfrm>
            </p:grpSpPr>
            <p:pic>
              <p:nvPicPr>
                <p:cNvPr id="20" name="图片 28" descr="u=3915454546,2261740989&amp;fm=27&amp;gp=0.jpg"/>
                <p:cNvPicPr>
                  <a:picLocks noChangeAspect="1"/>
                </p:cNvPicPr>
                <p:nvPr/>
              </p:nvPicPr>
              <p:blipFill>
                <a:blip r:embed="rId1" cstate="print"/>
                <a:srcRect l="1091" t="2121" r="55589" b="4642"/>
                <a:stretch>
                  <a:fillRect/>
                </a:stretch>
              </p:blipFill>
              <p:spPr bwMode="auto">
                <a:xfrm>
                  <a:off x="6876256" y="4149080"/>
                  <a:ext cx="1728192" cy="20626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" name="矩形 20"/>
                <p:cNvSpPr/>
                <p:nvPr/>
              </p:nvSpPr>
              <p:spPr>
                <a:xfrm>
                  <a:off x="8519413" y="5372835"/>
                  <a:ext cx="215916" cy="28862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8570648" y="5524841"/>
                <a:ext cx="215916" cy="28862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pic>
          <p:nvPicPr>
            <p:cNvPr id="16" name="图片 12" descr="u=575683001,3476889719&amp;fm=27&amp;gp=0.jpg"/>
            <p:cNvPicPr>
              <a:picLocks noChangeAspect="1"/>
            </p:cNvPicPr>
            <p:nvPr/>
          </p:nvPicPr>
          <p:blipFill>
            <a:blip r:embed="rId2" cstate="print"/>
            <a:srcRect r="72369" b="57695"/>
            <a:stretch>
              <a:fillRect/>
            </a:stretch>
          </p:blipFill>
          <p:spPr bwMode="auto">
            <a:xfrm>
              <a:off x="7451725" y="3622675"/>
              <a:ext cx="1657350" cy="124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7667625" y="3995738"/>
              <a:ext cx="1584325" cy="369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/>
                <a:t>你做对了吗？</a:t>
              </a:r>
              <a:endParaRPr lang="zh-CN" altLang="en-US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8" grpId="0"/>
      <p:bldP spid="9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petal_20241112_082036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88085" y="607060"/>
            <a:ext cx="7068185" cy="523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899160" y="5300980"/>
            <a:ext cx="768032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导线里面的铜丝是为了导电，导线外面的塑料外皮是为了防止漏电。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827405" y="116840"/>
            <a:ext cx="677164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导线的各部分是用什么材料做的？它们各起什么作用？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2492896"/>
            <a:ext cx="15841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92280" y="1988840"/>
            <a:ext cx="15841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 descr="放大镜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120" y="1376045"/>
            <a:ext cx="819150" cy="828675"/>
          </a:xfrm>
          <a:prstGeom prst="rect">
            <a:avLst/>
          </a:prstGeom>
        </p:spPr>
      </p:pic>
      <p:pic>
        <p:nvPicPr>
          <p:cNvPr id="4" name="图片 3" descr="导线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5" y="1844675"/>
            <a:ext cx="3648075" cy="3076575"/>
          </a:xfrm>
          <a:prstGeom prst="rect">
            <a:avLst/>
          </a:prstGeom>
        </p:spPr>
      </p:pic>
      <p:pic>
        <p:nvPicPr>
          <p:cNvPr id="5" name="图片 4" descr="教师.jpg"/>
          <p:cNvPicPr>
            <a:picLocks noChangeAspect="1"/>
          </p:cNvPicPr>
          <p:nvPr/>
        </p:nvPicPr>
        <p:blipFill>
          <a:blip r:embed="rId3" cstate="print"/>
          <a:srcRect l="14847" r="15980" b="4550"/>
          <a:stretch>
            <a:fillRect/>
          </a:stretch>
        </p:blipFill>
        <p:spPr>
          <a:xfrm>
            <a:off x="5939636" y="1700674"/>
            <a:ext cx="2088232" cy="287574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0" y="5373216"/>
            <a:ext cx="9144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403350" y="332740"/>
            <a:ext cx="58273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这些物品容易导电吗？预测并填写记录单。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92280" y="1988840"/>
            <a:ext cx="15841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273" name="图片 14" descr="图片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260350"/>
            <a:ext cx="918845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4187" b="16940"/>
          <a:stretch>
            <a:fillRect/>
          </a:stretch>
        </p:blipFill>
        <p:spPr>
          <a:xfrm>
            <a:off x="454025" y="1623060"/>
            <a:ext cx="1659255" cy="1578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8870" r="6856" b="18104"/>
          <a:stretch>
            <a:fillRect/>
          </a:stretch>
        </p:blipFill>
        <p:spPr>
          <a:xfrm>
            <a:off x="2267585" y="1628775"/>
            <a:ext cx="2087880" cy="1573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14789"/>
          <a:stretch>
            <a:fillRect/>
          </a:stretch>
        </p:blipFill>
        <p:spPr>
          <a:xfrm>
            <a:off x="4572000" y="1557020"/>
            <a:ext cx="1820545" cy="1613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b="14280"/>
          <a:stretch>
            <a:fillRect/>
          </a:stretch>
        </p:blipFill>
        <p:spPr>
          <a:xfrm>
            <a:off x="6804025" y="1627505"/>
            <a:ext cx="1710055" cy="1522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b="15993"/>
          <a:stretch>
            <a:fillRect/>
          </a:stretch>
        </p:blipFill>
        <p:spPr>
          <a:xfrm>
            <a:off x="467360" y="3860800"/>
            <a:ext cx="1645920" cy="1530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rcRect t="7491" r="9592" b="15015"/>
          <a:stretch>
            <a:fillRect/>
          </a:stretch>
        </p:blipFill>
        <p:spPr>
          <a:xfrm>
            <a:off x="2483485" y="3999865"/>
            <a:ext cx="1490345" cy="144526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8"/>
          <a:srcRect l="21481" t="27922" r="18375" b="18373"/>
          <a:stretch>
            <a:fillRect/>
          </a:stretch>
        </p:blipFill>
        <p:spPr>
          <a:xfrm rot="16200000">
            <a:off x="3883660" y="4260215"/>
            <a:ext cx="2016125" cy="10731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9"/>
          <a:srcRect l="16206" t="28531" r="11794" b="34505"/>
          <a:stretch>
            <a:fillRect/>
          </a:stretch>
        </p:blipFill>
        <p:spPr>
          <a:xfrm rot="16200000">
            <a:off x="5142230" y="4442460"/>
            <a:ext cx="1968500" cy="66103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0"/>
          <a:srcRect l="29890" t="41810" r="24130" b="29049"/>
          <a:stretch>
            <a:fillRect/>
          </a:stretch>
        </p:blipFill>
        <p:spPr>
          <a:xfrm rot="16200000">
            <a:off x="6289675" y="4457700"/>
            <a:ext cx="1927860" cy="6115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527040" y="5788660"/>
            <a:ext cx="1289685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玻璃棒</a:t>
            </a:r>
            <a:endParaRPr lang="zh-CN" altLang="en-US" sz="2800" b="1"/>
          </a:p>
        </p:txBody>
      </p:sp>
      <p:sp>
        <p:nvSpPr>
          <p:cNvPr id="16" name="文本框 15"/>
          <p:cNvSpPr txBox="1"/>
          <p:nvPr/>
        </p:nvSpPr>
        <p:spPr>
          <a:xfrm>
            <a:off x="6876415" y="5805170"/>
            <a:ext cx="913765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瓷棒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4081780" y="5805170"/>
            <a:ext cx="1418590" cy="369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铜钥匙</a:t>
            </a:r>
            <a:endParaRPr lang="zh-CN" altLang="zh-CN" sz="2800" b="1"/>
          </a:p>
        </p:txBody>
      </p:sp>
      <p:pic>
        <p:nvPicPr>
          <p:cNvPr id="18" name="图片 17"/>
          <p:cNvPicPr/>
          <p:nvPr/>
        </p:nvPicPr>
        <p:blipFill>
          <a:blip r:embed="rId11"/>
          <a:srcRect l="26849" t="39000" r="41823" b="27342"/>
          <a:stretch>
            <a:fillRect/>
          </a:stretch>
        </p:blipFill>
        <p:spPr>
          <a:xfrm>
            <a:off x="7884160" y="4004945"/>
            <a:ext cx="1008380" cy="10083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1945" y="5085080"/>
            <a:ext cx="922020" cy="537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硬币</a:t>
            </a:r>
            <a:endParaRPr lang="zh-CN" altLang="zh-CN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27405" y="5569585"/>
            <a:ext cx="108585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铁钉</a:t>
            </a:r>
            <a:endParaRPr lang="zh-CN" altLang="zh-CN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2771775" y="3213100"/>
            <a:ext cx="139319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塑料尺</a:t>
            </a:r>
            <a:endParaRPr lang="zh-CN" altLang="zh-CN" sz="2800" b="1"/>
          </a:p>
        </p:txBody>
      </p:sp>
      <p:sp>
        <p:nvSpPr>
          <p:cNvPr id="20" name="文本框 19"/>
          <p:cNvSpPr txBox="1"/>
          <p:nvPr/>
        </p:nvSpPr>
        <p:spPr>
          <a:xfrm>
            <a:off x="5147945" y="3158490"/>
            <a:ext cx="108585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竹签</a:t>
            </a:r>
            <a:endParaRPr lang="zh-CN" altLang="zh-CN" sz="2800" b="1"/>
          </a:p>
        </p:txBody>
      </p:sp>
      <p:sp>
        <p:nvSpPr>
          <p:cNvPr id="21" name="文本框 20"/>
          <p:cNvSpPr txBox="1"/>
          <p:nvPr/>
        </p:nvSpPr>
        <p:spPr>
          <a:xfrm>
            <a:off x="7216775" y="3164205"/>
            <a:ext cx="108585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铝箔</a:t>
            </a:r>
            <a:endParaRPr lang="zh-CN" altLang="zh-CN" sz="2800" b="1"/>
          </a:p>
        </p:txBody>
      </p:sp>
      <p:sp>
        <p:nvSpPr>
          <p:cNvPr id="22" name="文本框 21"/>
          <p:cNvSpPr txBox="1"/>
          <p:nvPr/>
        </p:nvSpPr>
        <p:spPr>
          <a:xfrm>
            <a:off x="683260" y="3140710"/>
            <a:ext cx="1317625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铅笔芯</a:t>
            </a:r>
            <a:endParaRPr lang="zh-CN" altLang="zh-CN" sz="2800" b="1"/>
          </a:p>
        </p:txBody>
      </p:sp>
      <p:sp>
        <p:nvSpPr>
          <p:cNvPr id="24" name="文本框 23"/>
          <p:cNvSpPr txBox="1"/>
          <p:nvPr/>
        </p:nvSpPr>
        <p:spPr>
          <a:xfrm>
            <a:off x="2700020" y="5560060"/>
            <a:ext cx="108585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2800" b="1"/>
              <a:t>橡皮</a:t>
            </a:r>
            <a:endParaRPr lang="zh-CN" altLang="zh-CN" sz="2800" b="1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5" grpId="0"/>
      <p:bldP spid="15" grpId="1"/>
      <p:bldP spid="20" grpId="0"/>
      <p:bldP spid="20" grpId="1"/>
      <p:bldP spid="21" grpId="0"/>
      <p:bldP spid="21" grpId="1"/>
      <p:bldP spid="3" grpId="0"/>
      <p:bldP spid="3" grpId="1"/>
      <p:bldP spid="24" grpId="0"/>
      <p:bldP spid="24" grpId="1"/>
      <p:bldP spid="17" grpId="0"/>
      <p:bldP spid="17" grpId="1"/>
      <p:bldP spid="14" grpId="0"/>
      <p:bldP spid="14" grpId="1"/>
      <p:bldP spid="16" grpId="0"/>
      <p:bldP spid="16" grpId="1"/>
      <p:bldP spid="19" grpId="0"/>
      <p:bldP spid="19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259840" y="404495"/>
            <a:ext cx="67208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预测：在你觉得容易导电的物体后打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32815" y="1700530"/>
          <a:ext cx="7223125" cy="40329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4765"/>
                <a:gridCol w="955675"/>
                <a:gridCol w="1209675"/>
                <a:gridCol w="1287780"/>
                <a:gridCol w="1066165"/>
                <a:gridCol w="1409065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物品名称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预测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实际结果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物品名称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预测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实际结果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575945">
                <a:tc>
                  <a:txBody>
                    <a:bodyPr/>
                    <a:lstStyle/>
                    <a:p>
                      <a:r>
                        <a:rPr lang="zh-CN" altLang="en-US"/>
                        <a:t>铁钉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塑料尺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576580">
                <a:tc>
                  <a:txBody>
                    <a:bodyPr/>
                    <a:lstStyle/>
                    <a:p>
                      <a:r>
                        <a:rPr lang="zh-CN" altLang="zh-CN"/>
                        <a:t>竹签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铝箔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/>
                        <a:t>玻璃棒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铅笔芯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/>
                        <a:t>瓷棒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橡皮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  <a:tr h="576064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/>
                        <a:t>铜钥匙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硬币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  <a:tr h="576064">
                <a:tc>
                  <a:txBody>
                    <a:bodyPr/>
                    <a:p>
                      <a:pPr>
                        <a:buNone/>
                      </a:pP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1092955" y="404530"/>
            <a:ext cx="5558506" cy="57150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探究不同物体的导电性能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5" descr="D:\下载图片\图片1\5 (3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133" y="2348954"/>
            <a:ext cx="4429125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973" y="2601646"/>
            <a:ext cx="3757908" cy="2817333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1196975"/>
            <a:ext cx="9144000" cy="0"/>
          </a:xfrm>
          <a:prstGeom prst="line">
            <a:avLst/>
          </a:prstGeom>
          <a:ln w="5080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Picture 5" descr="D:\下载图片\图片1\5 (3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38" y="2453094"/>
            <a:ext cx="4429125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任意多边形 11"/>
          <p:cNvSpPr/>
          <p:nvPr/>
        </p:nvSpPr>
        <p:spPr>
          <a:xfrm>
            <a:off x="3910013" y="2843619"/>
            <a:ext cx="977900" cy="373062"/>
          </a:xfrm>
          <a:custGeom>
            <a:avLst/>
            <a:gdLst>
              <a:gd name="connsiteX0" fmla="*/ 0 w 977462"/>
              <a:gd name="connsiteY0" fmla="*/ 373116 h 373116"/>
              <a:gd name="connsiteX1" fmla="*/ 204952 w 977462"/>
              <a:gd name="connsiteY1" fmla="*/ 42041 h 373116"/>
              <a:gd name="connsiteX2" fmla="*/ 977462 w 977462"/>
              <a:gd name="connsiteY2" fmla="*/ 120868 h 37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7462" h="373116">
                <a:moveTo>
                  <a:pt x="0" y="373116"/>
                </a:moveTo>
                <a:cubicBezTo>
                  <a:pt x="21021" y="228599"/>
                  <a:pt x="42042" y="84082"/>
                  <a:pt x="204952" y="42041"/>
                </a:cubicBezTo>
                <a:cubicBezTo>
                  <a:pt x="367862" y="0"/>
                  <a:pt x="672662" y="60434"/>
                  <a:pt x="977462" y="120868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9740000">
            <a:off x="5297805" y="2957284"/>
            <a:ext cx="2754313" cy="2870200"/>
          </a:xfrm>
          <a:custGeom>
            <a:avLst/>
            <a:gdLst>
              <a:gd name="connsiteX0" fmla="*/ 1797269 w 2753711"/>
              <a:gd name="connsiteY0" fmla="*/ 0 h 2869324"/>
              <a:gd name="connsiteX1" fmla="*/ 2522483 w 2753711"/>
              <a:gd name="connsiteY1" fmla="*/ 725214 h 2869324"/>
              <a:gd name="connsiteX2" fmla="*/ 409903 w 2753711"/>
              <a:gd name="connsiteY2" fmla="*/ 1529255 h 2869324"/>
              <a:gd name="connsiteX3" fmla="*/ 63062 w 2753711"/>
              <a:gd name="connsiteY3" fmla="*/ 2869324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3711" h="2869324">
                <a:moveTo>
                  <a:pt x="1797269" y="0"/>
                </a:moveTo>
                <a:cubicBezTo>
                  <a:pt x="2275490" y="235169"/>
                  <a:pt x="2753711" y="470338"/>
                  <a:pt x="2522483" y="725214"/>
                </a:cubicBezTo>
                <a:cubicBezTo>
                  <a:pt x="2291255" y="980090"/>
                  <a:pt x="819806" y="1171903"/>
                  <a:pt x="409903" y="1529255"/>
                </a:cubicBezTo>
                <a:cubicBezTo>
                  <a:pt x="0" y="1886607"/>
                  <a:pt x="31531" y="2377965"/>
                  <a:pt x="63062" y="2869324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2027873" y="3355111"/>
            <a:ext cx="2727325" cy="2632075"/>
          </a:xfrm>
          <a:custGeom>
            <a:avLst/>
            <a:gdLst>
              <a:gd name="connsiteX0" fmla="*/ 806669 w 2727434"/>
              <a:gd name="connsiteY0" fmla="*/ 0 h 2632841"/>
              <a:gd name="connsiteX1" fmla="*/ 254876 w 2727434"/>
              <a:gd name="connsiteY1" fmla="*/ 725213 h 2632841"/>
              <a:gd name="connsiteX2" fmla="*/ 2335924 w 2727434"/>
              <a:gd name="connsiteY2" fmla="*/ 1292772 h 2632841"/>
              <a:gd name="connsiteX3" fmla="*/ 2603938 w 2727434"/>
              <a:gd name="connsiteY3" fmla="*/ 2632841 h 2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434" h="2632841">
                <a:moveTo>
                  <a:pt x="806669" y="0"/>
                </a:moveTo>
                <a:cubicBezTo>
                  <a:pt x="403334" y="254875"/>
                  <a:pt x="0" y="509751"/>
                  <a:pt x="254876" y="725213"/>
                </a:cubicBezTo>
                <a:cubicBezTo>
                  <a:pt x="509752" y="940675"/>
                  <a:pt x="1944414" y="974834"/>
                  <a:pt x="2335924" y="1292772"/>
                </a:cubicBezTo>
                <a:cubicBezTo>
                  <a:pt x="2727434" y="1610710"/>
                  <a:pt x="2665686" y="2121775"/>
                  <a:pt x="2603938" y="263284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9315" y="1346835"/>
            <a:ext cx="3252470" cy="727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安装检测装置。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059180" y="309245"/>
            <a:ext cx="5592445" cy="66675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探究不同物体的导电性能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/>
      <p:bldP spid="4" grpId="1"/>
      <p:bldP spid="3" grpId="0" animBg="1"/>
      <p:bldP spid="3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323536" y="548512"/>
            <a:ext cx="2465794" cy="1092623"/>
          </a:xfrm>
          <a:custGeom>
            <a:avLst/>
            <a:gdLst>
              <a:gd name="connsiteX0" fmla="*/ 349639 w 3287725"/>
              <a:gd name="connsiteY0" fmla="*/ 0 h 1456830"/>
              <a:gd name="connsiteX1" fmla="*/ 3171179 w 3287725"/>
              <a:gd name="connsiteY1" fmla="*/ 0 h 1456830"/>
              <a:gd name="connsiteX2" fmla="*/ 3212817 w 3287725"/>
              <a:gd name="connsiteY2" fmla="*/ 0 h 1456830"/>
              <a:gd name="connsiteX3" fmla="*/ 3292930 w 3287725"/>
              <a:gd name="connsiteY3" fmla="*/ 94333 h 1456830"/>
              <a:gd name="connsiteX4" fmla="*/ 3251292 w 3287725"/>
              <a:gd name="connsiteY4" fmla="*/ 210879 h 1456830"/>
              <a:gd name="connsiteX5" fmla="*/ 3054632 w 3287725"/>
              <a:gd name="connsiteY5" fmla="*/ 233093 h 1456830"/>
              <a:gd name="connsiteX6" fmla="*/ 3054632 w 3287725"/>
              <a:gd name="connsiteY6" fmla="*/ 1340283 h 1456830"/>
              <a:gd name="connsiteX7" fmla="*/ 3054632 w 3287725"/>
              <a:gd name="connsiteY7" fmla="*/ 1404650 h 1456830"/>
              <a:gd name="connsiteX8" fmla="*/ 116546 w 3287725"/>
              <a:gd name="connsiteY8" fmla="*/ 1456830 h 1456830"/>
              <a:gd name="connsiteX9" fmla="*/ 52180 w 3287725"/>
              <a:gd name="connsiteY9" fmla="*/ 1456830 h 1456830"/>
              <a:gd name="connsiteX10" fmla="*/ 0 w 3287725"/>
              <a:gd name="connsiteY10" fmla="*/ 1275917 h 1456830"/>
              <a:gd name="connsiteX11" fmla="*/ 233093 w 3287725"/>
              <a:gd name="connsiteY11" fmla="*/ 1223737 h 1456830"/>
              <a:gd name="connsiteX12" fmla="*/ 233093 w 3287725"/>
              <a:gd name="connsiteY12" fmla="*/ 116546 h 1456830"/>
              <a:gd name="connsiteX13" fmla="*/ 233093 w 3287725"/>
              <a:gd name="connsiteY13" fmla="*/ 52180 h 1456830"/>
              <a:gd name="connsiteX0-1" fmla="*/ 349639 w 3287725"/>
              <a:gd name="connsiteY0-2" fmla="*/ 0 h 1456830"/>
              <a:gd name="connsiteX1-3" fmla="*/ 3171179 w 3287725"/>
              <a:gd name="connsiteY1-4" fmla="*/ 0 h 1456830"/>
              <a:gd name="connsiteX2-5" fmla="*/ 3212817 w 3287725"/>
              <a:gd name="connsiteY2-6" fmla="*/ 0 h 1456830"/>
              <a:gd name="connsiteX3-7" fmla="*/ 3292930 w 3287725"/>
              <a:gd name="connsiteY3-8" fmla="*/ 94333 h 1456830"/>
              <a:gd name="connsiteX4-9" fmla="*/ 3251292 w 3287725"/>
              <a:gd name="connsiteY4-10" fmla="*/ 210879 h 1456830"/>
              <a:gd name="connsiteX5-11" fmla="*/ 349639 w 3287725"/>
              <a:gd name="connsiteY5-12" fmla="*/ 233093 h 1456830"/>
              <a:gd name="connsiteX6-13" fmla="*/ 391277 w 3287725"/>
              <a:gd name="connsiteY6-14" fmla="*/ 233093 h 1456830"/>
              <a:gd name="connsiteX7-15" fmla="*/ 471390 w 3287725"/>
              <a:gd name="connsiteY7-16" fmla="*/ 138760 h 1456830"/>
              <a:gd name="connsiteX8-17" fmla="*/ 429752 w 3287725"/>
              <a:gd name="connsiteY8-18" fmla="*/ 22214 h 1456830"/>
              <a:gd name="connsiteX0-19" fmla="*/ 349639 w 3287725"/>
              <a:gd name="connsiteY0-20" fmla="*/ 116546 h 1456830"/>
              <a:gd name="connsiteX1-21" fmla="*/ 466185 w 3287725"/>
              <a:gd name="connsiteY1-22" fmla="*/ 116546 h 1456830"/>
              <a:gd name="connsiteX2-23" fmla="*/ 466185 w 3287725"/>
              <a:gd name="connsiteY2-24" fmla="*/ 180913 h 1456830"/>
              <a:gd name="connsiteX3-25" fmla="*/ 317456 w 3287725"/>
              <a:gd name="connsiteY3-26" fmla="*/ 233093 h 1456830"/>
              <a:gd name="connsiteX4-27" fmla="*/ 291366 w 3287725"/>
              <a:gd name="connsiteY4-28" fmla="*/ 142636 h 1456830"/>
              <a:gd name="connsiteX0-29" fmla="*/ 116546 w 3287725"/>
              <a:gd name="connsiteY0-30" fmla="*/ 1223737 h 1456830"/>
              <a:gd name="connsiteX1-31" fmla="*/ 233093 w 3287725"/>
              <a:gd name="connsiteY1-32" fmla="*/ 1223737 h 1456830"/>
              <a:gd name="connsiteX2-33" fmla="*/ 233093 w 3287725"/>
              <a:gd name="connsiteY2-34" fmla="*/ 1340283 h 1456830"/>
              <a:gd name="connsiteX3-35" fmla="*/ 233093 w 3287725"/>
              <a:gd name="connsiteY3-36" fmla="*/ 1387422 h 1456830"/>
              <a:gd name="connsiteX4-37" fmla="*/ 117596 w 3287725"/>
              <a:gd name="connsiteY4-38" fmla="*/ 1465997 h 1456830"/>
              <a:gd name="connsiteX5-39" fmla="*/ 804 w 3287725"/>
              <a:gd name="connsiteY5-40" fmla="*/ 1389362 h 1456830"/>
              <a:gd name="connsiteX6-41" fmla="*/ 26911 w 3287725"/>
              <a:gd name="connsiteY6-42" fmla="*/ 1252133 h 1456830"/>
              <a:gd name="connsiteX0-43" fmla="*/ 116546 w 3287725"/>
              <a:gd name="connsiteY0-44" fmla="*/ 1223737 h 1456830"/>
              <a:gd name="connsiteX1-45" fmla="*/ 148730 w 3287725"/>
              <a:gd name="connsiteY1-46" fmla="*/ 1223737 h 1456830"/>
              <a:gd name="connsiteX2-47" fmla="*/ 174820 w 3287725"/>
              <a:gd name="connsiteY2-48" fmla="*/ 1314193 h 1456830"/>
              <a:gd name="connsiteX3-49" fmla="*/ 233093 w 3287725"/>
              <a:gd name="connsiteY3-50" fmla="*/ 1340283 h 1456830"/>
              <a:gd name="connsiteX4-51" fmla="*/ 233093 w 3287725"/>
              <a:gd name="connsiteY4-52" fmla="*/ 1387422 h 1456830"/>
              <a:gd name="connsiteX5-53" fmla="*/ 117596 w 3287725"/>
              <a:gd name="connsiteY5-54" fmla="*/ 1465997 h 1456830"/>
              <a:gd name="connsiteX6-55" fmla="*/ 804 w 3287725"/>
              <a:gd name="connsiteY6-56" fmla="*/ 1389362 h 1456830"/>
              <a:gd name="connsiteX7-57" fmla="*/ 26911 w 3287725"/>
              <a:gd name="connsiteY7-58" fmla="*/ 1252133 h 14568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287729" h="1456833">
                <a:moveTo>
                  <a:pt x="349639" y="0"/>
                </a:moveTo>
                <a:lnTo>
                  <a:pt x="3171179" y="0"/>
                </a:lnTo>
                <a:cubicBezTo>
                  <a:pt x="3212817" y="0"/>
                  <a:pt x="3251292" y="22214"/>
                  <a:pt x="3272111" y="58273"/>
                </a:cubicBezTo>
                <a:cubicBezTo>
                  <a:pt x="3292930" y="94333"/>
                  <a:pt x="3292930" y="138760"/>
                  <a:pt x="3272111" y="174820"/>
                </a:cubicBezTo>
                <a:cubicBezTo>
                  <a:pt x="3251292" y="210879"/>
                  <a:pt x="3212817" y="233093"/>
                  <a:pt x="3171179" y="233093"/>
                </a:cubicBezTo>
                <a:lnTo>
                  <a:pt x="3054632" y="233093"/>
                </a:lnTo>
                <a:lnTo>
                  <a:pt x="3054632" y="1340283"/>
                </a:lnTo>
                <a:cubicBezTo>
                  <a:pt x="3054632" y="1404650"/>
                  <a:pt x="3002453" y="1456830"/>
                  <a:pt x="2938086" y="1456830"/>
                </a:cubicBezTo>
                <a:lnTo>
                  <a:pt x="116546" y="1456830"/>
                </a:lnTo>
                <a:cubicBezTo>
                  <a:pt x="52180" y="1456830"/>
                  <a:pt x="0" y="1404650"/>
                  <a:pt x="0" y="1340283"/>
                </a:cubicBezTo>
                <a:cubicBezTo>
                  <a:pt x="0" y="1275917"/>
                  <a:pt x="52180" y="1223737"/>
                  <a:pt x="116546" y="1223737"/>
                </a:cubicBezTo>
                <a:lnTo>
                  <a:pt x="233093" y="1223737"/>
                </a:lnTo>
                <a:lnTo>
                  <a:pt x="233093" y="116546"/>
                </a:lnTo>
                <a:cubicBezTo>
                  <a:pt x="233093" y="52180"/>
                  <a:pt x="285272" y="0"/>
                  <a:pt x="349639" y="0"/>
                </a:cubicBezTo>
                <a:close/>
              </a:path>
              <a:path w="3287729" h="1456833">
                <a:moveTo>
                  <a:pt x="349639" y="0"/>
                </a:moveTo>
                <a:lnTo>
                  <a:pt x="3171179" y="0"/>
                </a:lnTo>
                <a:cubicBezTo>
                  <a:pt x="3212817" y="0"/>
                  <a:pt x="3251292" y="22214"/>
                  <a:pt x="3272111" y="58273"/>
                </a:cubicBezTo>
                <a:cubicBezTo>
                  <a:pt x="3292930" y="94333"/>
                  <a:pt x="3292930" y="138760"/>
                  <a:pt x="3272111" y="174820"/>
                </a:cubicBezTo>
                <a:cubicBezTo>
                  <a:pt x="3251292" y="210879"/>
                  <a:pt x="3212817" y="233093"/>
                  <a:pt x="3171179" y="233093"/>
                </a:cubicBezTo>
                <a:lnTo>
                  <a:pt x="349639" y="233093"/>
                </a:lnTo>
                <a:cubicBezTo>
                  <a:pt x="391277" y="233093"/>
                  <a:pt x="429752" y="210879"/>
                  <a:pt x="450571" y="174820"/>
                </a:cubicBezTo>
                <a:cubicBezTo>
                  <a:pt x="471390" y="138760"/>
                  <a:pt x="471390" y="94333"/>
                  <a:pt x="450571" y="58273"/>
                </a:cubicBezTo>
                <a:cubicBezTo>
                  <a:pt x="429752" y="22214"/>
                  <a:pt x="391277" y="0"/>
                  <a:pt x="349639" y="0"/>
                </a:cubicBezTo>
                <a:close/>
              </a:path>
              <a:path w="3287729" h="1456833">
                <a:moveTo>
                  <a:pt x="349639" y="116546"/>
                </a:moveTo>
                <a:lnTo>
                  <a:pt x="466185" y="116546"/>
                </a:lnTo>
                <a:cubicBezTo>
                  <a:pt x="466185" y="180913"/>
                  <a:pt x="414006" y="233093"/>
                  <a:pt x="349639" y="233093"/>
                </a:cubicBezTo>
                <a:cubicBezTo>
                  <a:pt x="317456" y="233093"/>
                  <a:pt x="291366" y="207003"/>
                  <a:pt x="291366" y="174820"/>
                </a:cubicBezTo>
                <a:cubicBezTo>
                  <a:pt x="291366" y="142636"/>
                  <a:pt x="317456" y="116546"/>
                  <a:pt x="349639" y="116546"/>
                </a:cubicBezTo>
                <a:close/>
              </a:path>
              <a:path w="3287729" h="1456833">
                <a:moveTo>
                  <a:pt x="116546" y="1223737"/>
                </a:moveTo>
                <a:lnTo>
                  <a:pt x="233093" y="1223737"/>
                </a:lnTo>
                <a:lnTo>
                  <a:pt x="233093" y="1340283"/>
                </a:lnTo>
                <a:cubicBezTo>
                  <a:pt x="233093" y="1387422"/>
                  <a:pt x="204697" y="1429919"/>
                  <a:pt x="161147" y="1447958"/>
                </a:cubicBezTo>
                <a:cubicBezTo>
                  <a:pt x="117596" y="1465997"/>
                  <a:pt x="67468" y="1456026"/>
                  <a:pt x="34136" y="1422694"/>
                </a:cubicBezTo>
                <a:cubicBezTo>
                  <a:pt x="804" y="1389362"/>
                  <a:pt x="-9168" y="1339233"/>
                  <a:pt x="8872" y="1295683"/>
                </a:cubicBezTo>
                <a:cubicBezTo>
                  <a:pt x="26911" y="1252133"/>
                  <a:pt x="69408" y="1223737"/>
                  <a:pt x="116546" y="1223737"/>
                </a:cubicBezTo>
                <a:close/>
              </a:path>
              <a:path w="3287729" h="1456833">
                <a:moveTo>
                  <a:pt x="116546" y="1223737"/>
                </a:moveTo>
                <a:cubicBezTo>
                  <a:pt x="148730" y="1223737"/>
                  <a:pt x="174820" y="1249827"/>
                  <a:pt x="174820" y="1282010"/>
                </a:cubicBezTo>
                <a:cubicBezTo>
                  <a:pt x="174820" y="1314193"/>
                  <a:pt x="148730" y="1340283"/>
                  <a:pt x="116546" y="1340283"/>
                </a:cubicBezTo>
                <a:lnTo>
                  <a:pt x="233093" y="1340283"/>
                </a:lnTo>
                <a:cubicBezTo>
                  <a:pt x="233093" y="1387422"/>
                  <a:pt x="204697" y="1429919"/>
                  <a:pt x="161147" y="1447958"/>
                </a:cubicBezTo>
                <a:cubicBezTo>
                  <a:pt x="117596" y="1465997"/>
                  <a:pt x="67468" y="1456026"/>
                  <a:pt x="34136" y="1422694"/>
                </a:cubicBezTo>
                <a:cubicBezTo>
                  <a:pt x="804" y="1389362"/>
                  <a:pt x="-9168" y="1339233"/>
                  <a:pt x="8872" y="1295683"/>
                </a:cubicBezTo>
                <a:cubicBezTo>
                  <a:pt x="26911" y="1252133"/>
                  <a:pt x="69408" y="1223737"/>
                  <a:pt x="116546" y="1223737"/>
                </a:cubicBezTo>
                <a:close/>
              </a:path>
            </a:pathLst>
          </a:custGeom>
          <a:solidFill>
            <a:srgbClr val="F36161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  <a:r>
              <a:rPr lang="zh-CN" altLang="en-US" sz="3000" b="0" i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温馨提示：</a:t>
            </a:r>
            <a:endParaRPr lang="zh-CN" altLang="en-US" sz="3000" b="0" i="0" dirty="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1"/>
          <p:cNvSpPr txBox="1"/>
          <p:nvPr/>
        </p:nvSpPr>
        <p:spPr>
          <a:xfrm>
            <a:off x="1188085" y="2044065"/>
            <a:ext cx="6654800" cy="2217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1、每次使用前要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自检</a:t>
            </a:r>
            <a:r>
              <a:rPr lang="en-US" altLang="zh-CN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检验简单电路是否能正常工作</a:t>
            </a:r>
            <a:r>
              <a:rPr lang="en-US" altLang="zh-CN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0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endParaRPr sz="100"/>
          </a:p>
          <a:p>
            <a:pPr marL="0" algn="l"/>
            <a:r>
              <a:rPr lang="en-US" altLang="zh-CN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、每种材料检测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两次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0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endParaRPr sz="100"/>
          </a:p>
          <a:p>
            <a:pPr marL="0" algn="l"/>
            <a:r>
              <a:rPr lang="en-US" altLang="zh-CN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、小组合作，边检测边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填写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记录单。</a:t>
            </a:r>
            <a:endParaRPr lang="zh-CN" altLang="en-US" sz="3000" b="0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endParaRPr sz="100"/>
          </a:p>
        </p:txBody>
      </p:sp>
      <p:pic>
        <p:nvPicPr>
          <p:cNvPr id="4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477" y="4664048"/>
            <a:ext cx="825317" cy="8265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5560" y="1268730"/>
            <a:ext cx="91713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安装检测装置并检测，在容易导电的实际结果表格里后面打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32815" y="2204720"/>
          <a:ext cx="6957695" cy="3461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7775"/>
                <a:gridCol w="920115"/>
                <a:gridCol w="1296670"/>
                <a:gridCol w="1108710"/>
                <a:gridCol w="1026795"/>
                <a:gridCol w="1357630"/>
              </a:tblGrid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物品名称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预测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实际结果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物品名称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预测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实际结果</a:t>
                      </a:r>
                      <a:endParaRPr lang="zh-CN" altLang="en-US" sz="20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59740">
                <a:tc>
                  <a:txBody>
                    <a:bodyPr/>
                    <a:lstStyle/>
                    <a:p>
                      <a:r>
                        <a:rPr lang="zh-CN" altLang="en-US"/>
                        <a:t>铁钉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塑料尺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460375">
                <a:tc>
                  <a:txBody>
                    <a:bodyPr/>
                    <a:lstStyle/>
                    <a:p>
                      <a:r>
                        <a:rPr lang="zh-CN" altLang="zh-CN"/>
                        <a:t>竹签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铝箔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4597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/>
                        <a:t>玻璃棒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铅笔芯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</a:tr>
              <a:tr h="4603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/>
                        <a:t>瓷棒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橡皮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  <a:tr h="4597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/>
                        <a:t>铜钥匙</a:t>
                      </a: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硬币</a:t>
                      </a: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  <a:tr h="460375">
                <a:tc>
                  <a:txBody>
                    <a:bodyPr/>
                    <a:p>
                      <a:pPr>
                        <a:buNone/>
                      </a:pPr>
                      <a:endParaRPr lang="zh-CN" altLang="zh-CN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 anchorCtr="1"/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508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1677790" y="337220"/>
            <a:ext cx="5558506" cy="571500"/>
          </a:xfrm>
          <a:prstGeom prst="homePlate">
            <a:avLst/>
          </a:prstGeom>
          <a:noFill/>
          <a:ln w="317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探究不同物体的导电性能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450" y="5870575"/>
            <a:ext cx="7496175" cy="652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我的发现</a:t>
            </a:r>
            <a:r>
              <a:rPr lang="en-US" altLang="zh-CN"/>
              <a:t> </a:t>
            </a:r>
            <a:r>
              <a:rPr lang="zh-CN" altLang="en-US"/>
              <a:t>：</a:t>
            </a:r>
            <a:r>
              <a:rPr lang="en-US" altLang="zh-CN"/>
              <a:t>                                                                                             </a:t>
            </a:r>
            <a:r>
              <a:rPr lang="en-US" altLang="zh-CN" u="sng"/>
              <a:t>                                                   </a:t>
            </a:r>
            <a:r>
              <a:rPr lang="zh-CN" altLang="en-US" u="sng"/>
              <a:t>                                                   </a:t>
            </a:r>
            <a:endParaRPr lang="zh-CN" altLang="en-US"/>
          </a:p>
          <a:p>
            <a:r>
              <a:rPr lang="zh-CN" altLang="en-US"/>
              <a:t>                                                              </a:t>
            </a:r>
            <a:endParaRPr lang="zh-CN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2476b345-5a72-4ac2-8ae1-d77c6bab6862}"/>
</p:tagLst>
</file>

<file path=ppt/tags/tag2.xml><?xml version="1.0" encoding="utf-8"?>
<p:tagLst xmlns:p="http://schemas.openxmlformats.org/presentationml/2006/main">
  <p:tag name="KSO_WM_UNIT_TABLE_BEAUTIFY" val="smartTable{07ae3653-c203-49d2-9981-b1f343338a76}"/>
</p:tagLst>
</file>

<file path=ppt/tags/tag3.xml><?xml version="1.0" encoding="utf-8"?>
<p:tagLst xmlns:p="http://schemas.openxmlformats.org/presentationml/2006/main">
  <p:tag name="commondata" val="eyJoZGlkIjoiNWY1M2UzNWFhNTI0YWI4YzMzMmJlZWU3MzUwZGJjOG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全屏显示(4:3)</PresentationFormat>
  <Paragraphs>214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Arial</vt:lpstr>
      <vt:lpstr>黑体</vt:lpstr>
      <vt:lpstr>微软雅黑</vt:lpstr>
      <vt:lpstr>方正小标宋简体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2.悄悄发生的变化</dc:title>
  <dc:creator>Administrator</dc:creator>
  <cp:lastModifiedBy>萌萌</cp:lastModifiedBy>
  <cp:revision>152</cp:revision>
  <dcterms:created xsi:type="dcterms:W3CDTF">2018-01-16T00:31:00Z</dcterms:created>
  <dcterms:modified xsi:type="dcterms:W3CDTF">2024-11-18T01:06:23Z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056B319904314E61BAEB692BF93F198E_12</vt:lpwstr>
  </property>
</Properties>
</file>