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7"/>
  </p:notesMasterIdLst>
  <p:handoutMasterIdLst>
    <p:handoutMasterId r:id="rId28"/>
  </p:handoutMasterIdLst>
  <p:sldIdLst>
    <p:sldId id="12498" r:id="rId3"/>
    <p:sldId id="258" r:id="rId4"/>
    <p:sldId id="301" r:id="rId5"/>
    <p:sldId id="399" r:id="rId6"/>
    <p:sldId id="261" r:id="rId7"/>
    <p:sldId id="306" r:id="rId8"/>
    <p:sldId id="339" r:id="rId9"/>
    <p:sldId id="340" r:id="rId10"/>
    <p:sldId id="12499" r:id="rId11"/>
    <p:sldId id="341" r:id="rId12"/>
    <p:sldId id="388" r:id="rId13"/>
    <p:sldId id="389" r:id="rId14"/>
    <p:sldId id="390" r:id="rId15"/>
    <p:sldId id="391" r:id="rId16"/>
    <p:sldId id="392" r:id="rId17"/>
    <p:sldId id="393" r:id="rId18"/>
    <p:sldId id="12500" r:id="rId19"/>
    <p:sldId id="342" r:id="rId20"/>
    <p:sldId id="394" r:id="rId21"/>
    <p:sldId id="395" r:id="rId22"/>
    <p:sldId id="396" r:id="rId23"/>
    <p:sldId id="397" r:id="rId24"/>
    <p:sldId id="653" r:id="rId25"/>
    <p:sldId id="12502" r:id="rId26"/>
  </p:sldIdLst>
  <p:sldSz cx="12198350" cy="6858000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02">
          <p15:clr>
            <a:srgbClr val="A4A3A4"/>
          </p15:clr>
        </p15:guide>
        <p15:guide id="3" pos="656">
          <p15:clr>
            <a:srgbClr val="A4A3A4"/>
          </p15:clr>
        </p15:guide>
        <p15:guide id="4" orient="horz" pos="3744">
          <p15:clr>
            <a:srgbClr val="A4A3A4"/>
          </p15:clr>
        </p15:guide>
        <p15:guide id="5" orient="horz" pos="4320">
          <p15:clr>
            <a:srgbClr val="A4A3A4"/>
          </p15:clr>
        </p15:guide>
        <p15:guide id="6" orient="horz" pos="709">
          <p15:clr>
            <a:srgbClr val="A4A3A4"/>
          </p15:clr>
        </p15:guide>
        <p15:guide id="7" pos="72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9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滕 理者" initials="滕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6E6E6"/>
    <a:srgbClr val="161615"/>
    <a:srgbClr val="FFBA53"/>
    <a:srgbClr val="3E3B36"/>
    <a:srgbClr val="D2AE7C"/>
    <a:srgbClr val="FFC000"/>
    <a:srgbClr val="282828"/>
    <a:srgbClr val="090909"/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4" autoAdjust="0"/>
    <p:restoredTop sz="49635" autoAdjust="0"/>
  </p:normalViewPr>
  <p:slideViewPr>
    <p:cSldViewPr>
      <p:cViewPr varScale="1">
        <p:scale>
          <a:sx n="104" d="100"/>
          <a:sy n="104" d="100"/>
        </p:scale>
        <p:origin x="1056" y="208"/>
      </p:cViewPr>
      <p:guideLst>
        <p:guide orient="horz" pos="2160"/>
        <p:guide pos="3902"/>
        <p:guide pos="656"/>
        <p:guide orient="horz" pos="3744"/>
        <p:guide orient="horz" pos="4320"/>
        <p:guide orient="horz" pos="709"/>
        <p:guide pos="72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4T11:46:37.830" idx="1">
    <p:pos x="7244" y="1162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6804-583B-42BE-962B-441699487C40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0FDFD-A5D4-42F3-BCC8-12887DAA73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fld id="{B9EEDA17-7CE7-49CA-897E-A1888A19DA62}" type="datetimeFigureOut">
              <a:rPr lang="zh-CN" altLang="en-US"/>
              <a:t>2024/11/29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79413" y="685800"/>
            <a:ext cx="60991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CE1689F0-D8FB-450F-A36F-553F26501FEE}" type="slidenum">
              <a:rPr lang="zh-CN" alt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99C7-9548-4832-B2B5-15E67F4E018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99C7-9548-4832-B2B5-15E67F4E018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99C7-9548-4832-B2B5-15E67F4E018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DF52B-C30B-4597-9298-2EBA901996E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99C7-9548-4832-B2B5-15E67F4E018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999C7-9548-4832-B2B5-15E67F4E018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B45B-6CE5-4237-BEC9-B494C9C9A28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642306" y="680768"/>
            <a:ext cx="1906634" cy="461666"/>
            <a:chOff x="2104021" y="4271509"/>
            <a:chExt cx="1906634" cy="461666"/>
          </a:xfrm>
        </p:grpSpPr>
        <p:sp>
          <p:nvSpPr>
            <p:cNvPr id="14" name="文本框 13"/>
            <p:cNvSpPr txBox="1"/>
            <p:nvPr/>
          </p:nvSpPr>
          <p:spPr>
            <a:xfrm>
              <a:off x="2104021" y="4271509"/>
              <a:ext cx="747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400" dirty="0">
                  <a:solidFill>
                    <a:srgbClr val="FF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594883" y="427151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节日意义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415933" y="676959"/>
            <a:ext cx="2646459" cy="461665"/>
            <a:chOff x="1671973" y="4271510"/>
            <a:chExt cx="2646459" cy="461665"/>
          </a:xfrm>
        </p:grpSpPr>
        <p:sp>
          <p:nvSpPr>
            <p:cNvPr id="8" name="文本框 7"/>
            <p:cNvSpPr txBox="1"/>
            <p:nvPr/>
          </p:nvSpPr>
          <p:spPr>
            <a:xfrm>
              <a:off x="1671973" y="4271510"/>
              <a:ext cx="747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400">
                  <a:solidFill>
                    <a:srgbClr val="FF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02</a:t>
              </a:r>
              <a:endParaRPr lang="en-US" altLang="zh-CN" sz="2400" dirty="0">
                <a:solidFill>
                  <a:srgbClr val="FF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287107" y="4271510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宪法知识问答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531467" y="685213"/>
            <a:ext cx="3860724" cy="461666"/>
            <a:chOff x="1845022" y="4271509"/>
            <a:chExt cx="2319522" cy="461666"/>
          </a:xfrm>
        </p:grpSpPr>
        <p:sp>
          <p:nvSpPr>
            <p:cNvPr id="8" name="文本框 7"/>
            <p:cNvSpPr txBox="1"/>
            <p:nvPr/>
          </p:nvSpPr>
          <p:spPr>
            <a:xfrm>
              <a:off x="1845022" y="4271509"/>
              <a:ext cx="747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400">
                  <a:solidFill>
                    <a:srgbClr val="FF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03</a:t>
              </a:r>
              <a:endParaRPr lang="en-US" altLang="zh-CN" sz="2400" dirty="0">
                <a:solidFill>
                  <a:srgbClr val="FF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104597" y="4271510"/>
              <a:ext cx="205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青少年违法行为及预防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175" y="-1"/>
            <a:ext cx="12192000" cy="6857999"/>
            <a:chOff x="3175" y="-1"/>
            <a:chExt cx="12192000" cy="6857999"/>
          </a:xfrm>
        </p:grpSpPr>
        <p:pic>
          <p:nvPicPr>
            <p:cNvPr id="3" name="图片 2" descr="背景图案&#10;&#10;描述已自动生成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3" t="37141" r="3474" b="28019"/>
            <a:stretch>
              <a:fillRect/>
            </a:stretch>
          </p:blipFill>
          <p:spPr>
            <a:xfrm flipH="1">
              <a:off x="3175" y="-1"/>
              <a:ext cx="12192000" cy="6857999"/>
            </a:xfrm>
            <a:prstGeom prst="rect">
              <a:avLst/>
            </a:prstGeom>
          </p:spPr>
        </p:pic>
        <p:sp>
          <p:nvSpPr>
            <p:cNvPr id="4" name="矩形 3"/>
            <p:cNvSpPr/>
            <p:nvPr userDrawn="1"/>
          </p:nvSpPr>
          <p:spPr bwMode="auto">
            <a:xfrm>
              <a:off x="1204478" y="1089025"/>
              <a:ext cx="9789395" cy="4803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392" tIns="45696" rIns="91392" bIns="45696" numCol="1" rtlCol="0" anchor="t" anchorCtr="0" compatLnSpc="1"/>
            <a:lstStyle/>
            <a:p>
              <a:pPr defTabSz="913765"/>
              <a:endParaRPr lang="zh-CN" altLang="en-US" sz="1800"/>
            </a:p>
          </p:txBody>
        </p:sp>
      </p:grpSp>
      <p:pic>
        <p:nvPicPr>
          <p:cNvPr id="5" name="图片 4" descr="图片包含 架子, 行, 不同, 夹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83" b="21501"/>
          <a:stretch>
            <a:fillRect/>
          </a:stretch>
        </p:blipFill>
        <p:spPr>
          <a:xfrm>
            <a:off x="2516758" y="4768135"/>
            <a:ext cx="7164835" cy="112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68580" y="0"/>
            <a:ext cx="12267565" cy="6858000"/>
            <a:chOff x="-108" y="0"/>
            <a:chExt cx="19200" cy="10800"/>
          </a:xfrm>
        </p:grpSpPr>
        <p:pic>
          <p:nvPicPr>
            <p:cNvPr id="6" name="图片 5" descr="背景图案&#10;&#10;描述已自动生成"/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3" t="37141" r="3474" b="28019"/>
            <a:stretch>
              <a:fillRect/>
            </a:stretch>
          </p:blipFill>
          <p:spPr>
            <a:xfrm flipH="1">
              <a:off x="-108" y="0"/>
              <a:ext cx="19200" cy="10800"/>
            </a:xfrm>
            <a:prstGeom prst="rect">
              <a:avLst/>
            </a:prstGeom>
          </p:spPr>
        </p:pic>
        <p:pic>
          <p:nvPicPr>
            <p:cNvPr id="7" name="图片 6" descr="E:\徐桃桃\熊猫办公\党政\五颗星金色5 (1).png五颗星金色5 (1)"/>
            <p:cNvPicPr>
              <a:picLocks noChangeAspect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>
            <a:xfrm>
              <a:off x="5" y="22"/>
              <a:ext cx="3643" cy="928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 userDrawn="1"/>
        </p:nvSpPr>
        <p:spPr bwMode="auto">
          <a:xfrm>
            <a:off x="532582" y="620688"/>
            <a:ext cx="11133187" cy="623731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392" tIns="45696" rIns="91392" bIns="45696" numCol="1" rtlCol="0" anchor="t" anchorCtr="0" compatLnSpc="1"/>
          <a:lstStyle/>
          <a:p>
            <a:pPr defTabSz="913765"/>
            <a:endParaRPr lang="zh-CN" altLang="en-US" sz="1800"/>
          </a:p>
        </p:txBody>
      </p:sp>
      <p:pic>
        <p:nvPicPr>
          <p:cNvPr id="9" name="图片 8" descr="图片包含 室内, 桌子, 蛋糕, 橙子&#10;&#10;描述已自动生成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/>
          <a:stretch>
            <a:fillRect/>
          </a:stretch>
        </p:blipFill>
        <p:spPr>
          <a:xfrm>
            <a:off x="-48653" y="6237311"/>
            <a:ext cx="12478777" cy="990675"/>
          </a:xfrm>
          <a:prstGeom prst="rect">
            <a:avLst/>
          </a:prstGeom>
        </p:spPr>
      </p:pic>
      <p:pic>
        <p:nvPicPr>
          <p:cNvPr id="10" name="图片 9" descr="图片包含 游戏机, 帽子&#10;&#10;描述已自动生成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r="67352" b="29060"/>
          <a:stretch>
            <a:fillRect/>
          </a:stretch>
        </p:blipFill>
        <p:spPr>
          <a:xfrm flipH="1">
            <a:off x="-344103" y="4247109"/>
            <a:ext cx="1677914" cy="2704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1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21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DD404-B5CC-44E0-96EB-5C457FFD19A8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40188" y="6356350"/>
            <a:ext cx="4117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5363" y="6356350"/>
            <a:ext cx="2744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1EFB5-6AD1-4920-B408-A4C1DD8D1D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tags" Target="../tags/tag5.xml"/><Relationship Id="rId11" Type="http://schemas.openxmlformats.org/officeDocument/2006/relationships/image" Target="../media/image6.png"/><Relationship Id="rId5" Type="http://schemas.openxmlformats.org/officeDocument/2006/relationships/tags" Target="../tags/tag4.xml"/><Relationship Id="rId1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tags" Target="../tags/tag3.xml"/><Relationship Id="rId9" Type="http://schemas.openxmlformats.org/officeDocument/2006/relationships/image" Target="../media/image1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uppt.com/pp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tags" Target="../tags/tag7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11.xml"/><Relationship Id="rId11" Type="http://schemas.openxmlformats.org/officeDocument/2006/relationships/image" Target="../media/image7.png"/><Relationship Id="rId5" Type="http://schemas.openxmlformats.org/officeDocument/2006/relationships/tags" Target="../tags/tag10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ags" Target="../tags/tag9.xml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12252325" cy="6858000"/>
            <a:chOff x="0" y="0"/>
            <a:chExt cx="19295" cy="10800"/>
          </a:xfrm>
        </p:grpSpPr>
        <p:pic>
          <p:nvPicPr>
            <p:cNvPr id="17" name="图片 16" descr="背景图案&#10;&#10;描述已自动生成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3" t="37141" r="3474" b="28019"/>
            <a:stretch>
              <a:fillRect/>
            </a:stretch>
          </p:blipFill>
          <p:spPr>
            <a:xfrm flipH="1">
              <a:off x="1" y="0"/>
              <a:ext cx="19294" cy="10800"/>
            </a:xfrm>
            <a:prstGeom prst="rect">
              <a:avLst/>
            </a:prstGeom>
          </p:spPr>
        </p:pic>
        <p:pic>
          <p:nvPicPr>
            <p:cNvPr id="7" name="图片 6" descr="E:\徐桃桃\熊猫办公\党政\五颗星金色5 (1).png五颗星金色5 (1)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0" y="0"/>
              <a:ext cx="3338" cy="85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 bwMode="auto">
          <a:xfrm>
            <a:off x="1204478" y="528831"/>
            <a:ext cx="9789395" cy="48032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392" tIns="45696" rIns="91392" bIns="45696" numCol="1" rtlCol="0" anchor="t" anchorCtr="0" compatLnSpc="1"/>
          <a:lstStyle/>
          <a:p>
            <a:pPr defTabSz="913765"/>
            <a:endParaRPr lang="zh-CN" altLang="en-US" sz="1800" dirty="0"/>
          </a:p>
        </p:txBody>
      </p:sp>
      <p:pic>
        <p:nvPicPr>
          <p:cNvPr id="13" name="图片 12" descr="图片包含 架子, 行, 不同, 夹&#10;&#10;描述已自动生成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83" b="21501"/>
          <a:stretch>
            <a:fillRect/>
          </a:stretch>
        </p:blipFill>
        <p:spPr>
          <a:xfrm>
            <a:off x="1753740" y="4768135"/>
            <a:ext cx="7164835" cy="1127841"/>
          </a:xfrm>
          <a:prstGeom prst="rect">
            <a:avLst/>
          </a:prstGeom>
        </p:spPr>
      </p:pic>
      <p:pic>
        <p:nvPicPr>
          <p:cNvPr id="19" name="图片 18" descr="图片包含 室内, 桌子, 蛋糕, 橙子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5" y="4641134"/>
            <a:ext cx="12661900" cy="283916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255895" y="4396857"/>
            <a:ext cx="3686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400" b="1" kern="0" dirty="0">
                <a:ln w="3175">
                  <a:noFill/>
                </a:ln>
                <a:cs typeface="+mn-ea"/>
                <a:sym typeface="+mn-lt"/>
              </a:rPr>
              <a:t>班主任：高云      时间：</a:t>
            </a:r>
            <a:r>
              <a:rPr lang="en-US" altLang="zh-CN" sz="1400" b="1" kern="0" dirty="0">
                <a:ln w="3175">
                  <a:noFill/>
                </a:ln>
                <a:cs typeface="+mn-ea"/>
                <a:sym typeface="+mn-lt"/>
              </a:rPr>
              <a:t>2024.12.4</a:t>
            </a:r>
          </a:p>
        </p:txBody>
      </p:sp>
      <p:pic>
        <p:nvPicPr>
          <p:cNvPr id="15" name="图片 14" descr="图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6" y="3493651"/>
            <a:ext cx="4207279" cy="364630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815650" y="1456477"/>
            <a:ext cx="6567050" cy="2628263"/>
            <a:chOff x="2787818" y="1224618"/>
            <a:chExt cx="6567050" cy="2628263"/>
          </a:xfrm>
        </p:grpSpPr>
        <p:grpSp>
          <p:nvGrpSpPr>
            <p:cNvPr id="32" name="组合 31"/>
            <p:cNvGrpSpPr/>
            <p:nvPr/>
          </p:nvGrpSpPr>
          <p:grpSpPr>
            <a:xfrm>
              <a:off x="3466825" y="1282701"/>
              <a:ext cx="5228202" cy="2239671"/>
              <a:chOff x="3316253" y="1259878"/>
              <a:chExt cx="6392557" cy="256220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3446358" y="1395078"/>
                <a:ext cx="6108915" cy="2427001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3316253" y="1259878"/>
                <a:ext cx="6392557" cy="2112147"/>
                <a:chOff x="3316253" y="1259878"/>
                <a:chExt cx="6392557" cy="2112147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5538563" y="1259878"/>
                  <a:ext cx="1871285" cy="3494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 rot="5400000">
                  <a:off x="2646628" y="2394278"/>
                  <a:ext cx="1647371" cy="3081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 rot="5400000">
                  <a:off x="8731063" y="2394279"/>
                  <a:ext cx="1647371" cy="3081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2" name="TextBox 4"/>
            <p:cNvSpPr txBox="1"/>
            <p:nvPr/>
          </p:nvSpPr>
          <p:spPr>
            <a:xfrm>
              <a:off x="2787818" y="1591922"/>
              <a:ext cx="6567050" cy="1692771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zh-CN" altLang="en-US" sz="8800" b="1" spc="400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国家</a:t>
              </a:r>
              <a:r>
                <a:rPr lang="zh-CN" altLang="en-US" sz="11000" b="1" spc="400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宪</a:t>
              </a:r>
              <a:r>
                <a:rPr lang="zh-CN" altLang="en-US" sz="8800" b="1" spc="400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法日</a:t>
              </a:r>
              <a:endParaRPr lang="en-US" altLang="zh-CN" sz="8800" b="1" spc="400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TextBox 4"/>
            <p:cNvSpPr txBox="1"/>
            <p:nvPr/>
          </p:nvSpPr>
          <p:spPr>
            <a:xfrm>
              <a:off x="4161902" y="3237328"/>
              <a:ext cx="3995209" cy="615553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4000" b="1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主题教育班会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507335" y="1224618"/>
              <a:ext cx="1183683" cy="340128"/>
              <a:chOff x="3965502" y="1879809"/>
              <a:chExt cx="1193100" cy="342834"/>
            </a:xfrm>
            <a:solidFill>
              <a:srgbClr val="FF0000"/>
            </a:solidFill>
          </p:grpSpPr>
          <p:sp>
            <p:nvSpPr>
              <p:cNvPr id="36" name="PA-dark-star-shape_15445"/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391609" y="1879809"/>
                <a:ext cx="360781" cy="342834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PA-dark-star-shape_15445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771621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PA-dark-star-shape_15445"/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161559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PA-dark-star-shape_15445"/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96550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PA-dark-star-shape_15445"/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03791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 flipH="1">
            <a:off x="9251291" y="1163044"/>
            <a:ext cx="1431284" cy="2197786"/>
            <a:chOff x="9432213" y="1237113"/>
            <a:chExt cx="1431284" cy="2197786"/>
          </a:xfrm>
        </p:grpSpPr>
        <p:pic>
          <p:nvPicPr>
            <p:cNvPr id="47" name="图片 46" descr="图片包含 徽标, 图标&#10;&#10;描述已自动生成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4" t="4015" r="45708" b="74987"/>
            <a:stretch>
              <a:fillRect/>
            </a:stretch>
          </p:blipFill>
          <p:spPr>
            <a:xfrm>
              <a:off x="10361752" y="2489559"/>
              <a:ext cx="501745" cy="501745"/>
            </a:xfrm>
            <a:custGeom>
              <a:avLst/>
              <a:gdLst>
                <a:gd name="connsiteX0" fmla="*/ 720000 w 1440000"/>
                <a:gd name="connsiteY0" fmla="*/ 0 h 1440000"/>
                <a:gd name="connsiteX1" fmla="*/ 1440000 w 1440000"/>
                <a:gd name="connsiteY1" fmla="*/ 720000 h 1440000"/>
                <a:gd name="connsiteX2" fmla="*/ 720000 w 1440000"/>
                <a:gd name="connsiteY2" fmla="*/ 1440000 h 1440000"/>
                <a:gd name="connsiteX3" fmla="*/ 0 w 1440000"/>
                <a:gd name="connsiteY3" fmla="*/ 720000 h 1440000"/>
                <a:gd name="connsiteX4" fmla="*/ 720000 w 144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000" h="144000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</p:spPr>
        </p:pic>
        <p:pic>
          <p:nvPicPr>
            <p:cNvPr id="48" name="图片 47" descr="图片包含 徽标, 图标&#10;&#10;描述已自动生成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4" t="4015" r="45708" b="74987"/>
            <a:stretch>
              <a:fillRect/>
            </a:stretch>
          </p:blipFill>
          <p:spPr>
            <a:xfrm>
              <a:off x="9432213" y="1237113"/>
              <a:ext cx="1278426" cy="1278426"/>
            </a:xfrm>
            <a:custGeom>
              <a:avLst/>
              <a:gdLst>
                <a:gd name="connsiteX0" fmla="*/ 720000 w 1440000"/>
                <a:gd name="connsiteY0" fmla="*/ 0 h 1440000"/>
                <a:gd name="connsiteX1" fmla="*/ 1440000 w 1440000"/>
                <a:gd name="connsiteY1" fmla="*/ 720000 h 1440000"/>
                <a:gd name="connsiteX2" fmla="*/ 720000 w 1440000"/>
                <a:gd name="connsiteY2" fmla="*/ 1440000 h 1440000"/>
                <a:gd name="connsiteX3" fmla="*/ 0 w 1440000"/>
                <a:gd name="connsiteY3" fmla="*/ 720000 h 1440000"/>
                <a:gd name="connsiteX4" fmla="*/ 720000 w 144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000" h="144000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</p:spPr>
        </p:pic>
        <p:pic>
          <p:nvPicPr>
            <p:cNvPr id="49" name="图片 48" descr="图片包含 徽标, 图标&#10;&#10;描述已自动生成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4" t="4015" r="45708" b="74987"/>
            <a:stretch>
              <a:fillRect/>
            </a:stretch>
          </p:blipFill>
          <p:spPr>
            <a:xfrm>
              <a:off x="9675977" y="2990424"/>
              <a:ext cx="444475" cy="444475"/>
            </a:xfrm>
            <a:custGeom>
              <a:avLst/>
              <a:gdLst>
                <a:gd name="connsiteX0" fmla="*/ 720000 w 1440000"/>
                <a:gd name="connsiteY0" fmla="*/ 0 h 1440000"/>
                <a:gd name="connsiteX1" fmla="*/ 1440000 w 1440000"/>
                <a:gd name="connsiteY1" fmla="*/ 720000 h 1440000"/>
                <a:gd name="connsiteX2" fmla="*/ 720000 w 1440000"/>
                <a:gd name="connsiteY2" fmla="*/ 1440000 h 1440000"/>
                <a:gd name="connsiteX3" fmla="*/ 0 w 1440000"/>
                <a:gd name="connsiteY3" fmla="*/ 720000 h 1440000"/>
                <a:gd name="connsiteX4" fmla="*/ 720000 w 144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000" h="144000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</p:spPr>
        </p:pic>
      </p:grpSp>
      <p:pic>
        <p:nvPicPr>
          <p:cNvPr id="53" name="图片 52" descr="图片包含 游戏机, 帽子&#10;&#10;描述已自动生成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r="67352" b="29060"/>
          <a:stretch>
            <a:fillRect/>
          </a:stretch>
        </p:blipFill>
        <p:spPr>
          <a:xfrm flipH="1">
            <a:off x="-22503" y="2100791"/>
            <a:ext cx="3000684" cy="4836410"/>
          </a:xfrm>
          <a:prstGeom prst="rect">
            <a:avLst/>
          </a:prstGeom>
        </p:spPr>
      </p:pic>
      <p:pic>
        <p:nvPicPr>
          <p:cNvPr id="33" name="pd-5b7680fc71ea09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49697" y="-125152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02631" y="2180048"/>
            <a:ext cx="6754446" cy="2497903"/>
            <a:chOff x="985838" y="1787926"/>
            <a:chExt cx="6754446" cy="2497903"/>
          </a:xfrm>
        </p:grpSpPr>
        <p:grpSp>
          <p:nvGrpSpPr>
            <p:cNvPr id="3" name="组合 2"/>
            <p:cNvGrpSpPr/>
            <p:nvPr/>
          </p:nvGrpSpPr>
          <p:grpSpPr>
            <a:xfrm>
              <a:off x="5091063" y="3573709"/>
              <a:ext cx="2649221" cy="712120"/>
              <a:chOff x="8224142" y="5125772"/>
              <a:chExt cx="2649221" cy="712120"/>
            </a:xfrm>
          </p:grpSpPr>
          <p:sp>
            <p:nvSpPr>
              <p:cNvPr id="38" name="剪去单角的矩形 3"/>
              <p:cNvSpPr/>
              <p:nvPr/>
            </p:nvSpPr>
            <p:spPr>
              <a:xfrm>
                <a:off x="8224142" y="5125772"/>
                <a:ext cx="2397924" cy="712120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39" name="TextBox 8"/>
              <p:cNvSpPr txBox="1"/>
              <p:nvPr/>
            </p:nvSpPr>
            <p:spPr>
              <a:xfrm>
                <a:off x="8475439" y="5194605"/>
                <a:ext cx="2397924" cy="574453"/>
              </a:xfrm>
              <a:prstGeom prst="rect">
                <a:avLst/>
              </a:prstGeom>
              <a:noFill/>
              <a:effectLst/>
            </p:spPr>
            <p:txBody>
              <a:bodyPr wrap="square" lIns="121920" tIns="60960" rIns="121920" bIns="60960" rtlCol="0">
                <a:spAutoFit/>
              </a:bodyPr>
              <a:lstStyle/>
              <a:p>
                <a:pPr defTabSz="1624330">
                  <a:defRPr/>
                </a:pPr>
                <a:r>
                  <a:rPr lang="zh-CN" altLang="en-US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答案：</a:t>
                </a:r>
                <a:r>
                  <a:rPr lang="en-US" altLang="zh-CN" sz="2935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C</a:t>
                </a:r>
                <a:endParaRPr lang="zh-CN" altLang="en-US" sz="2935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985838" y="1787926"/>
              <a:ext cx="6503149" cy="2497903"/>
              <a:chOff x="985838" y="1787926"/>
              <a:chExt cx="6503149" cy="2497903"/>
            </a:xfrm>
          </p:grpSpPr>
          <p:sp>
            <p:nvSpPr>
              <p:cNvPr id="37" name="圆角矩形 1"/>
              <p:cNvSpPr/>
              <p:nvPr/>
            </p:nvSpPr>
            <p:spPr>
              <a:xfrm>
                <a:off x="985838" y="1787926"/>
                <a:ext cx="6503149" cy="2497903"/>
              </a:xfrm>
              <a:prstGeom prst="roundRect">
                <a:avLst>
                  <a:gd name="adj" fmla="val 0"/>
                </a:avLst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562671" y="1825850"/>
                <a:ext cx="4368940" cy="1791388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65" dirty="0">
                    <a:cs typeface="+mn-ea"/>
                    <a:sym typeface="+mn-lt"/>
                  </a:rPr>
                  <a:t>1</a:t>
                </a:r>
                <a:r>
                  <a:rPr lang="en-US" altLang="zh-CN" dirty="0">
                    <a:cs typeface="+mn-ea"/>
                    <a:sym typeface="+mn-lt"/>
                  </a:rPr>
                  <a:t>.</a:t>
                </a:r>
                <a:r>
                  <a:rPr lang="zh-CN" altLang="en-US" dirty="0">
                    <a:cs typeface="+mn-ea"/>
                    <a:sym typeface="+mn-lt"/>
                  </a:rPr>
                  <a:t>宪法   （          ）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cs typeface="+mn-ea"/>
                    <a:sym typeface="+mn-lt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cs typeface="+mn-ea"/>
                    <a:sym typeface="+mn-lt"/>
                  </a:rPr>
                  <a:t>     </a:t>
                </a:r>
                <a:r>
                  <a:rPr lang="en-US" altLang="zh-CN" dirty="0">
                    <a:cs typeface="+mn-ea"/>
                    <a:sym typeface="+mn-lt"/>
                  </a:rPr>
                  <a:t>A. </a:t>
                </a:r>
                <a:r>
                  <a:rPr lang="zh-CN" altLang="en-US" dirty="0">
                    <a:cs typeface="+mn-ea"/>
                    <a:sym typeface="+mn-lt"/>
                  </a:rPr>
                  <a:t>是总法典     </a:t>
                </a:r>
                <a:r>
                  <a:rPr lang="en-US" altLang="zh-CN" dirty="0">
                    <a:cs typeface="+mn-ea"/>
                    <a:sym typeface="+mn-lt"/>
                  </a:rPr>
                  <a:t>B. </a:t>
                </a:r>
                <a:r>
                  <a:rPr lang="zh-CN" altLang="en-US" dirty="0">
                    <a:cs typeface="+mn-ea"/>
                    <a:sym typeface="+mn-lt"/>
                  </a:rPr>
                  <a:t>是基本法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cs typeface="+mn-ea"/>
                    <a:sym typeface="+mn-lt"/>
                  </a:rPr>
                  <a:t>     </a:t>
                </a:r>
                <a:r>
                  <a:rPr lang="en-US" altLang="zh-CN" dirty="0">
                    <a:cs typeface="+mn-ea"/>
                    <a:sym typeface="+mn-lt"/>
                  </a:rPr>
                  <a:t>C.</a:t>
                </a:r>
                <a:r>
                  <a:rPr lang="zh-CN" altLang="en-US" dirty="0">
                    <a:cs typeface="+mn-ea"/>
                    <a:sym typeface="+mn-lt"/>
                  </a:rPr>
                  <a:t>是根本大法    </a:t>
                </a:r>
                <a:r>
                  <a:rPr lang="en-US" altLang="zh-CN" dirty="0">
                    <a:cs typeface="+mn-ea"/>
                    <a:sym typeface="+mn-lt"/>
                  </a:rPr>
                  <a:t>D.</a:t>
                </a:r>
                <a:r>
                  <a:rPr lang="zh-CN" altLang="en-US" dirty="0">
                    <a:cs typeface="+mn-ea"/>
                    <a:sym typeface="+mn-lt"/>
                  </a:rPr>
                  <a:t>不是法      </a:t>
                </a: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2386">
            <a:off x="8042547" y="1710626"/>
            <a:ext cx="3268497" cy="3268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778695" y="2492896"/>
            <a:ext cx="5244395" cy="3024336"/>
            <a:chOff x="926788" y="1734974"/>
            <a:chExt cx="5244395" cy="2497903"/>
          </a:xfrm>
        </p:grpSpPr>
        <p:sp>
          <p:nvSpPr>
            <p:cNvPr id="37" name="圆角矩形 1"/>
            <p:cNvSpPr/>
            <p:nvPr/>
          </p:nvSpPr>
          <p:spPr>
            <a:xfrm>
              <a:off x="926788" y="1734974"/>
              <a:ext cx="5244395" cy="249790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130623" y="1734974"/>
              <a:ext cx="4296932" cy="1479569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2.</a:t>
              </a:r>
              <a:r>
                <a:rPr lang="zh-CN" altLang="en-US" dirty="0">
                  <a:cs typeface="+mn-ea"/>
                  <a:sym typeface="+mn-lt"/>
                </a:rPr>
                <a:t>世界上的第一部宪法是 （        ）</a:t>
              </a:r>
              <a:endParaRPr lang="en-US" altLang="zh-CN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</a:t>
              </a:r>
              <a:r>
                <a:rPr lang="en-US" altLang="zh-CN" dirty="0">
                  <a:cs typeface="+mn-ea"/>
                  <a:sym typeface="+mn-lt"/>
                </a:rPr>
                <a:t>A. </a:t>
              </a:r>
              <a:r>
                <a:rPr lang="zh-CN" altLang="en-US" dirty="0">
                  <a:cs typeface="+mn-ea"/>
                  <a:sym typeface="+mn-lt"/>
                </a:rPr>
                <a:t>英国的宪法    </a:t>
              </a:r>
              <a:r>
                <a:rPr lang="en-US" altLang="zh-CN" dirty="0">
                  <a:cs typeface="+mn-ea"/>
                  <a:sym typeface="+mn-lt"/>
                </a:rPr>
                <a:t>B. </a:t>
              </a:r>
              <a:r>
                <a:rPr lang="zh-CN" altLang="en-US" dirty="0">
                  <a:cs typeface="+mn-ea"/>
                  <a:sym typeface="+mn-lt"/>
                </a:rPr>
                <a:t>法国的宪法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</a:t>
              </a:r>
              <a:r>
                <a:rPr lang="en-US" altLang="zh-CN" dirty="0">
                  <a:cs typeface="+mn-ea"/>
                  <a:sym typeface="+mn-lt"/>
                </a:rPr>
                <a:t>C. </a:t>
              </a:r>
              <a:r>
                <a:rPr lang="zh-CN" altLang="en-US" dirty="0">
                  <a:cs typeface="+mn-ea"/>
                  <a:sym typeface="+mn-lt"/>
                </a:rPr>
                <a:t>美国的宪法    </a:t>
              </a:r>
              <a:r>
                <a:rPr lang="en-US" altLang="zh-CN" dirty="0">
                  <a:cs typeface="+mn-ea"/>
                  <a:sym typeface="+mn-lt"/>
                </a:rPr>
                <a:t>D. </a:t>
              </a:r>
              <a:r>
                <a:rPr lang="zh-CN" altLang="en-US" dirty="0">
                  <a:cs typeface="+mn-ea"/>
                  <a:sym typeface="+mn-lt"/>
                </a:rPr>
                <a:t>俄国的宪法 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926788" y="3515166"/>
              <a:ext cx="2649221" cy="712120"/>
              <a:chOff x="8224142" y="5125772"/>
              <a:chExt cx="2649221" cy="712120"/>
            </a:xfrm>
          </p:grpSpPr>
          <p:sp>
            <p:nvSpPr>
              <p:cNvPr id="15" name="剪去单角的矩形 3"/>
              <p:cNvSpPr/>
              <p:nvPr/>
            </p:nvSpPr>
            <p:spPr>
              <a:xfrm>
                <a:off x="8224142" y="5125772"/>
                <a:ext cx="2397924" cy="712120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16" name="TextBox 8"/>
              <p:cNvSpPr txBox="1"/>
              <p:nvPr/>
            </p:nvSpPr>
            <p:spPr>
              <a:xfrm>
                <a:off x="8475439" y="5194605"/>
                <a:ext cx="2397924" cy="574453"/>
              </a:xfrm>
              <a:prstGeom prst="rect">
                <a:avLst/>
              </a:prstGeom>
              <a:noFill/>
              <a:effectLst/>
            </p:spPr>
            <p:txBody>
              <a:bodyPr wrap="square" lIns="121920" tIns="60960" rIns="121920" bIns="60960" rtlCol="0">
                <a:spAutoFit/>
              </a:bodyPr>
              <a:lstStyle/>
              <a:p>
                <a:pPr defTabSz="1624330">
                  <a:defRPr/>
                </a:pPr>
                <a:r>
                  <a:rPr lang="zh-CN" altLang="en-US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答案：</a:t>
                </a:r>
                <a:r>
                  <a:rPr lang="en-US" altLang="zh-CN" sz="2935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A</a:t>
                </a:r>
                <a:endParaRPr lang="zh-CN" altLang="en-US" sz="2935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片 3" descr="E:\徐桃桃\熊猫办公\党政\红旗 (2).png红旗 (2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83520" y="2492896"/>
            <a:ext cx="3168015" cy="316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938935" y="2420888"/>
            <a:ext cx="7188611" cy="3206194"/>
            <a:chOff x="926788" y="1734974"/>
            <a:chExt cx="7188611" cy="3206194"/>
          </a:xfrm>
        </p:grpSpPr>
        <p:sp>
          <p:nvSpPr>
            <p:cNvPr id="37" name="圆角矩形 1"/>
            <p:cNvSpPr/>
            <p:nvPr/>
          </p:nvSpPr>
          <p:spPr>
            <a:xfrm>
              <a:off x="926788" y="1734974"/>
              <a:ext cx="7188611" cy="3206194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028048" y="1872270"/>
              <a:ext cx="6511288" cy="17939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3.</a:t>
              </a:r>
              <a:r>
                <a:rPr lang="zh-CN" altLang="en-US" dirty="0">
                  <a:cs typeface="+mn-ea"/>
                  <a:sym typeface="+mn-lt"/>
                </a:rPr>
                <a:t>我国现行宪法是由全国人民代表大会于（        ）通过的</a:t>
              </a:r>
              <a:endParaRPr lang="en-US" altLang="zh-CN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</a:t>
              </a:r>
              <a:r>
                <a:rPr lang="en-US" altLang="zh-CN" dirty="0">
                  <a:cs typeface="+mn-ea"/>
                  <a:sym typeface="+mn-lt"/>
                </a:rPr>
                <a:t>A.1954        B.1975 </a:t>
              </a: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  C.1978        D.1982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196482" y="4229048"/>
              <a:ext cx="2649221" cy="712120"/>
              <a:chOff x="8224142" y="5125772"/>
              <a:chExt cx="2649221" cy="712120"/>
            </a:xfrm>
          </p:grpSpPr>
          <p:sp>
            <p:nvSpPr>
              <p:cNvPr id="15" name="剪去单角的矩形 3"/>
              <p:cNvSpPr/>
              <p:nvPr/>
            </p:nvSpPr>
            <p:spPr>
              <a:xfrm>
                <a:off x="8224142" y="5125772"/>
                <a:ext cx="2397924" cy="712120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16" name="TextBox 8"/>
              <p:cNvSpPr txBox="1"/>
              <p:nvPr/>
            </p:nvSpPr>
            <p:spPr>
              <a:xfrm>
                <a:off x="8475439" y="5194605"/>
                <a:ext cx="2397924" cy="574453"/>
              </a:xfrm>
              <a:prstGeom prst="rect">
                <a:avLst/>
              </a:prstGeom>
              <a:noFill/>
              <a:effectLst/>
            </p:spPr>
            <p:txBody>
              <a:bodyPr wrap="square" lIns="121920" tIns="60960" rIns="121920" bIns="60960" rtlCol="0">
                <a:spAutoFit/>
              </a:bodyPr>
              <a:lstStyle/>
              <a:p>
                <a:pPr defTabSz="1624330">
                  <a:defRPr/>
                </a:pPr>
                <a:r>
                  <a:rPr lang="zh-CN" altLang="en-US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答案：</a:t>
                </a:r>
                <a:r>
                  <a:rPr lang="en-US" altLang="zh-CN" sz="2935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D</a:t>
                </a:r>
                <a:endParaRPr lang="zh-CN" altLang="en-US" sz="2935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1" y="2420888"/>
            <a:ext cx="3206194" cy="3206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202631" y="2420888"/>
            <a:ext cx="10204123" cy="2497903"/>
            <a:chOff x="926788" y="1734974"/>
            <a:chExt cx="10204123" cy="2497903"/>
          </a:xfrm>
        </p:grpSpPr>
        <p:sp>
          <p:nvSpPr>
            <p:cNvPr id="37" name="圆角矩形 1"/>
            <p:cNvSpPr/>
            <p:nvPr/>
          </p:nvSpPr>
          <p:spPr>
            <a:xfrm>
              <a:off x="926788" y="1734974"/>
              <a:ext cx="9993164" cy="249790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826386" y="1887691"/>
              <a:ext cx="9304525" cy="222240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4.</a:t>
              </a:r>
              <a:r>
                <a:rPr lang="zh-CN" altLang="en-US" dirty="0">
                  <a:cs typeface="+mn-ea"/>
                  <a:sym typeface="+mn-lt"/>
                </a:rPr>
                <a:t>我国宪法规定的政党制度是（        ）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 </a:t>
              </a:r>
              <a:r>
                <a:rPr lang="en-US" altLang="zh-CN" dirty="0">
                  <a:cs typeface="+mn-ea"/>
                  <a:sym typeface="+mn-lt"/>
                </a:rPr>
                <a:t>A. </a:t>
              </a:r>
              <a:r>
                <a:rPr lang="zh-CN" altLang="en-US" dirty="0">
                  <a:cs typeface="+mn-ea"/>
                  <a:sym typeface="+mn-lt"/>
                </a:rPr>
                <a:t>一党制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 </a:t>
              </a:r>
              <a:r>
                <a:rPr lang="en-US" altLang="zh-CN" dirty="0">
                  <a:cs typeface="+mn-ea"/>
                  <a:sym typeface="+mn-lt"/>
                </a:rPr>
                <a:t>B. </a:t>
              </a:r>
              <a:r>
                <a:rPr lang="zh-CN" altLang="en-US" dirty="0">
                  <a:cs typeface="+mn-ea"/>
                  <a:sym typeface="+mn-lt"/>
                </a:rPr>
                <a:t>多党制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 </a:t>
              </a:r>
              <a:r>
                <a:rPr lang="en-US" altLang="zh-CN" dirty="0">
                  <a:cs typeface="+mn-ea"/>
                  <a:sym typeface="+mn-lt"/>
                </a:rPr>
                <a:t>C. </a:t>
              </a:r>
              <a:r>
                <a:rPr lang="zh-CN" altLang="en-US" dirty="0">
                  <a:cs typeface="+mn-ea"/>
                  <a:sym typeface="+mn-lt"/>
                </a:rPr>
                <a:t>多党合作制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 </a:t>
              </a:r>
              <a:r>
                <a:rPr lang="en-US" altLang="zh-CN" dirty="0">
                  <a:cs typeface="+mn-ea"/>
                  <a:sym typeface="+mn-lt"/>
                </a:rPr>
                <a:t>D. </a:t>
              </a:r>
              <a:r>
                <a:rPr lang="zh-CN" altLang="en-US" dirty="0">
                  <a:cs typeface="+mn-ea"/>
                  <a:sym typeface="+mn-lt"/>
                </a:rPr>
                <a:t>共产党领导的多党合作制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261996" y="2627865"/>
              <a:ext cx="2649221" cy="712120"/>
              <a:chOff x="5537489" y="3740760"/>
              <a:chExt cx="2649221" cy="712120"/>
            </a:xfrm>
          </p:grpSpPr>
          <p:sp>
            <p:nvSpPr>
              <p:cNvPr id="3" name="剪去单角的矩形 3"/>
              <p:cNvSpPr/>
              <p:nvPr/>
            </p:nvSpPr>
            <p:spPr>
              <a:xfrm>
                <a:off x="5537489" y="3740760"/>
                <a:ext cx="2397924" cy="712120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4" name="TextBox 8"/>
              <p:cNvSpPr txBox="1"/>
              <p:nvPr/>
            </p:nvSpPr>
            <p:spPr>
              <a:xfrm>
                <a:off x="5788786" y="3809593"/>
                <a:ext cx="2397924" cy="574453"/>
              </a:xfrm>
              <a:prstGeom prst="rect">
                <a:avLst/>
              </a:prstGeom>
              <a:noFill/>
              <a:effectLst/>
            </p:spPr>
            <p:txBody>
              <a:bodyPr wrap="square" lIns="121920" tIns="60960" rIns="121920" bIns="60960" rtlCol="0">
                <a:spAutoFit/>
              </a:bodyPr>
              <a:lstStyle/>
              <a:p>
                <a:pPr defTabSz="1624330">
                  <a:defRPr/>
                </a:pPr>
                <a:r>
                  <a:rPr lang="zh-CN" altLang="en-US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答案：</a:t>
                </a:r>
                <a:r>
                  <a:rPr lang="en-US" altLang="zh-CN" sz="2935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C</a:t>
                </a:r>
                <a:endParaRPr lang="zh-CN" altLang="en-US" sz="2935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30623" y="1916832"/>
            <a:ext cx="10204123" cy="2808701"/>
            <a:chOff x="926788" y="1734974"/>
            <a:chExt cx="10204123" cy="2808701"/>
          </a:xfrm>
        </p:grpSpPr>
        <p:sp>
          <p:nvSpPr>
            <p:cNvPr id="37" name="圆角矩形 1"/>
            <p:cNvSpPr/>
            <p:nvPr/>
          </p:nvSpPr>
          <p:spPr>
            <a:xfrm>
              <a:off x="926788" y="1734974"/>
              <a:ext cx="9993164" cy="249790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826386" y="1887692"/>
              <a:ext cx="9304525" cy="265598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5.</a:t>
              </a:r>
              <a:r>
                <a:rPr lang="zh-CN" altLang="en-US" dirty="0">
                  <a:cs typeface="+mn-ea"/>
                  <a:sym typeface="+mn-lt"/>
                </a:rPr>
                <a:t>中华人民共和国共和国公民的住宅不受侵犯，禁止</a:t>
              </a:r>
              <a:r>
                <a:rPr lang="en-US" altLang="zh-CN" dirty="0">
                  <a:cs typeface="+mn-ea"/>
                  <a:sym typeface="+mn-lt"/>
                </a:rPr>
                <a:t>(        )</a:t>
              </a:r>
              <a:r>
                <a:rPr lang="zh-CN" altLang="en-US" dirty="0">
                  <a:cs typeface="+mn-ea"/>
                  <a:sym typeface="+mn-lt"/>
                </a:rPr>
                <a:t>公民的住宅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</a:t>
              </a:r>
              <a:r>
                <a:rPr lang="en-US" altLang="zh-CN" dirty="0">
                  <a:cs typeface="+mn-ea"/>
                  <a:sym typeface="+mn-lt"/>
                </a:rPr>
                <a:t>A. </a:t>
              </a:r>
              <a:r>
                <a:rPr lang="zh-CN" altLang="en-US" dirty="0">
                  <a:cs typeface="+mn-ea"/>
                  <a:sym typeface="+mn-lt"/>
                </a:rPr>
                <a:t>拆除公民的住宅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</a:t>
              </a:r>
              <a:r>
                <a:rPr lang="en-US" altLang="zh-CN" dirty="0">
                  <a:cs typeface="+mn-ea"/>
                  <a:sym typeface="+mn-lt"/>
                </a:rPr>
                <a:t>B. </a:t>
              </a:r>
              <a:r>
                <a:rPr lang="zh-CN" altLang="en-US" dirty="0">
                  <a:cs typeface="+mn-ea"/>
                  <a:sym typeface="+mn-lt"/>
                </a:rPr>
                <a:t>搜查公民的住宅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</a:t>
              </a:r>
              <a:r>
                <a:rPr lang="en-US" altLang="zh-CN" dirty="0">
                  <a:cs typeface="+mn-ea"/>
                  <a:sym typeface="+mn-lt"/>
                </a:rPr>
                <a:t>C. </a:t>
              </a:r>
              <a:r>
                <a:rPr lang="zh-CN" altLang="en-US" dirty="0">
                  <a:cs typeface="+mn-ea"/>
                  <a:sym typeface="+mn-lt"/>
                </a:rPr>
                <a:t>侵入公民的住宅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</a:t>
              </a:r>
              <a:r>
                <a:rPr lang="en-US" altLang="zh-CN" dirty="0">
                  <a:cs typeface="+mn-ea"/>
                  <a:sym typeface="+mn-lt"/>
                </a:rPr>
                <a:t>D. </a:t>
              </a:r>
              <a:r>
                <a:rPr lang="zh-CN" altLang="en-US" dirty="0">
                  <a:cs typeface="+mn-ea"/>
                  <a:sym typeface="+mn-lt"/>
                </a:rPr>
                <a:t>非法搜查或者非法侵入</a:t>
              </a:r>
            </a:p>
            <a:p>
              <a:pPr>
                <a:lnSpc>
                  <a:spcPct val="150000"/>
                </a:lnSpc>
              </a:pPr>
              <a:endParaRPr lang="zh-CN" altLang="en-US" sz="1865" dirty="0">
                <a:cs typeface="+mn-ea"/>
                <a:sym typeface="+mn-lt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262559" y="3493654"/>
              <a:ext cx="2649221" cy="712120"/>
              <a:chOff x="7537839" y="3313779"/>
              <a:chExt cx="2649221" cy="712120"/>
            </a:xfrm>
          </p:grpSpPr>
          <p:sp>
            <p:nvSpPr>
              <p:cNvPr id="3" name="剪去单角的矩形 3"/>
              <p:cNvSpPr/>
              <p:nvPr/>
            </p:nvSpPr>
            <p:spPr>
              <a:xfrm>
                <a:off x="7537839" y="3313779"/>
                <a:ext cx="2397924" cy="712120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4" name="TextBox 8"/>
              <p:cNvSpPr txBox="1"/>
              <p:nvPr/>
            </p:nvSpPr>
            <p:spPr>
              <a:xfrm>
                <a:off x="7789136" y="3382612"/>
                <a:ext cx="2397924" cy="574453"/>
              </a:xfrm>
              <a:prstGeom prst="rect">
                <a:avLst/>
              </a:prstGeom>
              <a:noFill/>
              <a:effectLst/>
            </p:spPr>
            <p:txBody>
              <a:bodyPr wrap="square" lIns="121920" tIns="60960" rIns="121920" bIns="60960" rtlCol="0">
                <a:spAutoFit/>
              </a:bodyPr>
              <a:lstStyle/>
              <a:p>
                <a:pPr defTabSz="1624330">
                  <a:defRPr/>
                </a:pPr>
                <a:r>
                  <a:rPr lang="zh-CN" altLang="en-US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答案：</a:t>
                </a:r>
                <a:r>
                  <a:rPr lang="en-US" altLang="zh-CN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D</a:t>
                </a:r>
                <a:endParaRPr lang="zh-CN" altLang="en-US" sz="2935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02306" y="1703015"/>
            <a:ext cx="9993164" cy="2521137"/>
            <a:chOff x="1002306" y="1703015"/>
            <a:chExt cx="9993164" cy="2521137"/>
          </a:xfrm>
        </p:grpSpPr>
        <p:sp>
          <p:nvSpPr>
            <p:cNvPr id="37" name="圆角矩形 1"/>
            <p:cNvSpPr/>
            <p:nvPr/>
          </p:nvSpPr>
          <p:spPr>
            <a:xfrm>
              <a:off x="1002306" y="1726249"/>
              <a:ext cx="9993164" cy="2497903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002306" y="1703015"/>
              <a:ext cx="9304525" cy="2224968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6.</a:t>
              </a:r>
              <a:r>
                <a:rPr lang="zh-CN" altLang="en-US" dirty="0">
                  <a:cs typeface="+mn-ea"/>
                  <a:sym typeface="+mn-lt"/>
                </a:rPr>
                <a:t>全国法制宣传日是每年的（         ），也就是现行宪法颁布实施纪念日</a:t>
              </a:r>
              <a:endParaRPr lang="en-US" altLang="zh-CN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 </a:t>
              </a:r>
              <a:r>
                <a:rPr lang="en-US" altLang="zh-CN" dirty="0">
                  <a:cs typeface="+mn-ea"/>
                  <a:sym typeface="+mn-lt"/>
                </a:rPr>
                <a:t>A. 12</a:t>
              </a:r>
              <a:r>
                <a:rPr lang="zh-CN" altLang="en-US" dirty="0">
                  <a:cs typeface="+mn-ea"/>
                  <a:sym typeface="+mn-lt"/>
                </a:rPr>
                <a:t>月</a:t>
              </a:r>
              <a:r>
                <a:rPr lang="en-US" altLang="zh-CN" dirty="0">
                  <a:cs typeface="+mn-ea"/>
                  <a:sym typeface="+mn-lt"/>
                </a:rPr>
                <a:t>1</a:t>
              </a:r>
              <a:r>
                <a:rPr lang="zh-CN" altLang="en-US" dirty="0">
                  <a:cs typeface="+mn-ea"/>
                  <a:sym typeface="+mn-lt"/>
                </a:rPr>
                <a:t>日          </a:t>
              </a:r>
              <a:r>
                <a:rPr lang="en-US" altLang="zh-CN" dirty="0">
                  <a:cs typeface="+mn-ea"/>
                  <a:sym typeface="+mn-lt"/>
                </a:rPr>
                <a:t>B.12</a:t>
              </a:r>
              <a:r>
                <a:rPr lang="zh-CN" altLang="en-US" dirty="0">
                  <a:cs typeface="+mn-ea"/>
                  <a:sym typeface="+mn-lt"/>
                </a:rPr>
                <a:t>月</a:t>
              </a:r>
              <a:r>
                <a:rPr lang="en-US" altLang="zh-CN" dirty="0">
                  <a:cs typeface="+mn-ea"/>
                  <a:sym typeface="+mn-lt"/>
                </a:rPr>
                <a:t>20</a:t>
              </a:r>
              <a:r>
                <a:rPr lang="zh-CN" altLang="en-US" dirty="0">
                  <a:cs typeface="+mn-ea"/>
                  <a:sym typeface="+mn-lt"/>
                </a:rPr>
                <a:t>日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 </a:t>
              </a:r>
              <a:r>
                <a:rPr lang="en-US" altLang="zh-CN" dirty="0">
                  <a:cs typeface="+mn-ea"/>
                  <a:sym typeface="+mn-lt"/>
                </a:rPr>
                <a:t>C.12</a:t>
              </a:r>
              <a:r>
                <a:rPr lang="zh-CN" altLang="en-US" dirty="0">
                  <a:cs typeface="+mn-ea"/>
                  <a:sym typeface="+mn-lt"/>
                </a:rPr>
                <a:t>月</a:t>
              </a:r>
              <a:r>
                <a:rPr lang="en-US" altLang="zh-CN" dirty="0">
                  <a:cs typeface="+mn-ea"/>
                  <a:sym typeface="+mn-lt"/>
                </a:rPr>
                <a:t>4</a:t>
              </a:r>
              <a:r>
                <a:rPr lang="zh-CN" altLang="en-US" dirty="0">
                  <a:cs typeface="+mn-ea"/>
                  <a:sym typeface="+mn-lt"/>
                </a:rPr>
                <a:t>日           </a:t>
              </a:r>
              <a:r>
                <a:rPr lang="en-US" altLang="zh-CN" dirty="0">
                  <a:cs typeface="+mn-ea"/>
                  <a:sym typeface="+mn-lt"/>
                </a:rPr>
                <a:t>D.12</a:t>
              </a:r>
              <a:r>
                <a:rPr lang="zh-CN" altLang="en-US" dirty="0">
                  <a:cs typeface="+mn-ea"/>
                  <a:sym typeface="+mn-lt"/>
                </a:rPr>
                <a:t>月</a:t>
              </a:r>
              <a:r>
                <a:rPr lang="en-US" altLang="zh-CN" dirty="0">
                  <a:cs typeface="+mn-ea"/>
                  <a:sym typeface="+mn-lt"/>
                </a:rPr>
                <a:t>8</a:t>
              </a:r>
              <a:r>
                <a:rPr lang="zh-CN" altLang="en-US" dirty="0">
                  <a:cs typeface="+mn-ea"/>
                  <a:sym typeface="+mn-lt"/>
                </a:rPr>
                <a:t>日</a:t>
              </a:r>
            </a:p>
            <a:p>
              <a:pPr>
                <a:lnSpc>
                  <a:spcPct val="150000"/>
                </a:lnSpc>
              </a:pPr>
              <a:endParaRPr lang="zh-CN" altLang="en-US" sz="1865" dirty="0">
                <a:cs typeface="+mn-ea"/>
                <a:sym typeface="+mn-lt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774564" y="3512032"/>
              <a:ext cx="2649221" cy="712120"/>
              <a:chOff x="8224142" y="5125772"/>
              <a:chExt cx="2649221" cy="712120"/>
            </a:xfrm>
          </p:grpSpPr>
          <p:sp>
            <p:nvSpPr>
              <p:cNvPr id="15" name="剪去单角的矩形 3"/>
              <p:cNvSpPr/>
              <p:nvPr/>
            </p:nvSpPr>
            <p:spPr>
              <a:xfrm>
                <a:off x="8224142" y="5125772"/>
                <a:ext cx="2397924" cy="712120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16" name="TextBox 8"/>
              <p:cNvSpPr txBox="1"/>
              <p:nvPr/>
            </p:nvSpPr>
            <p:spPr>
              <a:xfrm>
                <a:off x="8475439" y="5194605"/>
                <a:ext cx="2397924" cy="574453"/>
              </a:xfrm>
              <a:prstGeom prst="rect">
                <a:avLst/>
              </a:prstGeom>
              <a:noFill/>
              <a:effectLst/>
            </p:spPr>
            <p:txBody>
              <a:bodyPr wrap="square" lIns="121920" tIns="60960" rIns="121920" bIns="60960" rtlCol="0">
                <a:spAutoFit/>
              </a:bodyPr>
              <a:lstStyle/>
              <a:p>
                <a:pPr defTabSz="1624330">
                  <a:defRPr/>
                </a:pPr>
                <a:r>
                  <a:rPr lang="zh-CN" altLang="en-US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答案：</a:t>
                </a:r>
                <a:r>
                  <a:rPr lang="en-US" altLang="zh-CN" sz="2935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C</a:t>
                </a:r>
                <a:endParaRPr lang="zh-CN" altLang="en-US" sz="2935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C:\Users\Administrator\Desktop\飞鸽1.png飞鸽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48520" y="1957405"/>
            <a:ext cx="2299970" cy="2300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85838" y="1844824"/>
            <a:ext cx="10514012" cy="2882378"/>
            <a:chOff x="985838" y="1770758"/>
            <a:chExt cx="10514012" cy="2882378"/>
          </a:xfrm>
        </p:grpSpPr>
        <p:sp>
          <p:nvSpPr>
            <p:cNvPr id="37" name="圆角矩形 1"/>
            <p:cNvSpPr/>
            <p:nvPr/>
          </p:nvSpPr>
          <p:spPr>
            <a:xfrm>
              <a:off x="985838" y="1770758"/>
              <a:ext cx="10514012" cy="2882378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058615" y="1901712"/>
              <a:ext cx="7044595" cy="1791388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7.</a:t>
              </a:r>
              <a:r>
                <a:rPr lang="zh-CN" altLang="en-US" dirty="0">
                  <a:cs typeface="+mn-ea"/>
                  <a:sym typeface="+mn-lt"/>
                </a:rPr>
                <a:t>凡具有中华人民共和国国籍的人都是中华人民共和国（           ）</a:t>
              </a:r>
              <a:endParaRPr lang="en-US" altLang="zh-CN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</a:t>
              </a:r>
              <a:r>
                <a:rPr lang="en-US" altLang="zh-CN" dirty="0">
                  <a:cs typeface="+mn-ea"/>
                  <a:sym typeface="+mn-lt"/>
                </a:rPr>
                <a:t>A. </a:t>
              </a:r>
              <a:r>
                <a:rPr lang="zh-CN" altLang="en-US" dirty="0">
                  <a:cs typeface="+mn-ea"/>
                  <a:sym typeface="+mn-lt"/>
                </a:rPr>
                <a:t>人民          </a:t>
              </a:r>
              <a:r>
                <a:rPr lang="en-US" altLang="zh-CN" dirty="0">
                  <a:cs typeface="+mn-ea"/>
                  <a:sym typeface="+mn-lt"/>
                </a:rPr>
                <a:t>B.  </a:t>
              </a:r>
              <a:r>
                <a:rPr lang="zh-CN" altLang="en-US" dirty="0">
                  <a:cs typeface="+mn-ea"/>
                  <a:sym typeface="+mn-lt"/>
                </a:rPr>
                <a:t>居民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</a:t>
              </a:r>
              <a:r>
                <a:rPr lang="en-US" altLang="zh-CN" dirty="0">
                  <a:cs typeface="+mn-ea"/>
                  <a:sym typeface="+mn-lt"/>
                </a:rPr>
                <a:t>C. </a:t>
              </a:r>
              <a:r>
                <a:rPr lang="zh-CN" altLang="en-US" dirty="0">
                  <a:cs typeface="+mn-ea"/>
                  <a:sym typeface="+mn-lt"/>
                </a:rPr>
                <a:t>公民          </a:t>
              </a:r>
              <a:r>
                <a:rPr lang="en-US" altLang="zh-CN" dirty="0">
                  <a:cs typeface="+mn-ea"/>
                  <a:sym typeface="+mn-lt"/>
                </a:rPr>
                <a:t>D. </a:t>
              </a:r>
              <a:r>
                <a:rPr lang="zh-CN" altLang="en-US" dirty="0">
                  <a:cs typeface="+mn-ea"/>
                  <a:sym typeface="+mn-lt"/>
                </a:rPr>
                <a:t>国民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130623" y="3911091"/>
              <a:ext cx="2649221" cy="712120"/>
              <a:chOff x="8224142" y="5125772"/>
              <a:chExt cx="2649221" cy="712120"/>
            </a:xfrm>
          </p:grpSpPr>
          <p:sp>
            <p:nvSpPr>
              <p:cNvPr id="15" name="剪去单角的矩形 3"/>
              <p:cNvSpPr/>
              <p:nvPr/>
            </p:nvSpPr>
            <p:spPr>
              <a:xfrm>
                <a:off x="8224142" y="5125772"/>
                <a:ext cx="2397924" cy="712120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16" name="TextBox 8"/>
              <p:cNvSpPr txBox="1"/>
              <p:nvPr/>
            </p:nvSpPr>
            <p:spPr>
              <a:xfrm>
                <a:off x="8475439" y="5194605"/>
                <a:ext cx="2397924" cy="574453"/>
              </a:xfrm>
              <a:prstGeom prst="rect">
                <a:avLst/>
              </a:prstGeom>
              <a:noFill/>
              <a:effectLst/>
            </p:spPr>
            <p:txBody>
              <a:bodyPr wrap="square" lIns="121920" tIns="60960" rIns="121920" bIns="60960" rtlCol="0">
                <a:spAutoFit/>
              </a:bodyPr>
              <a:lstStyle/>
              <a:p>
                <a:pPr defTabSz="1624330">
                  <a:defRPr/>
                </a:pPr>
                <a:r>
                  <a:rPr lang="zh-CN" altLang="en-US" sz="2800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答案：</a:t>
                </a:r>
                <a:r>
                  <a:rPr lang="en-US" altLang="zh-CN" sz="2935" b="1" kern="0" dirty="0">
                    <a:solidFill>
                      <a:schemeClr val="accent3"/>
                    </a:solidFill>
                    <a:cs typeface="+mn-ea"/>
                    <a:sym typeface="+mn-lt"/>
                  </a:rPr>
                  <a:t>C</a:t>
                </a:r>
                <a:endParaRPr lang="zh-CN" altLang="en-US" sz="2935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片 3" descr="图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382">
            <a:off x="7990673" y="1452054"/>
            <a:ext cx="3667918" cy="3667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8"/>
          <p:cNvSpPr txBox="1"/>
          <p:nvPr/>
        </p:nvSpPr>
        <p:spPr>
          <a:xfrm>
            <a:off x="1244255" y="2644001"/>
            <a:ext cx="9709840" cy="229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8800" b="1" spc="133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青少年违法</a:t>
            </a:r>
            <a:endParaRPr lang="en-US" altLang="zh-CN" sz="8800" b="1" spc="133">
              <a:solidFill>
                <a:srgbClr val="C0000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 algn="ctr">
              <a:lnSpc>
                <a:spcPct val="80000"/>
              </a:lnSpc>
            </a:pPr>
            <a:r>
              <a:rPr lang="zh-CN" altLang="en-US" sz="8800" b="1" spc="133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行为及预防</a:t>
            </a:r>
            <a:endParaRPr lang="zh-CN" altLang="en-US" sz="8800" b="1" spc="133" dirty="0">
              <a:solidFill>
                <a:srgbClr val="C0000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71678" y="1412776"/>
            <a:ext cx="4054993" cy="1030344"/>
            <a:chOff x="4082052" y="1654683"/>
            <a:chExt cx="4054993" cy="1030344"/>
          </a:xfrm>
        </p:grpSpPr>
        <p:sp>
          <p:nvSpPr>
            <p:cNvPr id="14" name="矩形 13"/>
            <p:cNvSpPr/>
            <p:nvPr/>
          </p:nvSpPr>
          <p:spPr>
            <a:xfrm>
              <a:off x="4118955" y="1654683"/>
              <a:ext cx="3960440" cy="10303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4082052" y="1761697"/>
              <a:ext cx="405499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第</a:t>
              </a:r>
              <a:r>
                <a:rPr lang="en-US" altLang="zh-CN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03</a:t>
              </a:r>
              <a:r>
                <a:rPr lang="zh-CN" altLang="en-US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部分</a:t>
              </a:r>
              <a:endParaRPr lang="zh-CN" altLang="en-US" sz="6000" b="1" spc="4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97325" y="1927199"/>
            <a:ext cx="4415513" cy="530641"/>
            <a:chOff x="997325" y="1927199"/>
            <a:chExt cx="4415513" cy="530641"/>
          </a:xfrm>
        </p:grpSpPr>
        <p:grpSp>
          <p:nvGrpSpPr>
            <p:cNvPr id="5" name="组合 4"/>
            <p:cNvGrpSpPr/>
            <p:nvPr/>
          </p:nvGrpSpPr>
          <p:grpSpPr>
            <a:xfrm>
              <a:off x="1713354" y="1927199"/>
              <a:ext cx="3699484" cy="530641"/>
              <a:chOff x="1713354" y="1927199"/>
              <a:chExt cx="3699484" cy="530641"/>
            </a:xfrm>
          </p:grpSpPr>
          <p:sp>
            <p:nvSpPr>
              <p:cNvPr id="4" name="剪去单角的矩形 3"/>
              <p:cNvSpPr/>
              <p:nvPr/>
            </p:nvSpPr>
            <p:spPr>
              <a:xfrm>
                <a:off x="1724198" y="1927199"/>
                <a:ext cx="3688640" cy="530641"/>
              </a:xfrm>
              <a:prstGeom prst="trapezoid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1713354" y="1953522"/>
                <a:ext cx="3688641" cy="46820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</a:ln>
              <a:effectLst>
                <a:innerShdw blurRad="63500" dist="25400" dir="156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2800" b="1" dirty="0">
                    <a:solidFill>
                      <a:schemeClr val="accent3"/>
                    </a:solidFill>
                    <a:cs typeface="+mn-ea"/>
                    <a:sym typeface="+mn-lt"/>
                  </a:rPr>
                  <a:t>一、旷课、夜不归宿</a:t>
                </a:r>
                <a:endParaRPr lang="zh-CN" altLang="en-US" sz="2800" b="1" kern="0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" name="箭头: 五边形 2"/>
            <p:cNvSpPr/>
            <p:nvPr/>
          </p:nvSpPr>
          <p:spPr bwMode="auto">
            <a:xfrm>
              <a:off x="997325" y="2035366"/>
              <a:ext cx="726873" cy="360040"/>
            </a:xfrm>
            <a:prstGeom prst="homePlat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97325" y="2457840"/>
            <a:ext cx="10514012" cy="2882378"/>
            <a:chOff x="997325" y="2457840"/>
            <a:chExt cx="10514012" cy="2882378"/>
          </a:xfrm>
        </p:grpSpPr>
        <p:sp>
          <p:nvSpPr>
            <p:cNvPr id="6" name="TextBox 5"/>
            <p:cNvSpPr txBox="1"/>
            <p:nvPr/>
          </p:nvSpPr>
          <p:spPr>
            <a:xfrm>
              <a:off x="1274639" y="2667300"/>
              <a:ext cx="5893337" cy="253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有逃学、旷课、夜不归宿行为的人不外乎有几种情况：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一是学习较差，对自己已经失望；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二是受家长、教师的批评；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三是受社会上不三不四哥们的拉拢，经常在外游乐。</a:t>
              </a:r>
              <a:endParaRPr lang="en-US" altLang="zh-CN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由于他们的精力不放在学习上，加上脱离家长、学校的监控，往往容易走上歧途。</a:t>
              </a:r>
            </a:p>
          </p:txBody>
        </p:sp>
        <p:sp>
          <p:nvSpPr>
            <p:cNvPr id="13" name="圆角矩形 1"/>
            <p:cNvSpPr/>
            <p:nvPr/>
          </p:nvSpPr>
          <p:spPr>
            <a:xfrm>
              <a:off x="997325" y="2457840"/>
              <a:ext cx="10514012" cy="2882378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</p:grpSp>
      <p:pic>
        <p:nvPicPr>
          <p:cNvPr id="20" name="图片 19" descr="E:\徐桃桃\熊猫办公\党政\喇叭元素.png喇叭元素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91500" y="2667000"/>
            <a:ext cx="2611755" cy="2612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97325" y="1927199"/>
            <a:ext cx="10522404" cy="3638148"/>
            <a:chOff x="997325" y="1927199"/>
            <a:chExt cx="10522404" cy="3638148"/>
          </a:xfrm>
        </p:grpSpPr>
        <p:grpSp>
          <p:nvGrpSpPr>
            <p:cNvPr id="4" name="组合 3"/>
            <p:cNvGrpSpPr/>
            <p:nvPr/>
          </p:nvGrpSpPr>
          <p:grpSpPr>
            <a:xfrm>
              <a:off x="997325" y="1927199"/>
              <a:ext cx="10514012" cy="3590033"/>
              <a:chOff x="997325" y="1927199"/>
              <a:chExt cx="10514012" cy="341301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997325" y="1927199"/>
                <a:ext cx="4415513" cy="530641"/>
                <a:chOff x="997325" y="1927199"/>
                <a:chExt cx="4415513" cy="530641"/>
              </a:xfrm>
            </p:grpSpPr>
            <p:sp>
              <p:nvSpPr>
                <p:cNvPr id="16" name="剪去单角的矩形 3"/>
                <p:cNvSpPr/>
                <p:nvPr/>
              </p:nvSpPr>
              <p:spPr>
                <a:xfrm>
                  <a:off x="1724198" y="1927199"/>
                  <a:ext cx="3688640" cy="530641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箭头: 五边形 14"/>
                <p:cNvSpPr/>
                <p:nvPr/>
              </p:nvSpPr>
              <p:spPr bwMode="auto">
                <a:xfrm>
                  <a:off x="997325" y="2035366"/>
                  <a:ext cx="726873" cy="360040"/>
                </a:xfrm>
                <a:prstGeom prst="homePlat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" name="圆角矩形 1"/>
              <p:cNvSpPr/>
              <p:nvPr/>
            </p:nvSpPr>
            <p:spPr>
              <a:xfrm>
                <a:off x="997325" y="2457840"/>
                <a:ext cx="10514012" cy="2882378"/>
              </a:xfrm>
              <a:prstGeom prst="roundRect">
                <a:avLst>
                  <a:gd name="adj" fmla="val 0"/>
                </a:avLst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221816" y="2618322"/>
              <a:ext cx="10297913" cy="2947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cs typeface="+mn-ea"/>
                  <a:sym typeface="+mn-lt"/>
                </a:rPr>
                <a:t>《</a:t>
              </a:r>
              <a:r>
                <a:rPr lang="zh-CN" altLang="en-US" dirty="0">
                  <a:cs typeface="+mn-ea"/>
                  <a:sym typeface="+mn-lt"/>
                </a:rPr>
                <a:t>治安管理处罚条例</a:t>
              </a:r>
              <a:r>
                <a:rPr lang="en-US" altLang="zh-CN" dirty="0">
                  <a:cs typeface="+mn-ea"/>
                  <a:sym typeface="+mn-lt"/>
                </a:rPr>
                <a:t>》</a:t>
              </a:r>
              <a:r>
                <a:rPr lang="zh-CN" altLang="en-US" dirty="0">
                  <a:cs typeface="+mn-ea"/>
                  <a:sym typeface="+mn-lt"/>
                </a:rPr>
                <a:t>第二十条规定：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cs typeface="+mn-ea"/>
                  <a:sym typeface="+mn-lt"/>
                </a:rPr>
                <a:t>非法制造、贩卖、携带匕首、三棱刀、强簧刀或其他管制刀具的，处十五日以下拘留，二百元以下罚款或警告。</a:t>
              </a:r>
              <a:endParaRPr lang="en-US" altLang="zh-CN" dirty="0">
                <a:cs typeface="+mn-ea"/>
                <a:sym typeface="+mn-lt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cs typeface="+mn-ea"/>
                  <a:sym typeface="+mn-lt"/>
                </a:rPr>
                <a:t>这些刀具之所以禁止携带，因其威胁着人的生命安全。</a:t>
              </a:r>
              <a:endParaRPr lang="en-US" altLang="zh-CN" dirty="0">
                <a:cs typeface="+mn-ea"/>
                <a:sym typeface="+mn-lt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cs typeface="+mn-ea"/>
                  <a:sym typeface="+mn-lt"/>
                </a:rPr>
                <a:t>携带管制刀具容易发生人身伤亡事件，特别是青少年正是身体发育阶段，精力旺盛，但由于法制观念和是非观念淡薄，争强好胜，行动盲目而不计后果，携带管制刀具，极易一时冲动，酿成不该发生的悲剧。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1562671" y="1979891"/>
              <a:ext cx="3688639" cy="468207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二、携带管制刀具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175" y="-1"/>
            <a:ext cx="12192000" cy="6857999"/>
            <a:chOff x="3175" y="-1"/>
            <a:chExt cx="12192000" cy="6857999"/>
          </a:xfrm>
        </p:grpSpPr>
        <p:pic>
          <p:nvPicPr>
            <p:cNvPr id="10" name="图片 9" descr="背景图案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3" t="37141" r="3474" b="28019"/>
            <a:stretch>
              <a:fillRect/>
            </a:stretch>
          </p:blipFill>
          <p:spPr>
            <a:xfrm flipH="1">
              <a:off x="3175" y="-1"/>
              <a:ext cx="12192000" cy="6857999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 bwMode="auto">
            <a:xfrm>
              <a:off x="1204478" y="1089025"/>
              <a:ext cx="9789395" cy="4803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392" tIns="45696" rIns="91392" bIns="45696" numCol="1" rtlCol="0" anchor="t" anchorCtr="0" compatLnSpc="1"/>
            <a:lstStyle/>
            <a:p>
              <a:pPr defTabSz="913765"/>
              <a:endParaRPr lang="zh-CN" altLang="en-US" sz="1800">
                <a:latin typeface="汉仪雅酷黑 75W" panose="020B0804020202020204" pitchFamily="34" charset="-122"/>
                <a:ea typeface="汉仪雅酷黑 75W" panose="020B0804020202020204" pitchFamily="34" charset="-122"/>
              </a:endParaRPr>
            </a:p>
          </p:txBody>
        </p:sp>
      </p:grpSp>
      <p:pic>
        <p:nvPicPr>
          <p:cNvPr id="13" name="图片 12" descr="图片包含 游戏机, 帽子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r="67352" b="29060"/>
          <a:stretch>
            <a:fillRect/>
          </a:stretch>
        </p:blipFill>
        <p:spPr>
          <a:xfrm flipH="1">
            <a:off x="14288" y="1240629"/>
            <a:ext cx="3547829" cy="57182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118955" y="1889870"/>
            <a:ext cx="3960440" cy="1107996"/>
            <a:chOff x="4118955" y="1654682"/>
            <a:chExt cx="3960440" cy="1107996"/>
          </a:xfrm>
        </p:grpSpPr>
        <p:sp>
          <p:nvSpPr>
            <p:cNvPr id="2" name="矩形 1"/>
            <p:cNvSpPr/>
            <p:nvPr/>
          </p:nvSpPr>
          <p:spPr>
            <a:xfrm>
              <a:off x="4118955" y="1654683"/>
              <a:ext cx="3960440" cy="10303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4482225" y="1654682"/>
              <a:ext cx="323390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72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立 法</a:t>
              </a:r>
              <a:endParaRPr lang="zh-CN" altLang="en-US" sz="7200" b="1" spc="4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3" name="TextBox 19"/>
          <p:cNvSpPr txBox="1"/>
          <p:nvPr/>
        </p:nvSpPr>
        <p:spPr>
          <a:xfrm>
            <a:off x="3919974" y="3404346"/>
            <a:ext cx="6696744" cy="2112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      </a:t>
            </a:r>
            <a:r>
              <a:rPr lang="en-US" altLang="zh-CN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12</a:t>
            </a:r>
            <a:r>
              <a:rPr lang="zh-CN" altLang="en-US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月</a:t>
            </a:r>
            <a:r>
              <a:rPr lang="en-US" altLang="zh-CN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4</a:t>
            </a:r>
            <a:r>
              <a:rPr lang="zh-CN" altLang="en-US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日，是中国的</a:t>
            </a:r>
            <a:r>
              <a:rPr lang="zh-CN" altLang="en-US" sz="1865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“宪法日”。</a:t>
            </a:r>
            <a:endParaRPr lang="en-US" altLang="zh-CN" sz="1865">
              <a:solidFill>
                <a:srgbClr val="C0000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65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之所以</a:t>
            </a:r>
            <a:r>
              <a:rPr lang="zh-CN" altLang="en-US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确定这一天为“宪法日”，是因为中国现行的宪法，在</a:t>
            </a:r>
            <a:r>
              <a:rPr lang="en-US" altLang="zh-CN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1982</a:t>
            </a:r>
            <a:r>
              <a:rPr lang="zh-CN" altLang="en-US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年</a:t>
            </a:r>
            <a:r>
              <a:rPr lang="en-US" altLang="zh-CN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12</a:t>
            </a:r>
            <a:r>
              <a:rPr lang="zh-CN" altLang="en-US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月</a:t>
            </a:r>
            <a:r>
              <a:rPr lang="en-US" altLang="zh-CN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4</a:t>
            </a:r>
            <a:r>
              <a:rPr lang="zh-CN" altLang="en-US" sz="1865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日正式实施。宪法是国家的根本大法，是治国安邦的总章程，所以将宪法实施日定为“宪法日”，意义十分重大。</a:t>
            </a:r>
          </a:p>
          <a:p>
            <a:pPr>
              <a:lnSpc>
                <a:spcPct val="150000"/>
              </a:lnSpc>
            </a:pPr>
            <a:endParaRPr sz="1865" dirty="0">
              <a:solidFill>
                <a:srgbClr val="C0000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020526" y="1539581"/>
            <a:ext cx="10640165" cy="4270497"/>
            <a:chOff x="1020526" y="1539581"/>
            <a:chExt cx="10640165" cy="4270497"/>
          </a:xfrm>
        </p:grpSpPr>
        <p:grpSp>
          <p:nvGrpSpPr>
            <p:cNvPr id="12" name="组合 11"/>
            <p:cNvGrpSpPr/>
            <p:nvPr/>
          </p:nvGrpSpPr>
          <p:grpSpPr>
            <a:xfrm>
              <a:off x="1020526" y="1539581"/>
              <a:ext cx="10514012" cy="4270497"/>
              <a:chOff x="997325" y="1927199"/>
              <a:chExt cx="10514012" cy="4270497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997325" y="1927199"/>
                <a:ext cx="5031009" cy="530641"/>
                <a:chOff x="997325" y="1927199"/>
                <a:chExt cx="5031009" cy="530641"/>
              </a:xfrm>
            </p:grpSpPr>
            <p:sp>
              <p:nvSpPr>
                <p:cNvPr id="18" name="剪去单角的矩形 3"/>
                <p:cNvSpPr/>
                <p:nvPr/>
              </p:nvSpPr>
              <p:spPr>
                <a:xfrm>
                  <a:off x="1724198" y="1927199"/>
                  <a:ext cx="4304136" cy="530641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箭头: 五边形 16"/>
                <p:cNvSpPr/>
                <p:nvPr/>
              </p:nvSpPr>
              <p:spPr bwMode="auto">
                <a:xfrm>
                  <a:off x="997325" y="2035366"/>
                  <a:ext cx="726873" cy="360040"/>
                </a:xfrm>
                <a:prstGeom prst="homePlat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圆角矩形 1"/>
              <p:cNvSpPr/>
              <p:nvPr/>
            </p:nvSpPr>
            <p:spPr>
              <a:xfrm>
                <a:off x="997325" y="2592482"/>
                <a:ext cx="10514012" cy="3605214"/>
              </a:xfrm>
              <a:prstGeom prst="roundRect">
                <a:avLst>
                  <a:gd name="adj" fmla="val 0"/>
                </a:avLst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253305" y="2204864"/>
              <a:ext cx="5407386" cy="336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谦让名人轶事：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cs typeface="+mn-ea"/>
                  <a:sym typeface="+mn-lt"/>
                </a:rPr>
                <a:t>        美国著名政治家帕金斯</a:t>
              </a:r>
              <a:r>
                <a:rPr lang="en-US" altLang="zh-CN" dirty="0">
                  <a:cs typeface="+mn-ea"/>
                  <a:sym typeface="+mn-lt"/>
                </a:rPr>
                <a:t>30</a:t>
              </a:r>
              <a:r>
                <a:rPr lang="zh-CN" altLang="en-US" dirty="0">
                  <a:cs typeface="+mn-ea"/>
                  <a:sym typeface="+mn-lt"/>
                </a:rPr>
                <a:t>岁那年任芝加哥大学的校长，有人怀疑他那样年轻是否是能胜任大学校长职位，他知道后说了一句“一个</a:t>
              </a:r>
              <a:r>
                <a:rPr lang="en-US" altLang="zh-CN" dirty="0">
                  <a:cs typeface="+mn-ea"/>
                  <a:sym typeface="+mn-lt"/>
                </a:rPr>
                <a:t>30</a:t>
              </a:r>
              <a:r>
                <a:rPr lang="zh-CN" altLang="en-US" dirty="0">
                  <a:cs typeface="+mn-ea"/>
                  <a:sym typeface="+mn-lt"/>
                </a:rPr>
                <a:t>岁的人所知道的是那么少，需要依赖他的助手兼代理校长的地方是那么多”。就短短这一句话，使那些原来怀疑他的人一下子放心了，对他敬意倍增。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1714262" y="1567490"/>
              <a:ext cx="4304136" cy="468207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三、打架斗殴，辱骂他人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274642" y="2757381"/>
              <a:ext cx="4776894" cy="2947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61615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讲文明礼貌，待人恭敬谦让，已成为时代风尚。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616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61615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要求我们从小养成好的行为习惯，抛弃动辄动手打人，出口骂人的不良行为。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616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61615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如果从小养成了这种不良行为，危害无穷。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616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61615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好多犯罪分子从小染着了打架、怒骂别人的不良行为。</a:t>
              </a:r>
            </a:p>
          </p:txBody>
        </p:sp>
        <p:cxnSp>
          <p:nvCxnSpPr>
            <p:cNvPr id="5" name="直接连接符 4"/>
            <p:cNvCxnSpPr/>
            <p:nvPr/>
          </p:nvCxnSpPr>
          <p:spPr bwMode="auto">
            <a:xfrm>
              <a:off x="6099175" y="2281686"/>
              <a:ext cx="0" cy="352839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97325" y="1927199"/>
            <a:ext cx="10514012" cy="3413019"/>
            <a:chOff x="997325" y="1927199"/>
            <a:chExt cx="10514012" cy="3413019"/>
          </a:xfrm>
        </p:grpSpPr>
        <p:sp>
          <p:nvSpPr>
            <p:cNvPr id="6" name="TextBox 5"/>
            <p:cNvSpPr txBox="1"/>
            <p:nvPr/>
          </p:nvSpPr>
          <p:spPr>
            <a:xfrm>
              <a:off x="1130200" y="2914793"/>
              <a:ext cx="10153551" cy="2116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cs typeface="+mn-ea"/>
                  <a:sym typeface="+mn-lt"/>
                </a:rPr>
                <a:t>青少年中有的不满足自己生活的欲望，看到人家吃得好、穿得好，心里很羡慕，而当欲望得不到满足时，就会非法去窃取公私财物。</a:t>
              </a:r>
              <a:endParaRPr lang="en-US" altLang="zh-CN" dirty="0">
                <a:cs typeface="+mn-ea"/>
                <a:sym typeface="+mn-lt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cs typeface="+mn-ea"/>
                  <a:sym typeface="+mn-lt"/>
                </a:rPr>
                <a:t>一些未成年人因缺少良好的教育环境，平常喜欢贪点小便宜，从拿人家一本书、一支笔、一块橡皮开始，逐渐养成小偷小摸的习惯。</a:t>
              </a:r>
              <a:endParaRPr lang="en-US" altLang="zh-CN" dirty="0">
                <a:cs typeface="+mn-ea"/>
                <a:sym typeface="+mn-lt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dirty="0">
                  <a:cs typeface="+mn-ea"/>
                  <a:sym typeface="+mn-lt"/>
                </a:rPr>
                <a:t>任何事物总是有一个量变到质变的过程，有句老话叫做贼偷菜起，任其发展就会演变成盗窃。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997325" y="1927199"/>
              <a:ext cx="10514012" cy="3413019"/>
              <a:chOff x="997325" y="1927199"/>
              <a:chExt cx="10514012" cy="341301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997325" y="1927199"/>
                <a:ext cx="10514012" cy="3413019"/>
                <a:chOff x="997325" y="1927199"/>
                <a:chExt cx="10514012" cy="3413019"/>
              </a:xfrm>
            </p:grpSpPr>
            <p:grpSp>
              <p:nvGrpSpPr>
                <p:cNvPr id="13" name="组合 12"/>
                <p:cNvGrpSpPr/>
                <p:nvPr/>
              </p:nvGrpSpPr>
              <p:grpSpPr>
                <a:xfrm>
                  <a:off x="997325" y="1927199"/>
                  <a:ext cx="5389881" cy="530641"/>
                  <a:chOff x="997325" y="1927199"/>
                  <a:chExt cx="5389881" cy="530641"/>
                </a:xfrm>
              </p:grpSpPr>
              <p:sp>
                <p:nvSpPr>
                  <p:cNvPr id="18" name="剪去单角的矩形 3"/>
                  <p:cNvSpPr/>
                  <p:nvPr/>
                </p:nvSpPr>
                <p:spPr>
                  <a:xfrm>
                    <a:off x="1724197" y="1927199"/>
                    <a:ext cx="4663009" cy="53064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32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" name="箭头: 五边形 16"/>
                  <p:cNvSpPr/>
                  <p:nvPr/>
                </p:nvSpPr>
                <p:spPr bwMode="auto">
                  <a:xfrm>
                    <a:off x="997325" y="2035366"/>
                    <a:ext cx="726873" cy="360040"/>
                  </a:xfrm>
                  <a:prstGeom prst="homePlate">
                    <a:avLst/>
                  </a:prstGeom>
                  <a:solidFill>
                    <a:schemeClr val="accent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</a:pPr>
                    <a:endParaRPr kumimoji="0" lang="zh-CN" alt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15" name="圆角矩形 1"/>
                <p:cNvSpPr/>
                <p:nvPr/>
              </p:nvSpPr>
              <p:spPr>
                <a:xfrm>
                  <a:off x="997325" y="2457840"/>
                  <a:ext cx="10514012" cy="2882378"/>
                </a:xfrm>
                <a:prstGeom prst="roundRect">
                  <a:avLst>
                    <a:gd name="adj" fmla="val 0"/>
                  </a:avLst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矩形 46"/>
              <p:cNvSpPr/>
              <p:nvPr/>
            </p:nvSpPr>
            <p:spPr>
              <a:xfrm>
                <a:off x="1826946" y="1951060"/>
                <a:ext cx="4392489" cy="46820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</a:ln>
              <a:effectLst>
                <a:innerShdw blurRad="63500" dist="25400" dir="156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2800" b="1" dirty="0">
                    <a:solidFill>
                      <a:schemeClr val="accent3"/>
                    </a:solidFill>
                    <a:cs typeface="+mn-ea"/>
                    <a:sym typeface="+mn-lt"/>
                  </a:rPr>
                  <a:t>四、偷窃、故意损坏财物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85838" y="1700808"/>
            <a:ext cx="12770330" cy="4275281"/>
            <a:chOff x="997361" y="1530207"/>
            <a:chExt cx="12770330" cy="4275281"/>
          </a:xfrm>
        </p:grpSpPr>
        <p:grpSp>
          <p:nvGrpSpPr>
            <p:cNvPr id="22" name="组合 21"/>
            <p:cNvGrpSpPr/>
            <p:nvPr/>
          </p:nvGrpSpPr>
          <p:grpSpPr>
            <a:xfrm>
              <a:off x="997361" y="1530207"/>
              <a:ext cx="10514012" cy="4275281"/>
              <a:chOff x="997361" y="1530207"/>
              <a:chExt cx="10514012" cy="427528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274639" y="2653409"/>
                <a:ext cx="5123269" cy="2949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cs typeface="+mn-ea"/>
                    <a:sym typeface="+mn-lt"/>
                  </a:rPr>
                  <a:t>1</a:t>
                </a:r>
                <a:r>
                  <a:rPr lang="zh-CN" altLang="en-US" dirty="0">
                    <a:cs typeface="+mn-ea"/>
                    <a:sym typeface="+mn-lt"/>
                  </a:rPr>
                  <a:t>、无规矩不成方圆。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cs typeface="+mn-ea"/>
                    <a:sym typeface="+mn-lt"/>
                  </a:rPr>
                  <a:t>2</a:t>
                </a:r>
                <a:r>
                  <a:rPr lang="zh-CN" altLang="en-US" dirty="0">
                    <a:cs typeface="+mn-ea"/>
                    <a:sym typeface="+mn-lt"/>
                  </a:rPr>
                  <a:t>、秩序是自由的第一条件。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cs typeface="+mn-ea"/>
                    <a:sym typeface="+mn-lt"/>
                  </a:rPr>
                  <a:t>3</a:t>
                </a:r>
                <a:r>
                  <a:rPr lang="zh-CN" altLang="en-US" dirty="0">
                    <a:cs typeface="+mn-ea"/>
                    <a:sym typeface="+mn-lt"/>
                  </a:rPr>
                  <a:t>、做任何事都要有规矩，懂规矩，守规矩。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cs typeface="+mn-ea"/>
                    <a:sym typeface="+mn-lt"/>
                  </a:rPr>
                  <a:t>   法律即秩序，良好的法律就是良好的秩序。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4442991" y="1530207"/>
                <a:ext cx="3312368" cy="530641"/>
                <a:chOff x="3290863" y="1987796"/>
                <a:chExt cx="3312368" cy="530641"/>
              </a:xfrm>
            </p:grpSpPr>
            <p:sp>
              <p:nvSpPr>
                <p:cNvPr id="4" name="剪去单角的矩形 3"/>
                <p:cNvSpPr/>
                <p:nvPr/>
              </p:nvSpPr>
              <p:spPr>
                <a:xfrm>
                  <a:off x="3290863" y="1987796"/>
                  <a:ext cx="3312368" cy="530641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cs typeface="+mn-ea"/>
                    <a:sym typeface="+mn-lt"/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3974939" y="2019013"/>
                  <a:ext cx="1944216" cy="46820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</a:ln>
                <a:effectLst>
                  <a:innerShdw blurRad="63500" dist="25400" dir="156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2800" b="1" dirty="0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格      言 </a:t>
                  </a:r>
                </a:p>
              </p:txBody>
            </p:sp>
          </p:grpSp>
          <p:sp>
            <p:nvSpPr>
              <p:cNvPr id="18" name="圆角矩形 1"/>
              <p:cNvSpPr/>
              <p:nvPr/>
            </p:nvSpPr>
            <p:spPr>
              <a:xfrm>
                <a:off x="997361" y="2060848"/>
                <a:ext cx="10514012" cy="3744640"/>
              </a:xfrm>
              <a:prstGeom prst="roundRect">
                <a:avLst>
                  <a:gd name="adj" fmla="val 0"/>
                </a:avLst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cxnSp>
            <p:nvCxnSpPr>
              <p:cNvPr id="19" name="直接连接符 18"/>
              <p:cNvCxnSpPr/>
              <p:nvPr/>
            </p:nvCxnSpPr>
            <p:spPr bwMode="auto">
              <a:xfrm>
                <a:off x="6099175" y="2060848"/>
                <a:ext cx="0" cy="37446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4" name="文本框 23"/>
            <p:cNvSpPr txBox="1"/>
            <p:nvPr/>
          </p:nvSpPr>
          <p:spPr>
            <a:xfrm>
              <a:off x="6459215" y="4725144"/>
              <a:ext cx="7308476" cy="869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61615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4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61615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、若要美德得以保存，法律是必须的；</a:t>
              </a: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61615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   而若要法律得以遵守，美德则是不可缺少的。</a:t>
              </a:r>
            </a:p>
          </p:txBody>
        </p:sp>
      </p:grpSp>
      <p:pic>
        <p:nvPicPr>
          <p:cNvPr id="26" name="图片 25" descr="E:\徐桃桃\熊猫办公\党政\在红旗下敬礼 (5).png在红旗下敬礼 (5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99597" y="2231475"/>
            <a:ext cx="2663825" cy="2664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70709" y="1312601"/>
            <a:ext cx="9056935" cy="39837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版权声明</a:t>
            </a:r>
            <a:endParaRPr lang="en-US" altLang="zh-CN" sz="35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500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感谢您下载平台上提供的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endParaRPr lang="en-US" altLang="zh-CN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在熊猫办公出售的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模板是免版税类（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RF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Royalty-Free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）正版受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中国人民共和国著作法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和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世界版权公约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的保护，作品的所有权、版权和著作权归熊猫办公所有，您下载的是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模板素材的使用权。</a:t>
            </a:r>
          </a:p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不得将熊猫办公的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模板、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5" name="文本框 4">
            <a:hlinkClick r:id="rId3"/>
          </p:cNvPr>
          <p:cNvSpPr txBox="1"/>
          <p:nvPr/>
        </p:nvSpPr>
        <p:spPr>
          <a:xfrm>
            <a:off x="1570708" y="5397245"/>
            <a:ext cx="7296681" cy="354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sz="1705" dirty="0">
                <a:solidFill>
                  <a:schemeClr val="bg1"/>
                </a:solidFill>
                <a:cs typeface="+mn-ea"/>
                <a:sym typeface="+mn-lt"/>
              </a:rPr>
              <a:t>更多精品</a:t>
            </a:r>
            <a:r>
              <a:rPr lang="en-US" altLang="zh-CN" sz="1705" dirty="0">
                <a:solidFill>
                  <a:schemeClr val="bg1"/>
                </a:solidFill>
                <a:cs typeface="+mn-ea"/>
                <a:sym typeface="+mn-lt"/>
              </a:rPr>
              <a:t>PPT</a:t>
            </a:r>
            <a:r>
              <a:rPr lang="zh-CN" altLang="en-US" sz="1705" dirty="0">
                <a:solidFill>
                  <a:schemeClr val="bg1"/>
                </a:solidFill>
                <a:cs typeface="+mn-ea"/>
                <a:sym typeface="+mn-lt"/>
              </a:rPr>
              <a:t>模板：</a:t>
            </a:r>
            <a:r>
              <a:rPr lang="en-US" altLang="zh-CN" sz="1705" dirty="0">
                <a:solidFill>
                  <a:schemeClr val="bg1"/>
                </a:solidFill>
                <a:cs typeface="+mn-ea"/>
                <a:sym typeface="+mn-lt"/>
              </a:rPr>
              <a:t>http://wwwa.tukuppt.com/ppt/</a:t>
            </a:r>
            <a:endParaRPr lang="zh-CN" altLang="en-US" sz="170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8492848" y="5594951"/>
            <a:ext cx="1336358" cy="3428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1705" dirty="0">
              <a:solidFill>
                <a:schemeClr val="accent1"/>
              </a:solidFill>
              <a:highlight>
                <a:srgbClr val="FFFF00"/>
              </a:highlight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85206" y="5594950"/>
            <a:ext cx="1244000" cy="35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5" dirty="0">
                <a:solidFill>
                  <a:schemeClr val="accent3"/>
                </a:solidFill>
                <a:cs typeface="+mn-ea"/>
                <a:sym typeface="+mn-lt"/>
                <a:hlinkClick r:id="rId3"/>
              </a:rPr>
              <a:t>点击进入</a:t>
            </a:r>
            <a:endParaRPr lang="zh-CN" altLang="en-US" sz="1705" dirty="0">
              <a:solidFill>
                <a:schemeClr val="accent3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/>
      <p:bldP spid="7" grpId="0" bldLvl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2225" y="0"/>
            <a:ext cx="12217400" cy="6858000"/>
            <a:chOff x="2858" y="-1"/>
            <a:chExt cx="12192317" cy="6857999"/>
          </a:xfrm>
        </p:grpSpPr>
        <p:pic>
          <p:nvPicPr>
            <p:cNvPr id="17" name="图片 16" descr="背景图案&#10;&#10;描述已自动生成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3" t="37141" r="3474" b="28019"/>
            <a:stretch>
              <a:fillRect/>
            </a:stretch>
          </p:blipFill>
          <p:spPr>
            <a:xfrm flipH="1">
              <a:off x="3175" y="-1"/>
              <a:ext cx="12192000" cy="6857999"/>
            </a:xfrm>
            <a:prstGeom prst="rect">
              <a:avLst/>
            </a:prstGeom>
          </p:spPr>
        </p:pic>
        <p:pic>
          <p:nvPicPr>
            <p:cNvPr id="7" name="图片 6" descr="E:\徐桃桃\熊猫办公\党政\五颗星金色5 (1).png五颗星金色5 (1)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2858" y="0"/>
              <a:ext cx="2261097" cy="5760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 bwMode="auto">
          <a:xfrm>
            <a:off x="1204478" y="528831"/>
            <a:ext cx="9789395" cy="48032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392" tIns="45696" rIns="91392" bIns="45696" numCol="1" rtlCol="0" anchor="t" anchorCtr="0" compatLnSpc="1"/>
          <a:lstStyle/>
          <a:p>
            <a:pPr defTabSz="913765"/>
            <a:endParaRPr lang="zh-CN" altLang="en-US" sz="1800" dirty="0"/>
          </a:p>
        </p:txBody>
      </p:sp>
      <p:pic>
        <p:nvPicPr>
          <p:cNvPr id="13" name="图片 12" descr="图片包含 架子, 行, 不同, 夹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83" b="21501"/>
          <a:stretch>
            <a:fillRect/>
          </a:stretch>
        </p:blipFill>
        <p:spPr>
          <a:xfrm>
            <a:off x="1753740" y="4768135"/>
            <a:ext cx="7164835" cy="1127841"/>
          </a:xfrm>
          <a:prstGeom prst="rect">
            <a:avLst/>
          </a:prstGeom>
        </p:spPr>
      </p:pic>
      <p:pic>
        <p:nvPicPr>
          <p:cNvPr id="19" name="图片 18" descr="图片包含 室内, 桌子, 蛋糕, 橙子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5" y="4641134"/>
            <a:ext cx="12661900" cy="283916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255895" y="4396857"/>
            <a:ext cx="3686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400" b="1" kern="0" dirty="0">
                <a:ln w="3175">
                  <a:noFill/>
                </a:ln>
                <a:cs typeface="+mn-ea"/>
                <a:sym typeface="+mn-lt"/>
              </a:rPr>
              <a:t>班主任：小熊猫      时间：</a:t>
            </a:r>
            <a:r>
              <a:rPr lang="en-US" altLang="zh-CN" sz="1400" b="1" kern="0" dirty="0">
                <a:ln w="3175">
                  <a:noFill/>
                </a:ln>
                <a:cs typeface="+mn-ea"/>
                <a:sym typeface="+mn-lt"/>
              </a:rPr>
              <a:t>20XX.X.XX</a:t>
            </a:r>
          </a:p>
        </p:txBody>
      </p:sp>
      <p:pic>
        <p:nvPicPr>
          <p:cNvPr id="15" name="图片 14" descr="图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6" y="3493651"/>
            <a:ext cx="4207279" cy="364630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815650" y="1456477"/>
            <a:ext cx="6567050" cy="2628263"/>
            <a:chOff x="2787818" y="1224618"/>
            <a:chExt cx="6567050" cy="2628263"/>
          </a:xfrm>
        </p:grpSpPr>
        <p:grpSp>
          <p:nvGrpSpPr>
            <p:cNvPr id="32" name="组合 31"/>
            <p:cNvGrpSpPr/>
            <p:nvPr/>
          </p:nvGrpSpPr>
          <p:grpSpPr>
            <a:xfrm>
              <a:off x="3466825" y="1282701"/>
              <a:ext cx="5228202" cy="2239671"/>
              <a:chOff x="3316253" y="1259878"/>
              <a:chExt cx="6392557" cy="256220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3446358" y="1395078"/>
                <a:ext cx="6108915" cy="2427001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3316253" y="1259878"/>
                <a:ext cx="6392557" cy="2112147"/>
                <a:chOff x="3316253" y="1259878"/>
                <a:chExt cx="6392557" cy="2112147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5538563" y="1259878"/>
                  <a:ext cx="1871285" cy="3494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 rot="5400000">
                  <a:off x="2646628" y="2394278"/>
                  <a:ext cx="1647371" cy="3081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 rot="5400000">
                  <a:off x="8731063" y="2394279"/>
                  <a:ext cx="1647371" cy="3081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2" name="TextBox 4"/>
            <p:cNvSpPr txBox="1"/>
            <p:nvPr/>
          </p:nvSpPr>
          <p:spPr>
            <a:xfrm>
              <a:off x="2787818" y="1591922"/>
              <a:ext cx="6567050" cy="1692771"/>
            </a:xfrm>
            <a:prstGeom prst="rect">
              <a:avLst/>
            </a:prstGeom>
            <a:noFill/>
            <a:ln w="28575" cmpd="sng">
              <a:noFill/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zh-CN" altLang="en-US" sz="8800" b="1" spc="400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国家</a:t>
              </a:r>
              <a:r>
                <a:rPr lang="zh-CN" altLang="en-US" sz="11000" b="1" spc="400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宪</a:t>
              </a:r>
              <a:r>
                <a:rPr lang="zh-CN" altLang="en-US" sz="8800" b="1" spc="400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法日</a:t>
              </a:r>
              <a:endParaRPr lang="en-US" altLang="zh-CN" sz="8800" b="1" spc="400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TextBox 4"/>
            <p:cNvSpPr txBox="1"/>
            <p:nvPr/>
          </p:nvSpPr>
          <p:spPr>
            <a:xfrm>
              <a:off x="4161902" y="3237328"/>
              <a:ext cx="3995209" cy="615553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4000" b="1" spc="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感谢您的观看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507335" y="1224618"/>
              <a:ext cx="1183683" cy="340128"/>
              <a:chOff x="3965502" y="1879809"/>
              <a:chExt cx="1193100" cy="342834"/>
            </a:xfrm>
            <a:solidFill>
              <a:srgbClr val="FF0000"/>
            </a:solidFill>
          </p:grpSpPr>
          <p:sp>
            <p:nvSpPr>
              <p:cNvPr id="36" name="PA-dark-star-shape_15445"/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391609" y="1879809"/>
                <a:ext cx="360781" cy="342834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PA-dark-star-shape_15445"/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771621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PA-dark-star-shape_15445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161559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PA-dark-star-shape_15445"/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96550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PA-dark-star-shape_15445"/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03791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 flipH="1">
            <a:off x="9251291" y="1163044"/>
            <a:ext cx="1431284" cy="2197786"/>
            <a:chOff x="9432213" y="1237113"/>
            <a:chExt cx="1431284" cy="2197786"/>
          </a:xfrm>
        </p:grpSpPr>
        <p:pic>
          <p:nvPicPr>
            <p:cNvPr id="47" name="图片 46" descr="图片包含 徽标, 图标&#10;&#10;描述已自动生成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4" t="4015" r="45708" b="74987"/>
            <a:stretch>
              <a:fillRect/>
            </a:stretch>
          </p:blipFill>
          <p:spPr>
            <a:xfrm>
              <a:off x="10361752" y="2489559"/>
              <a:ext cx="501745" cy="501745"/>
            </a:xfrm>
            <a:custGeom>
              <a:avLst/>
              <a:gdLst>
                <a:gd name="connsiteX0" fmla="*/ 720000 w 1440000"/>
                <a:gd name="connsiteY0" fmla="*/ 0 h 1440000"/>
                <a:gd name="connsiteX1" fmla="*/ 1440000 w 1440000"/>
                <a:gd name="connsiteY1" fmla="*/ 720000 h 1440000"/>
                <a:gd name="connsiteX2" fmla="*/ 720000 w 1440000"/>
                <a:gd name="connsiteY2" fmla="*/ 1440000 h 1440000"/>
                <a:gd name="connsiteX3" fmla="*/ 0 w 1440000"/>
                <a:gd name="connsiteY3" fmla="*/ 720000 h 1440000"/>
                <a:gd name="connsiteX4" fmla="*/ 720000 w 144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000" h="144000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</p:spPr>
        </p:pic>
        <p:pic>
          <p:nvPicPr>
            <p:cNvPr id="48" name="图片 47" descr="图片包含 徽标, 图标&#10;&#10;描述已自动生成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4" t="4015" r="45708" b="74987"/>
            <a:stretch>
              <a:fillRect/>
            </a:stretch>
          </p:blipFill>
          <p:spPr>
            <a:xfrm>
              <a:off x="9432213" y="1237113"/>
              <a:ext cx="1278426" cy="1278426"/>
            </a:xfrm>
            <a:custGeom>
              <a:avLst/>
              <a:gdLst>
                <a:gd name="connsiteX0" fmla="*/ 720000 w 1440000"/>
                <a:gd name="connsiteY0" fmla="*/ 0 h 1440000"/>
                <a:gd name="connsiteX1" fmla="*/ 1440000 w 1440000"/>
                <a:gd name="connsiteY1" fmla="*/ 720000 h 1440000"/>
                <a:gd name="connsiteX2" fmla="*/ 720000 w 1440000"/>
                <a:gd name="connsiteY2" fmla="*/ 1440000 h 1440000"/>
                <a:gd name="connsiteX3" fmla="*/ 0 w 1440000"/>
                <a:gd name="connsiteY3" fmla="*/ 720000 h 1440000"/>
                <a:gd name="connsiteX4" fmla="*/ 720000 w 144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000" h="144000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</p:spPr>
        </p:pic>
        <p:pic>
          <p:nvPicPr>
            <p:cNvPr id="49" name="图片 48" descr="图片包含 徽标, 图标&#10;&#10;描述已自动生成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4" t="4015" r="45708" b="74987"/>
            <a:stretch>
              <a:fillRect/>
            </a:stretch>
          </p:blipFill>
          <p:spPr>
            <a:xfrm>
              <a:off x="9675977" y="2990424"/>
              <a:ext cx="444475" cy="444475"/>
            </a:xfrm>
            <a:custGeom>
              <a:avLst/>
              <a:gdLst>
                <a:gd name="connsiteX0" fmla="*/ 720000 w 1440000"/>
                <a:gd name="connsiteY0" fmla="*/ 0 h 1440000"/>
                <a:gd name="connsiteX1" fmla="*/ 1440000 w 1440000"/>
                <a:gd name="connsiteY1" fmla="*/ 720000 h 1440000"/>
                <a:gd name="connsiteX2" fmla="*/ 720000 w 1440000"/>
                <a:gd name="connsiteY2" fmla="*/ 1440000 h 1440000"/>
                <a:gd name="connsiteX3" fmla="*/ 0 w 1440000"/>
                <a:gd name="connsiteY3" fmla="*/ 720000 h 1440000"/>
                <a:gd name="connsiteX4" fmla="*/ 720000 w 144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000" h="1440000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1117645"/>
                    <a:pt x="1117645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</p:spPr>
        </p:pic>
      </p:grpSp>
      <p:pic>
        <p:nvPicPr>
          <p:cNvPr id="53" name="图片 52" descr="图片包含 游戏机, 帽子&#10;&#10;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r="67352" b="29060"/>
          <a:stretch>
            <a:fillRect/>
          </a:stretch>
        </p:blipFill>
        <p:spPr>
          <a:xfrm flipH="1">
            <a:off x="-22503" y="2100791"/>
            <a:ext cx="3000684" cy="483641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000">
        <p15:prstTrans prst="drape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858" y="-1"/>
            <a:ext cx="12192317" cy="6857999"/>
            <a:chOff x="2858" y="-1"/>
            <a:chExt cx="12192317" cy="6857999"/>
          </a:xfrm>
        </p:grpSpPr>
        <p:pic>
          <p:nvPicPr>
            <p:cNvPr id="15" name="图片 14" descr="背景图案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3" t="37141" r="3474" b="28019"/>
            <a:stretch>
              <a:fillRect/>
            </a:stretch>
          </p:blipFill>
          <p:spPr>
            <a:xfrm flipH="1">
              <a:off x="3175" y="-1"/>
              <a:ext cx="12192000" cy="6857999"/>
            </a:xfrm>
            <a:prstGeom prst="rect">
              <a:avLst/>
            </a:prstGeom>
          </p:spPr>
        </p:pic>
        <p:pic>
          <p:nvPicPr>
            <p:cNvPr id="16" name="图片 15" descr="E:\徐桃桃\熊猫办公\党政\五颗星金色5 (1).png五颗星金色5 (1)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58" y="-1"/>
              <a:ext cx="2118617" cy="540000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 bwMode="auto">
          <a:xfrm>
            <a:off x="1454150" y="1089025"/>
            <a:ext cx="9789395" cy="54535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392" tIns="45696" rIns="91392" bIns="45696" numCol="1" rtlCol="0" anchor="t" anchorCtr="0" compatLnSpc="1"/>
          <a:lstStyle/>
          <a:p>
            <a:pPr defTabSz="913765"/>
            <a:endParaRPr lang="zh-CN" altLang="en-US" sz="1800"/>
          </a:p>
        </p:txBody>
      </p:sp>
      <p:pic>
        <p:nvPicPr>
          <p:cNvPr id="18" name="图片 17" descr="图片包含 室内, 桌子, 蛋糕, 橙子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/>
          <a:stretch>
            <a:fillRect/>
          </a:stretch>
        </p:blipFill>
        <p:spPr>
          <a:xfrm>
            <a:off x="-1" y="4641134"/>
            <a:ext cx="12423775" cy="2839166"/>
          </a:xfrm>
          <a:prstGeom prst="rect">
            <a:avLst/>
          </a:prstGeom>
        </p:spPr>
      </p:pic>
      <p:pic>
        <p:nvPicPr>
          <p:cNvPr id="19" name="图片 18" descr="图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9" y="4357179"/>
            <a:ext cx="3342251" cy="289661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341935" y="1959474"/>
            <a:ext cx="2439930" cy="1701257"/>
            <a:chOff x="2020435" y="1412776"/>
            <a:chExt cx="2439930" cy="1701257"/>
          </a:xfrm>
        </p:grpSpPr>
        <p:sp>
          <p:nvSpPr>
            <p:cNvPr id="3" name="矩形 2"/>
            <p:cNvSpPr/>
            <p:nvPr/>
          </p:nvSpPr>
          <p:spPr>
            <a:xfrm>
              <a:off x="2020435" y="1412776"/>
              <a:ext cx="2439930" cy="17012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2122145" y="1478722"/>
              <a:ext cx="2236510" cy="1569365"/>
              <a:chOff x="2157658" y="1419227"/>
              <a:chExt cx="2236510" cy="1569365"/>
            </a:xfrm>
          </p:grpSpPr>
          <p:sp>
            <p:nvSpPr>
              <p:cNvPr id="78" name="文本框 77"/>
              <p:cNvSpPr txBox="1"/>
              <p:nvPr/>
            </p:nvSpPr>
            <p:spPr>
              <a:xfrm>
                <a:off x="2157658" y="1419227"/>
                <a:ext cx="223651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8000" b="1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目录</a:t>
                </a:r>
              </a:p>
            </p:txBody>
          </p:sp>
          <p:sp>
            <p:nvSpPr>
              <p:cNvPr id="80" name="文本框 79"/>
              <p:cNvSpPr txBox="1"/>
              <p:nvPr/>
            </p:nvSpPr>
            <p:spPr>
              <a:xfrm>
                <a:off x="2308351" y="2526927"/>
                <a:ext cx="19186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400" b="1">
                    <a:latin typeface="幼圆" panose="02010509060101010101" pitchFamily="49" charset="-122"/>
                    <a:ea typeface="幼圆" panose="02010509060101010101" pitchFamily="49" charset="-122"/>
                  </a:defRPr>
                </a:lvl1pPr>
              </a:lstStyle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Contents</a:t>
                </a: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530785" y="1892119"/>
            <a:ext cx="7136780" cy="2582434"/>
            <a:chOff x="4823230" y="2287100"/>
            <a:chExt cx="7136780" cy="2582434"/>
          </a:xfrm>
        </p:grpSpPr>
        <p:sp>
          <p:nvSpPr>
            <p:cNvPr id="283" name="椭圆 282"/>
            <p:cNvSpPr/>
            <p:nvPr/>
          </p:nvSpPr>
          <p:spPr>
            <a:xfrm>
              <a:off x="4823230" y="2287100"/>
              <a:ext cx="701492" cy="70149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265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84" name="椭圆 283"/>
            <p:cNvSpPr/>
            <p:nvPr/>
          </p:nvSpPr>
          <p:spPr>
            <a:xfrm>
              <a:off x="4823409" y="3245945"/>
              <a:ext cx="701492" cy="70149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265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285" name="椭圆 284"/>
            <p:cNvSpPr/>
            <p:nvPr/>
          </p:nvSpPr>
          <p:spPr>
            <a:xfrm>
              <a:off x="4823409" y="4130601"/>
              <a:ext cx="701492" cy="70149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265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287" name="TextBox 38"/>
            <p:cNvSpPr txBox="1"/>
            <p:nvPr/>
          </p:nvSpPr>
          <p:spPr>
            <a:xfrm>
              <a:off x="5688946" y="2311813"/>
              <a:ext cx="6271064" cy="638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545" b="1" spc="133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节日意义</a:t>
              </a:r>
              <a:endParaRPr lang="zh-CN" altLang="en-US" sz="3555" b="1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  <p:sp>
          <p:nvSpPr>
            <p:cNvPr id="288" name="TextBox 40"/>
            <p:cNvSpPr txBox="1"/>
            <p:nvPr/>
          </p:nvSpPr>
          <p:spPr>
            <a:xfrm>
              <a:off x="5688946" y="4230448"/>
              <a:ext cx="6271064" cy="63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555" b="1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青少年违法行为及预防</a:t>
              </a:r>
            </a:p>
          </p:txBody>
        </p:sp>
        <p:sp>
          <p:nvSpPr>
            <p:cNvPr id="290" name="TextBox 39"/>
            <p:cNvSpPr txBox="1"/>
            <p:nvPr/>
          </p:nvSpPr>
          <p:spPr>
            <a:xfrm>
              <a:off x="5688946" y="3311240"/>
              <a:ext cx="6271064" cy="63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555" b="1" dirty="0">
                  <a:solidFill>
                    <a:srgbClr val="C00000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宪法知识问答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8"/>
          <p:cNvSpPr txBox="1"/>
          <p:nvPr/>
        </p:nvSpPr>
        <p:spPr>
          <a:xfrm>
            <a:off x="3476503" y="2647072"/>
            <a:ext cx="5245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9600" b="1" spc="133" dirty="0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节日意义</a:t>
            </a:r>
            <a:endParaRPr lang="zh-CN" altLang="en-US" sz="9600" b="1" dirty="0">
              <a:solidFill>
                <a:srgbClr val="C0000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71678" y="1412776"/>
            <a:ext cx="4054993" cy="1030344"/>
            <a:chOff x="4082052" y="1654683"/>
            <a:chExt cx="4054993" cy="1030344"/>
          </a:xfrm>
        </p:grpSpPr>
        <p:sp>
          <p:nvSpPr>
            <p:cNvPr id="14" name="矩形 13"/>
            <p:cNvSpPr/>
            <p:nvPr/>
          </p:nvSpPr>
          <p:spPr>
            <a:xfrm>
              <a:off x="4118955" y="1654683"/>
              <a:ext cx="3960440" cy="10303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4082052" y="1761697"/>
              <a:ext cx="405499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第</a:t>
              </a:r>
              <a:r>
                <a:rPr lang="en-US" altLang="zh-CN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01</a:t>
              </a:r>
              <a:r>
                <a:rPr lang="zh-CN" altLang="en-US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部分</a:t>
              </a:r>
              <a:endParaRPr lang="zh-CN" altLang="en-US" sz="6000" b="1" spc="4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1274639" y="1750272"/>
            <a:ext cx="2736304" cy="3737818"/>
            <a:chOff x="1558779" y="3938889"/>
            <a:chExt cx="1681616" cy="3492129"/>
          </a:xfrm>
        </p:grpSpPr>
        <p:sp>
          <p:nvSpPr>
            <p:cNvPr id="72" name="圆角矩形 71"/>
            <p:cNvSpPr/>
            <p:nvPr/>
          </p:nvSpPr>
          <p:spPr>
            <a:xfrm>
              <a:off x="1558779" y="3938889"/>
              <a:ext cx="1681616" cy="3492129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625159" y="4280800"/>
              <a:ext cx="1548857" cy="28083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首先，设立国家宪法日有助于落实依宪治国，发挥宪法作用，维护宪法权威。</a:t>
              </a:r>
            </a:p>
            <a:p>
              <a:endParaRPr lang="zh-CN" altLang="en-US" sz="21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6" name="矩形 105"/>
          <p:cNvSpPr/>
          <p:nvPr/>
        </p:nvSpPr>
        <p:spPr>
          <a:xfrm>
            <a:off x="4587007" y="2034469"/>
            <a:ext cx="6768829" cy="31718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cs typeface="+mn-ea"/>
                <a:sym typeface="+mn-lt"/>
              </a:rPr>
              <a:t>2012</a:t>
            </a:r>
            <a:r>
              <a:rPr lang="zh-CN" altLang="en-US" sz="2000" dirty="0">
                <a:cs typeface="+mn-ea"/>
                <a:sym typeface="+mn-lt"/>
              </a:rPr>
              <a:t>年</a:t>
            </a:r>
            <a:r>
              <a:rPr lang="en-US" altLang="zh-CN" sz="2000" dirty="0">
                <a:cs typeface="+mn-ea"/>
                <a:sym typeface="+mn-lt"/>
              </a:rPr>
              <a:t>12</a:t>
            </a:r>
            <a:r>
              <a:rPr lang="zh-CN" altLang="en-US" sz="2000" dirty="0">
                <a:cs typeface="+mn-ea"/>
                <a:sym typeface="+mn-lt"/>
              </a:rPr>
              <a:t>月</a:t>
            </a:r>
            <a:r>
              <a:rPr lang="en-US" altLang="zh-CN" sz="2000" dirty="0">
                <a:cs typeface="+mn-ea"/>
                <a:sym typeface="+mn-lt"/>
              </a:rPr>
              <a:t>4</a:t>
            </a:r>
            <a:r>
              <a:rPr lang="zh-CN" altLang="en-US" sz="2000" dirty="0">
                <a:cs typeface="+mn-ea"/>
                <a:sym typeface="+mn-lt"/>
              </a:rPr>
              <a:t>日，习近平总书记在首都各界纪念现行宪法公布施行</a:t>
            </a:r>
            <a:r>
              <a:rPr lang="en-US" altLang="zh-CN" sz="2000" dirty="0">
                <a:cs typeface="+mn-ea"/>
                <a:sym typeface="+mn-lt"/>
              </a:rPr>
              <a:t>30</a:t>
            </a:r>
            <a:r>
              <a:rPr lang="zh-CN" altLang="en-US" sz="2000" dirty="0">
                <a:cs typeface="+mn-ea"/>
                <a:sym typeface="+mn-lt"/>
              </a:rPr>
              <a:t>周年大会上指出：“全面贯彻实施宪法，是建设社会主义法治国家的首要任务和基础性工作。”</a:t>
            </a:r>
            <a:endParaRPr lang="en-US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cs typeface="+mn-ea"/>
                <a:sym typeface="+mn-lt"/>
              </a:rPr>
              <a:t> </a:t>
            </a:r>
            <a:r>
              <a:rPr lang="en-US" altLang="zh-CN" sz="2000" dirty="0">
                <a:cs typeface="+mn-ea"/>
                <a:sym typeface="+mn-lt"/>
              </a:rPr>
              <a:t>2014</a:t>
            </a:r>
            <a:r>
              <a:rPr lang="zh-CN" altLang="en-US" sz="2000" dirty="0">
                <a:cs typeface="+mn-ea"/>
                <a:sym typeface="+mn-lt"/>
              </a:rPr>
              <a:t>年</a:t>
            </a:r>
            <a:r>
              <a:rPr lang="en-US" altLang="zh-CN" sz="2000" dirty="0">
                <a:cs typeface="+mn-ea"/>
                <a:sym typeface="+mn-lt"/>
              </a:rPr>
              <a:t>9</a:t>
            </a:r>
            <a:r>
              <a:rPr lang="zh-CN" altLang="en-US" sz="2000" dirty="0">
                <a:cs typeface="+mn-ea"/>
                <a:sym typeface="+mn-lt"/>
              </a:rPr>
              <a:t>月</a:t>
            </a:r>
            <a:r>
              <a:rPr lang="en-US" altLang="zh-CN" sz="2000" dirty="0">
                <a:cs typeface="+mn-ea"/>
                <a:sym typeface="+mn-lt"/>
              </a:rPr>
              <a:t>5</a:t>
            </a:r>
            <a:r>
              <a:rPr lang="zh-CN" altLang="en-US" sz="2000" dirty="0">
                <a:cs typeface="+mn-ea"/>
                <a:sym typeface="+mn-lt"/>
              </a:rPr>
              <a:t>日，习近平总书记在庆祝全国人大成立</a:t>
            </a:r>
            <a:r>
              <a:rPr lang="en-US" altLang="zh-CN" sz="2000" dirty="0">
                <a:cs typeface="+mn-ea"/>
                <a:sym typeface="+mn-lt"/>
              </a:rPr>
              <a:t>60</a:t>
            </a:r>
            <a:r>
              <a:rPr lang="zh-CN" altLang="en-US" sz="2000" dirty="0">
                <a:cs typeface="+mn-ea"/>
                <a:sym typeface="+mn-lt"/>
              </a:rPr>
              <a:t>周年大会上指出：“宪法是国家的根本法，坚持依法治国首先要坚持依宪治国，坚持依法执政首先要坚持依宪执政。”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auto">
          <a:xfrm>
            <a:off x="3182850" y="1268760"/>
            <a:ext cx="8316999" cy="4320480"/>
          </a:xfrm>
          <a:prstGeom prst="rect">
            <a:avLst/>
          </a:prstGeom>
          <a:solidFill>
            <a:schemeClr val="accent3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7127" y="1700808"/>
            <a:ext cx="5544616" cy="3071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cs typeface="+mn-ea"/>
                <a:sym typeface="+mn-lt"/>
              </a:rPr>
              <a:t>尊重宪法、实施宪法、维护宪法，实质上就是尊重民主、维护民主、实施民主。开展国家宪法日活动，能够培养广大人民群众的公民意识和国家公职人员的法治意识，有利于不断巩固执政党的执政地位，营造建设政治文明的良好氛围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130623" y="1664804"/>
            <a:ext cx="4320480" cy="3528392"/>
            <a:chOff x="1130623" y="2132856"/>
            <a:chExt cx="4320480" cy="3528392"/>
          </a:xfrm>
        </p:grpSpPr>
        <p:sp>
          <p:nvSpPr>
            <p:cNvPr id="3" name="矩形 2"/>
            <p:cNvSpPr/>
            <p:nvPr/>
          </p:nvSpPr>
          <p:spPr bwMode="auto">
            <a:xfrm>
              <a:off x="1130623" y="2132856"/>
              <a:ext cx="4320480" cy="352839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238635" y="2829333"/>
              <a:ext cx="4104456" cy="2135437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其次，设立国家宪法日有助于普及宪法知识，有助于公民通过各种宪法宣传活动感受宪法的价值，扩大宪法实施的群众基础</a:t>
              </a:r>
              <a:r>
                <a:rPr lang="zh-CN" altLang="en-US" sz="3200" b="1" dirty="0">
                  <a:solidFill>
                    <a:schemeClr val="accent3"/>
                  </a:solidFill>
                  <a:cs typeface="+mn-ea"/>
                  <a:sym typeface="+mn-lt"/>
                </a:rPr>
                <a:t>。</a:t>
              </a:r>
              <a:endParaRPr lang="zh-CN" altLang="en-US" sz="3200" b="1" kern="0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0353" y="2535257"/>
            <a:ext cx="7153398" cy="32642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cs typeface="+mn-ea"/>
                <a:sym typeface="+mn-lt"/>
              </a:rPr>
              <a:t>《</a:t>
            </a:r>
            <a:r>
              <a:rPr lang="zh-CN" altLang="en-US" sz="2000" dirty="0">
                <a:cs typeface="+mn-ea"/>
                <a:sym typeface="+mn-lt"/>
              </a:rPr>
              <a:t>决议</a:t>
            </a:r>
            <a:r>
              <a:rPr lang="en-US" altLang="zh-CN" sz="2000" dirty="0">
                <a:cs typeface="+mn-ea"/>
                <a:sym typeface="+mn-lt"/>
              </a:rPr>
              <a:t>》</a:t>
            </a:r>
            <a:r>
              <a:rPr lang="zh-CN" altLang="en-US" sz="2000" dirty="0">
                <a:cs typeface="+mn-ea"/>
                <a:sym typeface="+mn-lt"/>
              </a:rPr>
              <a:t>第一部分明确提出，要突出抓好宪法的学习宣传，深入学习宣传宪法确立的我国的国体政体、根本制度、根本任务、公民的权利和义务等主要内容和精神，进一步增强公民的宪法意识和社会主义民主法治观念，形成崇尚宪法、遵守宪法、维护宪法权威的良好氛围。设立国家宪法日不仅有利于落实</a:t>
            </a:r>
            <a:r>
              <a:rPr lang="en-US" altLang="zh-CN" sz="2000" dirty="0">
                <a:cs typeface="+mn-ea"/>
                <a:sym typeface="+mn-lt"/>
              </a:rPr>
              <a:t>《</a:t>
            </a:r>
            <a:r>
              <a:rPr lang="zh-CN" altLang="en-US" sz="2000" dirty="0">
                <a:cs typeface="+mn-ea"/>
                <a:sym typeface="+mn-lt"/>
              </a:rPr>
              <a:t>决议</a:t>
            </a:r>
            <a:r>
              <a:rPr lang="en-US" altLang="zh-CN" sz="2000" dirty="0">
                <a:cs typeface="+mn-ea"/>
                <a:sym typeface="+mn-lt"/>
              </a:rPr>
              <a:t>》</a:t>
            </a:r>
            <a:r>
              <a:rPr lang="zh-CN" altLang="en-US" sz="2000" dirty="0">
                <a:cs typeface="+mn-ea"/>
                <a:sym typeface="+mn-lt"/>
              </a:rPr>
              <a:t>精神，而且也有利于深化法制宣传教育的内涵，发挥法制宣传在培育社会主义核心价值观方面的积极作用。</a:t>
            </a:r>
            <a:endParaRPr lang="zh-CN" altLang="en-US" b="1" dirty="0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07827" y="1412558"/>
            <a:ext cx="10175924" cy="891384"/>
            <a:chOff x="966618" y="2060847"/>
            <a:chExt cx="3189250" cy="3528392"/>
          </a:xfrm>
        </p:grpSpPr>
        <p:sp>
          <p:nvSpPr>
            <p:cNvPr id="3" name="矩形 2"/>
            <p:cNvSpPr/>
            <p:nvPr/>
          </p:nvSpPr>
          <p:spPr bwMode="auto">
            <a:xfrm>
              <a:off x="985838" y="2060847"/>
              <a:ext cx="3170030" cy="352839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66618" y="3068960"/>
              <a:ext cx="3153383" cy="12820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>
                <a:defRPr/>
              </a:pP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再次，设立国家宪法日有助于落实</a:t>
              </a:r>
              <a:r>
                <a:rPr lang="en-US" altLang="zh-CN" sz="2800" b="1" dirty="0">
                  <a:solidFill>
                    <a:schemeClr val="accent3"/>
                  </a:solidFill>
                  <a:cs typeface="+mn-ea"/>
                  <a:sym typeface="+mn-lt"/>
                </a:rPr>
                <a:t>2011</a:t>
              </a: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年</a:t>
              </a:r>
              <a:r>
                <a:rPr lang="en-US" altLang="zh-CN" sz="2800" b="1" dirty="0">
                  <a:solidFill>
                    <a:schemeClr val="accent3"/>
                  </a:solidFill>
                  <a:cs typeface="+mn-ea"/>
                  <a:sym typeface="+mn-lt"/>
                </a:rPr>
                <a:t>4</a:t>
              </a: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月全国人大常委会作出的</a:t>
              </a:r>
              <a:r>
                <a:rPr lang="en-US" altLang="zh-CN" sz="2800" b="1" dirty="0">
                  <a:solidFill>
                    <a:schemeClr val="accent3"/>
                  </a:solidFill>
                  <a:cs typeface="+mn-ea"/>
                  <a:sym typeface="+mn-lt"/>
                </a:rPr>
                <a:t>《</a:t>
              </a: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关于进一步加强法制宣传教育的决议</a:t>
              </a:r>
              <a:r>
                <a:rPr lang="en-US" altLang="zh-CN" sz="2800" b="1" dirty="0">
                  <a:solidFill>
                    <a:schemeClr val="accent3"/>
                  </a:solidFill>
                  <a:cs typeface="+mn-ea"/>
                  <a:sym typeface="+mn-lt"/>
                </a:rPr>
                <a:t>》</a:t>
              </a:r>
              <a:endParaRPr lang="zh-CN" altLang="en-US" sz="2800" b="1" kern="0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 descr="图片包含 游戏机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5"/>
          <a:stretch>
            <a:fillRect/>
          </a:stretch>
        </p:blipFill>
        <p:spPr>
          <a:xfrm>
            <a:off x="914400" y="2296795"/>
            <a:ext cx="3970020" cy="4561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9686" y="2696125"/>
            <a:ext cx="9403985" cy="19570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135" dirty="0">
                <a:cs typeface="+mn-ea"/>
                <a:sym typeface="+mn-lt"/>
              </a:rPr>
              <a:t>设立专门的宪法日或者纪念日是各国的通行做法。一些国家设有固定的宪法节，还有许多国家都把自己国家通过、颁布或实施宪法的那一天确定为宪法日或宪法纪念日。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30300" y="1484784"/>
            <a:ext cx="10176149" cy="1080120"/>
            <a:chOff x="846155" y="2065044"/>
            <a:chExt cx="4400550" cy="2670266"/>
          </a:xfrm>
        </p:grpSpPr>
        <p:sp>
          <p:nvSpPr>
            <p:cNvPr id="3" name="矩形 2"/>
            <p:cNvSpPr/>
            <p:nvPr/>
          </p:nvSpPr>
          <p:spPr bwMode="auto">
            <a:xfrm>
              <a:off x="846155" y="2065044"/>
              <a:ext cx="4398529" cy="267026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29789" y="2638759"/>
              <a:ext cx="4316916" cy="1560340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>
              <a:innerShdw blurRad="63500" dist="25400" dir="156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>
                <a:defRPr/>
              </a:pPr>
              <a:r>
                <a:rPr lang="zh-CN" altLang="en-US" sz="2800" b="1" dirty="0">
                  <a:solidFill>
                    <a:schemeClr val="accent3"/>
                  </a:solidFill>
                  <a:cs typeface="+mn-ea"/>
                  <a:sym typeface="+mn-lt"/>
                </a:rPr>
                <a:t>最后，设立国家宪法日也有助于在国际社会树立我国尊重宪法的良好形象，扩大我国宪法的国际影响。</a:t>
              </a:r>
              <a:endParaRPr lang="zh-CN" altLang="en-US" sz="2800" b="1" kern="0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" name="图片 7" descr="E:\徐桃桃\熊猫办公\党政\气球 (2).png气球 (2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89625" y="4005064"/>
            <a:ext cx="2267227" cy="26071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8"/>
          <p:cNvSpPr txBox="1"/>
          <p:nvPr/>
        </p:nvSpPr>
        <p:spPr>
          <a:xfrm>
            <a:off x="2254934" y="2647072"/>
            <a:ext cx="7688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spc="133">
                <a:solidFill>
                  <a:srgbClr val="C0000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宪法知识问答</a:t>
            </a:r>
            <a:endParaRPr lang="zh-CN" altLang="en-US" sz="9600" b="1" spc="133" dirty="0">
              <a:solidFill>
                <a:srgbClr val="C0000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71678" y="1412776"/>
            <a:ext cx="4054993" cy="1030344"/>
            <a:chOff x="4082052" y="1654683"/>
            <a:chExt cx="4054993" cy="1030344"/>
          </a:xfrm>
        </p:grpSpPr>
        <p:sp>
          <p:nvSpPr>
            <p:cNvPr id="14" name="矩形 13"/>
            <p:cNvSpPr/>
            <p:nvPr/>
          </p:nvSpPr>
          <p:spPr>
            <a:xfrm>
              <a:off x="4118955" y="1654683"/>
              <a:ext cx="3960440" cy="10303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4"/>
            <p:cNvSpPr txBox="1"/>
            <p:nvPr/>
          </p:nvSpPr>
          <p:spPr>
            <a:xfrm>
              <a:off x="4082052" y="1761697"/>
              <a:ext cx="405499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第</a:t>
              </a:r>
              <a:r>
                <a:rPr lang="en-US" altLang="zh-CN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02</a:t>
              </a:r>
              <a:r>
                <a:rPr lang="zh-CN" altLang="en-US" sz="6000" b="1" spc="40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部分</a:t>
              </a:r>
              <a:endParaRPr lang="zh-CN" altLang="en-US" sz="6000" b="1" spc="4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9387D26-BF33-4315-A8B9-E9F661D30D6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heme/theme1.xml><?xml version="1.0" encoding="utf-8"?>
<a:theme xmlns:a="http://schemas.openxmlformats.org/drawingml/2006/main" name="2_默认设计模板">
  <a:themeElements>
    <a:clrScheme name="自定义 101">
      <a:dk1>
        <a:srgbClr val="161615"/>
      </a:dk1>
      <a:lt1>
        <a:srgbClr val="161615"/>
      </a:lt1>
      <a:dk2>
        <a:srgbClr val="161615"/>
      </a:dk2>
      <a:lt2>
        <a:srgbClr val="161615"/>
      </a:lt2>
      <a:accent1>
        <a:srgbClr val="C00000"/>
      </a:accent1>
      <a:accent2>
        <a:srgbClr val="161615"/>
      </a:accent2>
      <a:accent3>
        <a:srgbClr val="FFFFFF"/>
      </a:accent3>
      <a:accent4>
        <a:srgbClr val="FFEA7B"/>
      </a:accent4>
      <a:accent5>
        <a:srgbClr val="FFC000"/>
      </a:accent5>
      <a:accent6>
        <a:srgbClr val="161615"/>
      </a:accent6>
      <a:hlink>
        <a:srgbClr val="C00000"/>
      </a:hlink>
      <a:folHlink>
        <a:srgbClr val="DEDEDD"/>
      </a:folHlink>
    </a:clrScheme>
    <a:fontScheme name="01isc0cc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4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0365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42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03655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1575</Words>
  <Application>Microsoft Macintosh PowerPoint</Application>
  <PresentationFormat>自定义</PresentationFormat>
  <Paragraphs>133</Paragraphs>
  <Slides>24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等线 Light</vt:lpstr>
      <vt:lpstr>汉仪雅酷黑 75W</vt:lpstr>
      <vt:lpstr>Arial</vt:lpstr>
      <vt:lpstr>Calibri</vt:lpstr>
      <vt:lpstr>Wingdings</vt:lpstr>
      <vt:lpstr>2_默认设计模板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64069</cp:lastModifiedBy>
  <cp:revision>1028</cp:revision>
  <dcterms:created xsi:type="dcterms:W3CDTF">2013-01-25T01:44:00Z</dcterms:created>
  <dcterms:modified xsi:type="dcterms:W3CDTF">2024-11-29T02:41:27Z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