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mp4" ContentType="video/mp4"/>
  <Default Extension="jpg" ContentType="image/jpeg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16.xml" ContentType="application/vnd.openxmlformats-officedocument.presentationml.slide+xml"/>
  <Override PartName="/ppt/slideLayouts/slideLayout16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47df72689844ad4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71e08a10816d4c2f" /><Relationship Type="http://schemas.openxmlformats.org/officeDocument/2006/relationships/custom-properties" Target="/docProps/custom.xml" Id="R26a398ec5c9045a7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Relationship Type="http://schemas.openxmlformats.org/officeDocument/2006/relationships/slide" Target="/ppt/slides/slide16.xml" Id="rId21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Relationship Type="http://schemas.openxmlformats.org/officeDocument/2006/relationships/slideLayout" Target="/ppt/slideLayouts/slideLayout16.xml" Id="rId17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17.png" Id="rId2" /><Relationship Type="http://schemas.openxmlformats.org/officeDocument/2006/relationships/image" Target="/ppt/media/image18.png" Id="rId3" /><Relationship Type="http://schemas.openxmlformats.org/officeDocument/2006/relationships/image" Target="/ppt/media/image19.png" Id="rId4" /><Relationship Type="http://schemas.openxmlformats.org/officeDocument/2006/relationships/image" Target="/ppt/media/image20.png" Id="rId5" /><Relationship Type="http://schemas.openxmlformats.org/officeDocument/2006/relationships/image" Target="/ppt/media/image21.png" Id="rId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2.jpg" Id="rId2" /><Relationship Type="http://schemas.openxmlformats.org/officeDocument/2006/relationships/image" Target="/ppt/media/image3.jpg" Id="rId3" /><Relationship Type="http://schemas.openxmlformats.org/officeDocument/2006/relationships/image" Target="/ppt/media/image22.png" Id="rId4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4.jpg" Id="rId2" /><Relationship Type="http://schemas.openxmlformats.org/officeDocument/2006/relationships/image" Target="/ppt/media/image23.png" Id="rId3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24.png" Id="rId2" /><Relationship Type="http://schemas.openxmlformats.org/officeDocument/2006/relationships/image" Target="/ppt/media/image25.png" Id="rId3" /><Relationship Type="http://schemas.openxmlformats.org/officeDocument/2006/relationships/image" Target="/ppt/media/image26.png" Id="rId4" /><Relationship Type="http://schemas.openxmlformats.org/officeDocument/2006/relationships/image" Target="/ppt/media/image27.png" Id="rId5" /><Relationship Type="http://schemas.openxmlformats.org/officeDocument/2006/relationships/image" Target="/ppt/media/image28.png" Id="rId6" /><Relationship Type="http://schemas.openxmlformats.org/officeDocument/2006/relationships/image" Target="/ppt/media/image29.png" Id="rId7" /><Relationship Type="http://schemas.openxmlformats.org/officeDocument/2006/relationships/image" Target="/ppt/media/image30.png" Id="rId8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31.png" Id="rId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32.png" Id="rId2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6.xml" Id="rId1" /><Relationship Type="http://schemas.openxmlformats.org/officeDocument/2006/relationships/image" Target="/ppt/media/image33.png" Id="rId2" /><Relationship Type="http://schemas.openxmlformats.org/officeDocument/2006/relationships/image" Target="/ppt/media/image34.png" Id="rId3" /><Relationship Type="http://schemas.openxmlformats.org/officeDocument/2006/relationships/image" Target="/ppt/media/image35.png" Id="rId6" /><Relationship Type="http://schemas.openxmlformats.org/officeDocument/2006/relationships/video" Target="/media/mediadata3.mp4" Id="rId5" /><Relationship Type="http://schemas.microsoft.com/office/2007/relationships/media" Target="/media/mediadata3.mp4" Id="rId4" /><Relationship Type="http://schemas.openxmlformats.org/officeDocument/2006/relationships/image" Target="/ppt/media/image36.png" Id="rId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.png" Id="rId4" /><Relationship Type="http://schemas.openxmlformats.org/officeDocument/2006/relationships/video" Target="/media/mediadata.mp4" Id="rId3" /><Relationship Type="http://schemas.microsoft.com/office/2007/relationships/media" Target="/media/mediadata.mp4" Id="rId2" /><Relationship Type="http://schemas.openxmlformats.org/officeDocument/2006/relationships/image" Target="/ppt/media/image3.png" Id="rId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4.png" Id="rId2" /><Relationship Type="http://schemas.openxmlformats.org/officeDocument/2006/relationships/image" Target="/ppt/media/image5.png" Id="rId3" /><Relationship Type="http://schemas.openxmlformats.org/officeDocument/2006/relationships/image" Target="/ppt/media/image6.png" Id="rId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7.png" Id="rId2" /><Relationship Type="http://schemas.openxmlformats.org/officeDocument/2006/relationships/image" Target="/ppt/media/image8.png" Id="rId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9.png" Id="rId4" /><Relationship Type="http://schemas.openxmlformats.org/officeDocument/2006/relationships/video" Target="/media/mediadata2.mp4" Id="rId3" /><Relationship Type="http://schemas.microsoft.com/office/2007/relationships/media" Target="/media/mediadata2.mp4" Id="rId2" /><Relationship Type="http://schemas.openxmlformats.org/officeDocument/2006/relationships/image" Target="/ppt/media/image10.png" Id="rId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.jpg" Id="rId2" /><Relationship Type="http://schemas.openxmlformats.org/officeDocument/2006/relationships/image" Target="/ppt/media/image11.png" Id="rId3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12.png" Id="rId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13.png" Id="rId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14.png" Id="rId2" /><Relationship Type="http://schemas.openxmlformats.org/officeDocument/2006/relationships/image" Target="/ppt/media/image15.png" Id="rId3" /><Relationship Type="http://schemas.openxmlformats.org/officeDocument/2006/relationships/image" Target="/ppt/media/image16.png" Id="rId4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232343" y="330200"/>
            <a:ext cx="7930515" cy="728345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苏教版【2019】·小学科学·三年级上册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3188894" y="2193665"/>
            <a:ext cx="6327772" cy="1777584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6399" b="0" i="0" dirty="0">
                <a:solidFill>
                  <a:srgbClr val="226E4B">
                    <a:alpha val="100000"/>
                  </a:srgbClr>
                </a:solidFill>
                <a:effectLst>
                  <a:reflection blurRad="6350" stA="53000" endA="300" endPos="70000" dist="0" dir="5400000" sy="-100000" algn="bl" rotWithShape="0"/>
                </a:effectLst>
                <a:latin typeface="Arial"/>
                <a:ea typeface="Arial"/>
              </a:rPr>
              <a:t>16  </a:t>
            </a:r>
            <a:r>
              <a:rPr lang="zh-CN" altLang="en-US" sz="6399" b="0" i="0" dirty="0">
                <a:solidFill>
                  <a:srgbClr val="226E4B">
                    <a:alpha val="100000"/>
                  </a:srgbClr>
                </a:solidFill>
                <a:effectLst>
                  <a:reflection blurRad="6350" stA="53000" endA="300" endPos="70000" dist="0" dir="5400000" sy="-100000" algn="bl" rotWithShape="0"/>
                </a:effectLst>
                <a:latin typeface="微软雅黑"/>
                <a:ea typeface="微软雅黑"/>
              </a:rPr>
              <a:t>人的呼吸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4285050" y="5105876"/>
            <a:ext cx="4137022" cy="6250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3F3F3F">
                    <a:alpha val="100000"/>
                  </a:srgbClr>
                </a:solidFill>
                <a:latin typeface="方正楷体"/>
                <a:ea typeface="方正楷体"/>
              </a:rPr>
              <a:t>5单元 人的呼吸和消化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83" y="135988"/>
            <a:ext cx="7235923" cy="5143500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4094" y="2472042"/>
            <a:ext cx="4294184" cy="3695700"/>
          </a:xfrm>
          <a:prstGeom prst="rect">
            <a:avLst/>
          </a:prstGeom>
        </p:spPr>
      </p:pic>
      <p:pic>
        <p:nvPicPr>
          <p:cNvPr id="4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6551" y="4811563"/>
            <a:ext cx="1456134" cy="1228725"/>
          </a:xfrm>
          <a:prstGeom prst="rect">
            <a:avLst/>
          </a:prstGeom>
        </p:spPr>
      </p:pic>
      <p:pic>
        <p:nvPicPr>
          <p:cNvPr id="5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6815" y="4854673"/>
            <a:ext cx="1400175" cy="1143000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6516976" y="5041173"/>
            <a:ext cx="1655159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吸气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9292828" y="5041525"/>
            <a:ext cx="1349378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呼气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5" grpId="0" animBg="1"/>
      <p:bldP spid="7" grpId="0" animBg="1"/>
    </p:bldLst>
  </p:timing>
</p:sld>
</file>

<file path=ppt/slides/slide1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211753" y="160296"/>
            <a:ext cx="8657892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1" i="0" dirty="0">
                <a:solidFill>
                  <a:srgbClr val="8361F3">
                    <a:alpha val="100000"/>
                  </a:srgbClr>
                </a:solidFill>
                <a:latin typeface="微软雅黑"/>
                <a:ea typeface="微软雅黑"/>
              </a:rPr>
              <a:t>用什么方法能证明呼出气体中含有二氧化碳？</a:t>
            </a:r>
          </a:p>
        </p:txBody>
      </p:sp>
      <p:grpSp>
        <p:nvGrpSpPr>
          <p:cNvPr id="3" name="组合1"/>
          <p:cNvGrpSpPr/>
          <p:nvPr/>
        </p:nvGrpSpPr>
        <p:grpSpPr>
          <a:xfrm>
            <a:off x="1403425" y="1219605"/>
            <a:ext cx="3176611" cy="4494919"/>
            <a:chOff x="0" y="0"/>
            <a:chExt cx="3176611" cy="4494919"/>
          </a:xfrm>
        </p:grpSpPr>
        <p:sp>
          <p:nvSpPr>
            <p:cNvPr id="4" name="文本2"/>
            <p:cNvSpPr txBox="1"/>
            <p:nvPr/>
          </p:nvSpPr>
          <p:spPr>
            <a:xfrm>
              <a:off x="149379" y="3633954"/>
              <a:ext cx="3027232" cy="86096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999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澄清石灰水</a:t>
              </a:r>
            </a:p>
          </p:txBody>
        </p:sp>
        <p:pic>
          <p:nvPicPr>
            <p:cNvPr id="5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833594" cy="3323885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6" name="组合2"/>
          <p:cNvGrpSpPr/>
          <p:nvPr/>
        </p:nvGrpSpPr>
        <p:grpSpPr>
          <a:xfrm>
            <a:off x="8203786" y="1264033"/>
            <a:ext cx="3134432" cy="4461714"/>
            <a:chOff x="0" y="0"/>
            <a:chExt cx="3134432" cy="4461714"/>
          </a:xfrm>
        </p:grpSpPr>
        <p:sp>
          <p:nvSpPr>
            <p:cNvPr id="7" name="文本3"/>
            <p:cNvSpPr txBox="1"/>
            <p:nvPr/>
          </p:nvSpPr>
          <p:spPr>
            <a:xfrm>
              <a:off x="608885" y="3600749"/>
              <a:ext cx="2025542" cy="86096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999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变浑浊</a:t>
              </a:r>
            </a:p>
          </p:txBody>
        </p:sp>
        <p:pic>
          <p:nvPicPr>
            <p:cNvPr id="8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134432" cy="3398855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9" name="组合3"/>
          <p:cNvGrpSpPr/>
          <p:nvPr/>
        </p:nvGrpSpPr>
        <p:grpSpPr>
          <a:xfrm>
            <a:off x="4583195" y="4584163"/>
            <a:ext cx="3597857" cy="912172"/>
            <a:chOff x="0" y="0"/>
            <a:chExt cx="3597857" cy="912172"/>
          </a:xfrm>
        </p:grpSpPr>
        <p:sp>
          <p:nvSpPr>
            <p:cNvPr id="10" name="形状1"/>
            <p:cNvSpPr txBox="1"/>
            <p:nvPr/>
          </p:nvSpPr>
          <p:spPr>
            <a:xfrm flipV="1">
              <a:off x="0" y="910981"/>
              <a:ext cx="3597857" cy="1191"/>
            </a:xfrm>
            <a:prstGeom prst="line"/>
            <a:ln w="66675">
              <a:solidFill>
                <a:srgbClr val="00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4"/>
            <p:cNvSpPr txBox="1"/>
            <p:nvPr/>
          </p:nvSpPr>
          <p:spPr>
            <a:xfrm>
              <a:off x="616264" y="0"/>
              <a:ext cx="2270039" cy="86096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ctr"/>
              <a:r>
                <a:rPr lang="zh-CN" altLang="en-US" sz="3999" b="1" i="0" dirty="0">
                  <a:solidFill>
                    <a:srgbClr val="006EFF">
                      <a:alpha val="100000"/>
                    </a:srgbClr>
                  </a:solidFill>
                  <a:latin typeface="微软雅黑"/>
                  <a:ea typeface="微软雅黑"/>
                </a:rPr>
                <a:t>二氧化碳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458601" y="223933"/>
            <a:ext cx="10000917" cy="86096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999" b="1" i="0" dirty="0">
                <a:solidFill>
                  <a:srgbClr val="8361F3">
                    <a:alpha val="100000"/>
                  </a:srgbClr>
                </a:solidFill>
                <a:latin typeface="微软雅黑"/>
                <a:ea typeface="微软雅黑"/>
              </a:rPr>
              <a:t>比较吸进的空气和呼出的气体有什么不同？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57" y="1418977"/>
            <a:ext cx="3009309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实验材料：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2713358" y="1419025"/>
            <a:ext cx="8943975" cy="1754981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透明塑料袋2个   澄清石灰水100毫升、50毫升烧杯2个（分别标签标注吸入和呼出）、漏斗1个、</a:t>
            </a:r>
          </a:p>
        </p:txBody>
      </p:sp>
      <p:pic>
        <p:nvPicPr>
          <p:cNvPr id="5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0103" y="3173930"/>
            <a:ext cx="5905500" cy="350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343157" y="78981"/>
            <a:ext cx="2501903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6EFF">
                    <a:alpha val="100000"/>
                  </a:srgbClr>
                </a:solidFill>
                <a:latin typeface="微软雅黑"/>
                <a:ea typeface="微软雅黑"/>
              </a:rPr>
              <a:t>实验步骤：</a:t>
            </a:r>
          </a:p>
        </p:txBody>
      </p:sp>
      <p:grpSp>
        <p:nvGrpSpPr>
          <p:cNvPr id="3" name="组合1"/>
          <p:cNvGrpSpPr/>
          <p:nvPr/>
        </p:nvGrpSpPr>
        <p:grpSpPr>
          <a:xfrm>
            <a:off x="1847936" y="967835"/>
            <a:ext cx="2585275" cy="2708113"/>
            <a:chOff x="0" y="0"/>
            <a:chExt cx="2585275" cy="2708113"/>
          </a:xfrm>
        </p:grpSpPr>
        <p:pic>
          <p:nvPicPr>
            <p:cNvPr id="4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2489905" cy="1886407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5" name="文本2"/>
            <p:cNvSpPr txBox="1"/>
            <p:nvPr/>
          </p:nvSpPr>
          <p:spPr>
            <a:xfrm>
              <a:off x="53073" y="1981229"/>
              <a:ext cx="2532202" cy="72688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收集</a:t>
              </a:r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空气</a:t>
              </a:r>
            </a:p>
          </p:txBody>
        </p:sp>
      </p:grpSp>
      <p:grpSp>
        <p:nvGrpSpPr>
          <p:cNvPr id="6" name="组合2"/>
          <p:cNvGrpSpPr/>
          <p:nvPr/>
        </p:nvGrpSpPr>
        <p:grpSpPr>
          <a:xfrm>
            <a:off x="4971850" y="992038"/>
            <a:ext cx="3692528" cy="2659478"/>
            <a:chOff x="0" y="0"/>
            <a:chExt cx="3692528" cy="2659478"/>
          </a:xfrm>
        </p:grpSpPr>
        <p:pic>
          <p:nvPicPr>
            <p:cNvPr id="7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5371" y="0"/>
              <a:ext cx="2315908" cy="1885950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8" name="文本3"/>
            <p:cNvSpPr txBox="1"/>
            <p:nvPr/>
          </p:nvSpPr>
          <p:spPr>
            <a:xfrm>
              <a:off x="0" y="1932594"/>
              <a:ext cx="3692528" cy="72688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倒入</a:t>
              </a:r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澄清石灰水</a:t>
              </a:r>
            </a:p>
          </p:txBody>
        </p:sp>
      </p:grpSp>
      <p:grpSp>
        <p:nvGrpSpPr>
          <p:cNvPr id="9" name="组合3"/>
          <p:cNvGrpSpPr/>
          <p:nvPr/>
        </p:nvGrpSpPr>
        <p:grpSpPr>
          <a:xfrm>
            <a:off x="8367217" y="991819"/>
            <a:ext cx="3368678" cy="2659527"/>
            <a:chOff x="0" y="0"/>
            <a:chExt cx="3368678" cy="2659527"/>
          </a:xfrm>
        </p:grpSpPr>
        <p:pic>
          <p:nvPicPr>
            <p:cNvPr id="10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1676" y="0"/>
              <a:ext cx="2257425" cy="1838325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1" name="文本4"/>
            <p:cNvSpPr txBox="1"/>
            <p:nvPr/>
          </p:nvSpPr>
          <p:spPr>
            <a:xfrm>
              <a:off x="0" y="1932642"/>
              <a:ext cx="3368678" cy="72688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摇晃后</a:t>
              </a:r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观察变化</a:t>
              </a:r>
            </a:p>
          </p:txBody>
        </p:sp>
      </p:grpSp>
      <p:grpSp>
        <p:nvGrpSpPr>
          <p:cNvPr id="12" name="组合4"/>
          <p:cNvGrpSpPr/>
          <p:nvPr/>
        </p:nvGrpSpPr>
        <p:grpSpPr>
          <a:xfrm>
            <a:off x="1624174" y="3715836"/>
            <a:ext cx="3185417" cy="2582359"/>
            <a:chOff x="0" y="0"/>
            <a:chExt cx="3185417" cy="2582359"/>
          </a:xfrm>
        </p:grpSpPr>
        <p:pic>
          <p:nvPicPr>
            <p:cNvPr id="13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6360" y="0"/>
              <a:ext cx="2599927" cy="1679492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4" name="文本5"/>
            <p:cNvSpPr txBox="1"/>
            <p:nvPr/>
          </p:nvSpPr>
          <p:spPr>
            <a:xfrm>
              <a:off x="0" y="1855475"/>
              <a:ext cx="3185417" cy="72688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收集</a:t>
              </a:r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呼出的气体</a:t>
              </a:r>
            </a:p>
          </p:txBody>
        </p:sp>
      </p:grpSp>
      <p:grpSp>
        <p:nvGrpSpPr>
          <p:cNvPr id="15" name="组合5"/>
          <p:cNvGrpSpPr/>
          <p:nvPr/>
        </p:nvGrpSpPr>
        <p:grpSpPr>
          <a:xfrm>
            <a:off x="4972040" y="3695138"/>
            <a:ext cx="3330578" cy="2623207"/>
            <a:chOff x="0" y="0"/>
            <a:chExt cx="3330578" cy="2623207"/>
          </a:xfrm>
        </p:grpSpPr>
        <p:pic>
          <p:nvPicPr>
            <p:cNvPr id="16" name="图片5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6308" y="0"/>
              <a:ext cx="2340997" cy="1684963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17" name="文本6"/>
            <p:cNvSpPr txBox="1"/>
            <p:nvPr/>
          </p:nvSpPr>
          <p:spPr>
            <a:xfrm>
              <a:off x="0" y="1896323"/>
              <a:ext cx="3330578" cy="72688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倒入</a:t>
              </a:r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澄清石灰水</a:t>
              </a:r>
            </a:p>
          </p:txBody>
        </p:sp>
      </p:grpSp>
      <p:grpSp>
        <p:nvGrpSpPr>
          <p:cNvPr id="18" name="组合6"/>
          <p:cNvGrpSpPr/>
          <p:nvPr/>
        </p:nvGrpSpPr>
        <p:grpSpPr>
          <a:xfrm>
            <a:off x="8367341" y="3702710"/>
            <a:ext cx="3368678" cy="2609549"/>
            <a:chOff x="0" y="0"/>
            <a:chExt cx="3368678" cy="2609549"/>
          </a:xfrm>
        </p:grpSpPr>
        <p:pic>
          <p:nvPicPr>
            <p:cNvPr id="19" name="图片6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4060" y="0"/>
              <a:ext cx="2352856" cy="1658141"/>
            </a:xfrm>
            <a:prstGeom prst="rect">
              <a:avLst/>
            </a:prstGeom>
            <a:ln w="95250">
              <a:solidFill>
                <a:srgbClr val="FFFFFF">
                  <a:alpha val="100000"/>
                </a:srgbClr>
              </a:solidFill>
            </a:ln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0" name="文本7"/>
            <p:cNvSpPr txBox="1"/>
            <p:nvPr/>
          </p:nvSpPr>
          <p:spPr>
            <a:xfrm>
              <a:off x="0" y="1882664"/>
              <a:ext cx="3368678" cy="72688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199" b="1" i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</a:rPr>
                <a:t>摇晃后</a:t>
              </a:r>
              <a:r>
                <a:rPr lang="zh-CN" altLang="en-US" sz="3199" b="1" i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</a:rPr>
                <a:t>观察变化</a:t>
              </a:r>
            </a:p>
          </p:txBody>
        </p:sp>
      </p:grpSp>
      <p:sp>
        <p:nvSpPr>
          <p:cNvPr id="21" name="形状1"/>
          <p:cNvSpPr txBox="1"/>
          <p:nvPr/>
        </p:nvSpPr>
        <p:spPr>
          <a:xfrm>
            <a:off x="114167" y="1858528"/>
            <a:ext cx="1419225" cy="477520"/>
          </a:xfrm>
          <a:prstGeom prst="wedgeRectCallout"/>
          <a:solidFill>
            <a:srgbClr val="BA66E5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方正楷体"/>
                <a:ea typeface="方正楷体"/>
              </a:rPr>
              <a:t>吸进的空气</a:t>
            </a:r>
          </a:p>
        </p:txBody>
      </p:sp>
      <p:sp>
        <p:nvSpPr>
          <p:cNvPr id="22" name="形状2"/>
          <p:cNvSpPr txBox="1"/>
          <p:nvPr/>
        </p:nvSpPr>
        <p:spPr>
          <a:xfrm>
            <a:off x="114643" y="4396826"/>
            <a:ext cx="1419225" cy="477520"/>
          </a:xfrm>
          <a:prstGeom prst="wedgeRectCallout"/>
          <a:solidFill>
            <a:srgbClr val="BA66E5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方正楷体"/>
                <a:ea typeface="方正楷体"/>
              </a:rPr>
              <a:t>呼出的气体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1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343157" y="78981"/>
            <a:ext cx="2501903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6EFF">
                    <a:alpha val="100000"/>
                  </a:srgbClr>
                </a:solidFill>
                <a:latin typeface="微软雅黑"/>
                <a:ea typeface="微软雅黑"/>
              </a:rPr>
              <a:t>注意事项：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148259" y="1111853"/>
            <a:ext cx="5124450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1.塑料袋要干净干燥。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2251034" y="3180979"/>
            <a:ext cx="5543550" cy="227647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3.往装有呼出气体的袋子里倒入澄清石灰水时应防止外面的空气流入，以免影响实验效果。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2250910" y="1823676"/>
            <a:ext cx="5895975" cy="135731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2.收集呼出气体时，要对袋内空气反复呼几次。</a:t>
            </a:r>
          </a:p>
        </p:txBody>
      </p:sp>
      <p:sp>
        <p:nvSpPr>
          <p:cNvPr id="6" name="文本5"/>
          <p:cNvSpPr txBox="1"/>
          <p:nvPr/>
        </p:nvSpPr>
        <p:spPr>
          <a:xfrm>
            <a:off x="2251081" y="5696779"/>
            <a:ext cx="3924300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4.袋子口要扎紧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67261" y="459857"/>
            <a:ext cx="11058525" cy="39885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</a:p>
        </p:txBody>
      </p:sp>
      <p:sp>
        <p:nvSpPr>
          <p:cNvPr id="3" name="文本2"/>
          <p:cNvSpPr txBox="1"/>
          <p:nvPr/>
        </p:nvSpPr>
        <p:spPr>
          <a:xfrm>
            <a:off x="7689363" y="3353277"/>
            <a:ext cx="1056704" cy="66484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18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《</a:t>
            </a:r>
            <a:r>
              <a:rPr lang="zh-CN" altLang="en-US" sz="1800" b="1" i="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   </a:t>
            </a:r>
            <a:r>
              <a:rPr lang="zh-CN" altLang="en-US" sz="1800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》</a:t>
            </a:r>
            <a:r>
              <a:rPr lang="zh-CN" altLang="en-US" sz="1800" b="1" i="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/>
            </a:r>
          </a:p>
          <a:p>
            <a:pPr marL="0" algn="r"/>
            <a:r>
              <a:rPr lang="zh-CN" altLang="en-US" sz="1399" b="1" i="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      </a:t>
            </a:r>
            <a:r>
              <a:rPr lang="zh-CN" altLang="en-US" sz="13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第</a:t>
            </a:r>
            <a:r>
              <a:rPr lang="zh-CN" altLang="en-US" sz="1399" b="1" i="0" u="sng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</a:rPr>
              <a:t>     </a:t>
            </a:r>
            <a:r>
              <a:rPr lang="zh-CN" altLang="en-US" sz="13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组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69374" y="86"/>
            <a:ext cx="3421380" cy="828104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3000" b="1" i="0" dirty="0">
                <a:solidFill>
                  <a:srgbClr val="A993F8">
                    <a:alpha val="100000"/>
                  </a:srgbClr>
                </a:solidFill>
                <a:latin typeface="微软雅黑"/>
                <a:ea typeface="微软雅黑"/>
              </a:rPr>
              <a:t>自然界的氧循环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09" y="1020994"/>
            <a:ext cx="3040952" cy="4781493"/>
          </a:xfrm>
          <a:prstGeom prst="rect">
            <a:avLst/>
          </a:prstGeom>
          <a:ln w="95250">
            <a:solidFill>
              <a:srgbClr val="FFFFFF">
                <a:alpha val="100000"/>
              </a:srgbClr>
            </a:solidFill>
          </a:ln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文本2"/>
          <p:cNvSpPr txBox="1"/>
          <p:nvPr/>
        </p:nvSpPr>
        <p:spPr>
          <a:xfrm>
            <a:off x="4029685" y="808644"/>
            <a:ext cx="8240439" cy="974936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6100"/>
              </a:lnSpc>
            </a:pPr>
            <a:r>
              <a:rPr lang="zh-CN" altLang="en-US" sz="2999" b="1" i="0" dirty="0">
                <a:solidFill>
                  <a:srgbClr val="006EFF">
                    <a:alpha val="100000"/>
                  </a:srgbClr>
                </a:solidFill>
                <a:latin typeface="微软雅黑"/>
                <a:ea typeface="微软雅黑"/>
              </a:rPr>
              <a:t>人和动物</a:t>
            </a:r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：吸进</a:t>
            </a:r>
            <a:r>
              <a:rPr lang="zh-CN" altLang="en-US" sz="3599" b="1" i="0" u="sng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       </a:t>
            </a:r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，呼出</a:t>
            </a:r>
            <a:r>
              <a:rPr lang="zh-CN" altLang="en-US" sz="3599" b="1" i="0" u="sng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               </a:t>
            </a:r>
            <a:r>
              <a:rPr lang="zh-CN" altLang="en-US" sz="35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。</a:t>
            </a:r>
          </a:p>
        </p:txBody>
      </p:sp>
      <p:sp>
        <p:nvSpPr>
          <p:cNvPr id="5" name="形状1"/>
          <p:cNvSpPr txBox="1"/>
          <p:nvPr/>
        </p:nvSpPr>
        <p:spPr>
          <a:xfrm>
            <a:off x="6847932" y="779673"/>
            <a:ext cx="1625003" cy="1120778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l"/>
            <a:r>
              <a:rPr lang="zh-CN" altLang="en-US" sz="35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氧气</a:t>
            </a:r>
          </a:p>
        </p:txBody>
      </p:sp>
      <p:sp>
        <p:nvSpPr>
          <p:cNvPr id="6" name="形状2"/>
          <p:cNvSpPr txBox="1"/>
          <p:nvPr/>
        </p:nvSpPr>
        <p:spPr>
          <a:xfrm>
            <a:off x="9320108" y="796734"/>
            <a:ext cx="2872778" cy="1120778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l"/>
            <a:r>
              <a:rPr lang="zh-CN" altLang="en-US" sz="35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二氧化碳</a:t>
            </a:r>
          </a:p>
        </p:txBody>
      </p:sp>
      <p:sp>
        <p:nvSpPr>
          <p:cNvPr id="7" name="文本3"/>
          <p:cNvSpPr txBox="1"/>
          <p:nvPr/>
        </p:nvSpPr>
        <p:spPr>
          <a:xfrm>
            <a:off x="3801218" y="3081452"/>
            <a:ext cx="6372225" cy="86096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1" i="0" dirty="0">
                <a:solidFill>
                  <a:srgbClr val="2A8C51">
                    <a:alpha val="100000"/>
                  </a:srgbClr>
                </a:solidFill>
                <a:latin typeface="微软雅黑"/>
                <a:ea typeface="微软雅黑"/>
              </a:rPr>
              <a:t>森林被称为“天然氧吧”</a:t>
            </a:r>
          </a:p>
        </p:txBody>
      </p:sp>
      <p:grpSp>
        <p:nvGrpSpPr>
          <p:cNvPr id="8" name="组合1"/>
          <p:cNvGrpSpPr/>
          <p:nvPr/>
        </p:nvGrpSpPr>
        <p:grpSpPr>
          <a:xfrm>
            <a:off x="9052131" y="1979943"/>
            <a:ext cx="2983821" cy="2339454"/>
            <a:chOff x="0" y="0"/>
            <a:chExt cx="2983821" cy="2339454"/>
          </a:xfrm>
        </p:grpSpPr>
        <p:sp>
          <p:nvSpPr>
            <p:cNvPr id="9" name="文本4"/>
            <p:cNvSpPr txBox="1"/>
            <p:nvPr/>
          </p:nvSpPr>
          <p:spPr>
            <a:xfrm>
              <a:off x="0" y="580082"/>
              <a:ext cx="2983821" cy="175937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r">
                <a:lnSpc>
                  <a:spcPts val="6100"/>
                </a:lnSpc>
              </a:pPr>
              <a:r>
                <a:rPr lang="zh-CN" altLang="en-US" sz="3599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</a:t>
              </a:r>
              <a:r>
                <a:rPr lang="zh-CN" altLang="en-US" sz="3599" b="1" i="0" u="sng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   </a:t>
              </a:r>
              <a:r>
                <a:rPr lang="zh-CN" altLang="en-US" sz="3599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吸收  </a:t>
              </a:r>
            </a:p>
          </p:txBody>
        </p:sp>
        <p:sp>
          <p:nvSpPr>
            <p:cNvPr id="10" name="形状7"/>
            <p:cNvSpPr txBox="1"/>
            <p:nvPr/>
          </p:nvSpPr>
          <p:spPr>
            <a:xfrm rot="16200000" flipH="0">
              <a:off x="989581" y="0"/>
              <a:ext cx="742950" cy="385782"/>
            </a:xfrm>
            <a:custGeom>
              <a:avLst/>
              <a:gdLst>
                <a:gd name="connsiteX0" fmla="*/ 231469 w 742950"/>
                <a:gd name="connsiteY0" fmla="*/ 0 h 385782"/>
                <a:gd name="connsiteX1" fmla="*/ 231469 w 742950"/>
                <a:gd name="connsiteY1" fmla="*/ 128594 h 385782"/>
                <a:gd name="connsiteX2" fmla="*/ 742950 w 742950"/>
                <a:gd name="connsiteY2" fmla="*/ 128594 h 385782"/>
                <a:gd name="connsiteX3" fmla="*/ 742950 w 742950"/>
                <a:gd name="connsiteY3" fmla="*/ 257188 h 385782"/>
                <a:gd name="connsiteX4" fmla="*/ 231469 w 742950"/>
                <a:gd name="connsiteY4" fmla="*/ 257188 h 385782"/>
                <a:gd name="connsiteX5" fmla="*/ 231469 w 742950"/>
                <a:gd name="connsiteY5" fmla="*/ 385782 h 385782"/>
                <a:gd name="connsiteX6" fmla="*/ 0 w 742950"/>
                <a:gd name="connsiteY6" fmla="*/ 192891 h 385782"/>
                <a:gd name="connsiteX7" fmla="*/ 231469 w 742950"/>
                <a:gd name="connsiteY7" fmla="*/ 0 h 38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2950" h="385782">
                  <a:moveTo>
                    <a:pt x="231469" y="0"/>
                  </a:moveTo>
                  <a:lnTo>
                    <a:pt x="231469" y="128594"/>
                  </a:lnTo>
                  <a:lnTo>
                    <a:pt x="742950" y="128594"/>
                  </a:lnTo>
                  <a:lnTo>
                    <a:pt x="742950" y="257188"/>
                  </a:lnTo>
                  <a:lnTo>
                    <a:pt x="231469" y="257188"/>
                  </a:lnTo>
                  <a:lnTo>
                    <a:pt x="231469" y="385782"/>
                  </a:lnTo>
                  <a:lnTo>
                    <a:pt x="0" y="192891"/>
                  </a:lnTo>
                  <a:lnTo>
                    <a:pt x="231469" y="0"/>
                  </a:lnTo>
                  <a:close/>
                </a:path>
              </a:pathLst>
            </a:custGeom>
            <a:solidFill>
              <a:srgbClr val="006EFF">
                <a:alpha val="100000"/>
              </a:srgbClr>
            </a:solidFill>
            <a:ln w="28575">
              <a:solidFill>
                <a:srgbClr val="00E6FF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11" name="组合2"/>
          <p:cNvGrpSpPr/>
          <p:nvPr/>
        </p:nvGrpSpPr>
        <p:grpSpPr>
          <a:xfrm>
            <a:off x="8532666" y="3610937"/>
            <a:ext cx="2983821" cy="1724668"/>
            <a:chOff x="0" y="0"/>
            <a:chExt cx="2983821" cy="1724668"/>
          </a:xfrm>
        </p:grpSpPr>
        <p:sp>
          <p:nvSpPr>
            <p:cNvPr id="12" name="文本5"/>
            <p:cNvSpPr txBox="1"/>
            <p:nvPr/>
          </p:nvSpPr>
          <p:spPr>
            <a:xfrm>
              <a:off x="0" y="749732"/>
              <a:ext cx="2983821" cy="97493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>
                <a:lnSpc>
                  <a:spcPts val="6100"/>
                </a:lnSpc>
              </a:pPr>
              <a:r>
                <a:rPr lang="zh-CN" altLang="en-US" sz="3599" b="1" i="0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放出 </a:t>
              </a:r>
              <a:r>
                <a:rPr lang="zh-CN" altLang="en-US" sz="3599" b="1" i="0" u="sng" dirty="0">
                  <a:solidFill>
                    <a:srgbClr val="000000">
                      <a:alpha val="100000"/>
                    </a:srgbClr>
                  </a:solidFill>
                  <a:latin typeface="微软雅黑"/>
                  <a:ea typeface="微软雅黑"/>
                </a:rPr>
                <a:t>          </a:t>
              </a:r>
            </a:p>
          </p:txBody>
        </p:sp>
        <p:sp>
          <p:nvSpPr>
            <p:cNvPr id="13" name="形状9"/>
            <p:cNvSpPr txBox="1"/>
            <p:nvPr/>
          </p:nvSpPr>
          <p:spPr>
            <a:xfrm rot="16200000" flipH="0">
              <a:off x="1391679" y="187919"/>
              <a:ext cx="752475" cy="385782"/>
            </a:xfrm>
            <a:custGeom>
              <a:avLst/>
              <a:gdLst>
                <a:gd name="connsiteX0" fmla="*/ 231469 w 752475"/>
                <a:gd name="connsiteY0" fmla="*/ 0 h 385782"/>
                <a:gd name="connsiteX1" fmla="*/ 231469 w 752475"/>
                <a:gd name="connsiteY1" fmla="*/ 128594 h 385782"/>
                <a:gd name="connsiteX2" fmla="*/ 752475 w 752475"/>
                <a:gd name="connsiteY2" fmla="*/ 128594 h 385782"/>
                <a:gd name="connsiteX3" fmla="*/ 752475 w 752475"/>
                <a:gd name="connsiteY3" fmla="*/ 257188 h 385782"/>
                <a:gd name="connsiteX4" fmla="*/ 231469 w 752475"/>
                <a:gd name="connsiteY4" fmla="*/ 257188 h 385782"/>
                <a:gd name="connsiteX5" fmla="*/ 231469 w 752475"/>
                <a:gd name="connsiteY5" fmla="*/ 385782 h 385782"/>
                <a:gd name="connsiteX6" fmla="*/ 0 w 752475"/>
                <a:gd name="connsiteY6" fmla="*/ 192891 h 385782"/>
                <a:gd name="connsiteX7" fmla="*/ 231469 w 752475"/>
                <a:gd name="connsiteY7" fmla="*/ 0 h 385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52475" h="385782">
                  <a:moveTo>
                    <a:pt x="231469" y="0"/>
                  </a:moveTo>
                  <a:lnTo>
                    <a:pt x="231469" y="128594"/>
                  </a:lnTo>
                  <a:lnTo>
                    <a:pt x="752475" y="128594"/>
                  </a:lnTo>
                  <a:lnTo>
                    <a:pt x="752475" y="257188"/>
                  </a:lnTo>
                  <a:lnTo>
                    <a:pt x="231469" y="257188"/>
                  </a:lnTo>
                  <a:lnTo>
                    <a:pt x="231469" y="385782"/>
                  </a:lnTo>
                  <a:lnTo>
                    <a:pt x="0" y="192891"/>
                  </a:lnTo>
                  <a:lnTo>
                    <a:pt x="231469" y="0"/>
                  </a:lnTo>
                  <a:close/>
                </a:path>
              </a:pathLst>
            </a:custGeom>
            <a:solidFill>
              <a:srgbClr val="006EFF">
                <a:alpha val="100000"/>
              </a:srgbClr>
            </a:solidFill>
            <a:ln w="28575">
              <a:solidFill>
                <a:srgbClr val="00E6FF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14" name="形状8"/>
            <p:cNvPicPr>
              <a:picLocks noChangeAspect="1"/>
            </p:cNvPicPr>
            <p:nvPr/>
          </p:nvPicPr>
          <p:blipFill>
            <a:fillRect/>
            <a:blip r:embed="rId3"/>
            <a:stretch/>
          </p:blipFill>
          <p:spPr>
            <a:xfrm>
              <a:off x="2043256" y="0"/>
              <a:ext cx="683095" cy="595008"/>
            </a:xfrm>
            <a:prstGeom prst="rect">
              <a:avLst/>
            </a:prstGeom>
          </p:spPr>
        </p:pic>
      </p:grpSp>
      <p:sp>
        <p:nvSpPr>
          <p:cNvPr id="15" name="形状3"/>
          <p:cNvSpPr txBox="1"/>
          <p:nvPr/>
        </p:nvSpPr>
        <p:spPr>
          <a:xfrm>
            <a:off x="9610896" y="2492864"/>
            <a:ext cx="1625003" cy="1120778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l"/>
            <a:r>
              <a:rPr lang="zh-CN" altLang="en-US" sz="35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植物</a:t>
            </a:r>
          </a:p>
        </p:txBody>
      </p:sp>
      <p:sp>
        <p:nvSpPr>
          <p:cNvPr id="16" name="形状4"/>
          <p:cNvSpPr txBox="1"/>
          <p:nvPr/>
        </p:nvSpPr>
        <p:spPr>
          <a:xfrm>
            <a:off x="9892284" y="4215361"/>
            <a:ext cx="1625003" cy="1120778"/>
          </a:xfrm>
          <a:prstGeom prst="rect"/>
          <a:solidFill>
            <a:srgbClr val="FFFFFF">
              <a:alpha val="0"/>
            </a:srgbClr>
          </a:solidFill>
          <a:ln w="9525">
            <a:solidFill>
              <a:srgbClr val="FFFFFF">
                <a:alpha val="0"/>
              </a:srgbClr>
            </a:solidFill>
          </a:ln>
        </p:spPr>
        <p:txBody>
          <a:bodyPr anchor="ctr"/>
          <a:lstStyle/>
          <a:p>
            <a:pPr marL="0" algn="l"/>
            <a:r>
              <a:rPr lang="zh-CN" altLang="en-US" sz="3599" b="1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氧气</a:t>
            </a:r>
          </a:p>
        </p:txBody>
      </p:sp>
      <p:sp>
        <p:nvSpPr>
          <p:cNvPr id="17" name="形状5"/>
          <p:cNvSpPr txBox="1"/>
          <p:nvPr/>
        </p:nvSpPr>
        <p:spPr>
          <a:xfrm>
            <a:off x="3712426" y="1178566"/>
            <a:ext cx="496110" cy="3736886"/>
          </a:xfrm>
          <a:custGeom>
            <a:avLst/>
            <a:gdLst>
              <a:gd name="connsiteX0" fmla="*/ 372082 w 496110"/>
              <a:gd name="connsiteY0" fmla="*/ 0 h 3736886"/>
              <a:gd name="connsiteX1" fmla="*/ 496110 w 496110"/>
              <a:gd name="connsiteY1" fmla="*/ 124027 h 3736886"/>
              <a:gd name="connsiteX2" fmla="*/ 372082 w 496110"/>
              <a:gd name="connsiteY2" fmla="*/ 248055 h 3736886"/>
              <a:gd name="connsiteX3" fmla="*/ 372082 w 496110"/>
              <a:gd name="connsiteY3" fmla="*/ 186041 h 3736886"/>
              <a:gd name="connsiteX4" fmla="*/ 248055 w 496110"/>
              <a:gd name="connsiteY4" fmla="*/ 186041 h 3736886"/>
              <a:gd name="connsiteX5" fmla="*/ 179556 w 496110"/>
              <a:gd name="connsiteY5" fmla="*/ 186041 h 3736886"/>
              <a:gd name="connsiteX6" fmla="*/ 124027 w 496110"/>
              <a:gd name="connsiteY6" fmla="*/ 3736886 h 3736886"/>
              <a:gd name="connsiteX7" fmla="*/ 0 w 496110"/>
              <a:gd name="connsiteY7" fmla="*/ 3736886 h 3736886"/>
              <a:gd name="connsiteX8" fmla="*/ 0 w 496110"/>
              <a:gd name="connsiteY8" fmla="*/ 310069 h 3736886"/>
              <a:gd name="connsiteX9" fmla="*/ 0 w 496110"/>
              <a:gd name="connsiteY9" fmla="*/ 173072 h 3736886"/>
              <a:gd name="connsiteX10" fmla="*/ 372082 w 496110"/>
              <a:gd name="connsiteY10" fmla="*/ 62014 h 3736886"/>
              <a:gd name="connsiteX11" fmla="*/ 372082 w 496110"/>
              <a:gd name="connsiteY11" fmla="*/ 0 h 3736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6110" h="3736886">
                <a:moveTo>
                  <a:pt x="372082" y="0"/>
                </a:moveTo>
                <a:lnTo>
                  <a:pt x="496110" y="124027"/>
                </a:lnTo>
                <a:lnTo>
                  <a:pt x="372082" y="248055"/>
                </a:lnTo>
                <a:lnTo>
                  <a:pt x="372082" y="186041"/>
                </a:lnTo>
                <a:lnTo>
                  <a:pt x="248055" y="186041"/>
                </a:lnTo>
                <a:cubicBezTo>
                  <a:pt x="179556" y="186041"/>
                  <a:pt x="124027" y="241570"/>
                  <a:pt x="124027" y="310069"/>
                </a:cubicBezTo>
                <a:lnTo>
                  <a:pt x="124027" y="3736886"/>
                </a:lnTo>
                <a:lnTo>
                  <a:pt x="0" y="3736886"/>
                </a:lnTo>
                <a:lnTo>
                  <a:pt x="0" y="310069"/>
                </a:lnTo>
                <a:cubicBezTo>
                  <a:pt x="0" y="173072"/>
                  <a:pt x="111058" y="62014"/>
                  <a:pt x="248055" y="62014"/>
                </a:cubicBezTo>
                <a:lnTo>
                  <a:pt x="372082" y="62014"/>
                </a:lnTo>
                <a:lnTo>
                  <a:pt x="372082" y="0"/>
                </a:lnTo>
                <a:close/>
              </a:path>
            </a:pathLst>
          </a:custGeom>
          <a:solidFill>
            <a:srgbClr val="006EFF">
              <a:alpha val="100000"/>
            </a:srgbClr>
          </a:solidFill>
          <a:ln w="28575">
            <a:solidFill>
              <a:srgbClr val="00E6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8" name="形状6"/>
          <p:cNvSpPr txBox="1"/>
          <p:nvPr/>
        </p:nvSpPr>
        <p:spPr>
          <a:xfrm>
            <a:off x="3852024" y="4766544"/>
            <a:ext cx="5055680" cy="135026"/>
          </a:xfrm>
          <a:prstGeom prst="rect"/>
          <a:solidFill>
            <a:srgbClr val="006EFF">
              <a:alpha val="100000"/>
            </a:srgbClr>
          </a:solidFill>
          <a:ln w="28575">
            <a:solidFill>
              <a:srgbClr val="00E6FF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pic>
        <p:nvPicPr>
          <p:cNvPr id="19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28343" y="5476846"/>
            <a:ext cx="1964265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  <p:bldP spid="17" grpId="0" animBg="1"/>
      <p:bldP spid="18" grpId="0" animBg="1"/>
      <p:bldP spid="8" grpId="0" animBg="1"/>
      <p:bldP spid="11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7012762" y="1806235"/>
            <a:ext cx="4572000" cy="227450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47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运动前后</a:t>
            </a:r>
            <a:r>
              <a:rPr lang="zh-CN" altLang="en-US" sz="4799" b="0" i="0" dirty="0">
                <a:solidFill>
                  <a:srgbClr val="FF0000">
                    <a:alpha val="100000"/>
                  </a:srgbClr>
                </a:solidFill>
                <a:latin typeface="宋体"/>
                <a:ea typeface="宋体"/>
              </a:rPr>
              <a:t>最明显的变化</a:t>
            </a:r>
            <a:r>
              <a:rPr lang="zh-CN" altLang="en-US" sz="47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是什么？</a:t>
            </a:r>
          </a:p>
        </p:txBody>
      </p:sp>
      <p:pic>
        <p:nvPicPr>
          <p:cNvPr id="3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431" y="1326966"/>
            <a:ext cx="6212100" cy="346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3101692" y="166554"/>
            <a:ext cx="6008970" cy="885825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47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感受我们的呼吸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361" y="1147429"/>
            <a:ext cx="2550709" cy="2398890"/>
          </a:xfrm>
          <a:prstGeom prst="rect">
            <a:avLst/>
          </a:prstGeom>
          <a:ln w="95250">
            <a:solidFill>
              <a:srgbClr val="FFFFFF">
                <a:alpha val="100000"/>
              </a:srgbClr>
            </a:solidFill>
          </a:ln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197" y="1052322"/>
            <a:ext cx="1916135" cy="2588971"/>
          </a:xfrm>
          <a:prstGeom prst="rect">
            <a:avLst/>
          </a:prstGeom>
        </p:spPr>
      </p:pic>
      <p:sp>
        <p:nvSpPr>
          <p:cNvPr id="5" name="文本2"/>
          <p:cNvSpPr txBox="1"/>
          <p:nvPr/>
        </p:nvSpPr>
        <p:spPr>
          <a:xfrm>
            <a:off x="-138217" y="3641112"/>
            <a:ext cx="5554589" cy="726884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1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1.将食指放在鼻前，深呼吸。</a:t>
            </a:r>
          </a:p>
        </p:txBody>
      </p:sp>
      <p:sp>
        <p:nvSpPr>
          <p:cNvPr id="6" name="文本3"/>
          <p:cNvSpPr txBox="1"/>
          <p:nvPr/>
        </p:nvSpPr>
        <p:spPr>
          <a:xfrm>
            <a:off x="5826223" y="3641331"/>
            <a:ext cx="5978671" cy="72688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199" b="1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2.将两手放在胸下方，深呼吸。</a:t>
            </a:r>
          </a:p>
        </p:txBody>
      </p:sp>
      <p:sp>
        <p:nvSpPr>
          <p:cNvPr id="7" name="文本4"/>
          <p:cNvSpPr txBox="1"/>
          <p:nvPr/>
        </p:nvSpPr>
        <p:spPr>
          <a:xfrm>
            <a:off x="307677" y="4122496"/>
            <a:ext cx="1714500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736D22">
                    <a:alpha val="100000"/>
                  </a:srgbClr>
                </a:solidFill>
                <a:latin typeface="Microsoft YaHei"/>
                <a:ea typeface="Microsoft YaHei"/>
              </a:rPr>
              <a:t>现象：</a:t>
            </a:r>
          </a:p>
        </p:txBody>
      </p:sp>
      <p:sp>
        <p:nvSpPr>
          <p:cNvPr id="8" name="文本5"/>
          <p:cNvSpPr txBox="1"/>
          <p:nvPr/>
        </p:nvSpPr>
        <p:spPr>
          <a:xfrm>
            <a:off x="6223168" y="4272582"/>
            <a:ext cx="1714500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736D22">
                    <a:alpha val="100000"/>
                  </a:srgbClr>
                </a:solidFill>
                <a:latin typeface="Microsoft YaHei"/>
                <a:ea typeface="Microsoft YaHei"/>
              </a:rPr>
              <a:t>现象：</a:t>
            </a:r>
          </a:p>
        </p:txBody>
      </p:sp>
      <p:sp>
        <p:nvSpPr>
          <p:cNvPr id="9" name="文本6"/>
          <p:cNvSpPr txBox="1"/>
          <p:nvPr/>
        </p:nvSpPr>
        <p:spPr>
          <a:xfrm>
            <a:off x="746417" y="4820850"/>
            <a:ext cx="4356497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1" i="0" dirty="0">
                <a:solidFill>
                  <a:srgbClr val="009CAE">
                    <a:alpha val="100000"/>
                  </a:srgbClr>
                </a:solidFill>
                <a:latin typeface="Microsoft YaHei"/>
                <a:ea typeface="Microsoft YaHei"/>
              </a:rPr>
              <a:t>有气流进、出鼻腔。</a:t>
            </a:r>
          </a:p>
        </p:txBody>
      </p:sp>
      <p:sp>
        <p:nvSpPr>
          <p:cNvPr id="10" name="文本7"/>
          <p:cNvSpPr txBox="1"/>
          <p:nvPr/>
        </p:nvSpPr>
        <p:spPr>
          <a:xfrm>
            <a:off x="7428052" y="4217775"/>
            <a:ext cx="4086225" cy="2000726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599" b="1" i="0" dirty="0">
                <a:solidFill>
                  <a:srgbClr val="009CAE">
                    <a:alpha val="100000"/>
                  </a:srgbClr>
                </a:solidFill>
                <a:latin typeface="Microsoft YaHei"/>
                <a:ea typeface="Microsoft YaHei"/>
              </a:rPr>
              <a:t>身体有起伏；</a:t>
            </a:r>
          </a:p>
          <a:p>
            <a:pPr marL="0" algn="ctr"/>
            <a:r>
              <a:rPr lang="zh-CN" altLang="en-US" sz="3599" b="1" i="0" dirty="0">
                <a:solidFill>
                  <a:srgbClr val="009CAE">
                    <a:alpha val="100000"/>
                  </a:srgbClr>
                </a:solidFill>
                <a:latin typeface="Microsoft YaHei"/>
                <a:ea typeface="Microsoft YaHei"/>
              </a:rPr>
              <a:t>吸气时胸廓扩大，</a:t>
            </a:r>
          </a:p>
          <a:p>
            <a:pPr marL="0" algn="ctr"/>
            <a:r>
              <a:rPr lang="zh-CN" altLang="en-US" sz="3599" b="1" i="0" dirty="0">
                <a:solidFill>
                  <a:srgbClr val="009CAE">
                    <a:alpha val="100000"/>
                  </a:srgbClr>
                </a:solidFill>
                <a:latin typeface="Microsoft YaHei"/>
                <a:ea typeface="Microsoft YaHei"/>
              </a:rPr>
              <a:t>呼气时胸廓缩小。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608809" y="134845"/>
            <a:ext cx="11163300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活动一：空气经过了人体的哪些器官呢？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2714" y="1285313"/>
            <a:ext cx="6305998" cy="5143500"/>
          </a:xfrm>
          <a:prstGeom prst="rect">
            <a:avLst/>
          </a:prstGeom>
        </p:spPr>
      </p:pic>
      <p:sp>
        <p:nvSpPr>
          <p:cNvPr id="4" name="文本2"/>
          <p:cNvSpPr txBox="1"/>
          <p:nvPr/>
        </p:nvSpPr>
        <p:spPr>
          <a:xfrm>
            <a:off x="1172889" y="2338597"/>
            <a:ext cx="2886075" cy="1581150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画出你的想法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144" y="91288"/>
            <a:ext cx="11869207" cy="667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25" y="182756"/>
            <a:ext cx="6238875" cy="613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2117103" y="3253207"/>
            <a:ext cx="7393896" cy="1263653"/>
          </a:xfrm>
          <a:prstGeom prst="rect"/>
          <a:solidFill>
            <a:srgbClr val="C1AEFF">
              <a:alpha val="100000"/>
            </a:srgbClr>
          </a:solidFill>
          <a:ln w="9525">
            <a:solidFill>
              <a:srgbClr val="000000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" name="文本1"/>
          <p:cNvSpPr txBox="1"/>
          <p:nvPr/>
        </p:nvSpPr>
        <p:spPr>
          <a:xfrm>
            <a:off x="2105825" y="3210354"/>
            <a:ext cx="7416403" cy="134937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0" i="0" dirty="0">
                <a:solidFill>
                  <a:srgbClr val="000000">
                    <a:alpha val="100000"/>
                  </a:srgbClr>
                </a:solidFill>
                <a:latin typeface="隶书"/>
                <a:ea typeface="隶书"/>
              </a:rPr>
              <a:t>2.它们结构方面一样吗？有什么不同？</a:t>
            </a:r>
          </a:p>
        </p:txBody>
      </p:sp>
      <p:sp>
        <p:nvSpPr>
          <p:cNvPr id="4" name="文本2"/>
          <p:cNvSpPr txBox="1"/>
          <p:nvPr/>
        </p:nvSpPr>
        <p:spPr>
          <a:xfrm>
            <a:off x="1795929" y="282569"/>
            <a:ext cx="8601075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1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口腔属于呼吸器官吗？</a:t>
            </a:r>
          </a:p>
        </p:txBody>
      </p:sp>
      <p:sp>
        <p:nvSpPr>
          <p:cNvPr id="5" name="形状2"/>
          <p:cNvSpPr txBox="1"/>
          <p:nvPr/>
        </p:nvSpPr>
        <p:spPr>
          <a:xfrm>
            <a:off x="2117055" y="1253919"/>
            <a:ext cx="7393905" cy="1263653"/>
          </a:xfrm>
          <a:prstGeom prst="rect"/>
          <a:solidFill>
            <a:srgbClr val="C1AEFF">
              <a:alpha val="100000"/>
            </a:srgbClr>
          </a:solidFill>
          <a:ln w="9525">
            <a:solidFill>
              <a:srgbClr val="000000">
                <a:alpha val="0"/>
              </a:srgbClr>
            </a:solidFill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文本3"/>
          <p:cNvSpPr txBox="1"/>
          <p:nvPr/>
        </p:nvSpPr>
        <p:spPr>
          <a:xfrm>
            <a:off x="2022215" y="1168460"/>
            <a:ext cx="7296150" cy="134937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3999" b="0" i="0" dirty="0">
                <a:solidFill>
                  <a:srgbClr val="000000">
                    <a:alpha val="100000"/>
                  </a:srgbClr>
                </a:solidFill>
                <a:latin typeface="隶书"/>
                <a:ea typeface="隶书"/>
              </a:rPr>
              <a:t>1.说说你用鼻腔和口腔呼吸的不同感受？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3" grpId="0" animBg="1"/>
    </p:bldLst>
  </p:timing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743980" y="222037"/>
            <a:ext cx="9077325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活动二：介绍空气的旅行路线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267179" y="1537954"/>
            <a:ext cx="7436644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1" i="0" dirty="0">
                <a:solidFill>
                  <a:srgbClr val="FF0000">
                    <a:alpha val="100000"/>
                  </a:srgbClr>
                </a:solidFill>
                <a:latin typeface="宋体"/>
                <a:ea typeface="宋体"/>
              </a:rPr>
              <a:t>1.小组内自由交流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3556949" y="2854109"/>
            <a:ext cx="4857750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ctr"/>
            <a:r>
              <a:rPr lang="zh-CN" altLang="en-US" sz="4799" b="1" i="0" dirty="0">
                <a:solidFill>
                  <a:srgbClr val="FF0000">
                    <a:alpha val="100000"/>
                  </a:srgbClr>
                </a:solidFill>
                <a:latin typeface="宋体"/>
                <a:ea typeface="宋体"/>
              </a:rPr>
              <a:t>2说一说，指一指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9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CE2F5">
            <a:alpha val="100000"/>
          </a:srgb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5300" y="32385"/>
            <a:ext cx="1551305" cy="1077595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44895"/>
            <a:ext cx="12149455" cy="734695"/>
          </a:xfrm>
          <a:prstGeom prst="rect">
            <a:avLst/>
          </a:prstGeom>
        </p:spPr>
      </p:pic>
      <p:sp>
        <p:nvSpPr>
          <p:cNvPr id="4" name="形状1"/>
          <p:cNvSpPr txBox="1"/>
          <p:nvPr/>
        </p:nvSpPr>
        <p:spPr>
          <a:xfrm>
            <a:off x="904504" y="5575906"/>
            <a:ext cx="10487025" cy="732155"/>
          </a:xfrm>
          <a:prstGeom prst="rect"/>
          <a:solidFill>
            <a:srgbClr val="9ADFBF">
              <a:alpha val="100000"/>
            </a:srgbClr>
          </a:solidFill>
          <a:ln w="12700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pic>
        <p:nvPicPr>
          <p:cNvPr id="5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0" t="0" r="2421" b="0"/>
          <a:stretch>
            <a:fillRect/>
          </a:stretch>
        </p:blipFill>
        <p:spPr>
          <a:xfrm>
            <a:off x="1557423" y="966168"/>
            <a:ext cx="3832225" cy="4305935"/>
          </a:xfrm>
          <a:prstGeom prst="rect">
            <a:avLst/>
          </a:prstGeom>
        </p:spPr>
      </p:pic>
      <p:sp>
        <p:nvSpPr>
          <p:cNvPr id="6" name="文本1"/>
          <p:cNvSpPr txBox="1"/>
          <p:nvPr/>
        </p:nvSpPr>
        <p:spPr>
          <a:xfrm>
            <a:off x="4610119" y="32576"/>
            <a:ext cx="2659380" cy="743585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人的呼吸过程</a:t>
            </a:r>
          </a:p>
        </p:txBody>
      </p:sp>
      <p:sp>
        <p:nvSpPr>
          <p:cNvPr id="7" name="文本2"/>
          <p:cNvSpPr txBox="1"/>
          <p:nvPr/>
        </p:nvSpPr>
        <p:spPr>
          <a:xfrm>
            <a:off x="898208" y="5631647"/>
            <a:ext cx="10910570" cy="62039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buFont typeface="Wingdings"/>
              <a:buChar char="l"/>
            </a:pPr>
            <a:r>
              <a:rPr lang="zh-CN" altLang="en-US" sz="21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人体呼吸的过程：</a:t>
            </a:r>
          </a:p>
        </p:txBody>
      </p:sp>
      <p:sp>
        <p:nvSpPr>
          <p:cNvPr id="8" name="形状2"/>
          <p:cNvSpPr txBox="1"/>
          <p:nvPr/>
        </p:nvSpPr>
        <p:spPr>
          <a:xfrm>
            <a:off x="4325620" y="2710815"/>
            <a:ext cx="130175" cy="130175"/>
          </a:xfrm>
          <a:custGeom>
            <a:avLst/>
            <a:gdLst>
              <a:gd name="connsiteX0" fmla="*/ 65088 w 130175"/>
              <a:gd name="connsiteY0" fmla="*/ 0 h 130175"/>
              <a:gd name="connsiteX1" fmla="*/ 101034 w 130175"/>
              <a:gd name="connsiteY1" fmla="*/ 0 h 130175"/>
              <a:gd name="connsiteX2" fmla="*/ 130175 w 130175"/>
              <a:gd name="connsiteY2" fmla="*/ 101034 h 130175"/>
              <a:gd name="connsiteX3" fmla="*/ 29141 w 130175"/>
              <a:gd name="connsiteY3" fmla="*/ 130175 h 130175"/>
              <a:gd name="connsiteX4" fmla="*/ 0 w 130175"/>
              <a:gd name="connsiteY4" fmla="*/ 29141 h 13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5" h="130175">
                <a:moveTo>
                  <a:pt x="65088" y="0"/>
                </a:moveTo>
                <a:cubicBezTo>
                  <a:pt x="101034" y="0"/>
                  <a:pt x="130175" y="29141"/>
                  <a:pt x="130175" y="65088"/>
                </a:cubicBezTo>
                <a:cubicBezTo>
                  <a:pt x="130175" y="101034"/>
                  <a:pt x="101034" y="130175"/>
                  <a:pt x="65088" y="130175"/>
                </a:cubicBezTo>
                <a:cubicBezTo>
                  <a:pt x="29141" y="130175"/>
                  <a:pt x="0" y="101034"/>
                  <a:pt x="0" y="65088"/>
                </a:cubicBezTo>
                <a:cubicBezTo>
                  <a:pt x="0" y="29141"/>
                  <a:pt x="29141" y="0"/>
                  <a:pt x="65088" y="0"/>
                </a:cubicBezTo>
                <a:close/>
              </a:path>
            </a:pathLst>
          </a:custGeom>
          <a:solidFill>
            <a:srgbClr val="34A471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9" name="形状3"/>
          <p:cNvSpPr txBox="1"/>
          <p:nvPr/>
        </p:nvSpPr>
        <p:spPr>
          <a:xfrm>
            <a:off x="4325620" y="2499995"/>
            <a:ext cx="130175" cy="130175"/>
          </a:xfrm>
          <a:custGeom>
            <a:avLst/>
            <a:gdLst>
              <a:gd name="connsiteX0" fmla="*/ 65088 w 130175"/>
              <a:gd name="connsiteY0" fmla="*/ 0 h 130175"/>
              <a:gd name="connsiteX1" fmla="*/ 101034 w 130175"/>
              <a:gd name="connsiteY1" fmla="*/ 0 h 130175"/>
              <a:gd name="connsiteX2" fmla="*/ 130175 w 130175"/>
              <a:gd name="connsiteY2" fmla="*/ 101034 h 130175"/>
              <a:gd name="connsiteX3" fmla="*/ 29141 w 130175"/>
              <a:gd name="connsiteY3" fmla="*/ 130175 h 130175"/>
              <a:gd name="connsiteX4" fmla="*/ 0 w 130175"/>
              <a:gd name="connsiteY4" fmla="*/ 29141 h 13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5" h="130175">
                <a:moveTo>
                  <a:pt x="65088" y="0"/>
                </a:moveTo>
                <a:cubicBezTo>
                  <a:pt x="101034" y="0"/>
                  <a:pt x="130175" y="29141"/>
                  <a:pt x="130175" y="65088"/>
                </a:cubicBezTo>
                <a:cubicBezTo>
                  <a:pt x="130175" y="101034"/>
                  <a:pt x="101034" y="130175"/>
                  <a:pt x="65088" y="130175"/>
                </a:cubicBezTo>
                <a:cubicBezTo>
                  <a:pt x="29141" y="130175"/>
                  <a:pt x="0" y="101034"/>
                  <a:pt x="0" y="65088"/>
                </a:cubicBezTo>
                <a:cubicBezTo>
                  <a:pt x="0" y="29141"/>
                  <a:pt x="29141" y="0"/>
                  <a:pt x="65088" y="0"/>
                </a:cubicBezTo>
                <a:close/>
              </a:path>
            </a:pathLst>
          </a:custGeom>
          <a:solidFill>
            <a:srgbClr val="34A471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10" name="形状4"/>
          <p:cNvSpPr txBox="1"/>
          <p:nvPr/>
        </p:nvSpPr>
        <p:spPr>
          <a:xfrm>
            <a:off x="2310765" y="4184015"/>
            <a:ext cx="150495" cy="150495"/>
          </a:xfrm>
          <a:custGeom>
            <a:avLst/>
            <a:gdLst>
              <a:gd name="connsiteX0" fmla="*/ 75248 w 150495"/>
              <a:gd name="connsiteY0" fmla="*/ 0 h 150495"/>
              <a:gd name="connsiteX1" fmla="*/ 116806 w 150495"/>
              <a:gd name="connsiteY1" fmla="*/ 0 h 150495"/>
              <a:gd name="connsiteX2" fmla="*/ 150495 w 150495"/>
              <a:gd name="connsiteY2" fmla="*/ 116806 h 150495"/>
              <a:gd name="connsiteX3" fmla="*/ 33689 w 150495"/>
              <a:gd name="connsiteY3" fmla="*/ 150495 h 150495"/>
              <a:gd name="connsiteX4" fmla="*/ 0 w 150495"/>
              <a:gd name="connsiteY4" fmla="*/ 33689 h 15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95" h="150495">
                <a:moveTo>
                  <a:pt x="75248" y="0"/>
                </a:moveTo>
                <a:cubicBezTo>
                  <a:pt x="116806" y="0"/>
                  <a:pt x="150495" y="33689"/>
                  <a:pt x="150495" y="75248"/>
                </a:cubicBezTo>
                <a:cubicBezTo>
                  <a:pt x="150495" y="116806"/>
                  <a:pt x="116806" y="150495"/>
                  <a:pt x="75248" y="150495"/>
                </a:cubicBezTo>
                <a:cubicBezTo>
                  <a:pt x="33689" y="150495"/>
                  <a:pt x="0" y="116806"/>
                  <a:pt x="0" y="75248"/>
                </a:cubicBezTo>
                <a:cubicBezTo>
                  <a:pt x="0" y="33689"/>
                  <a:pt x="33689" y="0"/>
                  <a:pt x="75248" y="0"/>
                </a:cubicBezTo>
                <a:close/>
              </a:path>
            </a:pathLst>
          </a:custGeom>
          <a:solidFill>
            <a:srgbClr val="34A471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11" name="形状5"/>
          <p:cNvSpPr txBox="1"/>
          <p:nvPr/>
        </p:nvSpPr>
        <p:spPr>
          <a:xfrm>
            <a:off x="3157855" y="4185285"/>
            <a:ext cx="150495" cy="150495"/>
          </a:xfrm>
          <a:custGeom>
            <a:avLst/>
            <a:gdLst>
              <a:gd name="connsiteX0" fmla="*/ 75248 w 150495"/>
              <a:gd name="connsiteY0" fmla="*/ 0 h 150495"/>
              <a:gd name="connsiteX1" fmla="*/ 116806 w 150495"/>
              <a:gd name="connsiteY1" fmla="*/ 0 h 150495"/>
              <a:gd name="connsiteX2" fmla="*/ 150495 w 150495"/>
              <a:gd name="connsiteY2" fmla="*/ 116806 h 150495"/>
              <a:gd name="connsiteX3" fmla="*/ 33689 w 150495"/>
              <a:gd name="connsiteY3" fmla="*/ 150495 h 150495"/>
              <a:gd name="connsiteX4" fmla="*/ 0 w 150495"/>
              <a:gd name="connsiteY4" fmla="*/ 33689 h 150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495" h="150495">
                <a:moveTo>
                  <a:pt x="75248" y="0"/>
                </a:moveTo>
                <a:cubicBezTo>
                  <a:pt x="116806" y="0"/>
                  <a:pt x="150495" y="33689"/>
                  <a:pt x="150495" y="75248"/>
                </a:cubicBezTo>
                <a:cubicBezTo>
                  <a:pt x="150495" y="116806"/>
                  <a:pt x="116806" y="150495"/>
                  <a:pt x="75248" y="150495"/>
                </a:cubicBezTo>
                <a:cubicBezTo>
                  <a:pt x="33689" y="150495"/>
                  <a:pt x="0" y="116806"/>
                  <a:pt x="0" y="75248"/>
                </a:cubicBezTo>
                <a:cubicBezTo>
                  <a:pt x="0" y="33689"/>
                  <a:pt x="33689" y="0"/>
                  <a:pt x="75248" y="0"/>
                </a:cubicBezTo>
                <a:close/>
              </a:path>
            </a:pathLst>
          </a:custGeom>
          <a:solidFill>
            <a:srgbClr val="34A471">
              <a:alpha val="100000"/>
            </a:srgbClr>
          </a:solidFill>
          <a:ln w="17462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12" name="文本3"/>
          <p:cNvSpPr txBox="1"/>
          <p:nvPr/>
        </p:nvSpPr>
        <p:spPr>
          <a:xfrm>
            <a:off x="4000183" y="1910080"/>
            <a:ext cx="833120" cy="697230"/>
          </a:xfrm>
          <a:prstGeom prst="rect">
            <a:avLst/>
          </a:prstGeom>
          <a:noFill/>
        </p:spPr>
        <p:txBody>
          <a:bodyPr anchor="t"/>
          <a:lstStyle/>
          <a:p>
            <a:pPr marL="0" algn="ctr">
              <a:lnSpc>
                <a:spcPts val="2100"/>
              </a:lnSpc>
            </a:pPr>
            <a:r>
              <a:rPr lang="zh-CN" altLang="en-US" sz="1800" b="1" i="0" dirty="0">
                <a:solidFill>
                  <a:srgbClr val="34A471">
                    <a:alpha val="100000"/>
                  </a:srgbClr>
                </a:solidFill>
                <a:latin typeface="宋体"/>
                <a:ea typeface="宋体"/>
              </a:rPr>
              <a:t>空气</a:t>
            </a:r>
          </a:p>
        </p:txBody>
      </p:sp>
      <p:sp>
        <p:nvSpPr>
          <p:cNvPr id="13" name="文本4"/>
          <p:cNvSpPr txBox="1"/>
          <p:nvPr/>
        </p:nvSpPr>
        <p:spPr>
          <a:xfrm>
            <a:off x="6011542" y="965883"/>
            <a:ext cx="4665583" cy="646791"/>
          </a:xfrm>
          <a:prstGeom prst="rect">
            <a:avLst/>
          </a:prstGeom>
          <a:noFill/>
        </p:spPr>
        <p:txBody>
          <a:bodyPr anchor="ctr"/>
          <a:lstStyle/>
          <a:p>
            <a:pPr marL="0" algn="ctr">
              <a:lnSpc>
                <a:spcPts val="3500"/>
              </a:lnSpc>
            </a:pPr>
            <a:r>
              <a:rPr lang="zh-CN" altLang="en-US" sz="29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1.吸进空气的过程：</a:t>
            </a:r>
          </a:p>
        </p:txBody>
      </p:sp>
      <p:sp>
        <p:nvSpPr>
          <p:cNvPr id="14" name="形状6"/>
          <p:cNvSpPr txBox="1"/>
          <p:nvPr/>
        </p:nvSpPr>
        <p:spPr>
          <a:xfrm>
            <a:off x="6483944" y="1981076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5" name="文本5"/>
          <p:cNvSpPr txBox="1"/>
          <p:nvPr/>
        </p:nvSpPr>
        <p:spPr>
          <a:xfrm>
            <a:off x="5733193" y="1456268"/>
            <a:ext cx="830580" cy="1059624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鼻腔</a:t>
            </a:r>
          </a:p>
        </p:txBody>
      </p:sp>
      <p:sp>
        <p:nvSpPr>
          <p:cNvPr id="16" name="文本6"/>
          <p:cNvSpPr txBox="1"/>
          <p:nvPr/>
        </p:nvSpPr>
        <p:spPr>
          <a:xfrm>
            <a:off x="6667652" y="1706623"/>
            <a:ext cx="601980" cy="5381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喉</a:t>
            </a:r>
          </a:p>
        </p:txBody>
      </p:sp>
      <p:sp>
        <p:nvSpPr>
          <p:cNvPr id="17" name="文本7"/>
          <p:cNvSpPr txBox="1"/>
          <p:nvPr/>
        </p:nvSpPr>
        <p:spPr>
          <a:xfrm>
            <a:off x="7479440" y="1706366"/>
            <a:ext cx="8305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气管</a:t>
            </a:r>
          </a:p>
        </p:txBody>
      </p:sp>
      <p:sp>
        <p:nvSpPr>
          <p:cNvPr id="18" name="文本8"/>
          <p:cNvSpPr txBox="1"/>
          <p:nvPr/>
        </p:nvSpPr>
        <p:spPr>
          <a:xfrm>
            <a:off x="8342443" y="1706432"/>
            <a:ext cx="1524714" cy="5381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支气管</a:t>
            </a:r>
          </a:p>
        </p:txBody>
      </p:sp>
      <p:sp>
        <p:nvSpPr>
          <p:cNvPr id="19" name="文本9"/>
          <p:cNvSpPr txBox="1"/>
          <p:nvPr/>
        </p:nvSpPr>
        <p:spPr>
          <a:xfrm>
            <a:off x="9867024" y="1717462"/>
            <a:ext cx="601980" cy="5381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肺</a:t>
            </a:r>
          </a:p>
        </p:txBody>
      </p:sp>
      <p:sp>
        <p:nvSpPr>
          <p:cNvPr id="20" name="形状7"/>
          <p:cNvSpPr txBox="1"/>
          <p:nvPr/>
        </p:nvSpPr>
        <p:spPr>
          <a:xfrm>
            <a:off x="7241819" y="1980886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1" name="形状8"/>
          <p:cNvSpPr txBox="1"/>
          <p:nvPr/>
        </p:nvSpPr>
        <p:spPr>
          <a:xfrm flipV="1">
            <a:off x="9634757" y="1979209"/>
            <a:ext cx="250148" cy="17039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2" name="文本10"/>
          <p:cNvSpPr txBox="1"/>
          <p:nvPr/>
        </p:nvSpPr>
        <p:spPr>
          <a:xfrm>
            <a:off x="6221463" y="2796092"/>
            <a:ext cx="4246483" cy="646791"/>
          </a:xfrm>
          <a:prstGeom prst="rect">
            <a:avLst/>
          </a:prstGeom>
          <a:noFill/>
        </p:spPr>
        <p:txBody>
          <a:bodyPr anchor="ctr"/>
          <a:lstStyle/>
          <a:p>
            <a:pPr marL="0" algn="ctr">
              <a:lnSpc>
                <a:spcPts val="3500"/>
              </a:lnSpc>
            </a:pPr>
            <a:r>
              <a:rPr lang="zh-CN" altLang="en-US" sz="2999" b="0" i="0" dirty="0">
                <a:solidFill>
                  <a:srgbClr val="000000">
                    <a:alpha val="100000"/>
                  </a:srgbClr>
                </a:solidFill>
                <a:latin typeface="宋体"/>
                <a:ea typeface="宋体"/>
              </a:rPr>
              <a:t>2.呼出气体的过程：</a:t>
            </a:r>
          </a:p>
        </p:txBody>
      </p:sp>
      <p:sp>
        <p:nvSpPr>
          <p:cNvPr id="23" name="形状9"/>
          <p:cNvSpPr txBox="1"/>
          <p:nvPr/>
        </p:nvSpPr>
        <p:spPr>
          <a:xfrm>
            <a:off x="6296654" y="3937073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4" name="文本11"/>
          <p:cNvSpPr txBox="1"/>
          <p:nvPr/>
        </p:nvSpPr>
        <p:spPr>
          <a:xfrm>
            <a:off x="9488319" y="3662496"/>
            <a:ext cx="830580" cy="5381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鼻腔</a:t>
            </a:r>
          </a:p>
        </p:txBody>
      </p:sp>
      <p:sp>
        <p:nvSpPr>
          <p:cNvPr id="25" name="文本12"/>
          <p:cNvSpPr txBox="1"/>
          <p:nvPr/>
        </p:nvSpPr>
        <p:spPr>
          <a:xfrm>
            <a:off x="8570814" y="3662458"/>
            <a:ext cx="6019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喉</a:t>
            </a:r>
          </a:p>
        </p:txBody>
      </p:sp>
      <p:sp>
        <p:nvSpPr>
          <p:cNvPr id="26" name="文本13"/>
          <p:cNvSpPr txBox="1"/>
          <p:nvPr/>
        </p:nvSpPr>
        <p:spPr>
          <a:xfrm>
            <a:off x="7613380" y="3617966"/>
            <a:ext cx="8305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气管</a:t>
            </a:r>
          </a:p>
        </p:txBody>
      </p:sp>
      <p:sp>
        <p:nvSpPr>
          <p:cNvPr id="27" name="文本14"/>
          <p:cNvSpPr txBox="1"/>
          <p:nvPr/>
        </p:nvSpPr>
        <p:spPr>
          <a:xfrm>
            <a:off x="6448501" y="3618062"/>
            <a:ext cx="1030605" cy="885825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支气管</a:t>
            </a:r>
          </a:p>
        </p:txBody>
      </p:sp>
      <p:sp>
        <p:nvSpPr>
          <p:cNvPr id="28" name="文本15"/>
          <p:cNvSpPr txBox="1"/>
          <p:nvPr/>
        </p:nvSpPr>
        <p:spPr>
          <a:xfrm>
            <a:off x="5847512" y="3618014"/>
            <a:ext cx="601980" cy="538162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方正楷体"/>
                <a:ea typeface="方正楷体"/>
              </a:rPr>
              <a:t>肺</a:t>
            </a:r>
          </a:p>
        </p:txBody>
      </p:sp>
      <p:sp>
        <p:nvSpPr>
          <p:cNvPr id="29" name="形状10"/>
          <p:cNvSpPr txBox="1"/>
          <p:nvPr/>
        </p:nvSpPr>
        <p:spPr>
          <a:xfrm>
            <a:off x="7443426" y="3937292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0" name="形状11"/>
          <p:cNvSpPr txBox="1"/>
          <p:nvPr/>
        </p:nvSpPr>
        <p:spPr>
          <a:xfrm>
            <a:off x="8331718" y="3937244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1" name="形状12"/>
          <p:cNvSpPr txBox="1"/>
          <p:nvPr/>
        </p:nvSpPr>
        <p:spPr>
          <a:xfrm>
            <a:off x="9173127" y="3937130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2" name="形状13"/>
          <p:cNvSpPr txBox="1"/>
          <p:nvPr/>
        </p:nvSpPr>
        <p:spPr>
          <a:xfrm flipV="1">
            <a:off x="4017454" y="5938256"/>
            <a:ext cx="434388" cy="19506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3" name="文本16"/>
          <p:cNvSpPr txBox="1"/>
          <p:nvPr/>
        </p:nvSpPr>
        <p:spPr>
          <a:xfrm>
            <a:off x="3484159" y="5716295"/>
            <a:ext cx="742378" cy="451231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鼻腔</a:t>
            </a:r>
          </a:p>
        </p:txBody>
      </p:sp>
      <p:sp>
        <p:nvSpPr>
          <p:cNvPr id="34" name="文本17"/>
          <p:cNvSpPr txBox="1"/>
          <p:nvPr/>
        </p:nvSpPr>
        <p:spPr>
          <a:xfrm>
            <a:off x="4316911" y="5662765"/>
            <a:ext cx="624840" cy="558803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喉</a:t>
            </a:r>
          </a:p>
        </p:txBody>
      </p:sp>
      <p:sp>
        <p:nvSpPr>
          <p:cNvPr id="35" name="文本18"/>
          <p:cNvSpPr txBox="1"/>
          <p:nvPr/>
        </p:nvSpPr>
        <p:spPr>
          <a:xfrm>
            <a:off x="4993091" y="5662603"/>
            <a:ext cx="8305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气管</a:t>
            </a:r>
          </a:p>
        </p:txBody>
      </p:sp>
      <p:sp>
        <p:nvSpPr>
          <p:cNvPr id="36" name="文本19"/>
          <p:cNvSpPr txBox="1"/>
          <p:nvPr/>
        </p:nvSpPr>
        <p:spPr>
          <a:xfrm>
            <a:off x="5823966" y="5662289"/>
            <a:ext cx="10591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支气管</a:t>
            </a:r>
          </a:p>
        </p:txBody>
      </p:sp>
      <p:sp>
        <p:nvSpPr>
          <p:cNvPr id="37" name="文本20"/>
          <p:cNvSpPr txBox="1"/>
          <p:nvPr/>
        </p:nvSpPr>
        <p:spPr>
          <a:xfrm>
            <a:off x="7077742" y="5662508"/>
            <a:ext cx="602615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FF0000">
                    <a:alpha val="100000"/>
                  </a:srgbClr>
                </a:solidFill>
                <a:latin typeface="方正楷体"/>
                <a:ea typeface="方正楷体"/>
              </a:rPr>
              <a:t>肺</a:t>
            </a:r>
          </a:p>
        </p:txBody>
      </p:sp>
      <p:sp>
        <p:nvSpPr>
          <p:cNvPr id="38" name="形状14"/>
          <p:cNvSpPr txBox="1"/>
          <p:nvPr/>
        </p:nvSpPr>
        <p:spPr>
          <a:xfrm>
            <a:off x="4833337" y="5937999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9" name="形状15"/>
          <p:cNvSpPr txBox="1"/>
          <p:nvPr/>
        </p:nvSpPr>
        <p:spPr>
          <a:xfrm>
            <a:off x="5771988" y="5937914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0" name="形状16"/>
          <p:cNvSpPr txBox="1"/>
          <p:nvPr/>
        </p:nvSpPr>
        <p:spPr>
          <a:xfrm>
            <a:off x="6810184" y="5937895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1" name="形状17"/>
          <p:cNvSpPr txBox="1"/>
          <p:nvPr/>
        </p:nvSpPr>
        <p:spPr>
          <a:xfrm>
            <a:off x="7651928" y="5937942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2" name="文本21"/>
          <p:cNvSpPr txBox="1"/>
          <p:nvPr/>
        </p:nvSpPr>
        <p:spPr>
          <a:xfrm>
            <a:off x="10469023" y="5662079"/>
            <a:ext cx="8305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鼻腔</a:t>
            </a:r>
          </a:p>
        </p:txBody>
      </p:sp>
      <p:sp>
        <p:nvSpPr>
          <p:cNvPr id="43" name="文本22"/>
          <p:cNvSpPr txBox="1"/>
          <p:nvPr/>
        </p:nvSpPr>
        <p:spPr>
          <a:xfrm>
            <a:off x="9866976" y="5662241"/>
            <a:ext cx="6019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喉</a:t>
            </a:r>
          </a:p>
        </p:txBody>
      </p:sp>
      <p:sp>
        <p:nvSpPr>
          <p:cNvPr id="44" name="文本23"/>
          <p:cNvSpPr txBox="1"/>
          <p:nvPr/>
        </p:nvSpPr>
        <p:spPr>
          <a:xfrm>
            <a:off x="8827008" y="5662174"/>
            <a:ext cx="8305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气管</a:t>
            </a:r>
          </a:p>
        </p:txBody>
      </p:sp>
      <p:sp>
        <p:nvSpPr>
          <p:cNvPr id="45" name="文本24"/>
          <p:cNvSpPr txBox="1"/>
          <p:nvPr/>
        </p:nvSpPr>
        <p:spPr>
          <a:xfrm>
            <a:off x="7814748" y="5662098"/>
            <a:ext cx="1059180" cy="55880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800" b="1" i="0" dirty="0">
                <a:solidFill>
                  <a:srgbClr val="6B0F99">
                    <a:alpha val="100000"/>
                  </a:srgbClr>
                </a:solidFill>
                <a:latin typeface="方正楷体"/>
                <a:ea typeface="方正楷体"/>
              </a:rPr>
              <a:t>支气管</a:t>
            </a:r>
          </a:p>
        </p:txBody>
      </p:sp>
      <p:sp>
        <p:nvSpPr>
          <p:cNvPr id="46" name="形状18"/>
          <p:cNvSpPr txBox="1"/>
          <p:nvPr/>
        </p:nvSpPr>
        <p:spPr>
          <a:xfrm>
            <a:off x="8703545" y="5937761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7" name="形状19"/>
          <p:cNvSpPr txBox="1"/>
          <p:nvPr/>
        </p:nvSpPr>
        <p:spPr>
          <a:xfrm>
            <a:off x="9597104" y="5937952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8" name="形状20"/>
          <p:cNvSpPr txBox="1"/>
          <p:nvPr/>
        </p:nvSpPr>
        <p:spPr>
          <a:xfrm>
            <a:off x="10318680" y="5937714"/>
            <a:ext cx="32400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9" name="形状21"/>
          <p:cNvSpPr txBox="1"/>
          <p:nvPr/>
        </p:nvSpPr>
        <p:spPr>
          <a:xfrm>
            <a:off x="5607310" y="2102082"/>
            <a:ext cx="4843780" cy="2005330"/>
          </a:xfrm>
          <a:custGeom>
            <a:avLst/>
            <a:gdLst>
              <a:gd name="connsiteX0" fmla="*/ 4560043 w 4843780"/>
              <a:gd name="connsiteY0" fmla="*/ 26857 h 2005330"/>
              <a:gd name="connsiteX1" fmla="*/ 4607668 w 4843780"/>
              <a:gd name="connsiteY1" fmla="*/ 23047 h 2005330"/>
              <a:gd name="connsiteX2" fmla="*/ 4831826 w 4843780"/>
              <a:gd name="connsiteY2" fmla="*/ 163997 h 2005330"/>
              <a:gd name="connsiteX3" fmla="*/ 4591161 w 4843780"/>
              <a:gd name="connsiteY3" fmla="*/ 673195 h 2005330"/>
              <a:gd name="connsiteX4" fmla="*/ 3139574 w 4843780"/>
              <a:gd name="connsiteY4" fmla="*/ 670014 h 2005330"/>
              <a:gd name="connsiteX5" fmla="*/ -378906 w 4843780"/>
              <a:gd name="connsiteY5" fmla="*/ 950646 h 2005330"/>
              <a:gd name="connsiteX6" fmla="*/ 235761 w 4843780"/>
              <a:gd name="connsiteY6" fmla="*/ 1996338 h 2005330"/>
              <a:gd name="connsiteX7" fmla="*/ 433250 w 4843780"/>
              <a:gd name="connsiteY7" fmla="*/ 2033795 h 2005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43780" h="2005330" fill="none" stroke="1">
                <a:moveTo>
                  <a:pt x="4560043" y="26857"/>
                </a:moveTo>
                <a:cubicBezTo>
                  <a:pt x="4607668" y="23047"/>
                  <a:pt x="4756894" y="-48066"/>
                  <a:pt x="4794355" y="57970"/>
                </a:cubicBezTo>
                <a:cubicBezTo>
                  <a:pt x="4831826" y="163997"/>
                  <a:pt x="4903576" y="442086"/>
                  <a:pt x="4747369" y="557636"/>
                </a:cubicBezTo>
                <a:cubicBezTo>
                  <a:pt x="4591161" y="673195"/>
                  <a:pt x="4888337" y="601444"/>
                  <a:pt x="4013955" y="635729"/>
                </a:cubicBezTo>
                <a:cubicBezTo>
                  <a:pt x="3139574" y="670014"/>
                  <a:pt x="1132374" y="507484"/>
                  <a:pt x="376729" y="729061"/>
                </a:cubicBezTo>
                <a:cubicBezTo>
                  <a:pt x="-378906" y="950646"/>
                  <a:pt x="235761" y="1490949"/>
                  <a:pt x="235761" y="1743648"/>
                </a:cubicBezTo>
                <a:cubicBezTo>
                  <a:pt x="235761" y="1996338"/>
                  <a:pt x="320218" y="1952530"/>
                  <a:pt x="376729" y="1993167"/>
                </a:cubicBezTo>
                <a:cubicBezTo>
                  <a:pt x="433250" y="2033795"/>
                  <a:pt x="491665" y="1960787"/>
                  <a:pt x="517068" y="1946815"/>
                </a:cubicBezTo>
              </a:path>
            </a:pathLst>
          </a:custGeom>
          <a:ln w="17462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  <a:r>
              <a:rPr lang="zh-CN" altLang="en-US" sz="1800" b="0" i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</a:rPr>
              <a:t> </a:t>
            </a:r>
          </a:p>
        </p:txBody>
      </p:sp>
      <p:sp>
        <p:nvSpPr>
          <p:cNvPr id="50" name="形状22"/>
          <p:cNvSpPr txBox="1"/>
          <p:nvPr/>
        </p:nvSpPr>
        <p:spPr>
          <a:xfrm>
            <a:off x="8198958" y="1981400"/>
            <a:ext cx="359410" cy="6350"/>
          </a:xfrm>
          <a:prstGeom prst="line"/>
          <a:ln w="11113">
            <a:solidFill>
              <a:srgbClr val="FF0000">
                <a:alpha val="100000"/>
              </a:srgbClr>
            </a:solidFill>
            <a:prstDash val="solid"/>
            <a:tailEnd type="arrow" w="sm" len="sm"/>
          </a:ln>
        </p:spPr>
        <p:txBody>
          <a:bodyPr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9" dur="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4" dur="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fade">
                                      <p:cBhvr>
                                        <p:cTn id="19" dur="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0 -0.01972 C -0.00182 -0.02731 -0.00906 -0.04806 -0.01526 -0.05944 C -0.02146 -0.07083 -0.02656 -0.06009 -0.02984 -0.07667 C -0.03313 -0.09324 -0.03177 -0.11287 -0.03177 -0.14222 C -0.03177 -0.17157 -0.03177 -0.20018 -0.02984 -0.22324 C -0.02792 -0.24630 -0.02885 -0.25009 -0.02208 -0.25768 C -0.01531 -0.26528 -0.01042 -0.26426 0.00411 -0.26120 C 0.01865 -0.25815 0.03203 -0.24426 0.05068 -0.24222 C 0.06932 -0.24019 0.08885 -0.24870 0.09724 -0.25083 " pathEditMode="relative">
                                      <p:cBhvr>
                                        <p:cTn id="2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 0.00000 C 0.00474 -0.01102 0.01708 -0.04000 0.02521 -0.05861 C 0.03333 -0.07722 0.03760 -0.06519 0.04073 -0.09315 C 0.04385 -0.12111 0.03917 -0.16593 0.04073 -0.19833 C 0.04229 -0.23074 0.04016 -0.24583 0.04849 -0.25518 C 0.05682 -0.26454 0.06828 -0.25111 0.08245 -0.24491 C 0.09661 -0.23870 0.10266 -0.23213 0.11932 -0.22417 C 0.13599 -0.21620 0.15729 -0.20861 0.16589 -0.20519 " pathEditMode="relative">
                                      <p:cBhvr>
                                        <p:cTn id="3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9" grpId="0" animBg="1"/>
      <p:bldP spid="8" grpId="0" animBg="1"/>
      <p:bldP spid="10" grpId="0" animBg="1"/>
      <p:bldP spid="11" grpId="0" animBg="1"/>
      <p:bldP spid="11" grpId="1" animBg="1"/>
      <p:bldP spid="10" grpId="1" animBg="1"/>
      <p:bldP spid="49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小甜果</dc:creator>
  <dc:title>人的呼吸  刘珺(12-06 0946 修改)</dc:title>
  <revision>1</revision>
  <dcterms:created xsi:type="dcterms:W3CDTF">2024-12-17T01:34:07.0783419Z</dcterms:created>
  <dcterms:modified xsi:type="dcterms:W3CDTF">2024-12-17T01:34:07.0783486Z</dcterms:modified>
  <lastModifiedBy>小甜果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5.2.4.8615</vt:lpwstr>
  </op:property>
  <op:property fmtid="{D5CDD505-2E9C-101B-9397-08002B2CF9AE}" pid="4" name="EasiNoteCoursewareInfo">
    <vt:lpwstr>29c07d1a-681e-4041-8803-de8218c3574a:2</vt:lpwstr>
  </op:property>
  <op:property fmtid="{D5CDD505-2E9C-101B-9397-08002B2CF9AE}" pid="5" name="EasiNoteDocumentName">
    <vt:lpwstr>人的呼吸  刘珺(12-06 0946 修改)</vt:lpwstr>
  </op:property>
  <op:property fmtid="{D5CDD505-2E9C-101B-9397-08002B2CF9AE}" pid="6" name="EasiNoteAuthor">
    <vt:lpwstr>xlvrppstgkixkhwxjknzwr11454r5991</vt:lpwstr>
  </op:property>
  <op:property fmtid="{D5CDD505-2E9C-101B-9397-08002B2CF9AE}" pid="7" name="EasiNoteUpstreamCoursewareInfo_0">
    <vt:lpwstr>29c07d1a-681e-4041-8803-de8218c3574a</vt:lpwstr>
  </op:property>
</op:Properties>
</file>