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81" r:id="rId3"/>
    <p:sldId id="346" r:id="rId4"/>
    <p:sldId id="363" r:id="rId5"/>
    <p:sldId id="316" r:id="rId6"/>
    <p:sldId id="330" r:id="rId7"/>
    <p:sldId id="314" r:id="rId8"/>
    <p:sldId id="320" r:id="rId9"/>
    <p:sldId id="318" r:id="rId10"/>
    <p:sldId id="319" r:id="rId11"/>
    <p:sldId id="331" r:id="rId12"/>
    <p:sldId id="321" r:id="rId13"/>
    <p:sldId id="322" r:id="rId14"/>
    <p:sldId id="344" r:id="rId15"/>
    <p:sldId id="345" r:id="rId16"/>
    <p:sldId id="364" r:id="rId17"/>
    <p:sldId id="305" r:id="rId18"/>
    <p:sldId id="307" r:id="rId19"/>
    <p:sldId id="306" r:id="rId20"/>
    <p:sldId id="317" r:id="rId21"/>
  </p:sldIdLst>
  <p:sldSz cx="9144000" cy="6858000" type="screen4x3"/>
  <p:notesSz cx="6858000" cy="9144000"/>
  <p:embeddedFontLst>
    <p:embeddedFont>
      <p:font typeface="华文琥珀" charset="-122"/>
      <p:regular r:id="rId23"/>
    </p:embeddedFont>
    <p:embeddedFont>
      <p:font typeface="Impact" pitchFamily="34" charset="0"/>
      <p:regular r:id="rId24"/>
    </p:embeddedFont>
    <p:embeddedFont>
      <p:font typeface="微软雅黑" pitchFamily="34" charset="-122"/>
      <p:regular r:id="rId25"/>
      <p:bold r:id="rId26"/>
    </p:embeddedFont>
    <p:embeddedFont>
      <p:font typeface="等线" charset="-122"/>
      <p:regular r:id="rId27"/>
    </p:embeddedFont>
    <p:embeddedFont>
      <p:font typeface="等线 Light" charset="-122"/>
      <p:regular r:id="rId28"/>
    </p:embeddedFont>
    <p:embeddedFont>
      <p:font typeface="黑体" pitchFamily="49" charset="-122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7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-1896" y="-534"/>
      </p:cViewPr>
      <p:guideLst>
        <p:guide orient="horz" pos="57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4284B-0816-44B8-A19A-848F75CFBA6C}" type="datetimeFigureOut">
              <a:rPr lang="zh-CN" altLang="en-US" smtClean="0"/>
              <a:pPr/>
              <a:t>2024/10/28 Monday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176DC-ED42-4DF8-80F5-23FCB393740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E3B9C-5F8A-4F2A-8CE7-3B0ADE172B9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E3B9C-5F8A-4F2A-8CE7-3B0ADE172B9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image5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B978-FA90-4975-91C4-4B7BDA4B58C2}" type="datetimeFigureOut">
              <a:rPr lang="zh-CN" altLang="en-US" smtClean="0"/>
              <a:pPr/>
              <a:t>2024/10/28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EA4BE-1FFE-4F73-872B-E7AA9066EF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B978-FA90-4975-91C4-4B7BDA4B58C2}" type="datetimeFigureOut">
              <a:rPr lang="zh-CN" altLang="en-US" smtClean="0"/>
              <a:pPr/>
              <a:t>2024/10/28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EA4BE-1FFE-4F73-872B-E7AA9066EF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B978-FA90-4975-91C4-4B7BDA4B58C2}" type="datetimeFigureOut">
              <a:rPr lang="zh-CN" altLang="en-US" smtClean="0"/>
              <a:pPr/>
              <a:t>2024/10/28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EA4BE-1FFE-4F73-872B-E7AA9066EF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rgbClr val="0027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>
            <a:off x="1993106" y="-2676525"/>
            <a:ext cx="5157788" cy="12192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276933" y="852487"/>
            <a:ext cx="8590133" cy="568642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/>
              <a:pPr lvl="0" eaLnBrk="1" hangingPunct="1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684" b="27684"/>
          <a:stretch>
            <a:fillRect/>
          </a:stretch>
        </p:blipFill>
        <p:spPr>
          <a:xfrm>
            <a:off x="0" y="322"/>
            <a:ext cx="9144000" cy="68573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5943" y="18364"/>
            <a:ext cx="833438" cy="926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B978-FA90-4975-91C4-4B7BDA4B58C2}" type="datetimeFigureOut">
              <a:rPr lang="zh-CN" altLang="en-US" smtClean="0"/>
              <a:pPr/>
              <a:t>2024/10/28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EA4BE-1FFE-4F73-872B-E7AA9066EF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B978-FA90-4975-91C4-4B7BDA4B58C2}" type="datetimeFigureOut">
              <a:rPr lang="zh-CN" altLang="en-US" smtClean="0"/>
              <a:pPr/>
              <a:t>2024/10/28 Monday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EA4BE-1FFE-4F73-872B-E7AA9066EF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B978-FA90-4975-91C4-4B7BDA4B58C2}" type="datetimeFigureOut">
              <a:rPr lang="zh-CN" altLang="en-US" smtClean="0"/>
              <a:pPr/>
              <a:t>2024/10/28 Monday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EA4BE-1FFE-4F73-872B-E7AA9066EF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B978-FA90-4975-91C4-4B7BDA4B58C2}" type="datetimeFigureOut">
              <a:rPr lang="zh-CN" altLang="en-US" smtClean="0"/>
              <a:pPr/>
              <a:t>2024/10/28 Monday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EA4BE-1FFE-4F73-872B-E7AA9066EF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B978-FA90-4975-91C4-4B7BDA4B58C2}" type="datetimeFigureOut">
              <a:rPr lang="zh-CN" altLang="en-US" smtClean="0"/>
              <a:pPr/>
              <a:t>2024/10/28 Monday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EA4BE-1FFE-4F73-872B-E7AA9066EF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B978-FA90-4975-91C4-4B7BDA4B58C2}" type="datetimeFigureOut">
              <a:rPr lang="zh-CN" altLang="en-US" smtClean="0"/>
              <a:pPr/>
              <a:t>2024/10/28 Monday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EA4BE-1FFE-4F73-872B-E7AA9066EF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9B978-FA90-4975-91C4-4B7BDA4B58C2}" type="datetimeFigureOut">
              <a:rPr lang="zh-CN" altLang="en-US" smtClean="0"/>
              <a:pPr/>
              <a:t>2024/10/28 Monday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EA4BE-1FFE-4F73-872B-E7AA9066EF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9B978-FA90-4975-91C4-4B7BDA4B58C2}" type="datetimeFigureOut">
              <a:rPr lang="zh-CN" altLang="en-US" smtClean="0"/>
              <a:pPr/>
              <a:t>2024/10/28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EA4BE-1FFE-4F73-872B-E7AA9066EF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microsoft.com/office/2007/relationships/hdphoto" Target="../media/image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file:///C:\Users\Administrator\Desktop\2021.11&#26657;&#32423;&#12298;&#21160;&#36215;&#26469;&#19982;&#20572;&#19979;&#26469;&#12299;&#20108;&#19978;\&#36731;&#37325;&#19981;&#21516;.wmv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Administrator\Desktop\2021.11&#26657;&#32423;&#12298;&#21160;&#36215;&#26469;&#19982;&#20572;&#19979;&#26469;&#12299;&#20108;&#19978;\&#36731;&#37325;&#19981;&#21516;.wmv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file:///C:\Users\Administrator\Desktop\2021.11&#26657;&#32423;&#12298;&#21160;&#36215;&#26469;&#19982;&#20572;&#19979;&#26469;&#12299;&#20108;&#19978;\&#36386;&#36275;&#29699;&#35270;&#39057;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istrator\Desktop\2021.11&#26657;&#32423;&#12298;&#21160;&#36215;&#26469;&#19982;&#20572;&#19979;&#26469;&#12299;&#20108;&#19978;\&#36386;&#36275;&#29699;&#35270;&#39057;.mp4" TargetMode="Externa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file:///C:\Users\Administrator\Desktop\ae451a618c7e48758cc223d833d17fd4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2021.11&#26657;&#32423;&#12298;&#21160;&#36215;&#26469;&#19982;&#20572;&#19979;&#26469;&#12299;&#20108;&#19978;\ae451a618c7e48758cc223d833d17fd4.mp4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file:///C:\Users\Administrator\Desktop\2021.11&#26657;&#32423;&#12298;&#21160;&#36215;&#26469;&#19982;&#20572;&#19979;&#26469;&#12299;&#20108;&#19978;\&#24555;&#24930;&#19981;&#21516;.wmv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Administrator\Desktop\2021.11&#26657;&#32423;&#12298;&#21160;&#36215;&#26469;&#19982;&#20572;&#19979;&#26469;&#12299;&#20108;&#19978;\&#24555;&#24930;&#19981;&#21516;.wmv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" y="635"/>
            <a:ext cx="9159875" cy="68573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32180" y="2224405"/>
            <a:ext cx="754380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5400" spc="1500" dirty="0" smtClean="0"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  <a:sym typeface="+mn-ea"/>
              </a:rPr>
              <a:t>9.动起来与停下来</a:t>
            </a:r>
          </a:p>
        </p:txBody>
      </p:sp>
      <p:sp>
        <p:nvSpPr>
          <p:cNvPr id="15" name="矩形 14"/>
          <p:cNvSpPr/>
          <p:nvPr/>
        </p:nvSpPr>
        <p:spPr>
          <a:xfrm>
            <a:off x="307339" y="1187353"/>
            <a:ext cx="73533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sym typeface="+mn-ea"/>
              </a:rPr>
              <a:t>苏</a:t>
            </a:r>
            <a:r>
              <a:rPr lang="en-US" altLang="zh-CN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sym typeface="+mn-ea"/>
              </a:rPr>
              <a:t>教版小学科学二年级上册  第三单元  </a:t>
            </a:r>
            <a:r>
              <a:rPr lang="zh-CN" altLang="en-US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sym typeface="+mn-ea"/>
              </a:rPr>
              <a:t>《</a:t>
            </a:r>
            <a:r>
              <a:rPr lang="en-US" altLang="zh-CN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sym typeface="+mn-ea"/>
              </a:rPr>
              <a:t>用力以后</a:t>
            </a:r>
            <a:r>
              <a:rPr lang="zh-CN" altLang="en-US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sym typeface="+mn-ea"/>
              </a:rPr>
              <a:t>》</a:t>
            </a:r>
            <a:endParaRPr lang="zh-CN" altLang="en-US" sz="3600" spc="600" dirty="0" smtClean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尺子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719955" y="-3108325"/>
            <a:ext cx="789305" cy="746188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H="1">
            <a:off x="8737600" y="137160"/>
            <a:ext cx="11430" cy="27946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手掌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20000" flipH="1">
            <a:off x="8717915" y="1856740"/>
            <a:ext cx="427990" cy="92202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H="1">
            <a:off x="1496060" y="83820"/>
            <a:ext cx="29210" cy="26968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尺子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704080" y="309880"/>
            <a:ext cx="789305" cy="7461885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 flipH="1">
            <a:off x="8721725" y="3555365"/>
            <a:ext cx="11430" cy="27946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手掌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20000" flipH="1">
            <a:off x="8702040" y="5274945"/>
            <a:ext cx="427990" cy="922020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 flipH="1">
            <a:off x="1480185" y="3502025"/>
            <a:ext cx="29210" cy="26968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 descr="IMG_20181122_163654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66090" y="1595755"/>
            <a:ext cx="843280" cy="1184275"/>
          </a:xfrm>
          <a:prstGeom prst="rect">
            <a:avLst/>
          </a:prstGeom>
        </p:spPr>
      </p:pic>
      <p:pic>
        <p:nvPicPr>
          <p:cNvPr id="6" name="图片 5" descr="IMG_20181122_163735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32435" y="4993640"/>
            <a:ext cx="869950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42 -0.001111 L 0.796042 0.001111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796250 0.000000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417513"/>
            <a:ext cx="6858000" cy="1163637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实验：让小车装的物体轻些和重些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轻重不同.wmv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504951"/>
            <a:ext cx="9144000" cy="53530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49935" y="825500"/>
            <a:ext cx="73113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/>
              <a:t>实验：让小车装的物体轻些和重些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49935" y="1536700"/>
            <a:ext cx="80556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注意事项：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、两个两个小朋友合作，一个</a:t>
            </a:r>
            <a:r>
              <a:rPr lang="zh-CN" altLang="en-US" sz="2400" dirty="0">
                <a:solidFill>
                  <a:srgbClr val="FF0000"/>
                </a:solidFill>
              </a:rPr>
              <a:t>启动</a:t>
            </a:r>
            <a:r>
              <a:rPr lang="zh-CN" altLang="en-US" sz="2400" dirty="0"/>
              <a:t>小车，一个</a:t>
            </a:r>
            <a:r>
              <a:rPr lang="zh-CN" altLang="en-US" sz="2400" dirty="0">
                <a:solidFill>
                  <a:srgbClr val="FF0000"/>
                </a:solidFill>
              </a:rPr>
              <a:t>阻挡</a:t>
            </a:r>
            <a:r>
              <a:rPr lang="zh-CN" altLang="en-US" sz="2400" dirty="0"/>
              <a:t>小车。</a:t>
            </a:r>
          </a:p>
          <a:p>
            <a:endParaRPr lang="zh-CN" altLang="en-US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、同时启动两辆小车，尽量保持小车的</a:t>
            </a:r>
            <a:r>
              <a:rPr lang="zh-CN" altLang="en-US" sz="2400" dirty="0">
                <a:solidFill>
                  <a:srgbClr val="FF0000"/>
                </a:solidFill>
              </a:rPr>
              <a:t>快慢一样</a:t>
            </a:r>
            <a:r>
              <a:rPr lang="zh-CN" altLang="en-US" sz="2400" dirty="0" smtClean="0"/>
              <a:t>。</a:t>
            </a:r>
            <a:endParaRPr lang="en-US" altLang="zh-CN" sz="2400" dirty="0" smtClean="0"/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3</a:t>
            </a:r>
            <a:r>
              <a:rPr lang="zh-CN" altLang="en-US" sz="2400" dirty="0" smtClean="0"/>
              <a:t>、</a:t>
            </a:r>
            <a:r>
              <a:rPr lang="zh-CN" altLang="zh-CN" sz="2400" dirty="0" smtClean="0"/>
              <a:t>体验</a:t>
            </a:r>
            <a:r>
              <a:rPr lang="zh-CN" altLang="zh-CN" sz="2400" dirty="0" smtClean="0">
                <a:solidFill>
                  <a:srgbClr val="FF0000"/>
                </a:solidFill>
              </a:rPr>
              <a:t>双手</a:t>
            </a:r>
            <a:r>
              <a:rPr lang="zh-CN" altLang="zh-CN" sz="2400" dirty="0" smtClean="0"/>
              <a:t>的</a:t>
            </a:r>
            <a:r>
              <a:rPr lang="zh-CN" altLang="zh-CN" sz="2400" dirty="0" smtClean="0">
                <a:solidFill>
                  <a:srgbClr val="FF0000"/>
                </a:solidFill>
              </a:rPr>
              <a:t>感受</a:t>
            </a:r>
            <a:r>
              <a:rPr lang="zh-CN" altLang="en-US" sz="2400" dirty="0" smtClean="0"/>
              <a:t>，</a:t>
            </a:r>
            <a:r>
              <a:rPr lang="zh-CN" altLang="zh-CN" sz="2400" dirty="0" smtClean="0"/>
              <a:t>并完成记录单</a:t>
            </a:r>
            <a:r>
              <a:rPr lang="zh-CN" altLang="en-US" sz="2400" dirty="0" smtClean="0"/>
              <a:t>。</a:t>
            </a:r>
            <a:endParaRPr lang="zh-CN" altLang="zh-CN" sz="2400" dirty="0" smtClean="0"/>
          </a:p>
          <a:p>
            <a:endParaRPr lang="zh-CN" altLang="en-US" sz="2400" dirty="0"/>
          </a:p>
          <a:p>
            <a:endParaRPr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853440" y="4343400"/>
            <a:ext cx="75495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结论：</a:t>
            </a:r>
          </a:p>
          <a:p>
            <a:endParaRPr lang="zh-CN" altLang="en-US" sz="2400" dirty="0"/>
          </a:p>
          <a:p>
            <a:r>
              <a:rPr lang="zh-CN" altLang="en-US" sz="2400" dirty="0"/>
              <a:t>小车越重，启</a:t>
            </a:r>
            <a:r>
              <a:rPr lang="zh-CN" altLang="en-US" sz="2400" dirty="0" smtClean="0"/>
              <a:t>动用</a:t>
            </a:r>
            <a:r>
              <a:rPr lang="zh-CN" altLang="en-US" sz="2400" dirty="0" smtClean="0">
                <a:solidFill>
                  <a:srgbClr val="FF0000"/>
                </a:solidFill>
              </a:rPr>
              <a:t>力</a:t>
            </a:r>
            <a:r>
              <a:rPr lang="zh-CN" altLang="en-US" sz="2400" dirty="0"/>
              <a:t>越</a:t>
            </a:r>
            <a:r>
              <a:rPr lang="zh-CN" altLang="en-US" sz="2400" u="sng" dirty="0"/>
              <a:t>         </a:t>
            </a:r>
            <a:r>
              <a:rPr lang="zh-CN" altLang="en-US" sz="2400" dirty="0" smtClean="0"/>
              <a:t>，阻挡用</a:t>
            </a:r>
            <a:r>
              <a:rPr lang="zh-CN" altLang="en-US" sz="2400" dirty="0" smtClean="0">
                <a:solidFill>
                  <a:srgbClr val="FF0000"/>
                </a:solidFill>
              </a:rPr>
              <a:t>力</a:t>
            </a:r>
            <a:r>
              <a:rPr lang="zh-CN" altLang="en-US" sz="2400" dirty="0"/>
              <a:t>越</a:t>
            </a:r>
            <a:r>
              <a:rPr lang="zh-CN" altLang="en-US" sz="2400" u="sng" dirty="0"/>
              <a:t>         </a:t>
            </a:r>
            <a:r>
              <a:rPr lang="zh-CN" altLang="en-US" sz="2400" dirty="0"/>
              <a:t>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771265" y="4695190"/>
            <a:ext cx="73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</a:rPr>
              <a:t>  大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64934" y="4752340"/>
            <a:ext cx="1440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</a:rPr>
              <a:t>  大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870" y="514350"/>
            <a:ext cx="4345940" cy="29260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5" name="图片 24" descr="捕获.PNG"/>
          <p:cNvPicPr>
            <a:picLocks noChangeAspect="1"/>
          </p:cNvPicPr>
          <p:nvPr/>
        </p:nvPicPr>
        <p:blipFill>
          <a:blip r:embed="rId3" cstate="print"/>
          <a:srcRect l="8654" t="29932" r="6731" b="1503"/>
          <a:stretch>
            <a:fillRect/>
          </a:stretch>
        </p:blipFill>
        <p:spPr>
          <a:xfrm>
            <a:off x="838835" y="3683635"/>
            <a:ext cx="6634480" cy="3101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rcRect t="15561" b="21394"/>
          <a:stretch>
            <a:fillRect/>
          </a:stretch>
        </p:blipFill>
        <p:spPr>
          <a:xfrm>
            <a:off x="4649470" y="914400"/>
            <a:ext cx="4312920" cy="271970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57"/>
          <p:cNvSpPr/>
          <p:nvPr/>
        </p:nvSpPr>
        <p:spPr>
          <a:xfrm>
            <a:off x="3194050" y="44450"/>
            <a:ext cx="5921375" cy="647700"/>
          </a:xfrm>
          <a:custGeom>
            <a:avLst/>
            <a:gdLst>
              <a:gd name="connsiteX0" fmla="*/ 0 w 4078950"/>
              <a:gd name="connsiteY0" fmla="*/ 0 h 448751"/>
              <a:gd name="connsiteX1" fmla="*/ 4078950 w 4078950"/>
              <a:gd name="connsiteY1" fmla="*/ 0 h 448751"/>
              <a:gd name="connsiteX2" fmla="*/ 4078950 w 4078950"/>
              <a:gd name="connsiteY2" fmla="*/ 448751 h 448751"/>
              <a:gd name="connsiteX3" fmla="*/ 0 w 4078950"/>
              <a:gd name="connsiteY3" fmla="*/ 448751 h 448751"/>
              <a:gd name="connsiteX4" fmla="*/ 0 w 4078950"/>
              <a:gd name="connsiteY4" fmla="*/ 0 h 448751"/>
              <a:gd name="connsiteX0-1" fmla="*/ 0 w 4078950"/>
              <a:gd name="connsiteY0-2" fmla="*/ 330200 h 778951"/>
              <a:gd name="connsiteX1-3" fmla="*/ 2631150 w 4078950"/>
              <a:gd name="connsiteY1-4" fmla="*/ 0 h 778951"/>
              <a:gd name="connsiteX2-5" fmla="*/ 4078950 w 4078950"/>
              <a:gd name="connsiteY2-6" fmla="*/ 778951 h 778951"/>
              <a:gd name="connsiteX3-7" fmla="*/ 0 w 4078950"/>
              <a:gd name="connsiteY3-8" fmla="*/ 778951 h 778951"/>
              <a:gd name="connsiteX4-9" fmla="*/ 0 w 4078950"/>
              <a:gd name="connsiteY4-10" fmla="*/ 330200 h 778951"/>
              <a:gd name="connsiteX0-11" fmla="*/ 0 w 2631150"/>
              <a:gd name="connsiteY0-12" fmla="*/ 330200 h 778951"/>
              <a:gd name="connsiteX1-13" fmla="*/ 2631150 w 2631150"/>
              <a:gd name="connsiteY1-14" fmla="*/ 0 h 778951"/>
              <a:gd name="connsiteX2-15" fmla="*/ 2351750 w 2631150"/>
              <a:gd name="connsiteY2-16" fmla="*/ 258251 h 778951"/>
              <a:gd name="connsiteX3-17" fmla="*/ 0 w 2631150"/>
              <a:gd name="connsiteY3-18" fmla="*/ 778951 h 778951"/>
              <a:gd name="connsiteX4-19" fmla="*/ 0 w 2631150"/>
              <a:gd name="connsiteY4-20" fmla="*/ 330200 h 778951"/>
              <a:gd name="connsiteX0-21" fmla="*/ 0 w 2631150"/>
              <a:gd name="connsiteY0-22" fmla="*/ 330200 h 778951"/>
              <a:gd name="connsiteX1-23" fmla="*/ 2631150 w 2631150"/>
              <a:gd name="connsiteY1-24" fmla="*/ 0 h 778951"/>
              <a:gd name="connsiteX2-25" fmla="*/ 0 w 2631150"/>
              <a:gd name="connsiteY2-26" fmla="*/ 778951 h 778951"/>
              <a:gd name="connsiteX3-27" fmla="*/ 0 w 2631150"/>
              <a:gd name="connsiteY3-28" fmla="*/ 330200 h 778951"/>
              <a:gd name="connsiteX0-29" fmla="*/ 0 w 1132550"/>
              <a:gd name="connsiteY0-30" fmla="*/ 355600 h 804351"/>
              <a:gd name="connsiteX1-31" fmla="*/ 1132550 w 1132550"/>
              <a:gd name="connsiteY1-32" fmla="*/ 0 h 804351"/>
              <a:gd name="connsiteX2-33" fmla="*/ 0 w 1132550"/>
              <a:gd name="connsiteY2-34" fmla="*/ 804351 h 804351"/>
              <a:gd name="connsiteX3-35" fmla="*/ 0 w 1132550"/>
              <a:gd name="connsiteY3-36" fmla="*/ 355600 h 804351"/>
              <a:gd name="connsiteX0-37" fmla="*/ 0 w 1627850"/>
              <a:gd name="connsiteY0-38" fmla="*/ 228600 h 677351"/>
              <a:gd name="connsiteX1-39" fmla="*/ 1627850 w 1627850"/>
              <a:gd name="connsiteY1-40" fmla="*/ 0 h 677351"/>
              <a:gd name="connsiteX2-41" fmla="*/ 0 w 1627850"/>
              <a:gd name="connsiteY2-42" fmla="*/ 677351 h 677351"/>
              <a:gd name="connsiteX3-43" fmla="*/ 0 w 1627850"/>
              <a:gd name="connsiteY3-44" fmla="*/ 228600 h 677351"/>
              <a:gd name="connsiteX0-45" fmla="*/ 0 w 6415750"/>
              <a:gd name="connsiteY0-46" fmla="*/ 304800 h 753551"/>
              <a:gd name="connsiteX1-47" fmla="*/ 6415750 w 6415750"/>
              <a:gd name="connsiteY1-48" fmla="*/ 0 h 753551"/>
              <a:gd name="connsiteX2-49" fmla="*/ 0 w 6415750"/>
              <a:gd name="connsiteY2-50" fmla="*/ 753551 h 753551"/>
              <a:gd name="connsiteX3-51" fmla="*/ 0 w 6415750"/>
              <a:gd name="connsiteY3-52" fmla="*/ 304800 h 753551"/>
              <a:gd name="connsiteX0-53" fmla="*/ 0 w 6314150"/>
              <a:gd name="connsiteY0-54" fmla="*/ 342900 h 791651"/>
              <a:gd name="connsiteX1-55" fmla="*/ 6314150 w 6314150"/>
              <a:gd name="connsiteY1-56" fmla="*/ 0 h 791651"/>
              <a:gd name="connsiteX2-57" fmla="*/ 0 w 6314150"/>
              <a:gd name="connsiteY2-58" fmla="*/ 791651 h 791651"/>
              <a:gd name="connsiteX3-59" fmla="*/ 0 w 6314150"/>
              <a:gd name="connsiteY3-60" fmla="*/ 342900 h 7916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14150" h="791651">
                <a:moveTo>
                  <a:pt x="0" y="342900"/>
                </a:moveTo>
                <a:lnTo>
                  <a:pt x="6314150" y="0"/>
                </a:lnTo>
                <a:lnTo>
                  <a:pt x="0" y="791651"/>
                </a:lnTo>
                <a:lnTo>
                  <a:pt x="0" y="342900"/>
                </a:lnTo>
                <a:close/>
              </a:path>
            </a:pathLst>
          </a:custGeom>
          <a:solidFill>
            <a:srgbClr val="D6EC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2585" tIns="36293" rIns="72585" bIns="36293" anchor="ctr"/>
          <a:lstStyle/>
          <a:p>
            <a:pPr marL="0" marR="0" lvl="0" indent="0" algn="ctr" defTabSz="966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263525"/>
            <a:ext cx="3835400" cy="285750"/>
          </a:xfrm>
          <a:prstGeom prst="rect">
            <a:avLst/>
          </a:prstGeom>
          <a:solidFill>
            <a:srgbClr val="D6ECFF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2585" tIns="36293" rIns="72585" bIns="36293" anchor="ctr"/>
          <a:lstStyle/>
          <a:p>
            <a:pPr marL="0" marR="0" lvl="0" indent="0" algn="ctr" defTabSz="966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直角三角形 15"/>
          <p:cNvSpPr/>
          <p:nvPr/>
        </p:nvSpPr>
        <p:spPr>
          <a:xfrm flipV="1">
            <a:off x="3203575" y="549275"/>
            <a:ext cx="642938" cy="174625"/>
          </a:xfrm>
          <a:prstGeom prst="rtTriangle">
            <a:avLst/>
          </a:prstGeom>
          <a:solidFill>
            <a:srgbClr val="D6ECFF">
              <a:lumMod val="2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2585" tIns="36293" rIns="72585" bIns="36293" anchor="ctr"/>
          <a:lstStyle/>
          <a:p>
            <a:pPr marL="0" marR="0" lvl="0" indent="0" algn="ctr" defTabSz="966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81"/>
          <p:cNvGrpSpPr/>
          <p:nvPr/>
        </p:nvGrpSpPr>
        <p:grpSpPr>
          <a:xfrm flipH="1">
            <a:off x="8077200" y="269875"/>
            <a:ext cx="930275" cy="971550"/>
            <a:chOff x="0" y="0"/>
            <a:chExt cx="1865117" cy="1555038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919826" cy="907106"/>
            </a:xfrm>
            <a:prstGeom prst="rect">
              <a:avLst/>
            </a:prstGeom>
            <a:solidFill>
              <a:srgbClr val="D6ECFF">
                <a:lumMod val="75000"/>
                <a:alpha val="58824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72585" tIns="36293" rIns="72585" bIns="36293" anchor="ctr"/>
            <a:lstStyle/>
            <a:p>
              <a:pPr marL="0" marR="0" lvl="0" indent="0" algn="ctr" defTabSz="966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053504" y="106718"/>
              <a:ext cx="486968" cy="480233"/>
            </a:xfrm>
            <a:prstGeom prst="rect">
              <a:avLst/>
            </a:prstGeom>
            <a:solidFill>
              <a:srgbClr val="5FE8D6">
                <a:alpha val="65882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72585" tIns="36293" rIns="72585" bIns="36293" anchor="ctr"/>
            <a:lstStyle/>
            <a:p>
              <a:pPr marL="0" marR="0" lvl="0" indent="0" algn="ctr" defTabSz="966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5934" y="1003661"/>
              <a:ext cx="296001" cy="297286"/>
            </a:xfrm>
            <a:prstGeom prst="rect">
              <a:avLst/>
            </a:prstGeom>
            <a:solidFill>
              <a:srgbClr val="FF9F9F">
                <a:alpha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72585" tIns="36293" rIns="72585" bIns="36293" anchor="ctr"/>
            <a:lstStyle/>
            <a:p>
              <a:pPr marL="0" marR="0" lvl="0" indent="0" algn="ctr" defTabSz="966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91483" y="1367011"/>
              <a:ext cx="187786" cy="188027"/>
            </a:xfrm>
            <a:prstGeom prst="rect">
              <a:avLst/>
            </a:prstGeom>
            <a:solidFill>
              <a:srgbClr val="9DDFBE">
                <a:alpha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72585" tIns="36293" rIns="72585" bIns="36293" anchor="ctr"/>
            <a:lstStyle/>
            <a:p>
              <a:pPr marL="0" marR="0" lvl="0" indent="0" algn="ctr" defTabSz="966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677331" y="106718"/>
              <a:ext cx="187786" cy="188027"/>
            </a:xfrm>
            <a:prstGeom prst="rect">
              <a:avLst/>
            </a:prstGeom>
            <a:solidFill>
              <a:srgbClr val="FFFFCC">
                <a:alpha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72585" tIns="36293" rIns="72585" bIns="36293" anchor="ctr"/>
            <a:lstStyle/>
            <a:p>
              <a:pPr marL="0" marR="0" lvl="0" indent="0" algn="ctr" defTabSz="966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050322" y="719079"/>
              <a:ext cx="187784" cy="188027"/>
            </a:xfrm>
            <a:prstGeom prst="rect">
              <a:avLst/>
            </a:prstGeom>
            <a:solidFill>
              <a:srgbClr val="FFFFCC">
                <a:alpha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72585" tIns="36293" rIns="72585" bIns="36293" anchor="ctr"/>
            <a:lstStyle/>
            <a:p>
              <a:pPr marL="0" marR="0" lvl="0" indent="0" algn="ctr" defTabSz="966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16" descr="交流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650" y="981075"/>
            <a:ext cx="900113" cy="898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1656080" y="1241425"/>
            <a:ext cx="66630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两人玩</a:t>
            </a:r>
            <a:r>
              <a:rPr lang="zh-CN" altLang="en-US" sz="2400" b="1" dirty="0" smtClean="0"/>
              <a:t>吹小球</a:t>
            </a:r>
            <a:r>
              <a:rPr lang="zh-CN" altLang="en-US" sz="2400" b="1" dirty="0"/>
              <a:t>的游戏，看</a:t>
            </a:r>
            <a:r>
              <a:rPr lang="zh-CN" altLang="en-US" sz="2400" b="1" dirty="0" smtClean="0"/>
              <a:t>谁两分</a:t>
            </a:r>
            <a:r>
              <a:rPr lang="zh-CN" altLang="en-US" sz="2400" b="1" dirty="0"/>
              <a:t>钟内进球多</a:t>
            </a:r>
          </a:p>
        </p:txBody>
      </p:sp>
      <p:sp>
        <p:nvSpPr>
          <p:cNvPr id="9" name="云形标注 8"/>
          <p:cNvSpPr/>
          <p:nvPr/>
        </p:nvSpPr>
        <p:spPr>
          <a:xfrm>
            <a:off x="2359660" y="1701800"/>
            <a:ext cx="2753995" cy="1680845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要求：吸管不能碰</a:t>
            </a:r>
            <a:r>
              <a:rPr lang="zh-CN" altLang="en-US" sz="2000" b="1" dirty="0" smtClean="0"/>
              <a:t>到小球</a:t>
            </a:r>
            <a:r>
              <a:rPr lang="zh-CN" altLang="en-US" sz="2000" b="1" dirty="0"/>
              <a:t>哦</a:t>
            </a:r>
            <a:r>
              <a:rPr lang="zh-CN" altLang="en-US" dirty="0"/>
              <a:t>！</a:t>
            </a:r>
          </a:p>
        </p:txBody>
      </p:sp>
      <p:pic>
        <p:nvPicPr>
          <p:cNvPr id="10" name="图片 9" descr="E39EA37B099C02929D98FF8F617D8D8B"/>
          <p:cNvPicPr>
            <a:picLocks noChangeAspect="1"/>
          </p:cNvPicPr>
          <p:nvPr/>
        </p:nvPicPr>
        <p:blipFill>
          <a:blip r:embed="rId3" cstate="print"/>
          <a:srcRect l="990" t="26238" r="-434" b="6849"/>
          <a:stretch>
            <a:fillRect/>
          </a:stretch>
        </p:blipFill>
        <p:spPr>
          <a:xfrm>
            <a:off x="1515110" y="3670300"/>
            <a:ext cx="5675630" cy="2867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左右箭头标注 11"/>
          <p:cNvSpPr/>
          <p:nvPr/>
        </p:nvSpPr>
        <p:spPr>
          <a:xfrm>
            <a:off x="3162300" y="3757930"/>
            <a:ext cx="2232025" cy="864235"/>
          </a:xfrm>
          <a:prstGeom prst="leftRightArrow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57"/>
          <p:cNvSpPr/>
          <p:nvPr/>
        </p:nvSpPr>
        <p:spPr>
          <a:xfrm>
            <a:off x="3194050" y="44450"/>
            <a:ext cx="5921375" cy="647700"/>
          </a:xfrm>
          <a:custGeom>
            <a:avLst/>
            <a:gdLst>
              <a:gd name="connsiteX0" fmla="*/ 0 w 4078950"/>
              <a:gd name="connsiteY0" fmla="*/ 0 h 448751"/>
              <a:gd name="connsiteX1" fmla="*/ 4078950 w 4078950"/>
              <a:gd name="connsiteY1" fmla="*/ 0 h 448751"/>
              <a:gd name="connsiteX2" fmla="*/ 4078950 w 4078950"/>
              <a:gd name="connsiteY2" fmla="*/ 448751 h 448751"/>
              <a:gd name="connsiteX3" fmla="*/ 0 w 4078950"/>
              <a:gd name="connsiteY3" fmla="*/ 448751 h 448751"/>
              <a:gd name="connsiteX4" fmla="*/ 0 w 4078950"/>
              <a:gd name="connsiteY4" fmla="*/ 0 h 448751"/>
              <a:gd name="connsiteX0-1" fmla="*/ 0 w 4078950"/>
              <a:gd name="connsiteY0-2" fmla="*/ 330200 h 778951"/>
              <a:gd name="connsiteX1-3" fmla="*/ 2631150 w 4078950"/>
              <a:gd name="connsiteY1-4" fmla="*/ 0 h 778951"/>
              <a:gd name="connsiteX2-5" fmla="*/ 4078950 w 4078950"/>
              <a:gd name="connsiteY2-6" fmla="*/ 778951 h 778951"/>
              <a:gd name="connsiteX3-7" fmla="*/ 0 w 4078950"/>
              <a:gd name="connsiteY3-8" fmla="*/ 778951 h 778951"/>
              <a:gd name="connsiteX4-9" fmla="*/ 0 w 4078950"/>
              <a:gd name="connsiteY4-10" fmla="*/ 330200 h 778951"/>
              <a:gd name="connsiteX0-11" fmla="*/ 0 w 2631150"/>
              <a:gd name="connsiteY0-12" fmla="*/ 330200 h 778951"/>
              <a:gd name="connsiteX1-13" fmla="*/ 2631150 w 2631150"/>
              <a:gd name="connsiteY1-14" fmla="*/ 0 h 778951"/>
              <a:gd name="connsiteX2-15" fmla="*/ 2351750 w 2631150"/>
              <a:gd name="connsiteY2-16" fmla="*/ 258251 h 778951"/>
              <a:gd name="connsiteX3-17" fmla="*/ 0 w 2631150"/>
              <a:gd name="connsiteY3-18" fmla="*/ 778951 h 778951"/>
              <a:gd name="connsiteX4-19" fmla="*/ 0 w 2631150"/>
              <a:gd name="connsiteY4-20" fmla="*/ 330200 h 778951"/>
              <a:gd name="connsiteX0-21" fmla="*/ 0 w 2631150"/>
              <a:gd name="connsiteY0-22" fmla="*/ 330200 h 778951"/>
              <a:gd name="connsiteX1-23" fmla="*/ 2631150 w 2631150"/>
              <a:gd name="connsiteY1-24" fmla="*/ 0 h 778951"/>
              <a:gd name="connsiteX2-25" fmla="*/ 0 w 2631150"/>
              <a:gd name="connsiteY2-26" fmla="*/ 778951 h 778951"/>
              <a:gd name="connsiteX3-27" fmla="*/ 0 w 2631150"/>
              <a:gd name="connsiteY3-28" fmla="*/ 330200 h 778951"/>
              <a:gd name="connsiteX0-29" fmla="*/ 0 w 1132550"/>
              <a:gd name="connsiteY0-30" fmla="*/ 355600 h 804351"/>
              <a:gd name="connsiteX1-31" fmla="*/ 1132550 w 1132550"/>
              <a:gd name="connsiteY1-32" fmla="*/ 0 h 804351"/>
              <a:gd name="connsiteX2-33" fmla="*/ 0 w 1132550"/>
              <a:gd name="connsiteY2-34" fmla="*/ 804351 h 804351"/>
              <a:gd name="connsiteX3-35" fmla="*/ 0 w 1132550"/>
              <a:gd name="connsiteY3-36" fmla="*/ 355600 h 804351"/>
              <a:gd name="connsiteX0-37" fmla="*/ 0 w 1627850"/>
              <a:gd name="connsiteY0-38" fmla="*/ 228600 h 677351"/>
              <a:gd name="connsiteX1-39" fmla="*/ 1627850 w 1627850"/>
              <a:gd name="connsiteY1-40" fmla="*/ 0 h 677351"/>
              <a:gd name="connsiteX2-41" fmla="*/ 0 w 1627850"/>
              <a:gd name="connsiteY2-42" fmla="*/ 677351 h 677351"/>
              <a:gd name="connsiteX3-43" fmla="*/ 0 w 1627850"/>
              <a:gd name="connsiteY3-44" fmla="*/ 228600 h 677351"/>
              <a:gd name="connsiteX0-45" fmla="*/ 0 w 6415750"/>
              <a:gd name="connsiteY0-46" fmla="*/ 304800 h 753551"/>
              <a:gd name="connsiteX1-47" fmla="*/ 6415750 w 6415750"/>
              <a:gd name="connsiteY1-48" fmla="*/ 0 h 753551"/>
              <a:gd name="connsiteX2-49" fmla="*/ 0 w 6415750"/>
              <a:gd name="connsiteY2-50" fmla="*/ 753551 h 753551"/>
              <a:gd name="connsiteX3-51" fmla="*/ 0 w 6415750"/>
              <a:gd name="connsiteY3-52" fmla="*/ 304800 h 753551"/>
              <a:gd name="connsiteX0-53" fmla="*/ 0 w 6314150"/>
              <a:gd name="connsiteY0-54" fmla="*/ 342900 h 791651"/>
              <a:gd name="connsiteX1-55" fmla="*/ 6314150 w 6314150"/>
              <a:gd name="connsiteY1-56" fmla="*/ 0 h 791651"/>
              <a:gd name="connsiteX2-57" fmla="*/ 0 w 6314150"/>
              <a:gd name="connsiteY2-58" fmla="*/ 791651 h 791651"/>
              <a:gd name="connsiteX3-59" fmla="*/ 0 w 6314150"/>
              <a:gd name="connsiteY3-60" fmla="*/ 342900 h 7916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14150" h="791651">
                <a:moveTo>
                  <a:pt x="0" y="342900"/>
                </a:moveTo>
                <a:lnTo>
                  <a:pt x="6314150" y="0"/>
                </a:lnTo>
                <a:lnTo>
                  <a:pt x="0" y="791651"/>
                </a:lnTo>
                <a:lnTo>
                  <a:pt x="0" y="342900"/>
                </a:lnTo>
                <a:close/>
              </a:path>
            </a:pathLst>
          </a:custGeom>
          <a:solidFill>
            <a:srgbClr val="D6EC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2585" tIns="36293" rIns="72585" bIns="36293" anchor="ctr"/>
          <a:lstStyle/>
          <a:p>
            <a:pPr marL="0" marR="0" lvl="0" indent="0" algn="ctr" defTabSz="966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263525"/>
            <a:ext cx="3835400" cy="285750"/>
          </a:xfrm>
          <a:prstGeom prst="rect">
            <a:avLst/>
          </a:prstGeom>
          <a:solidFill>
            <a:srgbClr val="D6ECFF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2585" tIns="36293" rIns="72585" bIns="36293" anchor="ctr"/>
          <a:lstStyle/>
          <a:p>
            <a:pPr marL="0" marR="0" lvl="0" indent="0" algn="ctr" defTabSz="966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直角三角形 15"/>
          <p:cNvSpPr/>
          <p:nvPr/>
        </p:nvSpPr>
        <p:spPr>
          <a:xfrm flipV="1">
            <a:off x="3203575" y="549275"/>
            <a:ext cx="642938" cy="174625"/>
          </a:xfrm>
          <a:prstGeom prst="rtTriangle">
            <a:avLst/>
          </a:prstGeom>
          <a:solidFill>
            <a:srgbClr val="D6ECFF">
              <a:lumMod val="2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72585" tIns="36293" rIns="72585" bIns="36293" anchor="ctr"/>
          <a:lstStyle/>
          <a:p>
            <a:pPr marL="0" marR="0" lvl="0" indent="0" algn="ctr" defTabSz="966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81"/>
          <p:cNvGrpSpPr/>
          <p:nvPr/>
        </p:nvGrpSpPr>
        <p:grpSpPr>
          <a:xfrm flipH="1">
            <a:off x="8077200" y="269875"/>
            <a:ext cx="930275" cy="971550"/>
            <a:chOff x="0" y="0"/>
            <a:chExt cx="1865117" cy="1555038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919826" cy="907106"/>
            </a:xfrm>
            <a:prstGeom prst="rect">
              <a:avLst/>
            </a:prstGeom>
            <a:solidFill>
              <a:srgbClr val="D6ECFF">
                <a:lumMod val="75000"/>
                <a:alpha val="58824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72585" tIns="36293" rIns="72585" bIns="36293" anchor="ctr"/>
            <a:lstStyle/>
            <a:p>
              <a:pPr marL="0" marR="0" lvl="0" indent="0" algn="ctr" defTabSz="966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053504" y="106718"/>
              <a:ext cx="486968" cy="480233"/>
            </a:xfrm>
            <a:prstGeom prst="rect">
              <a:avLst/>
            </a:prstGeom>
            <a:solidFill>
              <a:srgbClr val="5FE8D6">
                <a:alpha val="65882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72585" tIns="36293" rIns="72585" bIns="36293" anchor="ctr"/>
            <a:lstStyle/>
            <a:p>
              <a:pPr marL="0" marR="0" lvl="0" indent="0" algn="ctr" defTabSz="966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5934" y="1003661"/>
              <a:ext cx="296001" cy="297286"/>
            </a:xfrm>
            <a:prstGeom prst="rect">
              <a:avLst/>
            </a:prstGeom>
            <a:solidFill>
              <a:srgbClr val="FF9F9F">
                <a:alpha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72585" tIns="36293" rIns="72585" bIns="36293" anchor="ctr"/>
            <a:lstStyle/>
            <a:p>
              <a:pPr marL="0" marR="0" lvl="0" indent="0" algn="ctr" defTabSz="966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91483" y="1367011"/>
              <a:ext cx="187786" cy="188027"/>
            </a:xfrm>
            <a:prstGeom prst="rect">
              <a:avLst/>
            </a:prstGeom>
            <a:solidFill>
              <a:srgbClr val="9DDFBE">
                <a:alpha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72585" tIns="36293" rIns="72585" bIns="36293" anchor="ctr"/>
            <a:lstStyle/>
            <a:p>
              <a:pPr marL="0" marR="0" lvl="0" indent="0" algn="ctr" defTabSz="966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677331" y="106718"/>
              <a:ext cx="187786" cy="188027"/>
            </a:xfrm>
            <a:prstGeom prst="rect">
              <a:avLst/>
            </a:prstGeom>
            <a:solidFill>
              <a:srgbClr val="FFFFCC">
                <a:alpha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72585" tIns="36293" rIns="72585" bIns="36293" anchor="ctr"/>
            <a:lstStyle/>
            <a:p>
              <a:pPr marL="0" marR="0" lvl="0" indent="0" algn="ctr" defTabSz="966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050322" y="719079"/>
              <a:ext cx="187784" cy="188027"/>
            </a:xfrm>
            <a:prstGeom prst="rect">
              <a:avLst/>
            </a:prstGeom>
            <a:solidFill>
              <a:srgbClr val="FFFFCC">
                <a:alpha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72585" tIns="36293" rIns="72585" bIns="36293" anchor="ctr"/>
            <a:lstStyle/>
            <a:p>
              <a:pPr marL="0" marR="0" lvl="0" indent="0" algn="ctr" defTabSz="966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16" descr="交流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650" y="981075"/>
            <a:ext cx="900113" cy="898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E39EA37B099C02929D98FF8F617D8D8B"/>
          <p:cNvPicPr>
            <a:picLocks noChangeAspect="1"/>
          </p:cNvPicPr>
          <p:nvPr/>
        </p:nvPicPr>
        <p:blipFill>
          <a:blip r:embed="rId3" cstate="print"/>
          <a:srcRect l="990" t="26238" r="-434" b="6849"/>
          <a:stretch>
            <a:fillRect/>
          </a:stretch>
        </p:blipFill>
        <p:spPr>
          <a:xfrm>
            <a:off x="2569210" y="5026660"/>
            <a:ext cx="3417570" cy="1727200"/>
          </a:xfrm>
          <a:prstGeom prst="rect">
            <a:avLst/>
          </a:prstGeom>
        </p:spPr>
      </p:pic>
      <p:sp>
        <p:nvSpPr>
          <p:cNvPr id="3" name="横卷形 2"/>
          <p:cNvSpPr/>
          <p:nvPr/>
        </p:nvSpPr>
        <p:spPr>
          <a:xfrm>
            <a:off x="1656080" y="1082675"/>
            <a:ext cx="1944370" cy="86423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 b="1"/>
              <a:t>用力以后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55650" y="2147570"/>
            <a:ext cx="72345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吹球就是对球用力。想一想，力</a:t>
            </a:r>
            <a:r>
              <a:rPr lang="zh-CN" altLang="en-US" sz="2800" b="1" dirty="0" smtClean="0"/>
              <a:t>使</a:t>
            </a:r>
            <a:r>
              <a:rPr lang="zh-CN" altLang="en-US" sz="2800" b="1" dirty="0" smtClean="0"/>
              <a:t>小</a:t>
            </a:r>
            <a:r>
              <a:rPr lang="zh-CN" altLang="en-US" sz="2800" b="1" dirty="0" smtClean="0"/>
              <a:t>球</a:t>
            </a:r>
            <a:r>
              <a:rPr lang="zh-CN" altLang="en-US" sz="2800" b="1" dirty="0"/>
              <a:t>的运动发生了哪些变化？</a:t>
            </a:r>
          </a:p>
        </p:txBody>
      </p:sp>
      <p:sp>
        <p:nvSpPr>
          <p:cNvPr id="7" name="椭圆 6"/>
          <p:cNvSpPr/>
          <p:nvPr/>
        </p:nvSpPr>
        <p:spPr>
          <a:xfrm>
            <a:off x="3969385" y="3899535"/>
            <a:ext cx="618490" cy="581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力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201545" y="4005580"/>
            <a:ext cx="8534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方向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483860" y="4006215"/>
            <a:ext cx="8915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速度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877695" y="981075"/>
            <a:ext cx="1722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y</a:t>
            </a:r>
            <a:r>
              <a:rPr lang="en-US" altLang="zh-CN">
                <a:cs typeface="Arial" panose="020B0604020202020204" pitchFamily="34" charset="0"/>
              </a:rPr>
              <a:t>ò</a:t>
            </a:r>
            <a:r>
              <a:rPr lang="en-US" altLang="zh-CN"/>
              <a:t>ng l</a:t>
            </a:r>
            <a:r>
              <a:rPr lang="en-US" altLang="zh-CN">
                <a:cs typeface="Arial" panose="020B0604020202020204" pitchFamily="34" charset="0"/>
              </a:rPr>
              <a:t>ì</a:t>
            </a:r>
            <a:r>
              <a:rPr lang="en-US" altLang="zh-CN"/>
              <a:t> y</a:t>
            </a:r>
            <a:r>
              <a:rPr lang="en-US" altLang="zh-CN">
                <a:latin typeface="黑体" panose="02010609060101010101" pitchFamily="49" charset="-122"/>
                <a:ea typeface="黑体" panose="02010609060101010101" pitchFamily="49" charset="-122"/>
              </a:rPr>
              <a:t>ǐ</a:t>
            </a:r>
            <a:r>
              <a:rPr lang="en-US" altLang="zh-CN"/>
              <a:t>h</a:t>
            </a:r>
            <a:r>
              <a:rPr lang="en-US" altLang="zh-CN">
                <a:cs typeface="Arial" panose="020B0604020202020204" pitchFamily="34" charset="0"/>
              </a:rPr>
              <a:t>ò</a:t>
            </a:r>
            <a:r>
              <a:rPr lang="en-US" altLang="zh-CN"/>
              <a:t>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7" grpId="0" animBg="1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足球.web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5951" y="1143000"/>
            <a:ext cx="5391149" cy="5010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踢足球视频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3850" y="1028700"/>
            <a:ext cx="8515350" cy="5219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8"/>
          <p:cNvGrpSpPr/>
          <p:nvPr/>
        </p:nvGrpSpPr>
        <p:grpSpPr>
          <a:xfrm>
            <a:off x="971550" y="908050"/>
            <a:ext cx="7416800" cy="5473700"/>
            <a:chOff x="971600" y="908720"/>
            <a:chExt cx="7416824" cy="5472608"/>
          </a:xfrm>
        </p:grpSpPr>
        <p:pic>
          <p:nvPicPr>
            <p:cNvPr id="15368" name="图片 13" descr="捕获二五二34.PNG"/>
            <p:cNvPicPr>
              <a:picLocks noChangeAspect="1"/>
            </p:cNvPicPr>
            <p:nvPr/>
          </p:nvPicPr>
          <p:blipFill>
            <a:blip r:embed="rId2" cstate="print"/>
            <a:srcRect l="2727" r="3636" b="2014"/>
            <a:stretch>
              <a:fillRect/>
            </a:stretch>
          </p:blipFill>
          <p:spPr>
            <a:xfrm>
              <a:off x="971600" y="908720"/>
              <a:ext cx="7416824" cy="54726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69" name="图片 14" descr="捕获二五二34.PNG"/>
            <p:cNvPicPr>
              <a:picLocks noChangeAspect="1"/>
            </p:cNvPicPr>
            <p:nvPr/>
          </p:nvPicPr>
          <p:blipFill>
            <a:blip r:embed="rId2" cstate="print"/>
            <a:srcRect l="46259" t="87521" r="6470" b="2014"/>
            <a:stretch>
              <a:fillRect/>
            </a:stretch>
          </p:blipFill>
          <p:spPr>
            <a:xfrm>
              <a:off x="1115616" y="5733256"/>
              <a:ext cx="2736304" cy="64807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70" name="图片 15" descr="捕获二五二34.PNG"/>
            <p:cNvPicPr>
              <a:picLocks noChangeAspect="1"/>
            </p:cNvPicPr>
            <p:nvPr/>
          </p:nvPicPr>
          <p:blipFill>
            <a:blip r:embed="rId2" cstate="print"/>
            <a:srcRect l="46259" t="87521" r="6470" b="2014"/>
            <a:stretch>
              <a:fillRect/>
            </a:stretch>
          </p:blipFill>
          <p:spPr>
            <a:xfrm>
              <a:off x="1115616" y="5661248"/>
              <a:ext cx="720080" cy="29641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5371" name="图片 16" descr="捕获二五二34.PNG"/>
            <p:cNvPicPr>
              <a:picLocks noChangeAspect="1"/>
            </p:cNvPicPr>
            <p:nvPr/>
          </p:nvPicPr>
          <p:blipFill>
            <a:blip r:embed="rId2" cstate="print"/>
            <a:srcRect l="46259" t="87521" r="6470" b="2014"/>
            <a:stretch>
              <a:fillRect/>
            </a:stretch>
          </p:blipFill>
          <p:spPr>
            <a:xfrm>
              <a:off x="3563888" y="5805264"/>
              <a:ext cx="720080" cy="50405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2495550" y="5437505"/>
            <a:ext cx="1187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启动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24475" y="4396105"/>
            <a:ext cx="1187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改变方向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695190" y="2784475"/>
            <a:ext cx="785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停止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59"/>
          <p:cNvSpPr txBox="1">
            <a:spLocks noChangeArrowheads="1"/>
          </p:cNvSpPr>
          <p:nvPr/>
        </p:nvSpPr>
        <p:spPr bwMode="auto">
          <a:xfrm flipH="1">
            <a:off x="1054735" y="3171825"/>
            <a:ext cx="7657465" cy="6451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vert="horz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3600" b="1" kern="0" spc="1000" dirty="0" smtClean="0">
                <a:solidFill>
                  <a:srgbClr val="FF0000"/>
                </a:solidFill>
                <a:latin typeface="+mj-ea"/>
                <a:ea typeface="+mj-ea"/>
              </a:rPr>
              <a:t>力可以改变物体的运动状态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u=1297215590,1146056144&amp;fm=253&amp;app=120&amp;size=w931&amp;n=0&amp;f=JPEG&amp;fmt=aut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1735" y="788035"/>
            <a:ext cx="6350000" cy="4446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尺子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719955" y="-3108325"/>
            <a:ext cx="789305" cy="746188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H="1">
            <a:off x="8737600" y="137160"/>
            <a:ext cx="11430" cy="27946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手掌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20000" flipH="1">
            <a:off x="8717915" y="1856740"/>
            <a:ext cx="427990" cy="92202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H="1">
            <a:off x="1496060" y="83820"/>
            <a:ext cx="29210" cy="26968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尺子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704080" y="309880"/>
            <a:ext cx="789305" cy="7461885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 flipH="1">
            <a:off x="8721725" y="3555365"/>
            <a:ext cx="11430" cy="27946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手掌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20000" flipH="1">
            <a:off x="8702040" y="5274945"/>
            <a:ext cx="427990" cy="922020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 flipH="1">
            <a:off x="1480185" y="3502025"/>
            <a:ext cx="29210" cy="26968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 descr="IMG_20181122_163654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66090" y="1595755"/>
            <a:ext cx="843280" cy="1184275"/>
          </a:xfrm>
          <a:prstGeom prst="rect">
            <a:avLst/>
          </a:prstGeom>
        </p:spPr>
      </p:pic>
      <p:pic>
        <p:nvPicPr>
          <p:cNvPr id="21" name="图片 20" descr="IMG_20181122_163654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45770" y="5093335"/>
            <a:ext cx="843280" cy="1184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42 -0.001111 L 0.796042 0.001111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42 -0.001111 L 0.796042 0.001111 " pathEditMode="relative" rAng="0" ptsTypes="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e451a618c7e48758cc223d833d17fd4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85750" y="1123950"/>
            <a:ext cx="8572500" cy="5467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小车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5005" y="1777365"/>
            <a:ext cx="4956175" cy="3303905"/>
          </a:xfrm>
          <a:prstGeom prst="rect">
            <a:avLst/>
          </a:prstGeom>
        </p:spPr>
      </p:pic>
      <p:sp>
        <p:nvSpPr>
          <p:cNvPr id="3" name="TextBox 59"/>
          <p:cNvSpPr txBox="1">
            <a:spLocks noChangeArrowheads="1"/>
          </p:cNvSpPr>
          <p:nvPr/>
        </p:nvSpPr>
        <p:spPr bwMode="auto">
          <a:xfrm flipH="1">
            <a:off x="2482756" y="5234989"/>
            <a:ext cx="3556300" cy="6451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vert="horz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3600" b="1" kern="0" spc="1000" dirty="0" smtClean="0">
                <a:solidFill>
                  <a:srgbClr val="0070C0"/>
                </a:solidFill>
                <a:latin typeface="+mj-ea"/>
                <a:ea typeface="+mj-ea"/>
              </a:rPr>
              <a:t>小车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尺子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719955" y="-2051050"/>
            <a:ext cx="789305" cy="7461885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H="1">
            <a:off x="1513840" y="1141095"/>
            <a:ext cx="11430" cy="27946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手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220000">
            <a:off x="1014095" y="1863725"/>
            <a:ext cx="916305" cy="102298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H="1">
            <a:off x="8737600" y="1194435"/>
            <a:ext cx="11430" cy="27946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手掌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20000" flipH="1">
            <a:off x="8717915" y="2914015"/>
            <a:ext cx="427990" cy="922020"/>
          </a:xfrm>
          <a:prstGeom prst="rect">
            <a:avLst/>
          </a:prstGeom>
        </p:spPr>
      </p:pic>
      <p:pic>
        <p:nvPicPr>
          <p:cNvPr id="10" name="图片 9" descr="IMG_20181122_163654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60375" y="2732405"/>
            <a:ext cx="843280" cy="1184275"/>
          </a:xfrm>
          <a:prstGeom prst="rect">
            <a:avLst/>
          </a:prstGeom>
        </p:spPr>
      </p:pic>
      <p:sp>
        <p:nvSpPr>
          <p:cNvPr id="9" name="右箭头 8"/>
          <p:cNvSpPr/>
          <p:nvPr/>
        </p:nvSpPr>
        <p:spPr>
          <a:xfrm>
            <a:off x="13970" y="3199765"/>
            <a:ext cx="362585" cy="2495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42 -0.001111 L 0.796042 0.001111 " pathEditMode="relative" rAng="0" ptsTypes="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81050" y="588963"/>
            <a:ext cx="7981950" cy="1106487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实验：让小车启动得慢一些和快一些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221038"/>
            <a:ext cx="6858000" cy="1655762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4" name="快慢不同.wmv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790699"/>
            <a:ext cx="9144000" cy="5067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49935" y="825500"/>
            <a:ext cx="73113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/>
              <a:t>实验：让小车启动得慢一些和快一些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49935" y="1536700"/>
            <a:ext cx="80556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注意事项：</a:t>
            </a:r>
            <a:endParaRPr lang="zh-CN" altLang="en-US" sz="2400" dirty="0"/>
          </a:p>
          <a:p>
            <a:endParaRPr lang="zh-CN" altLang="en-US" sz="2400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、两个小朋友合作，一个</a:t>
            </a:r>
            <a:r>
              <a:rPr lang="zh-CN" altLang="en-US" sz="2400" dirty="0">
                <a:solidFill>
                  <a:srgbClr val="FF0000"/>
                </a:solidFill>
              </a:rPr>
              <a:t>启动</a:t>
            </a:r>
            <a:r>
              <a:rPr lang="zh-CN" altLang="en-US" sz="2400" dirty="0"/>
              <a:t>小车，一个</a:t>
            </a:r>
            <a:r>
              <a:rPr lang="zh-CN" altLang="en-US" sz="2400" dirty="0">
                <a:solidFill>
                  <a:srgbClr val="FF0000"/>
                </a:solidFill>
              </a:rPr>
              <a:t>阻挡</a:t>
            </a:r>
            <a:r>
              <a:rPr lang="zh-CN" altLang="en-US" sz="2400" dirty="0"/>
              <a:t>小车。</a:t>
            </a:r>
          </a:p>
          <a:p>
            <a:endParaRPr lang="zh-CN" altLang="en-US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、同时启动两辆小车，一辆</a:t>
            </a:r>
            <a:r>
              <a:rPr lang="zh-CN" altLang="en-US" sz="2400" dirty="0">
                <a:solidFill>
                  <a:srgbClr val="FF0000"/>
                </a:solidFill>
              </a:rPr>
              <a:t>快</a:t>
            </a:r>
            <a:r>
              <a:rPr lang="zh-CN" altLang="en-US" sz="2400" dirty="0"/>
              <a:t>一些，一辆</a:t>
            </a:r>
            <a:r>
              <a:rPr lang="zh-CN" altLang="en-US" sz="2400" dirty="0">
                <a:solidFill>
                  <a:srgbClr val="FF0000"/>
                </a:solidFill>
              </a:rPr>
              <a:t>慢</a:t>
            </a:r>
            <a:r>
              <a:rPr lang="zh-CN" altLang="en-US" sz="2400" dirty="0"/>
              <a:t>一些</a:t>
            </a:r>
            <a:r>
              <a:rPr lang="zh-CN" altLang="en-US" sz="2400" dirty="0" smtClean="0"/>
              <a:t>。</a:t>
            </a:r>
            <a:endParaRPr lang="en-US" altLang="zh-CN" sz="2400" dirty="0" smtClean="0"/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3</a:t>
            </a:r>
            <a:r>
              <a:rPr lang="zh-CN" altLang="en-US" sz="2400" dirty="0" smtClean="0"/>
              <a:t>、</a:t>
            </a:r>
            <a:r>
              <a:rPr lang="zh-CN" altLang="zh-CN" sz="2400" dirty="0" smtClean="0"/>
              <a:t>体验</a:t>
            </a:r>
            <a:r>
              <a:rPr lang="zh-CN" altLang="zh-CN" sz="2400" dirty="0" smtClean="0">
                <a:solidFill>
                  <a:srgbClr val="FF0000"/>
                </a:solidFill>
              </a:rPr>
              <a:t>双手</a:t>
            </a:r>
            <a:r>
              <a:rPr lang="zh-CN" altLang="zh-CN" sz="2400" dirty="0" smtClean="0"/>
              <a:t>的</a:t>
            </a:r>
            <a:r>
              <a:rPr lang="zh-CN" altLang="zh-CN" sz="2400" dirty="0" smtClean="0">
                <a:solidFill>
                  <a:srgbClr val="FF0000"/>
                </a:solidFill>
              </a:rPr>
              <a:t>感受</a:t>
            </a:r>
            <a:r>
              <a:rPr lang="zh-CN" altLang="en-US" sz="2400" dirty="0" smtClean="0"/>
              <a:t>，</a:t>
            </a:r>
            <a:r>
              <a:rPr lang="zh-CN" altLang="zh-CN" sz="2400" dirty="0" smtClean="0"/>
              <a:t>并完成记录单</a:t>
            </a:r>
            <a:r>
              <a:rPr lang="zh-CN" altLang="en-US" sz="2400" dirty="0" smtClean="0"/>
              <a:t>。</a:t>
            </a:r>
            <a:endParaRPr lang="zh-CN" altLang="zh-CN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832485" y="4359910"/>
            <a:ext cx="75495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结论：</a:t>
            </a:r>
          </a:p>
          <a:p>
            <a:endParaRPr lang="zh-CN" altLang="en-US" sz="2400" dirty="0"/>
          </a:p>
          <a:p>
            <a:r>
              <a:rPr lang="zh-CN" altLang="en-US" sz="2400" dirty="0"/>
              <a:t>小车启</a:t>
            </a:r>
            <a:r>
              <a:rPr lang="zh-CN" altLang="en-US" sz="2400" dirty="0" smtClean="0"/>
              <a:t>动用</a:t>
            </a:r>
            <a:r>
              <a:rPr lang="zh-CN" altLang="en-US" sz="2400" dirty="0" smtClean="0">
                <a:solidFill>
                  <a:srgbClr val="FF0000"/>
                </a:solidFill>
              </a:rPr>
              <a:t>力</a:t>
            </a:r>
            <a:r>
              <a:rPr lang="zh-CN" altLang="en-US" sz="2400" dirty="0"/>
              <a:t>越</a:t>
            </a:r>
            <a:r>
              <a:rPr lang="zh-CN" altLang="en-US" sz="2400" u="sng" dirty="0"/>
              <a:t>         </a:t>
            </a:r>
            <a:r>
              <a:rPr lang="zh-CN" altLang="en-US" sz="2400" dirty="0"/>
              <a:t>，跑得越快</a:t>
            </a:r>
            <a:r>
              <a:rPr lang="zh-CN" altLang="en-US" sz="2400" dirty="0" smtClean="0"/>
              <a:t>，阻挡用</a:t>
            </a:r>
            <a:r>
              <a:rPr lang="zh-CN" altLang="en-US" sz="2400" dirty="0" smtClean="0">
                <a:solidFill>
                  <a:srgbClr val="FF0000"/>
                </a:solidFill>
              </a:rPr>
              <a:t>力</a:t>
            </a:r>
            <a:r>
              <a:rPr lang="zh-CN" altLang="en-US" sz="2400" dirty="0"/>
              <a:t>越</a:t>
            </a:r>
            <a:r>
              <a:rPr lang="zh-CN" altLang="en-US" sz="2400" u="sng" dirty="0"/>
              <a:t>         </a:t>
            </a:r>
            <a:r>
              <a:rPr lang="zh-CN" altLang="en-US" sz="2400" dirty="0"/>
              <a:t>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220720" y="4709795"/>
            <a:ext cx="735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大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202805" y="4728845"/>
            <a:ext cx="735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小车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5290" y="1831340"/>
            <a:ext cx="5562600" cy="3704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尺子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719955" y="-3108325"/>
            <a:ext cx="789305" cy="746188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H="1">
            <a:off x="8737600" y="137160"/>
            <a:ext cx="11430" cy="27946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手掌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20000" flipH="1">
            <a:off x="8717915" y="1856740"/>
            <a:ext cx="427990" cy="92202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H="1">
            <a:off x="1496060" y="83820"/>
            <a:ext cx="29210" cy="26968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尺子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704080" y="309880"/>
            <a:ext cx="789305" cy="7461885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 flipH="1">
            <a:off x="8721725" y="3555365"/>
            <a:ext cx="11430" cy="27946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手掌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20000" flipH="1">
            <a:off x="8702040" y="5274945"/>
            <a:ext cx="427990" cy="922020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 flipH="1">
            <a:off x="1480185" y="3502025"/>
            <a:ext cx="29210" cy="26968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 descr="IMG_20181122_163654R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66090" y="1595755"/>
            <a:ext cx="843280" cy="1184275"/>
          </a:xfrm>
          <a:prstGeom prst="rect">
            <a:avLst/>
          </a:prstGeom>
        </p:spPr>
      </p:pic>
      <p:pic>
        <p:nvPicPr>
          <p:cNvPr id="6" name="图片 5" descr="IMG_20181122_163735R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32435" y="4993640"/>
            <a:ext cx="869950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42 -0.001111 L 0.796042 0.001111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796250 0.000000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zZlNWEzM2YwNzMxODIxM2U1ZGI4NTFmZTNjYzE0MTgifQ==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1A3376"/>
      </a:accent1>
      <a:accent2>
        <a:srgbClr val="3E99FF"/>
      </a:accent2>
      <a:accent3>
        <a:srgbClr val="004E96"/>
      </a:accent3>
      <a:accent4>
        <a:srgbClr val="328CC0"/>
      </a:accent4>
      <a:accent5>
        <a:srgbClr val="777777"/>
      </a:accent5>
      <a:accent6>
        <a:srgbClr val="595959"/>
      </a:accent6>
      <a:hlink>
        <a:srgbClr val="4472C4"/>
      </a:hlink>
      <a:folHlink>
        <a:srgbClr val="BFBFBF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1A3376"/>
    </a:accent1>
    <a:accent2>
      <a:srgbClr val="3E99FF"/>
    </a:accent2>
    <a:accent3>
      <a:srgbClr val="004E96"/>
    </a:accent3>
    <a:accent4>
      <a:srgbClr val="328CC0"/>
    </a:accent4>
    <a:accent5>
      <a:srgbClr val="777777"/>
    </a:accent5>
    <a:accent6>
      <a:srgbClr val="59595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360</Words>
  <Application>Microsoft Office PowerPoint</Application>
  <PresentationFormat>全屏显示(4:3)</PresentationFormat>
  <Paragraphs>45</Paragraphs>
  <Slides>20</Slides>
  <Notes>2</Notes>
  <HiddenSlides>0</HiddenSlides>
  <MMClips>4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Arial</vt:lpstr>
      <vt:lpstr>宋体</vt:lpstr>
      <vt:lpstr>华文琥珀</vt:lpstr>
      <vt:lpstr>Impact</vt:lpstr>
      <vt:lpstr>微软雅黑</vt:lpstr>
      <vt:lpstr>等线</vt:lpstr>
      <vt:lpstr>等线 Light</vt:lpstr>
      <vt:lpstr>黑体</vt:lpstr>
      <vt:lpstr>Calibri</vt:lpstr>
      <vt:lpstr>Office 主题</vt:lpstr>
      <vt:lpstr>幻灯片 1</vt:lpstr>
      <vt:lpstr>幻灯片 2</vt:lpstr>
      <vt:lpstr>幻灯片 3</vt:lpstr>
      <vt:lpstr>幻灯片 4</vt:lpstr>
      <vt:lpstr>幻灯片 5</vt:lpstr>
      <vt:lpstr>实验：让小车启动得慢一些和快一些</vt:lpstr>
      <vt:lpstr>幻灯片 7</vt:lpstr>
      <vt:lpstr>幻灯片 8</vt:lpstr>
      <vt:lpstr>幻灯片 9</vt:lpstr>
      <vt:lpstr>幻灯片 10</vt:lpstr>
      <vt:lpstr>实验：让小车装的物体轻些和重些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</vt:vector>
  </TitlesOfParts>
  <Company>微软中国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xbany</cp:lastModifiedBy>
  <cp:revision>66</cp:revision>
  <dcterms:created xsi:type="dcterms:W3CDTF">2018-05-22T08:27:00Z</dcterms:created>
  <dcterms:modified xsi:type="dcterms:W3CDTF">2024-10-28T08:12:15Z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59EB6D073E304718930DC43B65AC1D39</vt:lpwstr>
  </property>
</Properties>
</file>