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3201" r:id="rId4"/>
    <p:sldId id="3202" r:id="rId5"/>
    <p:sldId id="290" r:id="rId6"/>
    <p:sldId id="3239" r:id="rId7"/>
    <p:sldId id="3231" r:id="rId8"/>
    <p:sldId id="3232" r:id="rId9"/>
    <p:sldId id="3233" r:id="rId10"/>
    <p:sldId id="3234" r:id="rId11"/>
    <p:sldId id="3235" r:id="rId12"/>
    <p:sldId id="3236" r:id="rId13"/>
    <p:sldId id="3206" r:id="rId14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0" userDrawn="1">
          <p15:clr>
            <a:srgbClr val="A4A3A4"/>
          </p15:clr>
        </p15:guide>
        <p15:guide id="4" orient="horz" pos="6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FEA"/>
    <a:srgbClr val="F7CEBF"/>
    <a:srgbClr val="EB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014" y="858"/>
      </p:cViewPr>
      <p:guideLst>
        <p:guide orient="horz" pos="2258"/>
        <p:guide pos="3840"/>
        <p:guide pos="700"/>
        <p:guide orient="horz" pos="62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"/>
          <a:sy n="1" d="1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3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5D38B-0F6F-44AF-B451-013B0E1B7B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E78DF-CB8F-43B8-8DBA-2642011CC2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55600" y="330200"/>
            <a:ext cx="11582400" cy="628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8" y="533400"/>
            <a:ext cx="611442" cy="4318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8492-C10C-469F-B8C3-D4574DE235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6D9F0-5A05-4C53-BAF9-1536C08D26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0.xml"/><Relationship Id="rId3" Type="http://schemas.openxmlformats.org/officeDocument/2006/relationships/image" Target="../media/image14.png"/><Relationship Id="rId2" Type="http://schemas.openxmlformats.org/officeDocument/2006/relationships/tags" Target="../tags/tag32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2.xml"/><Relationship Id="rId10" Type="http://schemas.openxmlformats.org/officeDocument/2006/relationships/themeOverride" Target="../theme/themeOverride11.xml"/><Relationship Id="rId1" Type="http://schemas.openxmlformats.org/officeDocument/2006/relationships/tags" Target="../tags/tag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.xml"/><Relationship Id="rId20" Type="http://schemas.openxmlformats.org/officeDocument/2006/relationships/themeOverride" Target="../theme/themeOverride2.xml"/><Relationship Id="rId2" Type="http://schemas.openxmlformats.org/officeDocument/2006/relationships/tags" Target="../tags/tag2.xml"/><Relationship Id="rId19" Type="http://schemas.openxmlformats.org/officeDocument/2006/relationships/image" Target="../media/image6.png"/><Relationship Id="rId18" Type="http://schemas.openxmlformats.org/officeDocument/2006/relationships/image" Target="../media/image13.png"/><Relationship Id="rId17" Type="http://schemas.openxmlformats.org/officeDocument/2006/relationships/image" Target="../media/image8.png"/><Relationship Id="rId16" Type="http://schemas.openxmlformats.org/officeDocument/2006/relationships/image" Target="../media/image5.png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5.xml"/><Relationship Id="rId7" Type="http://schemas.openxmlformats.org/officeDocument/2006/relationships/image" Target="../media/image26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15.png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7" Type="http://schemas.openxmlformats.org/officeDocument/2006/relationships/slideLayout" Target="../slideLayouts/slideLayout2.xml"/><Relationship Id="rId16" Type="http://schemas.openxmlformats.org/officeDocument/2006/relationships/themeOverride" Target="../theme/themeOverride7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8.xml"/><Relationship Id="rId7" Type="http://schemas.openxmlformats.org/officeDocument/2006/relationships/image" Target="../media/image28.png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9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8" y="576263"/>
            <a:ext cx="1027664" cy="15398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87500" y="673100"/>
            <a:ext cx="9144000" cy="5016500"/>
          </a:xfrm>
          <a:prstGeom prst="rect">
            <a:avLst/>
          </a:prstGeom>
          <a:solidFill>
            <a:schemeClr val="bg1"/>
          </a:solidFill>
          <a:ln w="190500">
            <a:solidFill>
              <a:srgbClr val="F7C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" y="3035300"/>
            <a:ext cx="2069055" cy="3530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>
            <a:fillRect/>
          </a:stretch>
        </p:blipFill>
        <p:spPr>
          <a:xfrm>
            <a:off x="8191500" y="3159760"/>
            <a:ext cx="4000500" cy="36982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0"/>
            <a:ext cx="1079654" cy="21463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08103" y="3825132"/>
            <a:ext cx="487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kumimoji="1" lang="en-US" altLang="zh-CN" spc="3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BOOKISH FAMILY</a:t>
            </a:r>
            <a:endParaRPr kumimoji="1" lang="en-US" altLang="zh-CN" spc="3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" y="2400013"/>
            <a:ext cx="1362947" cy="520194"/>
          </a:xfrm>
          <a:prstGeom prst="rect">
            <a:avLst/>
          </a:prstGeom>
        </p:spPr>
      </p:pic>
      <p:sp>
        <p:nvSpPr>
          <p:cNvPr id="21" name="TextBox 25"/>
          <p:cNvSpPr txBox="1"/>
          <p:nvPr/>
        </p:nvSpPr>
        <p:spPr>
          <a:xfrm>
            <a:off x="2927285" y="1917449"/>
            <a:ext cx="6337430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i="0" u="none" strike="noStrike" kern="1200" cap="none" spc="0" normalizeH="0" baseline="0" noProof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家庭环境建设</a:t>
            </a:r>
            <a:r>
              <a:rPr kumimoji="0" lang="zh-CN" altLang="en-US" sz="4800" i="0" u="none" strike="noStrike" kern="1200" cap="none" spc="0" normalizeH="0" baseline="0" noProof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指南</a:t>
            </a:r>
            <a:endParaRPr kumimoji="0" lang="zh-CN" altLang="en-US" sz="4800" i="0" u="none" strike="noStrike" kern="1200" cap="none" spc="0" normalizeH="0" baseline="0" noProof="0">
              <a:ln w="0"/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86188" y="3052548"/>
            <a:ext cx="6219625" cy="531695"/>
            <a:chOff x="3056674" y="3469743"/>
            <a:chExt cx="6219625" cy="531695"/>
          </a:xfrm>
        </p:grpSpPr>
        <p:sp>
          <p:nvSpPr>
            <p:cNvPr id="18" name="Rounded Rectangle 24"/>
            <p:cNvSpPr/>
            <p:nvPr/>
          </p:nvSpPr>
          <p:spPr>
            <a:xfrm rot="35272">
              <a:off x="3056674" y="3469743"/>
              <a:ext cx="6219625" cy="531695"/>
            </a:xfrm>
            <a:prstGeom prst="roundRect">
              <a:avLst/>
            </a:prstGeom>
            <a:solidFill>
              <a:srgbClr val="FCE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3683823" y="3501434"/>
              <a:ext cx="4965657" cy="4921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书香润童心，阅读伴成长</a:t>
              </a:r>
              <a:endParaRPr kumimoji="0" lang="zh-CN" altLang="en-US" sz="3200" i="0" u="none" strike="noStrike" kern="1200" cap="none" spc="0" normalizeH="0" baseline="0" noProof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4" y="1039812"/>
            <a:ext cx="909893" cy="877887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4702136" y="4439008"/>
            <a:ext cx="2787650" cy="876295"/>
            <a:chOff x="2869000" y="4509039"/>
            <a:chExt cx="2787650" cy="876295"/>
          </a:xfrm>
        </p:grpSpPr>
        <p:sp>
          <p:nvSpPr>
            <p:cNvPr id="29" name="矩形 28"/>
            <p:cNvSpPr/>
            <p:nvPr/>
          </p:nvSpPr>
          <p:spPr>
            <a:xfrm>
              <a:off x="2869000" y="4509039"/>
              <a:ext cx="2787650" cy="360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+mn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373611" y="5025294"/>
              <a:ext cx="1813852" cy="3600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1" name="矩形 259"/>
            <p:cNvSpPr>
              <a:spLocks noChangeArrowheads="1"/>
            </p:cNvSpPr>
            <p:nvPr/>
          </p:nvSpPr>
          <p:spPr bwMode="auto">
            <a:xfrm>
              <a:off x="3684667" y="5113615"/>
              <a:ext cx="1152128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dist">
                <a:buNone/>
              </a:pPr>
              <a:r>
                <a:rPr lang="en-US" altLang="zh-CN" sz="1200" b="1">
                  <a:solidFill>
                    <a:schemeClr val="accent1">
                      <a:lumMod val="90000"/>
                    </a:schemeClr>
                  </a:solidFill>
                  <a:latin typeface="+mn-ea"/>
                  <a:ea typeface="+mn-ea"/>
                  <a:cs typeface="Arial" panose="020B0604020202020204" pitchFamily="34" charset="0"/>
                </a:rPr>
                <a:t>2024</a:t>
              </a:r>
              <a:endParaRPr lang="en-US" altLang="zh-CN" sz="1200" b="1">
                <a:solidFill>
                  <a:schemeClr val="accent1">
                    <a:lumMod val="90000"/>
                  </a:schemeClr>
                </a:solidFill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矩形 259"/>
            <p:cNvSpPr>
              <a:spLocks noChangeArrowheads="1"/>
            </p:cNvSpPr>
            <p:nvPr/>
          </p:nvSpPr>
          <p:spPr bwMode="auto">
            <a:xfrm>
              <a:off x="3034735" y="4589684"/>
              <a:ext cx="2456180" cy="184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dist">
                <a:buNone/>
              </a:pPr>
              <a:r>
                <a:rPr lang="zh-CN" altLang="en-US" sz="1200" b="1">
                  <a:solidFill>
                    <a:schemeClr val="bg1"/>
                  </a:solidFill>
                  <a:latin typeface="+mn-ea"/>
                  <a:ea typeface="+mn-ea"/>
                  <a:cs typeface="Arial" panose="020B0604020202020204" pitchFamily="34" charset="0"/>
                </a:rPr>
                <a:t>常州市天宁区青龙中心</a:t>
              </a:r>
              <a:r>
                <a:rPr lang="zh-CN" altLang="en-US" sz="1200" b="1">
                  <a:solidFill>
                    <a:schemeClr val="bg1"/>
                  </a:solidFill>
                  <a:latin typeface="+mn-ea"/>
                  <a:ea typeface="+mn-ea"/>
                  <a:cs typeface="Arial" panose="020B0604020202020204" pitchFamily="34" charset="0"/>
                </a:rPr>
                <a:t>幼儿园</a:t>
              </a:r>
              <a:endParaRPr lang="zh-CN" altLang="en-US" sz="1200" b="1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042">
            <a:off x="5457761" y="1171206"/>
            <a:ext cx="790933" cy="51513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2" y="2400013"/>
            <a:ext cx="1362947" cy="520194"/>
          </a:xfrm>
          <a:prstGeom prst="rect">
            <a:avLst/>
          </a:prstGeom>
        </p:spPr>
      </p:pic>
      <p:pic>
        <p:nvPicPr>
          <p:cNvPr id="41" name="安静学习阅读配乐斑鸠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27025" y="-5810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38" y="526579"/>
            <a:ext cx="60950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亲子阅读</a:t>
            </a:r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策略</a:t>
            </a:r>
            <a:endParaRPr lang="zh-CN" altLang="en-US" sz="24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2820" y="1064895"/>
            <a:ext cx="10146665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1.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创建阅读仪式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：留出一段特别的时间作为每日读书时间，把和孩子一起选择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每日一书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变成惯例，然后坐在一个专门的位置读书。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2.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依偎：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让孩子紧紧依偎着你，也可以让孩子拿一个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自己最喜欢的东西。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深情并茂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阅读：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注意韵律和节奏，每个角色采用不同的声音，但不要采用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娃娃腔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4.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讨论图画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：一边指着颜色、形状、小动物或故事中其他有趣的东西，一边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讨论。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5.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分享不同类型的书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色彩明快、文字简单的图画书能很好地吸引孩子的注意力，韵律美妙的歌谣能让孩子感到满足开心，辨识物品、动物、颜色、数字、文字的书能让孩子获得基本的概念。还有诸如翻翻书、立体书那样的玩具书，可以让孩子与故事互动起来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6.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重复阅读，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加深记忆：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幼儿喜欢一遍又一遍重复地听。多次读一本书，可以帮助孩子对一些常用词汇熟悉起来。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7.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为你自己录音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：读一本孩子特别喜欢的书，用手机或录音笔录下来，然后播放给孩子听。用这种方法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自己读书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90" y="9177655"/>
            <a:ext cx="2818765" cy="281876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340" y="5273675"/>
            <a:ext cx="1365250" cy="1365250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38" y="526579"/>
            <a:ext cx="60950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活动</a:t>
            </a:r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支持</a:t>
            </a:r>
            <a:endParaRPr lang="zh-CN" altLang="en-US" sz="24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36825" y="1064976"/>
            <a:ext cx="11142345" cy="706755"/>
            <a:chOff x="1932127" y="1644487"/>
            <a:chExt cx="11142345" cy="706755"/>
          </a:xfrm>
        </p:grpSpPr>
        <p:sp>
          <p:nvSpPr>
            <p:cNvPr id="3" name="矩形 2"/>
            <p:cNvSpPr/>
            <p:nvPr/>
          </p:nvSpPr>
          <p:spPr>
            <a:xfrm>
              <a:off x="2927807" y="1644487"/>
              <a:ext cx="10146665" cy="706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创建“图书修补箱”或“图书医院”，投放一些剪刀、固体胶、双面胶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等。引导幼儿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学会一些基本的修补方式，确保图书无破损、缺页。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932127" y="1711162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培养</a:t>
              </a:r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习惯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315" y="5507990"/>
            <a:ext cx="1130935" cy="11309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91435" y="3933271"/>
            <a:ext cx="11142345" cy="706755"/>
            <a:chOff x="1932127" y="1644487"/>
            <a:chExt cx="11142345" cy="70675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2927807" y="1644487"/>
              <a:ext cx="10146665" cy="7067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家长有意识地根据重点推荐图书设计阅读索引或任务清单，引发幼儿带着问题有目的地阅读与思考。还可以提供一些手偶，头饰，装饰物进行绘本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情景表演。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1932127" y="1711162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深度</a:t>
              </a:r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学习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2276475" y="1896110"/>
            <a:ext cx="2520000" cy="18000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5901690" y="1896110"/>
            <a:ext cx="2520000" cy="18000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/>
          <a:stretch>
            <a:fillRect/>
          </a:stretch>
        </p:blipFill>
        <p:spPr>
          <a:xfrm>
            <a:off x="2276475" y="4639945"/>
            <a:ext cx="2520000" cy="1800000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8"/>
          <a:stretch>
            <a:fillRect/>
          </a:stretch>
        </p:blipFill>
        <p:spPr>
          <a:xfrm>
            <a:off x="5276850" y="4639945"/>
            <a:ext cx="2520000" cy="1800000"/>
          </a:xfrm>
          <a:prstGeom prst="rect">
            <a:avLst/>
          </a:prstGeom>
        </p:spPr>
      </p:pic>
      <p:pic>
        <p:nvPicPr>
          <p:cNvPr id="16" name="图片 15"/>
          <p:cNvPicPr/>
          <p:nvPr/>
        </p:nvPicPr>
        <p:blipFill>
          <a:blip r:embed="rId9"/>
          <a:stretch>
            <a:fillRect/>
          </a:stretch>
        </p:blipFill>
        <p:spPr>
          <a:xfrm>
            <a:off x="8028940" y="4639945"/>
            <a:ext cx="2520000" cy="1800000"/>
          </a:xfrm>
          <a:prstGeom prst="rect">
            <a:avLst/>
          </a:prstGeom>
        </p:spPr>
      </p:pic>
      <p:sp>
        <p:nvSpPr>
          <p:cNvPr id="17" name="五角星 16"/>
          <p:cNvSpPr/>
          <p:nvPr/>
        </p:nvSpPr>
        <p:spPr>
          <a:xfrm>
            <a:off x="9094470" y="5373370"/>
            <a:ext cx="388620" cy="334010"/>
          </a:xfrm>
          <a:prstGeom prst="star5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8" y="576263"/>
            <a:ext cx="1027664" cy="15398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87500" y="673100"/>
            <a:ext cx="9144000" cy="5016500"/>
          </a:xfrm>
          <a:prstGeom prst="rect">
            <a:avLst/>
          </a:prstGeom>
          <a:solidFill>
            <a:schemeClr val="bg1"/>
          </a:solidFill>
          <a:ln w="190500">
            <a:solidFill>
              <a:srgbClr val="F7C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" y="3035300"/>
            <a:ext cx="2069055" cy="3530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0"/>
            <a:ext cx="1079654" cy="2146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" y="2400013"/>
            <a:ext cx="1362947" cy="520194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158148" y="2049248"/>
            <a:ext cx="7862570" cy="2264410"/>
            <a:chOff x="2341664" y="2084808"/>
            <a:chExt cx="7862570" cy="2264410"/>
          </a:xfrm>
        </p:grpSpPr>
        <p:sp>
          <p:nvSpPr>
            <p:cNvPr id="18" name="Rounded Rectangle 24"/>
            <p:cNvSpPr/>
            <p:nvPr/>
          </p:nvSpPr>
          <p:spPr>
            <a:xfrm rot="35272">
              <a:off x="2431199" y="2084808"/>
              <a:ext cx="7773035" cy="2264410"/>
            </a:xfrm>
            <a:prstGeom prst="roundRect">
              <a:avLst/>
            </a:prstGeom>
            <a:solidFill>
              <a:srgbClr val="FCEFEA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2341664" y="2515338"/>
              <a:ext cx="7729220" cy="1230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0" lang="zh-CN" altLang="en-US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家中每一个角落</a:t>
              </a:r>
              <a:r>
                <a:rPr kumimoji="0" lang="en-US" altLang="zh-CN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, </a:t>
              </a:r>
              <a:r>
                <a:rPr kumimoji="0" lang="zh-CN" altLang="en-US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都弥漫着书页的芬芳。</a:t>
              </a:r>
              <a:endParaRPr kumimoji="0" lang="zh-CN" altLang="en-US" sz="2000" i="0" u="none" strike="noStrike" kern="1200" cap="none" spc="0" normalizeH="0" baseline="0" noProof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  <a:p>
              <a:pPr algn="ctr">
                <a:lnSpc>
                  <a:spcPct val="200000"/>
                </a:lnSpc>
              </a:pPr>
              <a:r>
                <a:rPr kumimoji="0" lang="en-US" altLang="zh-CN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            </a:t>
              </a:r>
              <a:r>
                <a:rPr kumimoji="0" lang="zh-CN" altLang="en-US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共读时光伴成长</a:t>
              </a:r>
              <a:r>
                <a:rPr kumimoji="0" lang="en-US" altLang="zh-CN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, </a:t>
              </a:r>
              <a:r>
                <a:rPr kumimoji="0" lang="zh-CN" altLang="en-US" sz="2000" i="0" u="none" strike="noStrike" kern="1200" cap="none" spc="0" normalizeH="0" baseline="0" noProof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rPr>
                <a:t>书香四溢暖人心。</a:t>
              </a:r>
              <a:endParaRPr kumimoji="0" lang="zh-CN" altLang="en-US" sz="2000" i="0" u="none" strike="noStrike" kern="1200" cap="none" spc="0" normalizeH="0" baseline="0" noProof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4" y="1039812"/>
            <a:ext cx="909893" cy="8778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1042">
            <a:off x="5457761" y="1171206"/>
            <a:ext cx="790933" cy="51513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2" y="2400013"/>
            <a:ext cx="1362947" cy="5201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>
            <a:fillRect/>
          </a:stretch>
        </p:blipFill>
        <p:spPr>
          <a:xfrm>
            <a:off x="8191500" y="3159760"/>
            <a:ext cx="4000500" cy="369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9000">
        <p15:prstTrans prst="curtains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87500" y="673100"/>
            <a:ext cx="9144000" cy="5016500"/>
          </a:xfrm>
          <a:prstGeom prst="rect">
            <a:avLst/>
          </a:prstGeom>
          <a:solidFill>
            <a:schemeClr val="bg1"/>
          </a:solidFill>
          <a:ln w="190500">
            <a:solidFill>
              <a:srgbClr val="F7C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5550808" y="1952716"/>
            <a:ext cx="4580183" cy="728243"/>
            <a:chOff x="4298106" y="4014651"/>
            <a:chExt cx="4580183" cy="728243"/>
          </a:xfrm>
        </p:grpSpPr>
        <p:sp>
          <p:nvSpPr>
            <p:cNvPr id="9" name="Freeform 10"/>
            <p:cNvSpPr/>
            <p:nvPr>
              <p:custDataLst>
                <p:tags r:id="rId2"/>
              </p:custDataLst>
            </p:nvPr>
          </p:nvSpPr>
          <p:spPr bwMode="auto">
            <a:xfrm>
              <a:off x="4298106" y="4091587"/>
              <a:ext cx="4580183" cy="569679"/>
            </a:xfrm>
            <a:prstGeom prst="roundRect">
              <a:avLst>
                <a:gd name="adj" fmla="val 50000"/>
              </a:avLst>
            </a:prstGeom>
            <a:noFill/>
            <a:ln w="11" cap="flat" cmpd="sng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lIns="91396" tIns="45697" rIns="91396" bIns="45697"/>
            <a:lstStyle/>
            <a:p>
              <a:endParaRPr lang="zh-CN" altLang="en-US" sz="254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523602" y="4014651"/>
              <a:ext cx="749838" cy="7282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56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11" name="TextBox 105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570011" y="4154986"/>
              <a:ext cx="2763520" cy="480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396" tIns="45697" rIns="91396" bIns="456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zh-CN" altLang="en-US" sz="254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rPr>
                <a:t>场地选择和</a:t>
              </a:r>
              <a:r>
                <a:rPr lang="zh-CN" altLang="en-US" sz="254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rPr>
                <a:t>布置</a:t>
              </a:r>
              <a:endParaRPr lang="zh-CN" altLang="en-US" sz="254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12" name="TextBox 106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699534" y="4058197"/>
              <a:ext cx="418616" cy="6462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396" tIns="45697" rIns="91396" bIns="456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 b="1">
                  <a:solidFill>
                    <a:schemeClr val="bg1"/>
                  </a:solidFill>
                  <a:latin typeface="+mn-ea"/>
                  <a:ea typeface="+mn-ea"/>
                </a:rPr>
                <a:t>1</a:t>
              </a:r>
              <a:endParaRPr lang="zh-CN" altLang="en-US" sz="360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6"/>
            </p:custDataLst>
          </p:nvPr>
        </p:nvGrpSpPr>
        <p:grpSpPr>
          <a:xfrm>
            <a:off x="5552686" y="2987647"/>
            <a:ext cx="4580183" cy="728243"/>
            <a:chOff x="4298106" y="3763175"/>
            <a:chExt cx="4580183" cy="728243"/>
          </a:xfrm>
        </p:grpSpPr>
        <p:sp>
          <p:nvSpPr>
            <p:cNvPr id="17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4298106" y="3840112"/>
              <a:ext cx="4580183" cy="569679"/>
            </a:xfrm>
            <a:prstGeom prst="roundRect">
              <a:avLst>
                <a:gd name="adj" fmla="val 50000"/>
              </a:avLst>
            </a:prstGeom>
            <a:noFill/>
            <a:ln w="11" cap="flat" cmpd="sng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lIns="91396" tIns="45697" rIns="91396" bIns="45697"/>
            <a:lstStyle/>
            <a:p>
              <a:endParaRPr lang="zh-CN" altLang="en-US" sz="254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523602" y="3763175"/>
              <a:ext cx="749838" cy="7282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56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19" name="TextBox 105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567679" y="3903315"/>
              <a:ext cx="2763520" cy="480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396" tIns="45697" rIns="91396" bIns="456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zh-CN" altLang="en-US" sz="254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rPr>
                <a:t>材料</a:t>
              </a:r>
              <a:r>
                <a:rPr lang="zh-CN" altLang="en-US" sz="254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rPr>
                <a:t>投放</a:t>
              </a:r>
              <a:endParaRPr lang="zh-CN" altLang="en-US" sz="254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20" name="TextBox 106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710556" y="3819539"/>
              <a:ext cx="413807" cy="6339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396" tIns="45697" rIns="91396" bIns="456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520" b="1">
                  <a:solidFill>
                    <a:schemeClr val="bg1"/>
                  </a:solidFill>
                  <a:latin typeface="+mn-ea"/>
                  <a:ea typeface="+mn-ea"/>
                </a:rPr>
                <a:t>2</a:t>
              </a:r>
              <a:endParaRPr lang="zh-CN" altLang="en-US" sz="352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1"/>
            </p:custDataLst>
          </p:nvPr>
        </p:nvGrpSpPr>
        <p:grpSpPr>
          <a:xfrm>
            <a:off x="5552686" y="4022578"/>
            <a:ext cx="4580183" cy="728243"/>
            <a:chOff x="4298106" y="3511699"/>
            <a:chExt cx="4580183" cy="728243"/>
          </a:xfrm>
        </p:grpSpPr>
        <p:sp>
          <p:nvSpPr>
            <p:cNvPr id="22" name="Freeform 10"/>
            <p:cNvSpPr/>
            <p:nvPr>
              <p:custDataLst>
                <p:tags r:id="rId12"/>
              </p:custDataLst>
            </p:nvPr>
          </p:nvSpPr>
          <p:spPr bwMode="auto">
            <a:xfrm>
              <a:off x="4298106" y="3588636"/>
              <a:ext cx="4580183" cy="569679"/>
            </a:xfrm>
            <a:prstGeom prst="roundRect">
              <a:avLst>
                <a:gd name="adj" fmla="val 50000"/>
              </a:avLst>
            </a:prstGeom>
            <a:noFill/>
            <a:ln w="11" cap="flat" cmpd="sng">
              <a:solidFill>
                <a:schemeClr val="bg1">
                  <a:lumMod val="75000"/>
                </a:schemeClr>
              </a:solidFill>
              <a:round/>
            </a:ln>
          </p:spPr>
          <p:txBody>
            <a:bodyPr lIns="91396" tIns="45697" rIns="91396" bIns="45697"/>
            <a:lstStyle/>
            <a:p>
              <a:endParaRPr lang="zh-CN" altLang="en-US" sz="2540">
                <a:solidFill>
                  <a:schemeClr val="bg1">
                    <a:lumMod val="50000"/>
                  </a:schemeClr>
                </a:solidFill>
                <a:latin typeface="+mn-ea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523602" y="3511699"/>
              <a:ext cx="749838" cy="7282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560">
                <a:solidFill>
                  <a:prstClr val="white"/>
                </a:solidFill>
                <a:latin typeface="+mn-ea"/>
                <a:ea typeface="+mn-ea"/>
              </a:endParaRPr>
            </a:p>
          </p:txBody>
        </p:sp>
        <p:sp>
          <p:nvSpPr>
            <p:cNvPr id="24" name="TextBox 10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7679" y="3651839"/>
              <a:ext cx="2763520" cy="480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396" tIns="45697" rIns="91396" bIns="456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/>
              <a:r>
                <a:rPr lang="zh-CN" altLang="en-US" sz="2540">
                  <a:solidFill>
                    <a:schemeClr val="tx2">
                      <a:lumMod val="75000"/>
                    </a:schemeClr>
                  </a:solidFill>
                  <a:latin typeface="+mn-ea"/>
                  <a:ea typeface="+mn-ea"/>
                </a:rPr>
                <a:t>亲子阅读策略</a:t>
              </a:r>
              <a:endParaRPr lang="zh-CN" altLang="en-US" sz="254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25" name="TextBox 10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710556" y="3568064"/>
              <a:ext cx="413807" cy="6339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91396" tIns="45697" rIns="91396" bIns="456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520" b="1">
                  <a:solidFill>
                    <a:schemeClr val="bg1"/>
                  </a:solidFill>
                  <a:latin typeface="+mn-ea"/>
                  <a:ea typeface="+mn-ea"/>
                </a:rPr>
                <a:t>3</a:t>
              </a:r>
              <a:endParaRPr lang="zh-CN" altLang="en-US" sz="352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8" y="576263"/>
            <a:ext cx="1027664" cy="1539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0"/>
            <a:ext cx="1079654" cy="214630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2565394"/>
            <a:ext cx="4292606" cy="4292606"/>
          </a:xfrm>
          <a:prstGeom prst="rect">
            <a:avLst/>
          </a:prstGeom>
        </p:spPr>
      </p:pic>
      <p:sp>
        <p:nvSpPr>
          <p:cNvPr id="34" name="9"/>
          <p:cNvSpPr txBox="1">
            <a:spLocks noChangeArrowheads="1"/>
          </p:cNvSpPr>
          <p:nvPr/>
        </p:nvSpPr>
        <p:spPr bwMode="auto">
          <a:xfrm>
            <a:off x="3302925" y="1121683"/>
            <a:ext cx="1292662" cy="2343830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8000" b="0" i="0" u="none" strike="noStrike" cap="none" spc="0" normalizeH="0" baseline="0">
                <a:ln>
                  <a:noFill/>
                </a:ln>
                <a:solidFill>
                  <a:srgbClr val="02B476"/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</a:defRPr>
            </a:lvl1pPr>
          </a:lstStyle>
          <a:p>
            <a:pPr algn="l"/>
            <a:r>
              <a:rPr lang="zh-CN" altLang="en-US" sz="7200">
                <a:solidFill>
                  <a:schemeClr val="accent1"/>
                </a:solidFill>
                <a:sym typeface="+mn-lt"/>
              </a:rPr>
              <a:t>目录</a:t>
            </a:r>
            <a:endParaRPr lang="en-US" altLang="zh-CN" sz="7200">
              <a:solidFill>
                <a:schemeClr val="accent1"/>
              </a:solidFill>
              <a:sym typeface="+mn-lt"/>
            </a:endParaRPr>
          </a:p>
        </p:txBody>
      </p:sp>
      <p:sp>
        <p:nvSpPr>
          <p:cNvPr id="31" name="9"/>
          <p:cNvSpPr txBox="1">
            <a:spLocks noChangeArrowheads="1"/>
          </p:cNvSpPr>
          <p:nvPr/>
        </p:nvSpPr>
        <p:spPr bwMode="auto">
          <a:xfrm>
            <a:off x="4498919" y="2251869"/>
            <a:ext cx="615553" cy="2427288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8000" b="0" i="0" u="none" strike="noStrike" cap="none" spc="0" normalizeH="0" baseline="0">
                <a:ln>
                  <a:noFill/>
                </a:ln>
                <a:solidFill>
                  <a:srgbClr val="02B476"/>
                </a:solidFill>
                <a:effectLst/>
                <a:uLnTx/>
                <a:uFillTx/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</a:defRPr>
            </a:lvl1pPr>
          </a:lstStyle>
          <a:p>
            <a:pPr algn="l"/>
            <a:r>
              <a:rPr lang="en-US" altLang="zh-CN" sz="2800">
                <a:solidFill>
                  <a:schemeClr val="accent1"/>
                </a:solidFill>
                <a:sym typeface="+mn-lt"/>
              </a:rPr>
              <a:t>CONTENT</a:t>
            </a:r>
            <a:endParaRPr lang="en-US" altLang="zh-CN" sz="2800">
              <a:solidFill>
                <a:schemeClr val="accent1"/>
              </a:solidFill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780" y="3213100"/>
            <a:ext cx="180112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1" nodeType="after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8" y="576263"/>
            <a:ext cx="1027664" cy="15398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87500" y="673100"/>
            <a:ext cx="9144000" cy="5016500"/>
          </a:xfrm>
          <a:prstGeom prst="rect">
            <a:avLst/>
          </a:prstGeom>
          <a:solidFill>
            <a:schemeClr val="bg1"/>
          </a:solidFill>
          <a:ln w="190500">
            <a:solidFill>
              <a:srgbClr val="F7C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" y="3035300"/>
            <a:ext cx="2069055" cy="3530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0"/>
            <a:ext cx="1079654" cy="2146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" y="2400013"/>
            <a:ext cx="1362947" cy="52019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4" y="1039812"/>
            <a:ext cx="909893" cy="87788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2" y="2400013"/>
            <a:ext cx="1362947" cy="52019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11401" y="2678211"/>
            <a:ext cx="7075658" cy="12772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zh-CN" altLang="en-US" sz="5400" b="1" kern="0" spc="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场地选择和</a:t>
            </a:r>
            <a:r>
              <a:rPr lang="zh-CN" altLang="en-US" sz="5400" b="1" kern="0" spc="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布置</a:t>
            </a:r>
            <a:endParaRPr lang="zh-CN" altLang="en-US" sz="5400" b="1" kern="0" spc="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804530" y="4390572"/>
            <a:ext cx="40894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811469" y="1474141"/>
            <a:ext cx="4075523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4800" b="1">
                <a:solidFill>
                  <a:schemeClr val="accent1"/>
                </a:solidFill>
                <a:latin typeface="+mn-ea"/>
                <a:cs typeface="+mn-ea"/>
                <a:sym typeface="+mn-lt"/>
              </a:rPr>
              <a:t>一</a:t>
            </a:r>
            <a:endParaRPr lang="zh-CN" altLang="en-US" sz="4800" b="1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00" y="3060700"/>
            <a:ext cx="3886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2" nodeType="after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38" y="526579"/>
            <a:ext cx="60950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场地选择和</a:t>
            </a:r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布置</a:t>
            </a:r>
            <a:endParaRPr lang="zh-CN" altLang="en-US" sz="24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90" y="9177655"/>
            <a:ext cx="2818765" cy="2818765"/>
          </a:xfrm>
          <a:prstGeom prst="rect">
            <a:avLst/>
          </a:prstGeom>
        </p:spPr>
      </p:pic>
      <p:pic>
        <p:nvPicPr>
          <p:cNvPr id="5" name="https://docer-ks3.wpscdn.cn/picture/17856797/33f73327d76da6ec781f95eee1e31c1f_612.jpg" descr="Lounge room with grey sofas"/>
          <p:cNvPicPr/>
          <p:nvPr/>
        </p:nvPicPr>
        <p:blipFill>
          <a:blip r:embed="rId2"/>
          <a:stretch>
            <a:fillRect/>
          </a:stretch>
        </p:blipFill>
        <p:spPr>
          <a:xfrm>
            <a:off x="633095" y="1085215"/>
            <a:ext cx="1440000" cy="144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97735" y="1085215"/>
            <a:ext cx="8040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</a:rPr>
              <a:t>书房升级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选用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书房或是使用率很低的房间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来作为孩子的书房。让书房成为家庭一个重要的房间。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97735" y="2688590"/>
            <a:ext cx="931926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温馨阅读角。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如果没有空闲的房间和专门的书房也没有关系，可以巧妙利用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房间的角落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，打造温馨的阅读区域。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633095" y="2688590"/>
            <a:ext cx="1440000" cy="144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860550" y="5458460"/>
            <a:ext cx="2106930" cy="11684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177800" algn="just"/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窗边阅读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just" fontAlgn="auto"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窗边是读书的最佳角落之一，光线充足。阅读疲劳时，可以看看窗外风景。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66970" y="5527040"/>
            <a:ext cx="199009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lnSpc>
                <a:spcPct val="100000"/>
              </a:lnSpc>
            </a:pPr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安静的长书架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66700">
              <a:lnSpc>
                <a:spcPct val="100000"/>
              </a:lnSpc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放置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一个长长的、大大的书架，一张舒适的沙发，一盏落地灯。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32165" y="5527040"/>
            <a:ext cx="2092325" cy="1168400"/>
          </a:xfrm>
          <a:prstGeom prst="rect">
            <a:avLst/>
          </a:prstGeom>
        </p:spPr>
        <p:txBody>
          <a:bodyPr wrap="square">
            <a:spAutoFit/>
          </a:bodyPr>
          <a:p>
            <a:pPr indent="355600" algn="l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私密区</a:t>
            </a:r>
            <a:endParaRPr lang="en-US" altLang="zh-CN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355600" algn="l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即便没整面书柜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和临窗的角落，也可以在安静的一角放置一张沙发或舒适座椅。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" name="下箭头 30"/>
          <p:cNvSpPr/>
          <p:nvPr/>
        </p:nvSpPr>
        <p:spPr>
          <a:xfrm rot="1800000">
            <a:off x="3011805" y="338328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下箭头 31"/>
          <p:cNvSpPr/>
          <p:nvPr/>
        </p:nvSpPr>
        <p:spPr>
          <a:xfrm>
            <a:off x="5726430" y="345313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 rot="20160000">
            <a:off x="8586470" y="338455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4" name="https://docer-ks3.wpscdn.cn/picture/194859604/d8e97cb50c0124ddb84423687bbac4cd_612.jpg" descr="美女在窗台前看书"/>
          <p:cNvPicPr/>
          <p:nvPr/>
        </p:nvPicPr>
        <p:blipFill>
          <a:blip r:embed="rId4"/>
          <a:stretch>
            <a:fillRect/>
          </a:stretch>
        </p:blipFill>
        <p:spPr>
          <a:xfrm>
            <a:off x="2287270" y="4705985"/>
            <a:ext cx="1080000" cy="720000"/>
          </a:xfrm>
          <a:prstGeom prst="rect">
            <a:avLst/>
          </a:prstGeom>
        </p:spPr>
      </p:pic>
      <p:pic>
        <p:nvPicPr>
          <p:cNvPr id="35" name="图片 34"/>
          <p:cNvPicPr/>
          <p:nvPr/>
        </p:nvPicPr>
        <p:blipFill>
          <a:blip r:embed="rId5"/>
          <a:stretch>
            <a:fillRect/>
          </a:stretch>
        </p:blipFill>
        <p:spPr>
          <a:xfrm>
            <a:off x="5546725" y="4705985"/>
            <a:ext cx="1080000" cy="720000"/>
          </a:xfrm>
          <a:prstGeom prst="rect">
            <a:avLst/>
          </a:prstGeom>
        </p:spPr>
      </p:pic>
      <p:pic>
        <p:nvPicPr>
          <p:cNvPr id="36" name="图片 35"/>
          <p:cNvPicPr/>
          <p:nvPr/>
        </p:nvPicPr>
        <p:blipFill>
          <a:blip r:embed="rId6"/>
          <a:stretch>
            <a:fillRect/>
          </a:stretch>
        </p:blipFill>
        <p:spPr>
          <a:xfrm>
            <a:off x="8968105" y="4705985"/>
            <a:ext cx="1080000" cy="720000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38" y="526579"/>
            <a:ext cx="60950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场地选择和</a:t>
            </a:r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布置</a:t>
            </a:r>
            <a:endParaRPr lang="zh-CN" altLang="en-US" sz="24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90" y="9177655"/>
            <a:ext cx="2818765" cy="28187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51380" y="1074420"/>
            <a:ext cx="8040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创意设计。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家长和孩子们可以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发挥创意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设计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一个自己理想且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充满童趣的</a:t>
            </a:r>
            <a:r>
              <a:rPr lang="zh-CN" altLang="en-US" sz="16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读书角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95755" y="4627245"/>
            <a:ext cx="268859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177800" algn="just"/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可爱的小帐篷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03930" y="4627245"/>
            <a:ext cx="199009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lnSpc>
                <a:spcPct val="100000"/>
              </a:lnSpc>
            </a:pPr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墙面书架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266700">
              <a:lnSpc>
                <a:spcPct val="100000"/>
              </a:lnSpc>
            </a:pP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00700" y="4627245"/>
            <a:ext cx="2092325" cy="306705"/>
          </a:xfrm>
          <a:prstGeom prst="rect">
            <a:avLst/>
          </a:prstGeom>
        </p:spPr>
        <p:txBody>
          <a:bodyPr wrap="square">
            <a:spAutoFit/>
          </a:bodyPr>
          <a:p>
            <a:pPr indent="355600" algn="l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舒适沙发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1" name="下箭头 30"/>
          <p:cNvSpPr/>
          <p:nvPr/>
        </p:nvSpPr>
        <p:spPr>
          <a:xfrm rot="1800000">
            <a:off x="3194685" y="195072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下箭头 31"/>
          <p:cNvSpPr/>
          <p:nvPr/>
        </p:nvSpPr>
        <p:spPr>
          <a:xfrm>
            <a:off x="4759960" y="202057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下箭头 32"/>
          <p:cNvSpPr/>
          <p:nvPr/>
        </p:nvSpPr>
        <p:spPr>
          <a:xfrm rot="20160000">
            <a:off x="8272145" y="1952625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33095" y="986790"/>
            <a:ext cx="1440000" cy="1440000"/>
          </a:xfrm>
          <a:prstGeom prst="rect">
            <a:avLst/>
          </a:prstGeom>
        </p:spPr>
      </p:pic>
      <p:pic>
        <p:nvPicPr>
          <p:cNvPr id="4" name="https://docer-ks3.wpscdn.cn/picture/193047540/1cda68e565569916bc922eb0cca65d11_612.jpg" descr="可爱的小女孩的肖像坐在小帐篷和视频通话或直播，看着笔记本屏幕，挥手，说再见或你好。"/>
          <p:cNvPicPr/>
          <p:nvPr/>
        </p:nvPicPr>
        <p:blipFill>
          <a:blip r:embed="rId3"/>
          <a:stretch>
            <a:fillRect/>
          </a:stretch>
        </p:blipFill>
        <p:spPr>
          <a:xfrm>
            <a:off x="1948180" y="3187065"/>
            <a:ext cx="1440000" cy="1080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4160520" y="3187065"/>
            <a:ext cx="1440000" cy="1080000"/>
          </a:xfrm>
          <a:prstGeom prst="rect">
            <a:avLst/>
          </a:prstGeom>
        </p:spPr>
      </p:pic>
      <p:pic>
        <p:nvPicPr>
          <p:cNvPr id="8" name="https://docer-ks3.wpscdn.cn/picture/202777961/18140a1eb3b72ee9e7830c1ba80e1f15_612.jpg" descr="舒适的室内与黑猫，绿色的室内植物，木制树桩，俄罗斯"/>
          <p:cNvPicPr/>
          <p:nvPr/>
        </p:nvPicPr>
        <p:blipFill>
          <a:blip r:embed="rId5"/>
          <a:stretch>
            <a:fillRect/>
          </a:stretch>
        </p:blipFill>
        <p:spPr>
          <a:xfrm>
            <a:off x="6080760" y="3187065"/>
            <a:ext cx="1440000" cy="1080000"/>
          </a:xfrm>
          <a:prstGeom prst="rect">
            <a:avLst/>
          </a:prstGeom>
        </p:spPr>
      </p:pic>
      <p:pic>
        <p:nvPicPr>
          <p:cNvPr id="9" name="https://docer-ks3.wpscdn.cn/picture/201492593/ded3e8e70d0db254bb3baed4401c39aa_612.jpg" descr="婴幼儿房墙面装饰，可爱的娃娃和玩具，幼儿园儿童房，3D渲染。"/>
          <p:cNvPicPr/>
          <p:nvPr/>
        </p:nvPicPr>
        <p:blipFill>
          <a:blip r:embed="rId6"/>
          <a:stretch>
            <a:fillRect/>
          </a:stretch>
        </p:blipFill>
        <p:spPr>
          <a:xfrm>
            <a:off x="8078470" y="3187065"/>
            <a:ext cx="1440000" cy="108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20940" y="4627245"/>
            <a:ext cx="2092325" cy="306705"/>
          </a:xfrm>
          <a:prstGeom prst="rect">
            <a:avLst/>
          </a:prstGeom>
        </p:spPr>
        <p:txBody>
          <a:bodyPr wrap="square">
            <a:spAutoFit/>
          </a:bodyPr>
          <a:p>
            <a:pPr indent="355600" algn="l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可爱的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墙饰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6447790" y="202057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19440000">
            <a:off x="10038080" y="1868170"/>
            <a:ext cx="567055" cy="107188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/>
          <p:nvPr/>
        </p:nvPicPr>
        <p:blipFill>
          <a:blip r:embed="rId7"/>
          <a:stretch>
            <a:fillRect/>
          </a:stretch>
        </p:blipFill>
        <p:spPr>
          <a:xfrm>
            <a:off x="9947275" y="3187065"/>
            <a:ext cx="1440000" cy="1080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453245" y="4627245"/>
            <a:ext cx="2092325" cy="306705"/>
          </a:xfrm>
          <a:prstGeom prst="rect">
            <a:avLst/>
          </a:prstGeom>
        </p:spPr>
        <p:txBody>
          <a:bodyPr wrap="square">
            <a:spAutoFit/>
          </a:bodyPr>
          <a:p>
            <a:pPr indent="355600" algn="l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en-US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▲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触手可及的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图书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8" y="576263"/>
            <a:ext cx="1027664" cy="15398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87500" y="673100"/>
            <a:ext cx="9144000" cy="5016500"/>
          </a:xfrm>
          <a:prstGeom prst="rect">
            <a:avLst/>
          </a:prstGeom>
          <a:solidFill>
            <a:schemeClr val="bg1"/>
          </a:solidFill>
          <a:ln w="190500">
            <a:solidFill>
              <a:srgbClr val="F7C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" y="3035300"/>
            <a:ext cx="2069055" cy="3530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0"/>
            <a:ext cx="1079654" cy="2146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" y="2400013"/>
            <a:ext cx="1362947" cy="52019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4" y="1039812"/>
            <a:ext cx="909893" cy="87788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2" y="2400013"/>
            <a:ext cx="1362947" cy="52019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11401" y="2678211"/>
            <a:ext cx="7075658" cy="12772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zh-CN" altLang="en-US" sz="5400" b="1" kern="0" spc="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材料</a:t>
            </a:r>
            <a:r>
              <a:rPr lang="zh-CN" altLang="en-US" sz="5400" b="1" kern="0" spc="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投放</a:t>
            </a:r>
            <a:endParaRPr lang="zh-CN" altLang="en-US" sz="5400" b="1" kern="0" spc="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804530" y="4390572"/>
            <a:ext cx="40894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811469" y="1474141"/>
            <a:ext cx="4075523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chemeClr val="accent1"/>
                </a:solidFill>
                <a:latin typeface="+mn-ea"/>
                <a:cs typeface="+mn-ea"/>
                <a:sym typeface="+mn-lt"/>
              </a:rPr>
              <a:t>2</a:t>
            </a:r>
            <a:endParaRPr lang="en-US" altLang="zh-CN" sz="4800" b="1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00" y="3060700"/>
            <a:ext cx="3886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2" nodeType="after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38" y="526579"/>
            <a:ext cx="60950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材料</a:t>
            </a:r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投放</a:t>
            </a:r>
            <a:endParaRPr lang="zh-CN" altLang="en-US" sz="24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>
            <p:custDataLst>
              <p:tags r:id="rId1"/>
            </p:custDataLst>
          </p:nvPr>
        </p:nvGrpSpPr>
        <p:grpSpPr>
          <a:xfrm>
            <a:off x="636825" y="1064976"/>
            <a:ext cx="11142345" cy="706755"/>
            <a:chOff x="1932127" y="1644487"/>
            <a:chExt cx="11142345" cy="706755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2927807" y="1644487"/>
              <a:ext cx="10146665" cy="706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投放的图书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数量充足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，满足幼儿自主选择需求。选择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纸张好、字体大小适宜色彩鲜艳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、形象清晰生动，以图为主配以简单的文字或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图文并茂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的读物。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932127" y="1711162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数量质量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90" y="9177655"/>
            <a:ext cx="2818765" cy="2818765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636190" y="3398601"/>
            <a:ext cx="11142980" cy="1630045"/>
            <a:chOff x="1932127" y="1644487"/>
            <a:chExt cx="11142980" cy="1630045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2927807" y="1644487"/>
              <a:ext cx="10147300" cy="163004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根据孩子的年龄和性别特点来选择阅读材料。（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1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）按年龄来挑选：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小班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的孩子注意力集中的时间较短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,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可以为其选择色彩鲜艳、情节简单、图案清晰的图画书，以故事类图书为主。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中班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的孩子阅读能力发展比较迅速，可以为其选择每页有多幅画面的图书，图书的选择可以增加知识类图书。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大班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的孩子知识面逐渐扩大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.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充满求知欲，可选择一些文字较多的阅读材料，适当增加科普类读物，以满足孩子的阅读需求。（</a:t>
              </a: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2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）按性别来挑选：男孩多喜欢知识类、科普类的阅读材料。女孩多喜欢具有丰富情节的故事类的阅读材料。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1932127" y="1737832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主题</a:t>
              </a:r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符合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340" y="5273675"/>
            <a:ext cx="1365250" cy="1365250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10"/>
            </p:custDataLst>
          </p:nvPr>
        </p:nvGrpSpPr>
        <p:grpSpPr>
          <a:xfrm>
            <a:off x="689530" y="5449016"/>
            <a:ext cx="11142980" cy="398780"/>
            <a:chOff x="1932127" y="3157692"/>
            <a:chExt cx="11142980" cy="398780"/>
          </a:xfrm>
        </p:grpSpPr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2927807" y="3157692"/>
              <a:ext cx="10147300" cy="3987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经常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更换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图书，原则上每月至少更换20本左右（图书更换要有记录），保持儿童兴趣。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932127" y="3197697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定期</a:t>
              </a:r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更换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13"/>
            </p:custDataLst>
          </p:nvPr>
        </p:nvGrpSpPr>
        <p:grpSpPr>
          <a:xfrm>
            <a:off x="644445" y="1964771"/>
            <a:ext cx="11142345" cy="1322070"/>
            <a:chOff x="1932127" y="1575907"/>
            <a:chExt cx="11142345" cy="1322070"/>
          </a:xfrm>
        </p:grpSpPr>
        <p:sp>
          <p:nvSpPr>
            <p:cNvPr id="12" name="矩形 11"/>
            <p:cNvSpPr/>
            <p:nvPr>
              <p:custDataLst>
                <p:tags r:id="rId14"/>
              </p:custDataLst>
            </p:nvPr>
          </p:nvSpPr>
          <p:spPr>
            <a:xfrm>
              <a:off x="2927807" y="1575907"/>
              <a:ext cx="10146665" cy="132207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图书摆放有序，至少有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四种以上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的分类（如动物类、植物类、故事类等），图书符合幼儿年龄特点。重点推荐图书，需要展示其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封面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，其他图书可以按照种类和主题内容等整齐放置在框子中。可以跟孩子一同绘制或者网上找一些</a:t>
              </a:r>
              <a:r>
                <a:rPr lang="zh-CN" altLang="en-US" sz="1600" b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图标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对应贴在书柜或者书架上，一目了然，既可以培养他们的规则意识，又便于整理图书，还帮助他们认识了数字，学习了数学。让孩子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lt"/>
                </a:rPr>
                <a:t>也学会整理。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932127" y="1711162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摆放有序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6638" y="526579"/>
            <a:ext cx="609502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材料</a:t>
            </a:r>
            <a:r>
              <a:rPr lang="zh-CN" altLang="en-US" sz="2400" b="1">
                <a:solidFill>
                  <a:schemeClr val="accent1"/>
                </a:solidFill>
                <a:cs typeface="+mn-ea"/>
                <a:sym typeface="+mn-lt"/>
              </a:rPr>
              <a:t>投放</a:t>
            </a:r>
            <a:endParaRPr lang="zh-CN" altLang="en-US" sz="2400" b="1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45" y="3919220"/>
            <a:ext cx="2818765" cy="281876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24430" y="1153241"/>
            <a:ext cx="11142980" cy="1938020"/>
            <a:chOff x="1932127" y="1644487"/>
            <a:chExt cx="11142980" cy="1938020"/>
          </a:xfrm>
        </p:grpSpPr>
        <p:sp>
          <p:nvSpPr>
            <p:cNvPr id="18" name="矩形 17"/>
            <p:cNvSpPr/>
            <p:nvPr>
              <p:custDataLst>
                <p:tags r:id="rId2"/>
              </p:custDataLst>
            </p:nvPr>
          </p:nvSpPr>
          <p:spPr>
            <a:xfrm>
              <a:off x="2927807" y="1644487"/>
              <a:ext cx="10147300" cy="193802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提供视听设备，满足幼儿倾听、阅读、表达的多元需求。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1.配有耳麦的播放设备。如果幼儿还不能识别播放按钮，可以在按钮上做标记，帮助幼儿独立使用播放设备。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2.用语言录制故事、手指游戏、倾听游戏等语音材料，并且分类保存，便于幼儿取放。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3.提供录音设备，鼓励幼儿录制简单的消息，自己回播。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4.电子设备的使用有监管和使用规则。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5.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识别绘本的故事</a:t>
              </a: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lt"/>
                </a:rPr>
                <a:t>机。</a:t>
              </a: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3"/>
              </p:custDataLst>
            </p:nvPr>
          </p:nvSpPr>
          <p:spPr>
            <a:xfrm>
              <a:off x="1932127" y="1711162"/>
              <a:ext cx="950595" cy="306705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视听</a:t>
              </a:r>
              <a:r>
                <a:rPr lang="zh-CN" altLang="en-US" sz="1400">
                  <a:solidFill>
                    <a:schemeClr val="bg1"/>
                  </a:solidFill>
                  <a:cs typeface="+mn-ea"/>
                  <a:sym typeface="+mn-lt"/>
                </a:rPr>
                <a:t>结合</a:t>
              </a:r>
              <a:endParaRPr lang="zh-CN" altLang="en-US" sz="1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5665" y="8938260"/>
            <a:ext cx="2023745" cy="2023745"/>
          </a:xfrm>
          <a:prstGeom prst="rect">
            <a:avLst/>
          </a:prstGeom>
        </p:spPr>
      </p:pic>
      <p:pic>
        <p:nvPicPr>
          <p:cNvPr id="4" name="https://docer-ks3.wpscdn.cn/picture/199349304/c6787544c9ad671ecd6759be538765e8_612.jpg" descr="课本上有麦克风和耳机。为听障概念阅读有声读物"/>
          <p:cNvPicPr/>
          <p:nvPr/>
        </p:nvPicPr>
        <p:blipFill>
          <a:blip r:embed="rId6"/>
          <a:stretch>
            <a:fillRect/>
          </a:stretch>
        </p:blipFill>
        <p:spPr>
          <a:xfrm>
            <a:off x="594360" y="3169285"/>
            <a:ext cx="4321067" cy="288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4930140" y="3169285"/>
            <a:ext cx="4320000" cy="2880000"/>
          </a:xfrm>
          <a:prstGeom prst="rect">
            <a:avLst/>
          </a:prstGeom>
        </p:spPr>
      </p:pic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88" y="576263"/>
            <a:ext cx="1027664" cy="15398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587500" y="673100"/>
            <a:ext cx="9144000" cy="5016500"/>
          </a:xfrm>
          <a:prstGeom prst="rect">
            <a:avLst/>
          </a:prstGeom>
          <a:solidFill>
            <a:schemeClr val="bg1"/>
          </a:solidFill>
          <a:ln w="190500">
            <a:solidFill>
              <a:srgbClr val="F7C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82" y="3035300"/>
            <a:ext cx="2069055" cy="35306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8" y="0"/>
            <a:ext cx="1079654" cy="2146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2" y="2400013"/>
            <a:ext cx="1362947" cy="52019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44" y="1039812"/>
            <a:ext cx="909893" cy="87788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2" y="2400013"/>
            <a:ext cx="1362947" cy="52019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11401" y="2678211"/>
            <a:ext cx="7075658" cy="12772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zh-CN" altLang="en-US" sz="5400" b="1" kern="0" spc="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亲子阅读</a:t>
            </a:r>
            <a:r>
              <a:rPr lang="zh-CN" altLang="en-US" sz="5400" b="1" kern="0" spc="6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策略</a:t>
            </a:r>
            <a:endParaRPr lang="zh-CN" altLang="en-US" sz="5400" b="1" kern="0" spc="60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804530" y="4390572"/>
            <a:ext cx="40894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811469" y="1474141"/>
            <a:ext cx="4075523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chemeClr val="accent1"/>
                </a:solidFill>
                <a:latin typeface="+mn-ea"/>
                <a:cs typeface="+mn-ea"/>
                <a:sym typeface="+mn-lt"/>
              </a:rPr>
              <a:t>3</a:t>
            </a:r>
            <a:endParaRPr lang="en-US" altLang="zh-CN" sz="4800" b="1">
              <a:solidFill>
                <a:schemeClr val="accent1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5600" y="3060700"/>
            <a:ext cx="3886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2" nodeType="after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2"/>
    </p:bldLst>
  </p:timing>
</p:sld>
</file>

<file path=ppt/tags/tag1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10.xml><?xml version="1.0" encoding="utf-8"?>
<p:tagLst xmlns:p="http://schemas.openxmlformats.org/presentationml/2006/main">
  <p:tag name="Z_FONTBOLD" val="msoTrue"/>
  <p:tag name="Z_FONTCOLOR" val="System.__ComObject"/>
  <p:tag name="Z_FONTITALIC" val="msoFalse"/>
  <p:tag name="Z_FONTNAME" val="思源黑体 CN"/>
  <p:tag name="Z_FONTNAMEASCII" val="思源黑体 CN"/>
  <p:tag name="Z_FONTSIZE" val="44"/>
  <p:tag name="Z_FONTSPACING" val="0"/>
  <p:tag name="Z_FONTUNDERLINE" val="msoFalse"/>
  <p:tag name="Z_HASTEXT" val="1"/>
  <p:tag name="Z_HEIGHT" val="60.58228"/>
  <p:tag name="Z_LEFT" val="83.6374"/>
  <p:tag name="Z_LINERULEBEFORE" val="msoTrue"/>
  <p:tag name="Z_LINEWEIGHT" val="-2.147484E+09"/>
  <p:tag name="Z_MARGINBOTTOM" val="3.598189"/>
  <p:tag name="Z_MARGINLEFT" val="7.196536"/>
  <p:tag name="Z_MARGINRIGHT" val="7.196536"/>
  <p:tag name="Z_MARGINTOP" val="3.598189"/>
  <p:tag name="Z_NAMECOMPLEXSCRIPT" val="+mn-cs"/>
  <p:tag name="Z_NAMEFAREAST" val="思源黑体 CN"/>
  <p:tag name="Z_SPACEAFTER" val="0"/>
  <p:tag name="Z_SPACEBEFORE" val="0"/>
  <p:tag name="Z_SPACEWITHIN" val="1"/>
  <p:tag name="Z_TEXT" val="2"/>
  <p:tag name="Z_TEXTALIGNMENT" val="ppAlignLeft"/>
  <p:tag name="Z_TEXTGLOW" val="0"/>
  <p:tag name="Z_TEXTLINEDASHSTYLE" val="msoLineDashStyleMixed"/>
  <p:tag name="Z_TEXTLINEFILLBACKCOLOR" val="System.__ComObject"/>
  <p:tag name="Z_TEXTLINEFILLTRANSPARENCY" val="0"/>
  <p:tag name="Z_TEXTLINEFORECOLOR" val="System.__ComObject"/>
  <p:tag name="Z_TEXTLINEWEIGHT" val="-2.147484E+09"/>
  <p:tag name="Z_TEXTREFLECTION" val="0"/>
  <p:tag name="Z_TOP" val="158.2681"/>
  <p:tag name="Z_WIDTH" val="37.00095"/>
  <p:tag name="Z_ZOOM_12" val="1"/>
  <p:tag name="Z_ZOOM_20" val="1"/>
  <p:tag name="KSO_WM_DIAGRAM_VIRTUALLY_FRAME" val="{&quot;height&quot;:242.56590551181102,&quot;left&quot;:437.0714960629921,&quot;top&quot;:153.7571653543307,&quot;width&quot;:360.7922047244094}"/>
</p:tagLst>
</file>

<file path=ppt/tags/tag11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12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13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14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15.xml><?xml version="1.0" encoding="utf-8"?>
<p:tagLst xmlns:p="http://schemas.openxmlformats.org/presentationml/2006/main">
  <p:tag name="Z_FONTBOLD" val="msoTrue"/>
  <p:tag name="Z_FONTCOLOR" val="System.__ComObject"/>
  <p:tag name="Z_FONTITALIC" val="msoFalse"/>
  <p:tag name="Z_FONTNAME" val="思源黑体 CN"/>
  <p:tag name="Z_FONTNAMEASCII" val="思源黑体 CN"/>
  <p:tag name="Z_FONTSIZE" val="44"/>
  <p:tag name="Z_FONTSPACING" val="0"/>
  <p:tag name="Z_FONTUNDERLINE" val="msoFalse"/>
  <p:tag name="Z_HASTEXT" val="1"/>
  <p:tag name="Z_HEIGHT" val="60.58228"/>
  <p:tag name="Z_LEFT" val="83.6374"/>
  <p:tag name="Z_LINERULEBEFORE" val="msoTrue"/>
  <p:tag name="Z_LINEWEIGHT" val="-2.147484E+09"/>
  <p:tag name="Z_MARGINBOTTOM" val="3.598189"/>
  <p:tag name="Z_MARGINLEFT" val="7.196536"/>
  <p:tag name="Z_MARGINRIGHT" val="7.196536"/>
  <p:tag name="Z_MARGINTOP" val="3.598189"/>
  <p:tag name="Z_NAMECOMPLEXSCRIPT" val="+mn-cs"/>
  <p:tag name="Z_NAMEFAREAST" val="思源黑体 CN"/>
  <p:tag name="Z_SPACEAFTER" val="0"/>
  <p:tag name="Z_SPACEBEFORE" val="0"/>
  <p:tag name="Z_SPACEWITHIN" val="1"/>
  <p:tag name="Z_TEXT" val="3"/>
  <p:tag name="Z_TEXTALIGNMENT" val="ppAlignLeft"/>
  <p:tag name="Z_TEXTGLOW" val="0"/>
  <p:tag name="Z_TEXTLINEDASHSTYLE" val="msoLineDashStyleMixed"/>
  <p:tag name="Z_TEXTLINEFILLBACKCOLOR" val="System.__ComObject"/>
  <p:tag name="Z_TEXTLINEFILLTRANSPARENCY" val="0"/>
  <p:tag name="Z_TEXTLINEFORECOLOR" val="System.__ComObject"/>
  <p:tag name="Z_TEXTLINEWEIGHT" val="-2.147484E+09"/>
  <p:tag name="Z_TEXTREFLECTION" val="0"/>
  <p:tag name="Z_TOP" val="257.2743"/>
  <p:tag name="Z_WIDTH" val="37.00095"/>
  <p:tag name="Z_ZOOM_12" val="1"/>
  <p:tag name="Z_ZOOM_25" val="1"/>
  <p:tag name="KSO_WM_DIAGRAM_VIRTUALLY_FRAME" val="{&quot;height&quot;:242.56590551181102,&quot;left&quot;:437.0714960629921,&quot;top&quot;:153.7571653543307,&quot;width&quot;:360.7922047244094}"/>
</p:tagLst>
</file>

<file path=ppt/tags/tag16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17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18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19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2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20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21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438.8936220472441,&quot;left&quot;:49.693700787401575,&quot;top&quot;:83.8563779527559,&quot;width&quot;:882.0062992125984}"/>
</p:tagLst>
</file>

<file path=ppt/tags/tag23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438.8936220472441,&quot;left&quot;:49.693700787401575,&quot;top&quot;:83.8563779527559,&quot;width&quot;:882.0062992125984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438.8936220472441,&quot;left&quot;:49.693700787401575,&quot;top&quot;:83.8563779527559,&quot;width&quot;:882.0062992125984}"/>
</p:tagLst>
</file>

<file path=ppt/tags/tag26.xml><?xml version="1.0" encoding="utf-8"?>
<p:tagLst xmlns:p="http://schemas.openxmlformats.org/presentationml/2006/main">
  <p:tag name="KSO_WM_DIAGRAM_VIRTUALLY_FRAME" val="{&quot;height&quot;:438.8936220472441,&quot;left&quot;:49.693700787401575,&quot;top&quot;:83.8563779527559,&quot;width&quot;:882.0062992125984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438.8936220472441,&quot;left&quot;:49.693700787401575,&quot;top&quot;:83.8563779527559,&quot;width&quot;:882.0062992125984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438.8936220472441,&quot;left&quot;:49.693700787401575,&quot;top&quot;:83.8563779527559,&quot;width&quot;:882.0062992125984}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KSO_WPP_MARK_KEY" val="fcc93524-2368-4e6c-98af-7c529d3f892b"/>
  <p:tag name="COMMONDATA" val="eyJoZGlkIjoiMGViMWRiMmMyYjQxOWVjNDI3OGI1ODQ4ZmViYjE5YTUifQ=="/>
  <p:tag name="commondata" val="eyJoZGlkIjoiYjVkNThkNGM1MDdmNWJjY2RhZTkxOWUxYzhiMjViZjcifQ=="/>
</p:tagLst>
</file>

<file path=ppt/tags/tag4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5.xml><?xml version="1.0" encoding="utf-8"?>
<p:tagLst xmlns:p="http://schemas.openxmlformats.org/presentationml/2006/main">
  <p:tag name="Z_FONTBOLD" val="msoTrue"/>
  <p:tag name="Z_FONTCOLOR" val="System.__ComObject"/>
  <p:tag name="Z_FONTITALIC" val="msoFalse"/>
  <p:tag name="Z_FONTNAME" val="Century Gothic"/>
  <p:tag name="Z_FONTNAMEASCII" val="Century Gothic"/>
  <p:tag name="Z_FONTSIZE" val="28"/>
  <p:tag name="Z_FONTSPACING" val="0"/>
  <p:tag name="Z_FONTUNDERLINE" val="msoFalse"/>
  <p:tag name="Z_HASTEXT" val="1"/>
  <p:tag name="Z_HEIGHT" val="41.1948"/>
  <p:tag name="Z_LEFT" val="268.2668"/>
  <p:tag name="Z_LINERULEBEFORE" val="msoTrue"/>
  <p:tag name="Z_LINEWEIGHT" val="-2.147484E+09"/>
  <p:tag name="Z_MARGINBOTTOM" val="3.598189"/>
  <p:tag name="Z_MARGINLEFT" val="7.196536"/>
  <p:tag name="Z_MARGINRIGHT" val="7.196536"/>
  <p:tag name="Z_MARGINTOP" val="3.598189"/>
  <p:tag name="Z_NAMECOMPLEXSCRIPT" val="+mn-cs"/>
  <p:tag name="Z_NAMEFAREAST" val="微软雅黑"/>
  <p:tag name="Z_SPACEAFTER" val="0"/>
  <p:tag name="Z_SPACEBEFORE" val="0"/>
  <p:tag name="Z_SPACEWITHIN" val="1"/>
  <p:tag name="Z_TEXT" val="1"/>
  <p:tag name="Z_TEXTALIGNMENT" val="ppAlignLeft"/>
  <p:tag name="Z_TEXTGLOW" val="0"/>
  <p:tag name="Z_TEXTLINEDASHSTYLE" val="msoLineDashStyleMixed"/>
  <p:tag name="Z_TEXTLINEFILLBACKCOLOR" val="System.__ComObject"/>
  <p:tag name="Z_TEXTLINEFILLTRANSPARENCY" val="0"/>
  <p:tag name="Z_TEXTLINEFORECOLOR" val="System.__ComObject"/>
  <p:tag name="Z_TEXTLINEWEIGHT" val="-2.147484E+09"/>
  <p:tag name="Z_TEXTREFLECTION" val="0"/>
  <p:tag name="Z_TOP" val="238.0005"/>
  <p:tag name="Z_WIDTH" val="31.06858"/>
  <p:tag name="Z_ZOOM_12" val="1"/>
  <p:tag name="KSO_WM_DIAGRAM_VIRTUALLY_FRAME" val="{&quot;height&quot;:242.56590551181102,&quot;left&quot;:437.0714960629921,&quot;top&quot;:153.7571653543307,&quot;width&quot;:360.7922047244094}"/>
</p:tagLst>
</file>

<file path=ppt/tags/tag6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7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8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ags/tag9.xml><?xml version="1.0" encoding="utf-8"?>
<p:tagLst xmlns:p="http://schemas.openxmlformats.org/presentationml/2006/main">
  <p:tag name="KSO_WM_DIAGRAM_VIRTUALLY_FRAME" val="{&quot;height&quot;:242.56590551181102,&quot;left&quot;:437.0714960629921,&quot;top&quot;:153.7571653543307,&quot;width&quot;:360.7922047244094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9B77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mejn5i1">
      <a:majorFont>
        <a:latin typeface="思源黑体 CN"/>
        <a:ea typeface="思源黑体 CN"/>
        <a:cs typeface="Arial"/>
      </a:majorFont>
      <a:minorFont>
        <a:latin typeface="思源黑体 CN"/>
        <a:ea typeface="思源黑体 C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F9B77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1674</Words>
  <Application>WPS 演示</Application>
  <PresentationFormat>宽屏</PresentationFormat>
  <Paragraphs>123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汉仪雅酷黑 75W</vt:lpstr>
      <vt:lpstr>黑体</vt:lpstr>
      <vt:lpstr>微软雅黑</vt:lpstr>
      <vt:lpstr>Calibri</vt:lpstr>
      <vt:lpstr>思源黑体 CN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X_jnerni</cp:lastModifiedBy>
  <cp:revision>5</cp:revision>
  <dcterms:created xsi:type="dcterms:W3CDTF">2022-10-15T05:27:00Z</dcterms:created>
  <dcterms:modified xsi:type="dcterms:W3CDTF">2024-12-01T10:17:04Z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52D1B00F913E4470926A879F6E0863EB_13</vt:lpwstr>
  </property>
  <property fmtid="{D5CDD505-2E9C-101B-9397-08002B2CF9AE}" pid="3" name="KSOProductBuildVer">
    <vt:lpwstr>2052-12.1.0.18912</vt:lpwstr>
  </property>
</Properties>
</file>