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74" r:id="rId3"/>
    <p:sldId id="373" r:id="rId4"/>
    <p:sldId id="382" r:id="rId5"/>
    <p:sldId id="386" r:id="rId6"/>
    <p:sldId id="371" r:id="rId7"/>
    <p:sldId id="388" r:id="rId8"/>
    <p:sldId id="387" r:id="rId9"/>
    <p:sldId id="385" r:id="rId10"/>
    <p:sldId id="372" r:id="rId11"/>
    <p:sldId id="389" r:id="rId12"/>
    <p:sldId id="390" r:id="rId13"/>
  </p:sldIdLst>
  <p:sldSz cx="9144000" cy="6858000" type="screen4x3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251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E2A0C-08D2-414B-97F5-48EC78A9CC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88996-BCB1-4998-9AFA-A7688720F6C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52219"/>
            <a:ext cx="8208912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300" dirty="0">
                <a:solidFill>
                  <a:schemeClr val="bg1"/>
                </a:solidFill>
                <a:latin typeface="+mj-ea"/>
              </a:rPr>
              <a:t>《</a:t>
            </a:r>
            <a:r>
              <a:rPr lang="zh-CN" altLang="en-US" sz="2300" dirty="0">
                <a:solidFill>
                  <a:schemeClr val="bg1"/>
                </a:solidFill>
                <a:latin typeface="+mj-ea"/>
              </a:rPr>
              <a:t>优秀传统文化之楹联进校园</a:t>
            </a:r>
            <a:r>
              <a:rPr lang="en-US" altLang="zh-CN" sz="2300" dirty="0">
                <a:solidFill>
                  <a:schemeClr val="bg1"/>
                </a:solidFill>
                <a:latin typeface="+mj-ea"/>
              </a:rPr>
              <a:t>》</a:t>
            </a:r>
            <a:r>
              <a:rPr lang="en-US" altLang="zh-CN" sz="2300" dirty="0"/>
              <a:t> </a:t>
            </a:r>
            <a:endParaRPr lang="zh-CN" altLang="zh-CN" sz="2300" dirty="0"/>
          </a:p>
          <a:p>
            <a:pPr algn="ctr">
              <a:lnSpc>
                <a:spcPct val="150000"/>
              </a:lnSpc>
            </a:pPr>
            <a:r>
              <a:rPr lang="zh-CN" altLang="en-US" sz="2300" dirty="0" smtClean="0">
                <a:solidFill>
                  <a:schemeClr val="bg1"/>
                </a:solidFill>
                <a:latin typeface="+mj-ea"/>
                <a:ea typeface="+mj-ea"/>
              </a:rPr>
              <a:t> 序言</a:t>
            </a:r>
            <a:endParaRPr lang="zh-CN" altLang="en-US" sz="2300" dirty="0">
              <a:solidFill>
                <a:schemeClr val="bg1"/>
              </a:solidFill>
              <a:latin typeface="+mj-ea"/>
              <a:ea typeface="+mj-ea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sz="2300" dirty="0">
                <a:solidFill>
                  <a:schemeClr val="bg1"/>
                </a:solidFill>
                <a:latin typeface="+mn-ea"/>
              </a:rPr>
              <a:t>“楹联馨校苑；国粹润心田”。新年以来，在新北区教育局相关领导尤其在杨局的亲自关心与支持下，新北区部分学校相继开设了优秀传统文化之楹联进校园的课程。优秀传统文化楹联进校园，它不仅</a:t>
            </a:r>
            <a:r>
              <a:rPr lang="zh-CN" altLang="en-US" sz="2300" dirty="0" smtClean="0">
                <a:solidFill>
                  <a:schemeClr val="bg1"/>
                </a:solidFill>
                <a:latin typeface="+mn-ea"/>
              </a:rPr>
              <a:t>使得优秀</a:t>
            </a:r>
            <a:r>
              <a:rPr lang="zh-CN" altLang="en-US" sz="2300" dirty="0">
                <a:solidFill>
                  <a:schemeClr val="bg1"/>
                </a:solidFill>
                <a:latin typeface="+mn-ea"/>
              </a:rPr>
              <a:t>传统文化在学生中得以传承并生根发芽，而且还可以在传承学习中起到教化功能，是功在当代，利在未来的善举。</a:t>
            </a:r>
            <a:r>
              <a:rPr lang="zh-CN" altLang="en-US" sz="2300" dirty="0" smtClean="0">
                <a:solidFill>
                  <a:schemeClr val="bg1"/>
                </a:solidFill>
                <a:latin typeface="+mn-ea"/>
              </a:rPr>
              <a:t>日前，</a:t>
            </a:r>
            <a:r>
              <a:rPr lang="zh-CN" altLang="en-US" sz="2300" dirty="0">
                <a:solidFill>
                  <a:schemeClr val="bg1"/>
                </a:solidFill>
                <a:latin typeface="+mn-ea"/>
              </a:rPr>
              <a:t>两代会正在北京召开，两会代表杨朝明先生</a:t>
            </a:r>
            <a:r>
              <a:rPr lang="zh-CN" altLang="en-US" sz="2300" dirty="0" smtClean="0">
                <a:solidFill>
                  <a:schemeClr val="bg1"/>
                </a:solidFill>
                <a:latin typeface="+mn-ea"/>
              </a:rPr>
              <a:t>，在向</a:t>
            </a:r>
            <a:r>
              <a:rPr lang="zh-CN" altLang="en-US" sz="2300" dirty="0">
                <a:solidFill>
                  <a:schemeClr val="bg1"/>
                </a:solidFill>
                <a:latin typeface="+mn-ea"/>
              </a:rPr>
              <a:t>大会提案</a:t>
            </a:r>
            <a:r>
              <a:rPr lang="zh-CN" altLang="en-US" sz="2300" dirty="0" smtClean="0">
                <a:solidFill>
                  <a:schemeClr val="bg1"/>
                </a:solidFill>
                <a:latin typeface="+mn-ea"/>
              </a:rPr>
              <a:t>中，希望</a:t>
            </a:r>
            <a:r>
              <a:rPr lang="zh-CN" altLang="en-US" sz="2300" dirty="0">
                <a:solidFill>
                  <a:schemeClr val="bg1"/>
                </a:solidFill>
                <a:latin typeface="+mn-ea"/>
              </a:rPr>
              <a:t>优秀传统文化进校园能成为必修课程，与团中央的提案不谋而合，由此可以看出，从国家层面上彰显了优秀传统文化传承的新的愿景</a:t>
            </a:r>
            <a:r>
              <a:rPr lang="zh-CN" altLang="en-US" sz="2300" dirty="0" smtClean="0">
                <a:solidFill>
                  <a:schemeClr val="bg1"/>
                </a:solidFill>
                <a:latin typeface="+mn-ea"/>
              </a:rPr>
              <a:t>。</a:t>
            </a:r>
            <a:endParaRPr lang="en-US" altLang="zh-CN" sz="2300" dirty="0" smtClean="0">
              <a:solidFill>
                <a:schemeClr val="bg1"/>
              </a:solidFill>
              <a:latin typeface="+mn-ea"/>
            </a:endParaRPr>
          </a:p>
          <a:p>
            <a:pPr indent="457200" algn="just">
              <a:lnSpc>
                <a:spcPct val="150000"/>
              </a:lnSpc>
            </a:pPr>
            <a:r>
              <a:rPr lang="en-US" altLang="zh-CN" sz="2300" dirty="0"/>
              <a:t> </a:t>
            </a:r>
            <a:r>
              <a:rPr lang="en-US" altLang="zh-CN" sz="2000" dirty="0">
                <a:solidFill>
                  <a:schemeClr val="bg1"/>
                </a:solidFill>
                <a:latin typeface="+mj-ea"/>
              </a:rPr>
              <a:t> </a:t>
            </a:r>
            <a:r>
              <a:rPr lang="en-US" altLang="zh-CN" sz="2000" dirty="0" smtClean="0">
                <a:solidFill>
                  <a:schemeClr val="bg1"/>
                </a:solidFill>
                <a:latin typeface="+mj-ea"/>
              </a:rPr>
              <a:t>                                             2024</a:t>
            </a:r>
            <a:r>
              <a:rPr lang="zh-CN" altLang="en-US" sz="2000" dirty="0" smtClean="0">
                <a:solidFill>
                  <a:schemeClr val="bg1"/>
                </a:solidFill>
                <a:latin typeface="+mj-ea"/>
              </a:rPr>
              <a:t>年</a:t>
            </a:r>
            <a:r>
              <a:rPr lang="en-US" altLang="zh-CN" sz="2000" dirty="0" smtClean="0">
                <a:solidFill>
                  <a:schemeClr val="bg1"/>
                </a:solidFill>
                <a:latin typeface="+mj-ea"/>
              </a:rPr>
              <a:t>3</a:t>
            </a:r>
            <a:r>
              <a:rPr lang="zh-CN" altLang="en-US" sz="2000" dirty="0">
                <a:solidFill>
                  <a:schemeClr val="bg1"/>
                </a:solidFill>
                <a:latin typeface="+mj-ea"/>
              </a:rPr>
              <a:t>月</a:t>
            </a:r>
            <a:endParaRPr lang="zh-CN" altLang="zh-CN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395536" y="692696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《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致魏村中心小学</a:t>
            </a:r>
            <a:r>
              <a:rPr lang="en-US" altLang="zh-CN" sz="3200" dirty="0" smtClean="0">
                <a:solidFill>
                  <a:schemeClr val="bg1"/>
                </a:solidFill>
                <a:latin typeface="+mj-ea"/>
                <a:ea typeface="+mj-ea"/>
              </a:rPr>
              <a:t>》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春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向黉门灿，心将国学扬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风华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正繁茂，桃李竞芬芳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联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雅熏童趣，才高耀艺光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来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年思敏捷，脱口秀瑶章。</a:t>
            </a:r>
            <a:endParaRPr lang="zh-CN" altLang="zh-CN" sz="24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552" y="1556792"/>
            <a:ext cx="8208912" cy="2870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题赠魏村中心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小学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与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时弘毅，德泽芳</a:t>
            </a: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华</a:t>
            </a: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】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兴教化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；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以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雅续</a:t>
            </a: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章</a:t>
            </a: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】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，师承国学润心田。</a:t>
            </a:r>
            <a:endParaRPr lang="zh-CN" altLang="zh-CN" sz="24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552" y="476672"/>
            <a:ext cx="820891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3200" dirty="0">
                <a:solidFill>
                  <a:schemeClr val="bg1"/>
                </a:solidFill>
                <a:latin typeface="+mj-ea"/>
                <a:ea typeface="+mj-ea"/>
              </a:rPr>
              <a:t>《访新桥二实小随感》</a:t>
            </a:r>
            <a:r>
              <a:rPr lang="zh-CN" altLang="zh-CN" sz="2800" dirty="0">
                <a:solidFill>
                  <a:schemeClr val="bg1"/>
                </a:solidFill>
              </a:rPr>
              <a:t> </a:t>
            </a:r>
            <a:r>
              <a:rPr lang="en-US" altLang="zh-CN" sz="2800" dirty="0">
                <a:solidFill>
                  <a:schemeClr val="bg1"/>
                </a:solidFill>
              </a:rPr>
              <a:t> </a:t>
            </a:r>
            <a:endParaRPr lang="zh-CN" altLang="zh-CN" sz="28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dirty="0" smtClean="0">
                <a:solidFill>
                  <a:schemeClr val="bg1"/>
                </a:solidFill>
              </a:rPr>
              <a:t>五律 </a:t>
            </a:r>
            <a:r>
              <a:rPr lang="en-US" altLang="zh-CN" sz="2800" dirty="0">
                <a:solidFill>
                  <a:schemeClr val="bg1"/>
                </a:solidFill>
              </a:rPr>
              <a:t> </a:t>
            </a:r>
            <a:endParaRPr lang="zh-CN" altLang="zh-CN" sz="28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dirty="0">
                <a:solidFill>
                  <a:schemeClr val="bg1"/>
                </a:solidFill>
              </a:rPr>
              <a:t>黉舍今来访。恢宏卓不群。 </a:t>
            </a:r>
            <a:r>
              <a:rPr lang="en-US" altLang="zh-CN" sz="2800" dirty="0">
                <a:solidFill>
                  <a:schemeClr val="bg1"/>
                </a:solidFill>
              </a:rPr>
              <a:t> </a:t>
            </a:r>
            <a:endParaRPr lang="zh-CN" altLang="zh-CN" sz="28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dirty="0">
                <a:solidFill>
                  <a:schemeClr val="bg1"/>
                </a:solidFill>
              </a:rPr>
              <a:t>燕翎翔凤锦，鹏翼翥春云。 </a:t>
            </a:r>
            <a:r>
              <a:rPr lang="en-US" altLang="zh-CN" sz="2800" dirty="0">
                <a:solidFill>
                  <a:schemeClr val="bg1"/>
                </a:solidFill>
              </a:rPr>
              <a:t> </a:t>
            </a:r>
            <a:endParaRPr lang="zh-CN" altLang="zh-CN" sz="28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dirty="0">
                <a:solidFill>
                  <a:schemeClr val="bg1"/>
                </a:solidFill>
              </a:rPr>
              <a:t>廊画凝神</a:t>
            </a:r>
            <a:r>
              <a:rPr lang="zh-CN" altLang="zh-CN" sz="2800" dirty="0" smtClean="0">
                <a:solidFill>
                  <a:schemeClr val="bg1"/>
                </a:solidFill>
              </a:rPr>
              <a:t>注，书香</a:t>
            </a:r>
            <a:r>
              <a:rPr lang="zh-CN" altLang="zh-CN" sz="2800" dirty="0">
                <a:solidFill>
                  <a:schemeClr val="bg1"/>
                </a:solidFill>
              </a:rPr>
              <a:t>扑鼻闻。 </a:t>
            </a:r>
            <a:r>
              <a:rPr lang="en-US" altLang="zh-CN" sz="2800" dirty="0">
                <a:solidFill>
                  <a:schemeClr val="bg1"/>
                </a:solidFill>
              </a:rPr>
              <a:t> </a:t>
            </a:r>
            <a:endParaRPr lang="zh-CN" altLang="zh-CN" sz="28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dirty="0">
                <a:solidFill>
                  <a:schemeClr val="bg1"/>
                </a:solidFill>
              </a:rPr>
              <a:t>近知联韵事，携手共相熏。 </a:t>
            </a:r>
            <a:r>
              <a:rPr lang="en-US" altLang="zh-CN" sz="2800" dirty="0"/>
              <a:t> </a:t>
            </a:r>
            <a:endParaRPr lang="zh-CN" altLang="zh-CN" sz="2800" dirty="0"/>
          </a:p>
          <a:p>
            <a:r>
              <a:rPr lang="zh-CN" altLang="zh-CN" sz="3200" dirty="0">
                <a:latin typeface="黑体" panose="02010609060101010101" pitchFamily="49" charset="-122"/>
              </a:rPr>
              <a:t>【读者点评】全诗脉络清晰，一气呵成。首联交代来访，初叙总观。颔联以比喻手法，描写校貌。颈联突出已有第二课堂特色。尾联紧扣主旨，呼应起笔。 </a:t>
            </a:r>
            <a:r>
              <a:rPr lang="en-US" altLang="zh-CN" sz="3600" dirty="0"/>
              <a:t> </a:t>
            </a:r>
            <a:endParaRPr lang="zh-CN" altLang="zh-CN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552" y="1484784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3200" dirty="0">
                <a:solidFill>
                  <a:schemeClr val="bg1"/>
                </a:solidFill>
                <a:latin typeface="+mj-ea"/>
                <a:ea typeface="+mj-ea"/>
              </a:rPr>
              <a:t>题赠新桥二实小 </a:t>
            </a: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dirty="0">
                <a:solidFill>
                  <a:schemeClr val="bg1"/>
                </a:solidFill>
              </a:rPr>
              <a:t>【燕】舞春风，芬芳桃李迎新景； </a:t>
            </a:r>
            <a:r>
              <a:rPr lang="en-US" altLang="zh-CN" sz="2800" dirty="0">
                <a:solidFill>
                  <a:schemeClr val="bg1"/>
                </a:solidFill>
              </a:rPr>
              <a:t> </a:t>
            </a:r>
            <a:endParaRPr lang="zh-CN" altLang="zh-CN" sz="28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dirty="0">
                <a:solidFill>
                  <a:schemeClr val="bg1"/>
                </a:solidFill>
              </a:rPr>
              <a:t>心仪国粹，【清】雅情怀效古贤。</a:t>
            </a:r>
            <a:r>
              <a:rPr lang="en-US" altLang="zh-CN" sz="2800" dirty="0"/>
              <a:t> </a:t>
            </a:r>
            <a:endParaRPr lang="zh-CN" altLang="zh-CN" sz="2800" dirty="0"/>
          </a:p>
          <a:p>
            <a:r>
              <a:rPr lang="en-US" altLang="zh-CN" sz="3600" dirty="0"/>
              <a:t> </a:t>
            </a:r>
            <a:endParaRPr lang="en-US" altLang="zh-CN" sz="3600" dirty="0" smtClean="0"/>
          </a:p>
          <a:p>
            <a:pPr algn="ctr">
              <a:lnSpc>
                <a:spcPct val="150000"/>
              </a:lnSpc>
            </a:pPr>
            <a:r>
              <a:rPr lang="zh-CN" altLang="zh-CN" sz="2800" dirty="0">
                <a:solidFill>
                  <a:schemeClr val="bg1"/>
                </a:solidFill>
              </a:rPr>
              <a:t>春润芳华，培桃育李心常</a:t>
            </a:r>
            <a:r>
              <a:rPr lang="zh-CN" altLang="zh-CN" sz="2800" dirty="0" smtClean="0">
                <a:solidFill>
                  <a:schemeClr val="bg1"/>
                </a:solidFill>
              </a:rPr>
              <a:t>【顾】； </a:t>
            </a:r>
            <a:endParaRPr lang="en-US" altLang="zh-CN" sz="28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dirty="0" smtClean="0">
                <a:solidFill>
                  <a:schemeClr val="bg1"/>
                </a:solidFill>
              </a:rPr>
              <a:t>笑含伶【俐】，立德树人手自栽。</a:t>
            </a:r>
            <a:endParaRPr lang="zh-CN" altLang="zh-CN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692696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《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致龙虎塘二实小</a:t>
            </a:r>
            <a:r>
              <a:rPr lang="en-US" altLang="zh-CN" sz="3200" dirty="0" smtClean="0">
                <a:solidFill>
                  <a:schemeClr val="bg1"/>
                </a:solidFill>
                <a:latin typeface="+mj-ea"/>
                <a:ea typeface="+mj-ea"/>
              </a:rPr>
              <a:t>》</a:t>
            </a:r>
            <a:endParaRPr lang="en-US" altLang="zh-CN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丽日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杏坛照，美名芳誉来。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风华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因雨茂，桃李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悉心栽。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国粹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明时继，黉门愿景开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共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期龙虎地，常出栋梁材。</a:t>
            </a:r>
            <a:endParaRPr lang="zh-CN" altLang="zh-CN" sz="28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zh-CN" altLang="zh-CN" sz="3200" dirty="0"/>
              <a:t>题赠龙虎塘二实小 </a:t>
            </a:r>
            <a:r>
              <a:rPr lang="en-US" altLang="zh-CN" sz="3200" dirty="0"/>
              <a:t> </a:t>
            </a:r>
            <a:endParaRPr lang="en-US" altLang="zh-CN" sz="3200" dirty="0"/>
          </a:p>
          <a:p>
            <a:pPr algn="ctr">
              <a:lnSpc>
                <a:spcPct val="150000"/>
              </a:lnSpc>
            </a:pPr>
            <a:r>
              <a:rPr lang="en-US" altLang="zh-CN" sz="3200" dirty="0"/>
              <a:t> </a:t>
            </a:r>
            <a:r>
              <a:rPr lang="en-US" altLang="zh-CN" sz="3200" dirty="0" smtClean="0"/>
              <a:t>   </a:t>
            </a:r>
            <a:r>
              <a:rPr lang="zh-CN" altLang="zh-CN" sz="3200" dirty="0" smtClean="0"/>
              <a:t>【丽】</a:t>
            </a:r>
            <a:r>
              <a:rPr lang="zh-CN" altLang="zh-CN" sz="3200" dirty="0"/>
              <a:t>日灿鹏程，更期金榜彰龙虎； </a:t>
            </a:r>
            <a:endParaRPr lang="en-US" altLang="zh-CN" sz="3200" dirty="0"/>
          </a:p>
          <a:p>
            <a:pPr algn="ctr">
              <a:lnSpc>
                <a:spcPct val="150000"/>
              </a:lnSpc>
            </a:pPr>
            <a:r>
              <a:rPr lang="en-US" altLang="zh-CN" sz="3200" dirty="0" smtClean="0"/>
              <a:t>    </a:t>
            </a:r>
            <a:r>
              <a:rPr lang="zh-CN" altLang="zh-CN" sz="3200" dirty="0" smtClean="0"/>
              <a:t>【美】</a:t>
            </a:r>
            <a:r>
              <a:rPr lang="zh-CN" altLang="zh-CN" sz="3200" dirty="0"/>
              <a:t>人扬国学，且育骏才继</a:t>
            </a:r>
            <a:r>
              <a:rPr lang="zh-CN" altLang="zh-CN" sz="3200" dirty="0" smtClean="0"/>
              <a:t>圣贤。</a:t>
            </a:r>
            <a:endParaRPr lang="en-US" altLang="zh-CN" sz="3200" dirty="0" smtClean="0"/>
          </a:p>
          <a:p>
            <a:pPr algn="ctr">
              <a:lnSpc>
                <a:spcPct val="150000"/>
              </a:lnSpc>
            </a:pPr>
            <a:endParaRPr lang="en-US" altLang="zh-CN" sz="3200" dirty="0" smtClean="0"/>
          </a:p>
          <a:p>
            <a:pPr algn="ctr">
              <a:lnSpc>
                <a:spcPct val="150000"/>
              </a:lnSpc>
            </a:pPr>
            <a:r>
              <a:rPr lang="en-US" altLang="zh-CN" sz="3200" dirty="0" smtClean="0"/>
              <a:t>【</a:t>
            </a:r>
            <a:r>
              <a:rPr lang="zh-CN" altLang="en-US" sz="3200" dirty="0" smtClean="0"/>
              <a:t>丽</a:t>
            </a:r>
            <a:r>
              <a:rPr lang="en-US" altLang="zh-CN" sz="3200" dirty="0" smtClean="0"/>
              <a:t>】</a:t>
            </a:r>
            <a:r>
              <a:rPr lang="zh-CN" altLang="en-US" sz="3200" dirty="0" smtClean="0"/>
              <a:t>绚黉宫，四壁画廊熏雅句；</a:t>
            </a:r>
            <a:endParaRPr lang="en-US" altLang="zh-CN" sz="3200" dirty="0" smtClean="0"/>
          </a:p>
          <a:p>
            <a:pPr algn="ctr">
              <a:lnSpc>
                <a:spcPct val="150000"/>
              </a:lnSpc>
            </a:pPr>
            <a:r>
              <a:rPr lang="en-US" altLang="zh-CN" sz="3200" dirty="0" smtClean="0"/>
              <a:t>  【</a:t>
            </a:r>
            <a:r>
              <a:rPr lang="zh-CN" altLang="en-US" sz="3200" dirty="0" smtClean="0"/>
              <a:t>娟</a:t>
            </a:r>
            <a:r>
              <a:rPr lang="en-US" altLang="zh-CN" sz="3200" dirty="0" smtClean="0"/>
              <a:t>】</a:t>
            </a:r>
            <a:r>
              <a:rPr lang="zh-CN" altLang="en-US" sz="3200" dirty="0" smtClean="0"/>
              <a:t>妍国学，千年文脉润童心。</a:t>
            </a:r>
            <a:r>
              <a:rPr lang="en-US" altLang="zh-CN" sz="3200" dirty="0" smtClean="0"/>
              <a:t>  </a:t>
            </a:r>
            <a:endParaRPr lang="zh-CN" altLang="zh-CN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395536" y="908720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《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薛家实小授课随感</a:t>
            </a:r>
            <a:r>
              <a:rPr lang="en-US" altLang="zh-CN" sz="3200" dirty="0" smtClean="0">
                <a:solidFill>
                  <a:schemeClr val="bg1"/>
                </a:solidFill>
                <a:latin typeface="+mj-ea"/>
                <a:ea typeface="+mj-ea"/>
              </a:rPr>
              <a:t>》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日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暖催芳景，云开展丽天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莺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歌花烂漫，燕剪舞翩跹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春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向黉门灿，人随圣哲贤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楹联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馨校苑，国粹润心田。</a:t>
            </a:r>
            <a:endParaRPr lang="zh-CN" altLang="zh-CN" sz="28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/>
              <a:t>题</a:t>
            </a:r>
            <a:r>
              <a:rPr lang="zh-CN" altLang="zh-CN" sz="3200" dirty="0"/>
              <a:t>赠薛家实验小学 </a:t>
            </a:r>
            <a:r>
              <a:rPr lang="en-US" altLang="zh-CN" sz="3200" dirty="0"/>
              <a:t> </a:t>
            </a:r>
            <a:endParaRPr lang="zh-CN" altLang="zh-CN" sz="3200" dirty="0"/>
          </a:p>
          <a:p>
            <a:pPr algn="ctr">
              <a:lnSpc>
                <a:spcPct val="150000"/>
              </a:lnSpc>
            </a:pPr>
            <a:r>
              <a:rPr lang="zh-CN" altLang="zh-CN" sz="3200" dirty="0"/>
              <a:t>【莺】歌花灿，恩滋桃李增春色；</a:t>
            </a:r>
            <a:endParaRPr lang="en-US" altLang="zh-CN" sz="3200" dirty="0"/>
          </a:p>
          <a:p>
            <a:pPr algn="ctr">
              <a:lnSpc>
                <a:spcPct val="150000"/>
              </a:lnSpc>
            </a:pPr>
            <a:r>
              <a:rPr lang="zh-CN" altLang="zh-CN" sz="3200" dirty="0"/>
              <a:t>【燕】舞景荣，德润鲲鹏翔锦程</a:t>
            </a:r>
            <a:r>
              <a:rPr lang="zh-CN" altLang="zh-CN" sz="3200" dirty="0" smtClean="0"/>
              <a:t>。</a:t>
            </a:r>
            <a:endParaRPr lang="en-US" altLang="zh-CN" sz="3200" dirty="0" smtClean="0"/>
          </a:p>
          <a:p>
            <a:pPr algn="ctr">
              <a:lnSpc>
                <a:spcPct val="150000"/>
              </a:lnSpc>
            </a:pPr>
            <a:endParaRPr lang="en-US" altLang="zh-CN" sz="3200" dirty="0" smtClean="0"/>
          </a:p>
          <a:p>
            <a:pPr algn="ctr">
              <a:lnSpc>
                <a:spcPct val="150000"/>
              </a:lnSpc>
            </a:pPr>
            <a:r>
              <a:rPr lang="zh-CN" altLang="en-US" sz="2800" dirty="0"/>
              <a:t>育李培桃，</a:t>
            </a:r>
            <a:r>
              <a:rPr lang="en-US" altLang="zh-CN" sz="2800" dirty="0"/>
              <a:t>【</a:t>
            </a:r>
            <a:r>
              <a:rPr lang="zh-CN" altLang="en-US" sz="2800" dirty="0"/>
              <a:t>郑</a:t>
            </a:r>
            <a:r>
              <a:rPr lang="en-US" altLang="zh-CN" sz="2800" dirty="0"/>
              <a:t>】</a:t>
            </a:r>
            <a:r>
              <a:rPr lang="zh-CN" altLang="en-US" sz="2800" dirty="0"/>
              <a:t>燮承心愿，黉府施才逢崛起</a:t>
            </a:r>
            <a:r>
              <a:rPr lang="zh-CN" altLang="en-US" sz="2800" dirty="0" smtClean="0"/>
              <a:t>；</a:t>
            </a:r>
            <a:endParaRPr lang="zh-CN" altLang="en-US" sz="2800" dirty="0" smtClean="0"/>
          </a:p>
          <a:p>
            <a:pPr algn="ctr">
              <a:lnSpc>
                <a:spcPct val="150000"/>
              </a:lnSpc>
            </a:pPr>
            <a:r>
              <a:rPr lang="zh-CN" altLang="en-US" sz="2800" dirty="0"/>
              <a:t>兴邦报国，明时展</a:t>
            </a:r>
            <a:r>
              <a:rPr lang="zh-CN" altLang="en-US" sz="2800" dirty="0"/>
              <a:t>锦程，蟾宫折桂任</a:t>
            </a:r>
            <a:r>
              <a:rPr lang="en-US" altLang="zh-CN" sz="2800" dirty="0"/>
              <a:t>【</a:t>
            </a:r>
            <a:r>
              <a:rPr lang="zh-CN" altLang="en-US" sz="2800" dirty="0"/>
              <a:t>飞</a:t>
            </a:r>
            <a:r>
              <a:rPr lang="en-US" altLang="zh-CN" sz="2800" dirty="0"/>
              <a:t>】</a:t>
            </a:r>
            <a:r>
              <a:rPr lang="zh-CN" altLang="en-US" sz="2800" dirty="0"/>
              <a:t>翔。</a:t>
            </a:r>
            <a:endParaRPr lang="zh-CN" altLang="zh-CN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395536" y="764704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《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春江小学授课随感</a:t>
            </a:r>
            <a:r>
              <a:rPr lang="en-US" altLang="zh-CN" sz="3200" dirty="0" smtClean="0">
                <a:solidFill>
                  <a:schemeClr val="bg1"/>
                </a:solidFill>
                <a:latin typeface="+mj-ea"/>
                <a:ea typeface="+mj-ea"/>
              </a:rPr>
              <a:t>》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地灵人杰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处，花灿果芳时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对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酒相邀月，临江漫咏诗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梦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随新景醉，心向古</a:t>
            </a: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贤仪。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金榜题名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日，蟾宫折桂枝。</a:t>
            </a:r>
            <a:endParaRPr lang="zh-CN" altLang="zh-CN" sz="28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395536" y="404664"/>
            <a:ext cx="820891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zh-CN" sz="3200" dirty="0">
                <a:solidFill>
                  <a:schemeClr val="bg1"/>
                </a:solidFill>
                <a:latin typeface="+mj-ea"/>
                <a:ea typeface="+mj-ea"/>
              </a:rPr>
              <a:t>赠春江小学 </a:t>
            </a:r>
            <a:r>
              <a:rPr lang="en-US" altLang="zh-CN" sz="3200" dirty="0">
                <a:solidFill>
                  <a:schemeClr val="bg1"/>
                </a:solidFill>
                <a:latin typeface="+mn-ea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zh-CN" altLang="zh-CN" sz="3200" dirty="0">
                <a:solidFill>
                  <a:schemeClr val="bg1"/>
                </a:solidFill>
                <a:latin typeface="+mn-ea"/>
              </a:rPr>
              <a:t>人杰地【灵】，联语雅熏邀月对； </a:t>
            </a:r>
            <a:endParaRPr lang="en-US" altLang="zh-CN" sz="3200" dirty="0">
              <a:solidFill>
                <a:schemeClr val="bg1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zh-CN" sz="3200" dirty="0" smtClean="0">
                <a:solidFill>
                  <a:schemeClr val="bg1"/>
                </a:solidFill>
                <a:latin typeface="+mn-ea"/>
              </a:rPr>
              <a:t>【娣】</a:t>
            </a:r>
            <a:r>
              <a:rPr lang="zh-CN" altLang="zh-CN" sz="3200" dirty="0">
                <a:solidFill>
                  <a:schemeClr val="bg1"/>
                </a:solidFill>
                <a:latin typeface="+mn-ea"/>
              </a:rPr>
              <a:t>贤花灿，才思潮涌向江吟</a:t>
            </a:r>
            <a:r>
              <a:rPr lang="zh-CN" altLang="zh-CN" sz="3200" dirty="0" smtClean="0">
                <a:solidFill>
                  <a:schemeClr val="bg1"/>
                </a:solidFill>
                <a:latin typeface="+mn-ea"/>
              </a:rPr>
              <a:t>。</a:t>
            </a:r>
            <a:endParaRPr lang="en-US" altLang="zh-CN" sz="3200" dirty="0">
              <a:solidFill>
                <a:schemeClr val="bg1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zh-CN" sz="3200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sz="3200" dirty="0">
                <a:solidFill>
                  <a:schemeClr val="bg1"/>
                </a:solidFill>
                <a:latin typeface="+mn-ea"/>
              </a:rPr>
              <a:t>  </a:t>
            </a:r>
            <a:endParaRPr lang="zh-CN" altLang="zh-CN" sz="3200" dirty="0">
              <a:solidFill>
                <a:schemeClr val="bg1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zh-CN" sz="3200" dirty="0">
                <a:solidFill>
                  <a:schemeClr val="bg1"/>
                </a:solidFill>
                <a:latin typeface="+mn-ea"/>
              </a:rPr>
              <a:t>姚黄魏紫慰园丁，【灵】才可待</a:t>
            </a:r>
            <a:r>
              <a:rPr lang="en-US" altLang="zh-CN" sz="3200" dirty="0">
                <a:solidFill>
                  <a:schemeClr val="bg1"/>
                </a:solidFill>
                <a:latin typeface="+mn-ea"/>
              </a:rPr>
              <a:t>;</a:t>
            </a:r>
            <a:r>
              <a:rPr lang="zh-CN" altLang="zh-CN" sz="3200" dirty="0">
                <a:solidFill>
                  <a:schemeClr val="bg1"/>
                </a:solidFill>
                <a:latin typeface="+mn-ea"/>
              </a:rPr>
              <a:t> </a:t>
            </a:r>
            <a:endParaRPr lang="en-US" altLang="zh-CN" sz="3200" dirty="0">
              <a:solidFill>
                <a:schemeClr val="bg1"/>
              </a:solidFill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zh-CN" altLang="zh-CN" sz="3200" dirty="0" smtClean="0">
                <a:solidFill>
                  <a:schemeClr val="bg1"/>
                </a:solidFill>
                <a:latin typeface="+mn-ea"/>
              </a:rPr>
              <a:t>【娣】</a:t>
            </a:r>
            <a:r>
              <a:rPr lang="zh-CN" altLang="zh-CN" sz="3200" dirty="0">
                <a:solidFill>
                  <a:schemeClr val="bg1"/>
                </a:solidFill>
                <a:latin typeface="+mn-ea"/>
              </a:rPr>
              <a:t>范母仪垂学苑，远志竟成</a:t>
            </a:r>
            <a:r>
              <a:rPr lang="zh-CN" altLang="zh-CN" sz="3200" dirty="0" smtClean="0">
                <a:solidFill>
                  <a:schemeClr val="bg1"/>
                </a:solidFill>
                <a:latin typeface="+mn-ea"/>
              </a:rPr>
              <a:t>。</a:t>
            </a:r>
            <a:endParaRPr lang="zh-CN" altLang="zh-CN" sz="3200" dirty="0" smtClean="0">
              <a:solidFill>
                <a:schemeClr val="bg1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endParaRPr lang="zh-CN" altLang="zh-CN" sz="24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p="http://schemas.openxmlformats.org/presentationml/2006/main">
  <p:tag name="commondata" val="eyJoZGlkIjoiODdkMzMwZmMyNzdhMDkyNjZjNTVhNDEzMjgzNTZlMD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1030</Words>
  <Application>WPS 演示</Application>
  <PresentationFormat>全屏显示(4:3)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宋海娟</dc:creator>
  <cp:lastModifiedBy>admin</cp:lastModifiedBy>
  <cp:revision>315</cp:revision>
  <cp:lastPrinted>2019-06-17T05:18:00Z</cp:lastPrinted>
  <dcterms:created xsi:type="dcterms:W3CDTF">2019-06-17T03:04:00Z</dcterms:created>
  <dcterms:modified xsi:type="dcterms:W3CDTF">2024-03-16T08:08:38Z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FA7E70CB46BD4DF98C3606BD45947DE1_12</vt:lpwstr>
  </property>
  <property fmtid="{D5CDD505-2E9C-101B-9397-08002B2CF9AE}" pid="3" name="KSOProductBuildVer">
    <vt:lpwstr>2052-12.1.0.15712</vt:lpwstr>
  </property>
</Properties>
</file>