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98" r:id="rId2"/>
    <p:sldId id="391" r:id="rId3"/>
    <p:sldId id="392" r:id="rId4"/>
    <p:sldId id="393" r:id="rId5"/>
    <p:sldId id="394" r:id="rId6"/>
    <p:sldId id="395" r:id="rId7"/>
    <p:sldId id="396" r:id="rId8"/>
    <p:sldId id="397" r:id="rId9"/>
    <p:sldId id="415" r:id="rId10"/>
    <p:sldId id="399" r:id="rId11"/>
    <p:sldId id="400" r:id="rId12"/>
    <p:sldId id="401" r:id="rId13"/>
    <p:sldId id="402" r:id="rId14"/>
    <p:sldId id="403" r:id="rId15"/>
    <p:sldId id="404" r:id="rId16"/>
    <p:sldId id="408" r:id="rId17"/>
    <p:sldId id="406" r:id="rId18"/>
    <p:sldId id="407" r:id="rId19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514" y="-690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E2A0C-08D2-414B-97F5-48EC78A9CC7C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88996-BCB1-4998-9AFA-A7688720F6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82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528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1043608" y="2492896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4800" spc="250" dirty="0">
                <a:solidFill>
                  <a:schemeClr val="bg1"/>
                </a:solidFill>
                <a:latin typeface="华文琥珀" pitchFamily="2" charset="-122"/>
                <a:ea typeface="华文琥珀" pitchFamily="2" charset="-122"/>
              </a:rPr>
              <a:t>《对联的几个注意事项》</a:t>
            </a:r>
            <a:endParaRPr lang="en-US" altLang="zh-CN" sz="4800" spc="250" dirty="0">
              <a:solidFill>
                <a:schemeClr val="bg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980728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200" dirty="0">
                <a:solidFill>
                  <a:schemeClr val="bg1"/>
                </a:solidFill>
                <a:latin typeface="+mj-ea"/>
                <a:ea typeface="+mj-ea"/>
              </a:rPr>
              <a:t>《对联创作中注意的几项忌讳》 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 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zh-CN"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zh-CN" altLang="zh-CN"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一：忌异位重复字，忌同位重复字。（避免重复字是对联的要求）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例：九州</a:t>
            </a:r>
            <a:r>
              <a:rPr lang="zh-CN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春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色浮天地；五岳翠岚醉</a:t>
            </a:r>
            <a:r>
              <a:rPr lang="zh-CN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春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风。（“春”，异位重复字。）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例：百丈</a:t>
            </a:r>
            <a:r>
              <a:rPr lang="zh-CN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飞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泉鸣震谷；一群</a:t>
            </a:r>
            <a:r>
              <a:rPr lang="zh-CN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飞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虎啸惊天。（“飞”，同位重复字。） </a:t>
            </a:r>
            <a:r>
              <a:rPr lang="en-US" altLang="zh-CN" sz="2000" dirty="0"/>
              <a:t> </a:t>
            </a:r>
            <a:endParaRPr lang="zh-CN" altLang="zh-CN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620688"/>
            <a:ext cx="770485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二：忌同义词相对（合掌</a:t>
            </a:r>
            <a:r>
              <a:rPr lang="zh-CN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  <a:endParaRPr lang="en-US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（同义相对，称合掌，即出句与对句所说的完全是一回事，这就叫合掌。 </a:t>
            </a:r>
            <a:r>
              <a:rPr lang="en-US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：扬子碧波天天涌；长江银浪日日飞。（扬子对长江，扬子本身就是长江的别称，属于合掌。“碧波”对“银浪”，都是说的波涛，属于合掌。“天天”对“日日”，用词虽不同，但其义实同，属于合掌。） </a:t>
            </a:r>
            <a:r>
              <a:rPr lang="en-US" altLang="zh-CN" sz="3200" dirty="0"/>
              <a:t> </a:t>
            </a:r>
            <a:endParaRPr lang="zh-CN" altLang="zh-CN" sz="32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 </a:t>
            </a:r>
            <a:endParaRPr lang="zh-CN" altLang="zh-CN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908720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三：忌上联强，下联弱。（对联在上下联之间要注意做到在色彩、神采、气势上匹配，要旗鼓相当，若能做到下联胜于上联则更佳。要努力避免出现“虎头蛇尾”上联气盛、下联气弱的毛病。 </a:t>
            </a:r>
            <a:endParaRPr lang="en-US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例：风吹马尾千条线；雨打羊毛一片毡。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（此联显然下联不匹配上联）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风吹马尾千条线；日照龙磷万点金。（此下联气势大大胜过上联，绝佳。）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548680"/>
            <a:ext cx="77048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四：忌对联对而不联。（上联与下联对而不联，意思脱节，不是共同说明一个中心意思，而是一人一把号，各吹各的调，彼此风马牛不相及）。 </a:t>
            </a:r>
            <a:endParaRPr lang="en-US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例：人欢马叫；日丽风和。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翻开辞海查资料；走进雪山看野狼。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（上面两个对联就是对而不联。） </a:t>
            </a:r>
            <a:r>
              <a:rPr lang="en-US" altLang="zh-CN" sz="2400" dirty="0"/>
              <a:t> 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1628800"/>
            <a:ext cx="7704856" cy="359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五：忌对联最后三个字同仄、同平。（对联不允许上联三个字同仄，也不允许下联三个字同平） </a:t>
            </a:r>
            <a:endParaRPr lang="en-US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例：对山有险韵（三仄）；联海多名家（三平）。 </a:t>
            </a:r>
            <a:r>
              <a:rPr lang="en-US" altLang="zh-CN" sz="2400" dirty="0"/>
              <a:t>  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99592" y="620688"/>
            <a:ext cx="77048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附</a:t>
            </a:r>
            <a:r>
              <a:rPr lang="zh-CN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4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七字对联：“平平”起头，一、三、五不论，二四六分明。即第一个字、第三个字、第五个字可平可仄（不论）。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七字对联：“仄仄”起头，一、三不论。即第一个字、第三个字可平可仄（不论）。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五字对联：“仄仄”起头，一、三不论。即第一个字、第三个字可平可仄（不论）。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五字对联：“平平”起头，一不论。即第一个字可平可仄（不论）。 </a:t>
            </a:r>
            <a:r>
              <a:rPr lang="en-US" altLang="zh-CN" sz="2400" dirty="0"/>
              <a:t>   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7584" y="764704"/>
            <a:ext cx="77048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嵌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名对联的主要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特点：</a:t>
            </a:r>
            <a:endParaRPr lang="en-US" altLang="zh-CN" sz="28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）抒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赞扬</a:t>
            </a:r>
            <a:endParaRPr lang="en-US" altLang="zh-CN" sz="28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寄托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祝福</a:t>
            </a:r>
            <a:endParaRPr lang="en-US" altLang="zh-CN" sz="28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格言 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语言要求：语言精练，感情充沛，表意明确。 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755576" y="1124744"/>
            <a:ext cx="77048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春联的主要特点：</a:t>
            </a:r>
          </a:p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祝福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）迎接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新春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）歌颂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盛世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）抒发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感情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）描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景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语言要求：轻松欢快，喜气洋洋。</a:t>
            </a: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764704"/>
            <a:ext cx="79928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励志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与格言对联的特点：</a:t>
            </a:r>
          </a:p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）砥砺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意志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修身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</a:p>
          <a:p>
            <a:pPr>
              <a:lnSpc>
                <a:spcPct val="200000"/>
              </a:lnSpc>
            </a:pP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奋发图强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）规范人的行为准则（格言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）劝人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向善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语言要求：语言精练，富有哲理</a:t>
            </a:r>
            <a:r>
              <a:rPr lang="zh-CN" altLang="zh-CN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 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332656"/>
            <a:ext cx="8208912" cy="584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>
                <a:solidFill>
                  <a:schemeClr val="bg1"/>
                </a:solidFill>
                <a:latin typeface="+mj-ea"/>
                <a:ea typeface="+mj-ea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【一】：对联中可平可仄的变化。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对联以两个字为一个节拍，例“平</a:t>
            </a:r>
            <a:r>
              <a:rPr lang="zh-CN" altLang="zh-CN" sz="2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”，其中第二个“</a:t>
            </a:r>
            <a:r>
              <a:rPr lang="zh-CN" altLang="zh-CN" sz="2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”声字为节点（属于节点字），属于节点的“平”声字不能变化（固定的）。第一个“平”声字不为节点字（不属于节点的字），“平”可以变化（可以变换成“仄”声字用，即自由地用“平”或“仄”）。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例：“仄</a:t>
            </a:r>
            <a:r>
              <a:rPr lang="zh-CN" altLang="zh-CN" sz="2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仄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”也是同样的道理，其中第二个“</a:t>
            </a:r>
            <a:r>
              <a:rPr lang="zh-CN" altLang="zh-CN" sz="2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仄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”声字为节点（属于节点字），属于节点的“仄”声字不能变化（固定的）。第一个“仄字不为节点字（不属于节点字），“仄”可以变化（可以变换成“平”声字用）。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仄仄（上联）（赏月）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平平（下联）（观花）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即可以变化成：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（平）仄（上联）望月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迎客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（仄）平（下联）赏花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上茶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548680"/>
            <a:ext cx="8208912" cy="5539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【二】：对联中上联的最后三个字不允许三个仄声连用（即上联忌三仄尾）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同样对联中下联也不允许三个平字连用（即下联忌三平尾）。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由于上联后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三仄”和下联后“三平”不能连用。所以在五字对联中，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【平】平平仄仄；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【仄】仄仄平平”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在这样的句一式中，只能第一字可以变化（即平声字可以换用仄声字），后面三个字的平仄不能变换（拗句除外）。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又例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【仄】仄【平】平仄；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【平】平【仄】仄平”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对于这样的句式，其中第一个字和第三个字可以变化（即平声字可以换用仄声字，仄声字可以换用平声字。）。因为它不存在后面“三仄”或“三平”的现象。 </a:t>
            </a:r>
            <a:r>
              <a:rPr lang="en-US" altLang="zh-CN" sz="2400" dirty="0"/>
              <a:t>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764704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七字联也是同样的推理（即五字联前加两个“平平”或“仄仄”），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【仄】仄【平】平平仄仄；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【平】平【仄】仄仄平平。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在这样的句式中，后面三个字的平仄不能变换（拗句除外）。其中有第一个字和第三个字可以变化（即平声字可以换用仄声字，仄声字可以换用平声字）。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又例：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【平】平【仄】仄【平】平仄；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【仄】仄【平】平【仄】仄平。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对于这样的句式，其中有第一个字和第三个字以及第五个字可以变化（即平声字可以换用仄声字，仄声字可换用平声字）。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【注】七字对联（包括了诗），有一口诀“一三五不论，二四六分明”。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/>
              <a:t>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548680"/>
            <a:ext cx="82089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【三】：五字对联的平仄也可以认为由两字对联的格式加三字对联的格式。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例：五字对联也即：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上联：平平 加（三字上联）平仄仄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下联：仄仄 加（三字下联）仄平平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上联：仄仄 加（三字上联）平平仄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下联：平平 加（三字下联）仄仄平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七字对联的平仄是在五字联前叠加两个“平”即（平平）或两个“仄”即（仄仄）。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上联：仄仄 平平平仄仄；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下联：平平 仄仄仄平平。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又例：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上联：平平 仄仄平平仄；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下联：仄仄 平平仄仄平。 </a:t>
            </a:r>
            <a:r>
              <a:rPr lang="en-US" altLang="zh-CN" sz="2400" dirty="0"/>
              <a:t>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552" y="476672"/>
            <a:ext cx="8208912" cy="587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【四】：对联中的上下联之间，不允许出现不规则的重复字。（有规则的可以出现重复字）。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例如：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【迟日】江山丽；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【春风】花草香”，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其中“迟日”即是春日，为了避免重复“春”字。杜甫就用了“迟日”与下联“春风”相对。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例如：（有规律重复）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【春】声催【兔】步；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【兔】笔绘【春】天。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对联中的“春”与“兔”交替相对。是属于有规则的重复。（对联是允许的）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又如：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【龙】城【龙】岁腾【龙】骥；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【瑞】雪【瑞】云兆【瑞】年。 </a:t>
            </a:r>
            <a:r>
              <a:rPr lang="en-US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对联中的“龙”与“瑞”平行相对。也是属于有规则的重复。（对联是允许的）</a:t>
            </a:r>
            <a:r>
              <a:rPr lang="en-US" altLang="zh-CN" sz="2400" dirty="0"/>
              <a:t>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8917" y="908834"/>
            <a:ext cx="8208912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【五】：对联</a:t>
            </a: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上联的最后一个字必须是“仄”声字。</a:t>
            </a: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下联的最后一个字必须是“平”声字。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在贴对联时：</a:t>
            </a:r>
          </a:p>
          <a:p>
            <a:pPr>
              <a:lnSpc>
                <a:spcPct val="20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上联贴在右手（右边） 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下联贴在左手（左边）。 </a:t>
            </a:r>
            <a:r>
              <a:rPr lang="en-US" altLang="zh-CN" sz="2400" dirty="0"/>
              <a:t> </a:t>
            </a:r>
            <a:endParaRPr lang="zh-CN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467544" y="332656"/>
            <a:ext cx="8208912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【六】：对联的拗句式的变化：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五言对联：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联： 平平【平仄】仄（正格）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上联变为 ： 平平【</a:t>
            </a:r>
            <a:r>
              <a:rPr lang="zh-CN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仄平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】仄（拗句）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 </a:t>
            </a:r>
            <a:r>
              <a:rPr lang="zh-CN" altLang="en-US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例：风华正繁茂；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联： 仄仄仄平平（不需要调动）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  </a:t>
            </a:r>
            <a:r>
              <a:rPr lang="zh-CN" altLang="en-US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例：桃李竞芬芳。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（上联括号中原来正格中的“平仄”，位置对调为“仄平”，即五言对联上联第三个字“平”声与第四个字“仄”声对调一下，下联不需要调动）。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七言对联：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联：仄仄平平【平仄】仄（正格）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上联变为：仄仄平平【</a:t>
            </a:r>
            <a:r>
              <a:rPr lang="zh-CN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仄平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】仄（拗句）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   </a:t>
            </a:r>
            <a:r>
              <a:rPr lang="zh-CN" altLang="en-US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例：桃李春风一杯酒；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联：平平仄仄仄平平（不需要调动） 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 </a:t>
            </a:r>
            <a:r>
              <a:rPr lang="zh-CN" altLang="en-US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例：江湖夜雨十年灯。</a:t>
            </a: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（变动原理同五言对联一样）</a:t>
            </a:r>
            <a:r>
              <a:rPr lang="en-US" altLang="zh-CN" sz="20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</a:p>
          <a:p>
            <a:pPr>
              <a:lnSpc>
                <a:spcPct val="150000"/>
              </a:lnSpc>
            </a:pPr>
            <a:endParaRPr lang="zh-CN" altLang="zh-CN" sz="2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539115" y="908685"/>
            <a:ext cx="797941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【七】：数字里其中（零、三、千）为平声字，其余的数字都是仄声字（一、二、四、五、六、七、八、九、十、百、万、亿）。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数字可以与（满、全、都、半、皆、独、孤）等相对而用之。</a:t>
            </a:r>
          </a:p>
          <a:p>
            <a:pPr>
              <a:lnSpc>
                <a:spcPct val="150000"/>
              </a:lnSpc>
            </a:pPr>
            <a:endParaRPr lang="zh-CN" altLang="zh-CN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【八】：六个常用的动词（看、望、忘、听、过、醒），既可以作为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平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声字用，也可以作为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仄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声字用，即可平可仄，意思不变。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DdkMzMwZmMyNzdhMDkyNjZjNTVhNDEzMjgzNTZlMD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513</Words>
  <Application>Microsoft Office PowerPoint</Application>
  <PresentationFormat>全屏显示(4:3)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宋海娟</dc:creator>
  <cp:lastModifiedBy>孙丽</cp:lastModifiedBy>
  <cp:revision>343</cp:revision>
  <cp:lastPrinted>2019-06-17T05:18:00Z</cp:lastPrinted>
  <dcterms:created xsi:type="dcterms:W3CDTF">2019-06-17T03:04:00Z</dcterms:created>
  <dcterms:modified xsi:type="dcterms:W3CDTF">2024-03-30T02:47:10Z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D6B6C2629F414317B0DA4E2A3B9F755A_12</vt:lpwstr>
  </property>
  <property fmtid="{D5CDD505-2E9C-101B-9397-08002B2CF9AE}" pid="3" name="KSOProductBuildVer">
    <vt:lpwstr>2052-12.1.0.15712</vt:lpwstr>
  </property>
</Properties>
</file>