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3"/>
    <p:sldId id="273" r:id="rId4"/>
    <p:sldId id="303" r:id="rId5"/>
    <p:sldId id="324" r:id="rId6"/>
    <p:sldId id="305" r:id="rId7"/>
    <p:sldId id="337" r:id="rId8"/>
    <p:sldId id="327" r:id="rId9"/>
    <p:sldId id="328" r:id="rId10"/>
    <p:sldId id="338" r:id="rId11"/>
    <p:sldId id="332" r:id="rId12"/>
    <p:sldId id="333" r:id="rId13"/>
    <p:sldId id="339" r:id="rId14"/>
  </p:sldIdLst>
  <p:sldSz cx="13004800" cy="9753600"/>
  <p:notesSz cx="6858000" cy="9144000"/>
  <p:custDataLst>
    <p:tags r:id="rId19"/>
  </p:custDataLst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4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6" d="100"/>
          <a:sy n="76" d="100"/>
        </p:scale>
        <p:origin x="-1680" y="-90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131" name="Shape 13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/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线条"/>
          <p:cNvSpPr/>
          <p:nvPr/>
        </p:nvSpPr>
        <p:spPr>
          <a:xfrm>
            <a:off x="508000" y="6591300"/>
            <a:ext cx="11999453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" name="线条"/>
          <p:cNvSpPr/>
          <p:nvPr/>
        </p:nvSpPr>
        <p:spPr>
          <a:xfrm>
            <a:off x="508000" y="4089400"/>
            <a:ext cx="12000019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" name="线条"/>
          <p:cNvSpPr/>
          <p:nvPr/>
        </p:nvSpPr>
        <p:spPr>
          <a:xfrm flipV="1">
            <a:off x="7994302" y="4526255"/>
            <a:ext cx="1" cy="1642759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" name="Lorem Ipsum Dolor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508000" y="3505200"/>
            <a:ext cx="7200900" cy="5080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ClrTx/>
              <a:buSzTx/>
              <a:buFontTx/>
              <a:buNone/>
              <a:defRPr sz="2400" i="1"/>
            </a:lvl1pPr>
          </a:lstStyle>
          <a:p>
            <a:r>
              <a:t>Lorem Ipsum Dolor</a:t>
            </a:r>
          </a:p>
        </p:txBody>
      </p:sp>
      <p:sp>
        <p:nvSpPr>
          <p:cNvPr id="17" name="标题文本"/>
          <p:cNvSpPr txBox="1">
            <a:spLocks noGrp="1"/>
          </p:cNvSpPr>
          <p:nvPr>
            <p:ph type="title" hasCustomPrompt="1"/>
          </p:nvPr>
        </p:nvSpPr>
        <p:spPr>
          <a:xfrm>
            <a:off x="508000" y="4140200"/>
            <a:ext cx="7200900" cy="2413000"/>
          </a:xfrm>
          <a:prstGeom prst="rect">
            <a:avLst/>
          </a:prstGeom>
        </p:spPr>
        <p:txBody>
          <a:bodyPr/>
          <a:lstStyle>
            <a:lvl1pPr algn="l"/>
          </a:lstStyle>
          <a:p>
            <a:r>
              <a:t>标题文本</a:t>
            </a:r>
          </a:p>
        </p:txBody>
      </p:sp>
      <p:sp>
        <p:nvSpPr>
          <p:cNvPr id="18" name="正文级别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8280400" y="4140200"/>
            <a:ext cx="4241800" cy="2413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2400"/>
            </a:lvl1pPr>
            <a:lvl2pPr marL="0" indent="228600">
              <a:spcBef>
                <a:spcPts val="0"/>
              </a:spcBef>
              <a:buClrTx/>
              <a:buSzTx/>
              <a:buFontTx/>
              <a:buNone/>
              <a:defRPr sz="2400"/>
            </a:lvl2pPr>
            <a:lvl3pPr marL="0" indent="457200">
              <a:spcBef>
                <a:spcPts val="0"/>
              </a:spcBef>
              <a:buClrTx/>
              <a:buSzTx/>
              <a:buFontTx/>
              <a:buNone/>
              <a:defRPr sz="2400"/>
            </a:lvl3pPr>
            <a:lvl4pPr marL="0" indent="685800">
              <a:spcBef>
                <a:spcPts val="0"/>
              </a:spcBef>
              <a:buClrTx/>
              <a:buSzTx/>
              <a:buFontTx/>
              <a:buNone/>
              <a:defRPr sz="2400"/>
            </a:lvl4pPr>
            <a:lvl5pPr marL="0" indent="914400">
              <a:spcBef>
                <a:spcPts val="0"/>
              </a:spcBef>
              <a:buClrTx/>
              <a:buSzTx/>
              <a:buFontTx/>
              <a:buNone/>
              <a:defRPr sz="2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9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标题文本"/>
          <p:cNvSpPr txBox="1">
            <a:spLocks noGrp="1"/>
          </p:cNvSpPr>
          <p:nvPr>
            <p:ph type="title" hasCustomPrompt="1"/>
          </p:nvPr>
        </p:nvSpPr>
        <p:spPr>
          <a:xfrm>
            <a:off x="508000" y="3670300"/>
            <a:ext cx="11988800" cy="2413000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42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标题文本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63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标题文本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71" name="正文级别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72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正文级别 1…"/>
          <p:cNvSpPr txBox="1">
            <a:spLocks noGrp="1"/>
          </p:cNvSpPr>
          <p:nvPr>
            <p:ph type="body" idx="1" hasCustomPrompt="1"/>
          </p:nvPr>
        </p:nvSpPr>
        <p:spPr>
          <a:xfrm>
            <a:off x="508000" y="1270000"/>
            <a:ext cx="11988800" cy="7213600"/>
          </a:xfrm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90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–Johnny Appleseed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533400" y="5969000"/>
            <a:ext cx="11938000" cy="6096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1200"/>
              </a:spcBef>
              <a:buClrTx/>
              <a:buSzTx/>
              <a:buFontTx/>
              <a:buNone/>
              <a:defRPr sz="3000" i="1"/>
            </a:lvl1pPr>
          </a:lstStyle>
          <a:p>
            <a:r>
              <a:t>–Johnny Appleseed</a:t>
            </a:r>
          </a:p>
        </p:txBody>
      </p:sp>
      <p:sp>
        <p:nvSpPr>
          <p:cNvPr id="108" name="“Type a quote here.”"/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Font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109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图像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/>
        </p:txBody>
      </p:sp>
      <p:sp>
        <p:nvSpPr>
          <p:cNvPr id="117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image" Target="../media/image1.jpeg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线条"/>
          <p:cNvSpPr/>
          <p:nvPr/>
        </p:nvSpPr>
        <p:spPr>
          <a:xfrm>
            <a:off x="508000" y="2171700"/>
            <a:ext cx="11997292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" name="线条"/>
          <p:cNvSpPr/>
          <p:nvPr/>
        </p:nvSpPr>
        <p:spPr>
          <a:xfrm>
            <a:off x="508000" y="635000"/>
            <a:ext cx="11997292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" name="标题文本"/>
          <p:cNvSpPr txBox="1">
            <a:spLocks noGrp="1"/>
          </p:cNvSpPr>
          <p:nvPr>
            <p:ph type="title"/>
          </p:nvPr>
        </p:nvSpPr>
        <p:spPr>
          <a:xfrm>
            <a:off x="508000" y="800100"/>
            <a:ext cx="11988800" cy="1219200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normAutofit/>
          </a:bodyPr>
          <a:lstStyle/>
          <a:p>
            <a:r>
              <a:t>标题文本</a:t>
            </a:r>
          </a:p>
        </p:txBody>
      </p:sp>
      <p:sp>
        <p:nvSpPr>
          <p:cNvPr id="5" name="正文级别 1…"/>
          <p:cNvSpPr txBox="1">
            <a:spLocks noGrp="1"/>
          </p:cNvSpPr>
          <p:nvPr>
            <p:ph type="body" idx="1"/>
          </p:nvPr>
        </p:nvSpPr>
        <p:spPr>
          <a:xfrm>
            <a:off x="508000" y="2628900"/>
            <a:ext cx="11988800" cy="6096000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normAutofit/>
          </a:bodyPr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6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6324599" y="9258300"/>
            <a:ext cx="342901" cy="4064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4C4946"/>
                </a:solidFill>
              </a:defRPr>
            </a:lvl1pPr>
          </a:lstStyle>
          <a:p>
            <a:fld id="{86CB4B4D-7CA3-9044-876B-883B54F8677D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ransition spd="med"/>
  <p:txStyles>
    <p:titleStyle>
      <a:lvl1pPr marL="0" marR="0" indent="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1pPr>
      <a:lvl2pPr marL="0" marR="0" indent="2286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2pPr>
      <a:lvl3pPr marL="0" marR="0" indent="4572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3pPr>
      <a:lvl4pPr marL="0" marR="0" indent="6858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4pPr>
      <a:lvl5pPr marL="0" marR="0" indent="9144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5pPr>
      <a:lvl6pPr marL="0" marR="0" indent="11430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6pPr>
      <a:lvl7pPr marL="0" marR="0" indent="13716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7pPr>
      <a:lvl8pPr marL="0" marR="0" indent="16002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8pPr>
      <a:lvl9pPr marL="0" marR="0" indent="18288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9pPr>
    </p:titleStyle>
    <p:bodyStyle>
      <a:lvl1pPr marL="4699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1pPr>
      <a:lvl2pPr marL="9398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2pPr>
      <a:lvl3pPr marL="14097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3pPr>
      <a:lvl4pPr marL="18796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4pPr>
      <a:lvl5pPr marL="23495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5pPr>
      <a:lvl6pPr marL="28194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6pPr>
      <a:lvl7pPr marL="32893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7pPr>
      <a:lvl8pPr marL="37592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8pPr>
      <a:lvl9pPr marL="42291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10/2017…"/>
          <p:cNvSpPr txBox="1">
            <a:spLocks noGrp="1"/>
          </p:cNvSpPr>
          <p:nvPr>
            <p:ph type="body" idx="4294967295"/>
          </p:nvPr>
        </p:nvSpPr>
        <p:spPr>
          <a:xfrm>
            <a:off x="977505" y="2628900"/>
            <a:ext cx="11519295" cy="60960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900"/>
              </a:spcBef>
              <a:buSzTx/>
              <a:buNone/>
              <a:defRPr sz="3800">
                <a:solidFill>
                  <a:srgbClr val="7F7F7F"/>
                </a:solidFill>
              </a:defRPr>
            </a:pPr>
            <a:endParaRPr dirty="0"/>
          </a:p>
          <a:p>
            <a:pPr marL="0" indent="0">
              <a:spcBef>
                <a:spcPts val="900"/>
              </a:spcBef>
              <a:buSzTx/>
              <a:buNone/>
              <a:defRPr sz="3800">
                <a:solidFill>
                  <a:srgbClr val="7F7F7F"/>
                </a:solidFill>
              </a:defRPr>
            </a:pPr>
            <a:endParaRPr dirty="0"/>
          </a:p>
          <a:p>
            <a:pPr marL="0" indent="0">
              <a:spcBef>
                <a:spcPts val="900"/>
              </a:spcBef>
              <a:buSzTx/>
              <a:buNone/>
              <a:defRPr sz="3800">
                <a:solidFill>
                  <a:srgbClr val="7F7F7F"/>
                </a:solidFill>
              </a:defRPr>
            </a:pPr>
            <a:r>
              <a:rPr dirty="0"/>
              <a:t>                                                                           </a:t>
            </a:r>
            <a:endParaRPr dirty="0"/>
          </a:p>
        </p:txBody>
      </p:sp>
      <p:sp>
        <p:nvSpPr>
          <p:cNvPr id="135" name="RUNDA Illumination"/>
          <p:cNvSpPr txBox="1"/>
          <p:nvPr/>
        </p:nvSpPr>
        <p:spPr>
          <a:xfrm>
            <a:off x="263046" y="5403956"/>
            <a:ext cx="12425819" cy="872034"/>
          </a:xfrm>
          <a:prstGeom prst="rect">
            <a:avLst/>
          </a:prstGeom>
          <a:ln w="12700">
            <a:miter lim="400000"/>
          </a:ln>
        </p:spPr>
        <p:txBody>
          <a:bodyPr wrap="square" lIns="50800" tIns="50800" rIns="50800" bIns="50800" anchor="ctr">
            <a:spAutoFit/>
          </a:bodyPr>
          <a:lstStyle>
            <a:lvl1pPr>
              <a:defRPr sz="5000">
                <a:solidFill>
                  <a:srgbClr val="003399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</a:lstStyle>
          <a:p>
            <a:r>
              <a:rPr lang="en-US" altLang="zh-CN" b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zh-CN" altLang="zh-CN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363255" y="487326"/>
            <a:ext cx="706467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70C0"/>
                </a:solidFill>
              </a:rPr>
              <a:t>《</a:t>
            </a:r>
            <a:r>
              <a:rPr lang="zh-CN" altLang="en-US" sz="2800" b="1" dirty="0">
                <a:solidFill>
                  <a:srgbClr val="0070C0"/>
                </a:solidFill>
              </a:rPr>
              <a:t>精彩上联</a:t>
            </a:r>
            <a:r>
              <a:rPr lang="en-US" altLang="zh-CN" sz="2800" b="1" dirty="0">
                <a:solidFill>
                  <a:srgbClr val="0070C0"/>
                </a:solidFill>
              </a:rPr>
              <a:t>•</a:t>
            </a:r>
            <a:r>
              <a:rPr lang="zh-CN" altLang="en-US" sz="2800" b="1" dirty="0">
                <a:solidFill>
                  <a:srgbClr val="0070C0"/>
                </a:solidFill>
              </a:rPr>
              <a:t>征下联范例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》</a:t>
            </a:r>
            <a:r>
              <a:rPr lang="zh-CN" altLang="en-US" sz="2800" dirty="0" smtClean="0">
                <a:solidFill>
                  <a:srgbClr val="0070C0"/>
                </a:solidFill>
              </a:rPr>
              <a:t>之</a:t>
            </a:r>
            <a:r>
              <a:rPr lang="zh-CN" altLang="en-US" sz="2800" dirty="0" smtClean="0">
                <a:solidFill>
                  <a:srgbClr val="7030A0"/>
                </a:solidFill>
              </a:rPr>
              <a:t>一</a:t>
            </a:r>
            <a:endParaRPr lang="zh-CN" altLang="en-US" sz="2800" dirty="0">
              <a:solidFill>
                <a:srgbClr val="7030A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Arial" panose="020B0604020202020204"/>
              <a:sym typeface="Arial" panose="020B06040202020202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25254" y="1674253"/>
            <a:ext cx="8823891" cy="5077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春雨一朝滋万绿；</a:t>
            </a:r>
            <a:r>
              <a:rPr lang="en-US" altLang="zh-CN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【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上联</a:t>
            </a:r>
            <a:r>
              <a:rPr lang="en-US" altLang="zh-CN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征下联</a:t>
            </a:r>
            <a:r>
              <a:rPr lang="en-US" altLang="zh-CN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】</a:t>
            </a:r>
            <a:endParaRPr lang="en-US" altLang="zh-CN" sz="4000" dirty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仄</a:t>
            </a:r>
            <a:r>
              <a:rPr lang="zh-CN" altLang="en-US" sz="4000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仄</a:t>
            </a:r>
            <a:r>
              <a:rPr lang="zh-CN" altLang="en-US" sz="4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平</a:t>
            </a:r>
            <a:r>
              <a:rPr lang="zh-CN" altLang="en-US" sz="4000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平平仄仄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（上联句型</a:t>
            </a:r>
            <a:r>
              <a:rPr lang="en-US" altLang="zh-CN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格式）</a:t>
            </a:r>
            <a:endParaRPr lang="zh-CN" altLang="en-US" sz="4000" dirty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平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平</a:t>
            </a:r>
            <a:r>
              <a:rPr lang="zh-CN" altLang="en-US" sz="40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仄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仄仄平平（下联句型</a:t>
            </a:r>
            <a:r>
              <a:rPr lang="en-US" altLang="zh-CN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格式</a:t>
            </a:r>
            <a:r>
              <a:rPr lang="zh-CN" altLang="en-US" sz="4000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</a:t>
            </a:r>
            <a:endParaRPr lang="en-US" altLang="zh-CN" sz="4000" dirty="0" smtClean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4000" dirty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/>
            <a:r>
              <a:rPr lang="en-US" altLang="zh-CN" sz="2800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【</a:t>
            </a:r>
            <a:r>
              <a:rPr lang="zh-CN" altLang="en-US" sz="2800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注</a:t>
            </a:r>
            <a:r>
              <a:rPr lang="en-US" altLang="zh-CN" sz="2800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】</a:t>
            </a:r>
            <a:r>
              <a:rPr lang="zh-CN" altLang="en-US" sz="2800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一、三可平可仄。</a:t>
            </a:r>
            <a:r>
              <a:rPr lang="en-US" altLang="zh-CN" sz="2800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 </a:t>
            </a:r>
            <a:endParaRPr lang="en-US" altLang="zh-CN" sz="2800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/>
            <a:r>
              <a:rPr lang="zh-CN" altLang="en-US" sz="28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春雨</a:t>
            </a:r>
            <a:r>
              <a:rPr lang="zh-CN" altLang="en-US" sz="28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／一朝／滋／万绿 （节奏）</a:t>
            </a:r>
            <a:endParaRPr lang="zh-CN" altLang="en-US" sz="28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/>
            <a:r>
              <a:rPr lang="zh-CN" altLang="en-US" sz="28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</a:t>
            </a:r>
            <a:r>
              <a:rPr lang="zh-CN" altLang="en-US" sz="28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名     </a:t>
            </a:r>
            <a:r>
              <a:rPr lang="zh-CN" altLang="en-US" sz="28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数量    </a:t>
            </a:r>
            <a:r>
              <a:rPr lang="zh-CN" altLang="en-US" sz="28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动 </a:t>
            </a:r>
            <a:r>
              <a:rPr lang="zh-CN" altLang="en-US" sz="28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数量 </a:t>
            </a:r>
            <a:r>
              <a:rPr lang="zh-CN" altLang="en-US" sz="28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（词性）</a:t>
            </a:r>
            <a:endParaRPr lang="zh-CN" altLang="en-US" sz="28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10/2017…"/>
          <p:cNvSpPr txBox="1">
            <a:spLocks noGrp="1"/>
          </p:cNvSpPr>
          <p:nvPr>
            <p:ph type="body" idx="4294967295"/>
          </p:nvPr>
        </p:nvSpPr>
        <p:spPr>
          <a:xfrm>
            <a:off x="977505" y="2628900"/>
            <a:ext cx="11519295" cy="60960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900"/>
              </a:spcBef>
              <a:buSzTx/>
              <a:buNone/>
              <a:defRPr sz="3800">
                <a:solidFill>
                  <a:srgbClr val="7F7F7F"/>
                </a:solidFill>
              </a:defRPr>
            </a:pPr>
            <a:endParaRPr dirty="0"/>
          </a:p>
          <a:p>
            <a:pPr marL="0" indent="0">
              <a:spcBef>
                <a:spcPts val="900"/>
              </a:spcBef>
              <a:buSzTx/>
              <a:buNone/>
              <a:defRPr sz="3800">
                <a:solidFill>
                  <a:srgbClr val="7F7F7F"/>
                </a:solidFill>
              </a:defRPr>
            </a:pPr>
            <a:endParaRPr dirty="0"/>
          </a:p>
          <a:p>
            <a:pPr marL="0" indent="0">
              <a:spcBef>
                <a:spcPts val="900"/>
              </a:spcBef>
              <a:buSzTx/>
              <a:buNone/>
              <a:defRPr sz="3800">
                <a:solidFill>
                  <a:srgbClr val="7F7F7F"/>
                </a:solidFill>
              </a:defRPr>
            </a:pPr>
            <a:r>
              <a:rPr dirty="0"/>
              <a:t>                                                                           </a:t>
            </a:r>
            <a:endParaRPr dirty="0"/>
          </a:p>
        </p:txBody>
      </p:sp>
      <p:sp>
        <p:nvSpPr>
          <p:cNvPr id="135" name="RUNDA Illumination"/>
          <p:cNvSpPr txBox="1"/>
          <p:nvPr/>
        </p:nvSpPr>
        <p:spPr>
          <a:xfrm>
            <a:off x="263046" y="5403956"/>
            <a:ext cx="12425819" cy="872034"/>
          </a:xfrm>
          <a:prstGeom prst="rect">
            <a:avLst/>
          </a:prstGeom>
          <a:ln w="12700">
            <a:miter lim="400000"/>
          </a:ln>
        </p:spPr>
        <p:txBody>
          <a:bodyPr wrap="square" lIns="50800" tIns="50800" rIns="50800" bIns="50800" anchor="ctr">
            <a:spAutoFit/>
          </a:bodyPr>
          <a:lstStyle>
            <a:lvl1pPr>
              <a:defRPr sz="5000">
                <a:solidFill>
                  <a:srgbClr val="003399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</a:lstStyle>
          <a:p>
            <a:r>
              <a:rPr lang="en-US" altLang="zh-CN" b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zh-CN" altLang="zh-CN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41668" y="499851"/>
            <a:ext cx="5051383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70C0"/>
                </a:solidFill>
              </a:rPr>
              <a:t>《</a:t>
            </a:r>
            <a:r>
              <a:rPr lang="zh-CN" altLang="en-US" sz="2800" b="1" dirty="0">
                <a:solidFill>
                  <a:srgbClr val="0070C0"/>
                </a:solidFill>
              </a:rPr>
              <a:t>精彩上联</a:t>
            </a:r>
            <a:r>
              <a:rPr lang="en-US" altLang="zh-CN" sz="2800" b="1" dirty="0">
                <a:solidFill>
                  <a:srgbClr val="0070C0"/>
                </a:solidFill>
              </a:rPr>
              <a:t>•</a:t>
            </a:r>
            <a:r>
              <a:rPr lang="zh-CN" altLang="en-US" sz="2800" b="1" dirty="0">
                <a:solidFill>
                  <a:srgbClr val="0070C0"/>
                </a:solidFill>
              </a:rPr>
              <a:t>征下联范例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》</a:t>
            </a:r>
            <a:r>
              <a:rPr lang="zh-CN" altLang="en-US" sz="2800" dirty="0" smtClean="0">
                <a:solidFill>
                  <a:srgbClr val="0070C0"/>
                </a:solidFill>
              </a:rPr>
              <a:t>之</a:t>
            </a:r>
            <a:r>
              <a:rPr lang="zh-CN" altLang="en-US" sz="2800" dirty="0" smtClean="0">
                <a:solidFill>
                  <a:srgbClr val="7030A0"/>
                </a:solidFill>
              </a:rPr>
              <a:t>四</a:t>
            </a:r>
            <a:endParaRPr lang="zh-CN" altLang="en-US" sz="2800" dirty="0">
              <a:solidFill>
                <a:srgbClr val="7030A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Arial" panose="020B0604020202020204"/>
              <a:sym typeface="Arial" panose="020B06040202020202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62268" y="1764651"/>
            <a:ext cx="9262302" cy="5507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四时皆有花开放</a:t>
            </a:r>
            <a:r>
              <a:rPr lang="en-US" altLang="zh-CN" sz="4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【</a:t>
            </a:r>
            <a:r>
              <a:rPr lang="zh-CN" altLang="en-US" sz="4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上联</a:t>
            </a:r>
            <a:r>
              <a:rPr lang="en-US" altLang="zh-CN" sz="4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sz="4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征下联</a:t>
            </a:r>
            <a:r>
              <a:rPr lang="en-US" altLang="zh-CN" sz="4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】</a:t>
            </a:r>
            <a:endParaRPr lang="en-US" altLang="zh-CN" sz="4000" b="1" dirty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平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平</a:t>
            </a:r>
            <a:r>
              <a:rPr lang="zh-CN" altLang="en-US" sz="40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仄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仄</a:t>
            </a:r>
            <a:r>
              <a:rPr lang="zh-CN" altLang="en-US" sz="40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平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平仄（上联句型</a:t>
            </a:r>
            <a:r>
              <a:rPr lang="en-US" altLang="zh-CN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格式）</a:t>
            </a:r>
            <a:endParaRPr lang="zh-CN" altLang="en-US" sz="4000" dirty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仄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仄</a:t>
            </a:r>
            <a:r>
              <a:rPr lang="zh-CN" altLang="en-US" sz="40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平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平</a:t>
            </a:r>
            <a:r>
              <a:rPr lang="zh-CN" altLang="en-US" sz="40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仄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仄平（下联句型</a:t>
            </a:r>
            <a:r>
              <a:rPr lang="en-US" altLang="zh-CN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格式</a:t>
            </a:r>
            <a:r>
              <a:rPr lang="zh-CN" altLang="en-US" sz="4000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</a:t>
            </a:r>
            <a:endParaRPr lang="en-US" altLang="zh-CN" sz="4000" dirty="0" smtClean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4000" dirty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/>
            <a:r>
              <a:rPr lang="en-US" altLang="zh-CN" sz="2800" b="1" dirty="0" smtClean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 【</a:t>
            </a:r>
            <a:r>
              <a:rPr lang="zh-CN" altLang="en-US" sz="2800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注</a:t>
            </a:r>
            <a:r>
              <a:rPr lang="en-US" altLang="zh-CN" sz="2800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】</a:t>
            </a:r>
            <a:r>
              <a:rPr lang="zh-CN" altLang="en-US" sz="2800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一、三、五可平可仄</a:t>
            </a:r>
            <a:endParaRPr lang="zh-CN" altLang="en-US" sz="2800" b="1" dirty="0">
              <a:solidFill>
                <a:srgbClr val="C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/>
            <a:endParaRPr lang="zh-CN" altLang="en-US" sz="28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/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   四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时／皆有／花／开放 （节奏）</a:t>
            </a:r>
            <a:endParaRPr lang="zh-CN" altLang="en-US" sz="28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/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   数量    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虚词 </a:t>
            </a: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名   </a:t>
            </a:r>
            <a:r>
              <a:rPr lang="en-US" altLang="zh-CN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动 </a:t>
            </a:r>
            <a:r>
              <a:rPr lang="en-US" altLang="zh-CN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（词性）</a:t>
            </a:r>
            <a:endParaRPr lang="zh-CN" altLang="en-US" sz="28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465544" y="1434641"/>
            <a:ext cx="10371551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出</a:t>
            </a:r>
            <a:r>
              <a:rPr lang="zh-CN" altLang="en-US" sz="36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句用字平常，却得张弓之势，隐待风雷。亦如佛偈，恍有明心见性之慧。</a:t>
            </a:r>
            <a:endParaRPr lang="zh-CN" altLang="en-US" sz="36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春</a:t>
            </a:r>
            <a:r>
              <a:rPr lang="zh-CN" altLang="en-US" sz="36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有百花秋有月，夏有凉风冬有雪，但四季流转，相看四时花开</a:t>
            </a: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不亦乐乎？春</a:t>
            </a:r>
            <a:r>
              <a:rPr lang="zh-CN" altLang="en-US" sz="36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来羡那无事双蝴蝶，烂醉清风野草花，夏赏映日荷花别样红，入秋则专采秋光作彩虹，冬到则爱那凌寒独开数枝梅。 </a:t>
            </a:r>
            <a:endParaRPr lang="zh-CN" altLang="en-US" sz="36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36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出</a:t>
            </a:r>
            <a:r>
              <a:rPr lang="zh-CN" altLang="en-US" sz="36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句有哲理味和隐逸风，联意上作流水对上佳。</a:t>
            </a:r>
            <a:endParaRPr lang="zh-CN" altLang="zh-CN" sz="36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1042" y="838428"/>
            <a:ext cx="4434214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4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【</a:t>
            </a:r>
            <a:r>
              <a:rPr lang="zh-CN" altLang="en-US" sz="4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精彩下联范例</a:t>
            </a:r>
            <a:r>
              <a:rPr lang="en-US" altLang="zh-CN" sz="40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】</a:t>
            </a:r>
            <a:endParaRPr lang="en-US" altLang="zh-CN" sz="3600" dirty="0" smtClean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四时皆有花开放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一路且看云卷舒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四时皆有花开放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九域同祈福久长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四时皆有花开放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长夜莫叹月缺</a:t>
            </a:r>
            <a:r>
              <a:rPr lang="zh-CN" altLang="en-US" sz="36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圆</a:t>
            </a:r>
            <a:r>
              <a:rPr lang="en-US" altLang="zh-CN" sz="3600" dirty="0">
                <a:solidFill>
                  <a:srgbClr val="0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 </a:t>
            </a:r>
            <a:endParaRPr lang="zh-CN" altLang="zh-CN" sz="3600" dirty="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" name="线条"/>
          <p:cNvSpPr/>
          <p:nvPr/>
        </p:nvSpPr>
        <p:spPr>
          <a:xfrm>
            <a:off x="4509370" y="1941534"/>
            <a:ext cx="0" cy="6375747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  <p:sp>
        <p:nvSpPr>
          <p:cNvPr id="4" name="矩形 3"/>
          <p:cNvSpPr/>
          <p:nvPr/>
        </p:nvSpPr>
        <p:spPr>
          <a:xfrm>
            <a:off x="4972834" y="1787925"/>
            <a:ext cx="4020856" cy="6661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四时皆有花开放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九域常欣福伴随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四时皆有花开放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两岸常期月满圆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四时皆有花开放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一世尽能云卷舒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121731" y="1847331"/>
            <a:ext cx="3517031" cy="6661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四时皆有花开放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一笑且将愁放开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四时皆有花开放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三径岂无鹤往来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四时皆有花开放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千古难求事满圆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" name="线条"/>
          <p:cNvSpPr/>
          <p:nvPr/>
        </p:nvSpPr>
        <p:spPr>
          <a:xfrm>
            <a:off x="8855900" y="1991639"/>
            <a:ext cx="0" cy="6415413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63880" y="472693"/>
            <a:ext cx="1155178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32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上联</a:t>
            </a:r>
            <a:r>
              <a:rPr lang="zh-CN" altLang="en-US" sz="32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从字面意思来看，有“忽如一夜春风来，千树万树梨花开”的意思，也就是初春的景象，展现的是一幅生机勃勃的画卷。同时，春雨在一夜之间滋润了大地，唤醒了沉睡的万物，赋予万物生机，这是对春雨惠泽万物的赞美，对句可从这两个方面入手</a:t>
            </a:r>
            <a:r>
              <a:rPr lang="zh-CN" altLang="en-US" sz="32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sz="3200" b="1" dirty="0" smtClean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32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从</a:t>
            </a:r>
            <a:r>
              <a:rPr lang="zh-CN" altLang="en-US" sz="32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寓意层面看，也有着深远的内涵。“春雨”和“万绿”都各有象征性，各有寓意，可以联想到教育的力量和老师对学生的教诲，老师的爱犹如这春雨一般，他们育李培桃，这“万绿”恰如桃李满天下。</a:t>
            </a:r>
            <a:endParaRPr lang="zh-CN" altLang="en-US" sz="32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32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当然</a:t>
            </a:r>
            <a:r>
              <a:rPr lang="zh-CN" altLang="en-US" sz="32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，对句时也可以从季节景物契合，另外还可以从寓意延伸、或咏物等角度切入。出句“万绿”为夸张手法，对句也应尽量兼顾</a:t>
            </a:r>
            <a:r>
              <a:rPr lang="zh-CN" altLang="en-US" sz="32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zh-CN" altLang="zh-CN" sz="3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2734" y="825902"/>
            <a:ext cx="4321480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4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【</a:t>
            </a:r>
            <a:r>
              <a:rPr lang="zh-CN" altLang="en-US" sz="4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精彩下联范例</a:t>
            </a:r>
            <a:r>
              <a:rPr lang="en-US" altLang="zh-CN" sz="40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】</a:t>
            </a:r>
            <a:endParaRPr lang="en-US" altLang="zh-CN" sz="3600" dirty="0" smtClean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春雨</a:t>
            </a: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一朝滋万绿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讲台三尺育群芳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春雨一朝滋万绿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丹心无限育</a:t>
            </a:r>
            <a:r>
              <a:rPr lang="zh-CN" altLang="en-US" sz="36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群芳</a:t>
            </a:r>
            <a:endParaRPr lang="en-US" altLang="zh-CN" sz="3600" dirty="0" smtClean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春雨一朝滋万</a:t>
            </a:r>
            <a:r>
              <a:rPr lang="zh-CN" altLang="en-US" sz="36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绿</a:t>
            </a:r>
            <a:endParaRPr lang="en-US" altLang="zh-CN" sz="3600" dirty="0" smtClean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zh-CN" altLang="en-US" sz="36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德</a:t>
            </a: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风四季惠千家</a:t>
            </a:r>
            <a:r>
              <a:rPr lang="en-US" altLang="zh-CN" sz="3600" dirty="0">
                <a:solidFill>
                  <a:srgbClr val="0070C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 </a:t>
            </a:r>
            <a:endParaRPr lang="zh-CN" altLang="zh-CN" sz="3600" dirty="0">
              <a:solidFill>
                <a:srgbClr val="0070C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" name="线条"/>
          <p:cNvSpPr/>
          <p:nvPr/>
        </p:nvSpPr>
        <p:spPr>
          <a:xfrm>
            <a:off x="4534422" y="1929008"/>
            <a:ext cx="0" cy="6375747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  <p:sp>
        <p:nvSpPr>
          <p:cNvPr id="4" name="矩形 3"/>
          <p:cNvSpPr/>
          <p:nvPr/>
        </p:nvSpPr>
        <p:spPr>
          <a:xfrm>
            <a:off x="4609577" y="1750347"/>
            <a:ext cx="402085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春雨一朝滋万绿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良言几句抵千金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春雨一朝滋万绿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杏坛卌载蕴千香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春雨一朝滋万绿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良言半句解千颦</a:t>
            </a:r>
            <a:endParaRPr lang="zh-CN" altLang="zh-CN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043791" y="1722070"/>
            <a:ext cx="3645075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春雨一朝滋万绿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东风几度唤千红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春雨一朝滋万绿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好书几卷养三观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春雨一朝滋万绿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暖风几度唤千红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" name="线条"/>
          <p:cNvSpPr/>
          <p:nvPr/>
        </p:nvSpPr>
        <p:spPr>
          <a:xfrm>
            <a:off x="8830848" y="1916483"/>
            <a:ext cx="0" cy="6415413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10/2017…"/>
          <p:cNvSpPr txBox="1">
            <a:spLocks noGrp="1"/>
          </p:cNvSpPr>
          <p:nvPr>
            <p:ph type="body" idx="4294967295"/>
          </p:nvPr>
        </p:nvSpPr>
        <p:spPr>
          <a:xfrm>
            <a:off x="977505" y="2628900"/>
            <a:ext cx="11519295" cy="60960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900"/>
              </a:spcBef>
              <a:buSzTx/>
              <a:buNone/>
              <a:defRPr sz="3800">
                <a:solidFill>
                  <a:srgbClr val="7F7F7F"/>
                </a:solidFill>
              </a:defRPr>
            </a:pPr>
            <a:endParaRPr dirty="0"/>
          </a:p>
          <a:p>
            <a:pPr marL="0" indent="0">
              <a:spcBef>
                <a:spcPts val="900"/>
              </a:spcBef>
              <a:buSzTx/>
              <a:buNone/>
              <a:defRPr sz="3800">
                <a:solidFill>
                  <a:srgbClr val="7F7F7F"/>
                </a:solidFill>
              </a:defRPr>
            </a:pPr>
            <a:endParaRPr dirty="0"/>
          </a:p>
          <a:p>
            <a:pPr marL="0" indent="0">
              <a:spcBef>
                <a:spcPts val="900"/>
              </a:spcBef>
              <a:buSzTx/>
              <a:buNone/>
              <a:defRPr sz="3800">
                <a:solidFill>
                  <a:srgbClr val="7F7F7F"/>
                </a:solidFill>
              </a:defRPr>
            </a:pPr>
            <a:r>
              <a:rPr dirty="0"/>
              <a:t>                                                                           </a:t>
            </a:r>
            <a:endParaRPr dirty="0"/>
          </a:p>
        </p:txBody>
      </p:sp>
      <p:sp>
        <p:nvSpPr>
          <p:cNvPr id="135" name="RUNDA Illumination"/>
          <p:cNvSpPr txBox="1"/>
          <p:nvPr/>
        </p:nvSpPr>
        <p:spPr>
          <a:xfrm>
            <a:off x="263046" y="5403956"/>
            <a:ext cx="12425819" cy="872034"/>
          </a:xfrm>
          <a:prstGeom prst="rect">
            <a:avLst/>
          </a:prstGeom>
          <a:ln w="12700">
            <a:miter lim="400000"/>
          </a:ln>
        </p:spPr>
        <p:txBody>
          <a:bodyPr wrap="square" lIns="50800" tIns="50800" rIns="50800" bIns="50800" anchor="ctr">
            <a:spAutoFit/>
          </a:bodyPr>
          <a:lstStyle>
            <a:lvl1pPr>
              <a:defRPr sz="5000">
                <a:solidFill>
                  <a:srgbClr val="003399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</a:lstStyle>
          <a:p>
            <a:r>
              <a:rPr lang="en-US" altLang="zh-CN" b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zh-CN" altLang="zh-CN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877788" y="587534"/>
            <a:ext cx="5051384" cy="6687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70C0"/>
                </a:solidFill>
              </a:rPr>
              <a:t>《</a:t>
            </a:r>
            <a:r>
              <a:rPr lang="zh-CN" altLang="en-US" sz="2800" b="1" dirty="0">
                <a:solidFill>
                  <a:srgbClr val="0070C0"/>
                </a:solidFill>
              </a:rPr>
              <a:t>精彩上联</a:t>
            </a:r>
            <a:r>
              <a:rPr lang="en-US" altLang="zh-CN" sz="2800" b="1" dirty="0">
                <a:solidFill>
                  <a:srgbClr val="0070C0"/>
                </a:solidFill>
              </a:rPr>
              <a:t>•</a:t>
            </a:r>
            <a:r>
              <a:rPr lang="zh-CN" altLang="en-US" sz="2800" b="1" dirty="0">
                <a:solidFill>
                  <a:srgbClr val="0070C0"/>
                </a:solidFill>
              </a:rPr>
              <a:t>征下联范例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》</a:t>
            </a:r>
            <a:r>
              <a:rPr lang="zh-CN" altLang="en-US" sz="2800" dirty="0" smtClean="0">
                <a:solidFill>
                  <a:srgbClr val="0070C0"/>
                </a:solidFill>
              </a:rPr>
              <a:t>之</a:t>
            </a:r>
            <a:r>
              <a:rPr lang="zh-CN" altLang="en-US" sz="2800" dirty="0" smtClean="0">
                <a:solidFill>
                  <a:srgbClr val="7030A0"/>
                </a:solidFill>
              </a:rPr>
              <a:t>二</a:t>
            </a:r>
            <a:endParaRPr lang="zh-CN" altLang="en-US" sz="2800" dirty="0">
              <a:solidFill>
                <a:srgbClr val="7030A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Arial" panose="020B0604020202020204"/>
              <a:sym typeface="Arial" panose="020B06040202020202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279737" y="2253166"/>
            <a:ext cx="9369468" cy="5015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位</a:t>
            </a:r>
            <a:r>
              <a:rPr lang="zh-CN" altLang="en-US" sz="4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卑未敢忘忧国</a:t>
            </a:r>
            <a:r>
              <a:rPr lang="en-US" altLang="zh-CN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【</a:t>
            </a:r>
            <a:r>
              <a:rPr lang="zh-CN" altLang="en-US" sz="4000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上联</a:t>
            </a:r>
            <a:r>
              <a:rPr lang="en-US" altLang="zh-CN" sz="4000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征下联</a:t>
            </a:r>
            <a:r>
              <a:rPr lang="en-US" altLang="zh-CN" sz="4000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】</a:t>
            </a:r>
            <a:endParaRPr lang="en-US" altLang="zh-CN" sz="4000" dirty="0" smtClean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平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平</a:t>
            </a:r>
            <a:r>
              <a:rPr lang="zh-CN" altLang="en-US" sz="40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仄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仄</a:t>
            </a:r>
            <a:r>
              <a:rPr lang="zh-CN" altLang="en-US" sz="40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平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平仄（上联句型</a:t>
            </a:r>
            <a:r>
              <a:rPr lang="en-US" altLang="zh-CN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格式）</a:t>
            </a:r>
            <a:endParaRPr lang="zh-CN" altLang="en-US" sz="4000" dirty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zh-CN" altLang="en-US" sz="4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仄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仄</a:t>
            </a:r>
            <a:r>
              <a:rPr lang="zh-CN" altLang="en-US" sz="40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平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平</a:t>
            </a:r>
            <a:r>
              <a:rPr lang="zh-CN" altLang="en-US" sz="40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仄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仄平（下联句型</a:t>
            </a:r>
            <a:r>
              <a:rPr lang="en-US" altLang="zh-CN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格式）</a:t>
            </a:r>
            <a:endParaRPr lang="en-US" altLang="zh-CN" sz="4000" dirty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/>
            <a:endParaRPr lang="en-US" altLang="zh-CN" sz="2800" b="1" dirty="0" smtClean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/>
            <a:r>
              <a:rPr lang="en-US" altLang="zh-CN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 【</a:t>
            </a:r>
            <a:r>
              <a:rPr lang="zh-CN" altLang="en-US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注</a:t>
            </a:r>
            <a:r>
              <a:rPr lang="en-US" altLang="zh-CN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】</a:t>
            </a:r>
            <a:r>
              <a:rPr lang="zh-CN" altLang="en-US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一、三、五可平可仄</a:t>
            </a:r>
            <a:r>
              <a:rPr lang="en-US" altLang="zh-CN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 </a:t>
            </a:r>
            <a:endParaRPr lang="zh-CN" altLang="zh-CN" sz="28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/>
            <a:endParaRPr lang="en-US" altLang="zh-CN" sz="28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/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   位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卑／未敢／忘／忧国 （节奏）</a:t>
            </a:r>
            <a:endParaRPr lang="zh-CN" altLang="en-US" sz="28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/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   主谓    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虚词 </a:t>
            </a: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动  动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宾 </a:t>
            </a:r>
            <a:r>
              <a:rPr lang="en-US" altLang="zh-CN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（词性）</a:t>
            </a:r>
            <a:endParaRPr lang="zh-CN" altLang="en-US" sz="28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25885" y="134489"/>
            <a:ext cx="12137721" cy="914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上联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出句摘自陆游</a:t>
            </a:r>
            <a:r>
              <a:rPr lang="en-US" altLang="zh-CN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病起书怀</a:t>
            </a:r>
            <a:r>
              <a:rPr lang="en-US" altLang="zh-CN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诗</a:t>
            </a: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：</a:t>
            </a:r>
            <a:endParaRPr lang="en-US" altLang="zh-CN" sz="2800" b="1" dirty="0" smtClean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“</a:t>
            </a:r>
            <a:r>
              <a:rPr lang="zh-CN" altLang="en-US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位卑未敢忘忧国，事定犹须待阖棺”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sz="2800" b="1" dirty="0" smtClean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意思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是职位、地位虽然卑微，但也不敢忘记忧念国事，表达了作者强烈的爱国责任感</a:t>
            </a: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sz="2800" b="1" dirty="0" smtClean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探讨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如何对好上面的对句：</a:t>
            </a:r>
            <a:endParaRPr lang="en-US" altLang="zh-CN" sz="28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、对句宜高调大气、昂扬向上，书真正的高怀、大志。</a:t>
            </a:r>
            <a:endParaRPr lang="en-US" altLang="zh-CN" sz="28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、抒怀联和哲理联，虽通但易混，体现在关联词上，如“我欲”、“我行”和“理应”、“当须”的区别运用。意即前边已经做了什么，或准备做什么，后边就不要再说应该怎么做。</a:t>
            </a:r>
            <a:endParaRPr lang="en-US" altLang="zh-CN" sz="28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、更不宜写景。</a:t>
            </a:r>
            <a:endParaRPr lang="en-US" altLang="zh-CN" sz="28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4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、本期对句权重、权大、名显、身赫等后呼应爱民、利民、惠民等句，皆是不错的对句，工、稳、恰。但太多了。</a:t>
            </a:r>
            <a:endParaRPr lang="en-US" altLang="zh-CN" sz="28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5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、出句后三的结构，应是忘</a:t>
            </a:r>
            <a:r>
              <a:rPr lang="en-US" altLang="zh-CN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忧国，而不是忘忧</a:t>
            </a:r>
            <a:r>
              <a:rPr lang="en-US" altLang="zh-CN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国。</a:t>
            </a:r>
            <a:endParaRPr lang="en-US" altLang="zh-CN" sz="28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6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、出句是前后转折关系及对比，对句可因果，条件、假设等，但务求合理</a:t>
            </a: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zh-CN" altLang="zh-CN" sz="28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3360" y="825902"/>
            <a:ext cx="4434214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4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【</a:t>
            </a:r>
            <a:r>
              <a:rPr lang="zh-CN" altLang="en-US" sz="4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精彩下联范例</a:t>
            </a:r>
            <a:r>
              <a:rPr lang="en-US" altLang="zh-CN" sz="40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】</a:t>
            </a:r>
            <a:endParaRPr lang="en-US" altLang="zh-CN" sz="3600" dirty="0" smtClean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位卑未敢忘忧国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花小何曾不报春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位卑未敢忘忧国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草小犹知应报春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位卑未敢忘忧国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身老依然思荷戈</a:t>
            </a:r>
            <a:r>
              <a:rPr lang="en-US" altLang="zh-CN" sz="3600" dirty="0">
                <a:solidFill>
                  <a:srgbClr val="0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 </a:t>
            </a:r>
            <a:endParaRPr lang="zh-CN" altLang="zh-CN" sz="3600" dirty="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" name="线条"/>
          <p:cNvSpPr/>
          <p:nvPr/>
        </p:nvSpPr>
        <p:spPr>
          <a:xfrm>
            <a:off x="4359058" y="1966586"/>
            <a:ext cx="0" cy="6375747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  <p:sp>
        <p:nvSpPr>
          <p:cNvPr id="4" name="矩形 3"/>
          <p:cNvSpPr/>
          <p:nvPr/>
        </p:nvSpPr>
        <p:spPr>
          <a:xfrm>
            <a:off x="4872625" y="1787925"/>
            <a:ext cx="4020856" cy="6661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位卑未敢忘忧国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身老犹思可建功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位卑未敢忘忧国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室陋何曾废读书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位卑未敢忘忧国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力薄何妨勤为民</a:t>
            </a:r>
            <a:endParaRPr lang="zh-CN" altLang="zh-CN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134257" y="1822278"/>
            <a:ext cx="3517031" cy="6661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位卑未敢忘忧国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力薄何妨长济民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位卑未敢忘忧国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力薄何妨长尽忠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位卑未敢忘忧国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力薄也常思</a:t>
            </a:r>
            <a:r>
              <a:rPr lang="zh-CN" altLang="en-US" sz="36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爱民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" name="线条"/>
          <p:cNvSpPr/>
          <p:nvPr/>
        </p:nvSpPr>
        <p:spPr>
          <a:xfrm>
            <a:off x="8793271" y="1966587"/>
            <a:ext cx="0" cy="6415413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10/2017…"/>
          <p:cNvSpPr txBox="1">
            <a:spLocks noGrp="1"/>
          </p:cNvSpPr>
          <p:nvPr>
            <p:ph type="body" idx="4294967295"/>
          </p:nvPr>
        </p:nvSpPr>
        <p:spPr>
          <a:xfrm>
            <a:off x="977505" y="2628900"/>
            <a:ext cx="11519295" cy="60960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900"/>
              </a:spcBef>
              <a:buSzTx/>
              <a:buNone/>
              <a:defRPr sz="3800">
                <a:solidFill>
                  <a:srgbClr val="7F7F7F"/>
                </a:solidFill>
              </a:defRPr>
            </a:pPr>
            <a:endParaRPr dirty="0"/>
          </a:p>
          <a:p>
            <a:pPr marL="0" indent="0">
              <a:spcBef>
                <a:spcPts val="900"/>
              </a:spcBef>
              <a:buSzTx/>
              <a:buNone/>
              <a:defRPr sz="3800">
                <a:solidFill>
                  <a:srgbClr val="7F7F7F"/>
                </a:solidFill>
              </a:defRPr>
            </a:pPr>
            <a:endParaRPr dirty="0"/>
          </a:p>
          <a:p>
            <a:pPr marL="0" indent="0">
              <a:spcBef>
                <a:spcPts val="900"/>
              </a:spcBef>
              <a:buSzTx/>
              <a:buNone/>
              <a:defRPr sz="3800">
                <a:solidFill>
                  <a:srgbClr val="7F7F7F"/>
                </a:solidFill>
              </a:defRPr>
            </a:pPr>
            <a:r>
              <a:rPr dirty="0"/>
              <a:t>         </a:t>
            </a:r>
            <a:r>
              <a:rPr lang="en-US" dirty="0" smtClean="0"/>
              <a:t>    </a:t>
            </a:r>
            <a:r>
              <a:rPr dirty="0" smtClean="0"/>
              <a:t>                                                                  </a:t>
            </a:r>
            <a:endParaRPr dirty="0"/>
          </a:p>
        </p:txBody>
      </p:sp>
      <p:sp>
        <p:nvSpPr>
          <p:cNvPr id="135" name="RUNDA Illumination"/>
          <p:cNvSpPr txBox="1"/>
          <p:nvPr/>
        </p:nvSpPr>
        <p:spPr>
          <a:xfrm>
            <a:off x="263046" y="5403956"/>
            <a:ext cx="12425819" cy="872034"/>
          </a:xfrm>
          <a:prstGeom prst="rect">
            <a:avLst/>
          </a:prstGeom>
          <a:ln w="12700">
            <a:miter lim="400000"/>
          </a:ln>
        </p:spPr>
        <p:txBody>
          <a:bodyPr wrap="square" lIns="50800" tIns="50800" rIns="50800" bIns="50800" anchor="ctr">
            <a:spAutoFit/>
          </a:bodyPr>
          <a:lstStyle>
            <a:lvl1pPr>
              <a:defRPr sz="5000">
                <a:solidFill>
                  <a:srgbClr val="003399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</a:lstStyle>
          <a:p>
            <a:r>
              <a:rPr lang="en-US" altLang="zh-CN" b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zh-CN" altLang="zh-CN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40835" y="562482"/>
            <a:ext cx="5051384" cy="6687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70C0"/>
                </a:solidFill>
              </a:rPr>
              <a:t>《</a:t>
            </a:r>
            <a:r>
              <a:rPr lang="zh-CN" altLang="en-US" sz="2800" b="1" dirty="0">
                <a:solidFill>
                  <a:srgbClr val="0070C0"/>
                </a:solidFill>
              </a:rPr>
              <a:t>精彩上联</a:t>
            </a:r>
            <a:r>
              <a:rPr lang="en-US" altLang="zh-CN" sz="2800" b="1" dirty="0">
                <a:solidFill>
                  <a:srgbClr val="0070C0"/>
                </a:solidFill>
              </a:rPr>
              <a:t>•</a:t>
            </a:r>
            <a:r>
              <a:rPr lang="zh-CN" altLang="en-US" sz="2800" b="1" dirty="0">
                <a:solidFill>
                  <a:srgbClr val="0070C0"/>
                </a:solidFill>
              </a:rPr>
              <a:t>征下联范例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》</a:t>
            </a:r>
            <a:r>
              <a:rPr lang="zh-CN" altLang="en-US" sz="2800" dirty="0" smtClean="0">
                <a:solidFill>
                  <a:srgbClr val="0070C0"/>
                </a:solidFill>
              </a:rPr>
              <a:t>之</a:t>
            </a:r>
            <a:r>
              <a:rPr lang="zh-CN" altLang="en-US" sz="2800" dirty="0">
                <a:solidFill>
                  <a:srgbClr val="7030A0"/>
                </a:solidFill>
              </a:rPr>
              <a:t>三</a:t>
            </a:r>
            <a:endParaRPr lang="zh-CN" altLang="en-US" sz="2800" dirty="0">
              <a:solidFill>
                <a:srgbClr val="7030A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Arial" panose="020B0604020202020204"/>
              <a:sym typeface="Arial" panose="020B06040202020202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050783" y="1990119"/>
            <a:ext cx="8372953" cy="5507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待</a:t>
            </a:r>
            <a:r>
              <a:rPr lang="zh-CN" altLang="en-US" sz="4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我归乡村上柳</a:t>
            </a:r>
            <a:r>
              <a:rPr lang="en-US" altLang="zh-CN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【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上联</a:t>
            </a:r>
            <a:r>
              <a:rPr lang="en-US" altLang="zh-CN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征下联</a:t>
            </a:r>
            <a:r>
              <a:rPr lang="en-US" altLang="zh-CN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】</a:t>
            </a:r>
            <a:endParaRPr lang="en-US" altLang="zh-CN" sz="4000" dirty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仄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仄</a:t>
            </a:r>
            <a:r>
              <a:rPr lang="zh-CN" altLang="en-US" sz="40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平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平平仄仄（上联句型）</a:t>
            </a:r>
            <a:endParaRPr lang="zh-CN" altLang="en-US" sz="4000" dirty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平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平</a:t>
            </a:r>
            <a:r>
              <a:rPr lang="zh-CN" altLang="en-US" sz="40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仄</a:t>
            </a:r>
            <a:r>
              <a:rPr lang="zh-CN" altLang="en-US" sz="4000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仄仄平平（下联句型</a:t>
            </a:r>
            <a:r>
              <a:rPr lang="zh-CN" altLang="en-US" sz="4000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</a:t>
            </a:r>
            <a:endParaRPr lang="en-US" altLang="zh-CN" sz="4000" dirty="0" smtClean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4000" dirty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/>
            <a:r>
              <a:rPr lang="en-US" altLang="zh-CN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【</a:t>
            </a:r>
            <a:r>
              <a:rPr lang="zh-CN" altLang="en-US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注</a:t>
            </a:r>
            <a:r>
              <a:rPr lang="en-US" altLang="zh-CN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】</a:t>
            </a:r>
            <a:r>
              <a:rPr lang="zh-CN" altLang="en-US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一、三 可平可仄。</a:t>
            </a:r>
            <a:endParaRPr lang="zh-CN" altLang="zh-CN" sz="28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/>
            <a:endParaRPr lang="en-US" altLang="zh-CN" sz="28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/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  待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我 ／归乡／村上柳 （节奏）</a:t>
            </a:r>
            <a:endParaRPr lang="zh-CN" altLang="en-US" sz="28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/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  动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宾 </a:t>
            </a: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动宾     </a:t>
            </a:r>
            <a:r>
              <a:rPr lang="en-US" altLang="zh-CN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名 </a:t>
            </a: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（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词性）</a:t>
            </a:r>
            <a:endParaRPr lang="zh-CN" altLang="en-US" sz="28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615857" y="312335"/>
            <a:ext cx="100333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altLang="zh-CN" sz="4000" dirty="0" smtClean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4000" dirty="0" smtClean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4000" dirty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88307" y="232145"/>
            <a:ext cx="12187825" cy="914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上联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出句文字简洁，意境深邃。“归乡”是一个充满情感和期待的行为，“村上柳”则是对乡村景色的一种具体描绘。两者结合起来，让读者在脑海中浮现出一幅</a:t>
            </a:r>
            <a:r>
              <a:rPr lang="en-US" altLang="zh-CN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归乡图</a:t>
            </a:r>
            <a:r>
              <a:rPr lang="en-US" altLang="zh-CN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，给人留下无尽的想象空间</a:t>
            </a: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sz="2800" b="1" dirty="0" smtClean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要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对好出句，有三点值得探讨。</a:t>
            </a:r>
            <a:endParaRPr lang="en-US" altLang="zh-CN" sz="28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一</a:t>
            </a:r>
            <a:r>
              <a:rPr lang="zh-CN" altLang="en-US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是表达手法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。从出句中的“待我”可以看出，出句赋予了“柳”人的行为，那村头上的柳树如同自己亲人一样等待着自己回乡。对句首先从手法上要尽量跟出句一致。</a:t>
            </a:r>
            <a:endParaRPr lang="en-US" altLang="zh-CN" sz="28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二</a:t>
            </a:r>
            <a:r>
              <a:rPr lang="zh-CN" altLang="en-US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是感情色彩。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毋庸置疑，出句表达的是乡情。这乡情的色彩没有界定，依我理解可喜可悲。喜的是，“我”终于归乡了，除了亲人，连村上的柳树仿佛也在迎接“我”归来。悲的是，离开家乡久了，历经世事变幻，家乡或许已物是人非，等“我”归来的只剩下这“村上柳”。两种感情均可表达。</a:t>
            </a:r>
            <a:endParaRPr lang="en-US" altLang="zh-CN" sz="28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三</a:t>
            </a:r>
            <a:r>
              <a:rPr lang="zh-CN" altLang="en-US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是意象选用。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出句借“柳”这一意象，“柳”有“留”之意，以此来表达对故乡的眷念以及归乡后的情感寄托。对句同样要以意象，在故乡的土地上找到心灵的慰藉或某种行为和情感的呼应为好</a:t>
            </a: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zh-CN" altLang="zh-CN" sz="28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1042" y="838428"/>
            <a:ext cx="4434214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4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【</a:t>
            </a:r>
            <a:r>
              <a:rPr lang="zh-CN" altLang="en-US" sz="4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精彩下联范例</a:t>
            </a:r>
            <a:r>
              <a:rPr lang="en-US" altLang="zh-CN" sz="40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】</a:t>
            </a:r>
            <a:endParaRPr lang="en-US" altLang="zh-CN" sz="3600" dirty="0" smtClean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待我归乡村上柳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逢人报信路边莺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待我归乡村上柳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并肩拾趣岭间云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待我归乡村上柳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惹人留步路边</a:t>
            </a:r>
            <a:r>
              <a:rPr lang="zh-CN" altLang="en-US" sz="36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花</a:t>
            </a:r>
            <a:r>
              <a:rPr lang="en-US" altLang="zh-CN" sz="3600" dirty="0">
                <a:solidFill>
                  <a:srgbClr val="0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 </a:t>
            </a:r>
            <a:endParaRPr lang="zh-CN" altLang="zh-CN" sz="3600" dirty="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" name="线条"/>
          <p:cNvSpPr/>
          <p:nvPr/>
        </p:nvSpPr>
        <p:spPr>
          <a:xfrm>
            <a:off x="4534422" y="1929008"/>
            <a:ext cx="0" cy="6375747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  <p:sp>
        <p:nvSpPr>
          <p:cNvPr id="4" name="矩形 3"/>
          <p:cNvSpPr/>
          <p:nvPr/>
        </p:nvSpPr>
        <p:spPr>
          <a:xfrm>
            <a:off x="4734840" y="1787925"/>
            <a:ext cx="4020856" cy="6661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待我归乡村上柳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催人拭泪灶边尘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待我归乡村上柳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牵人访旧舍间烟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待我归乡村上柳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教儿落泪笑间纹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046575" y="1759649"/>
            <a:ext cx="3517031" cy="6661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待我归乡村上柳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惹人怀旧眼前花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待我归乡村上柳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牵衣入座旧时邻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待我归乡村上柳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怕人问姓鬓间</a:t>
            </a:r>
            <a:r>
              <a:rPr lang="zh-CN" altLang="en-US" sz="36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霜</a:t>
            </a:r>
            <a:endParaRPr lang="zh-CN" altLang="en-US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" name="线条"/>
          <p:cNvSpPr/>
          <p:nvPr/>
        </p:nvSpPr>
        <p:spPr>
          <a:xfrm>
            <a:off x="8730641" y="2016691"/>
            <a:ext cx="0" cy="6415413"/>
          </a:xfrm>
          <a:prstGeom prst="line">
            <a:avLst/>
          </a:prstGeom>
          <a:ln w="25400">
            <a:solidFill>
              <a:srgbClr val="993300"/>
            </a:solidFill>
          </a:ln>
        </p:spPr>
        <p:txBody>
          <a:bodyPr lIns="50800" tIns="50800" rIns="50800" bIns="50800" anchor="ctr"/>
          <a:lstStyle/>
          <a:p>
            <a:pPr>
              <a:defRPr sz="3200"/>
            </a:p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ODdkMzMwZmMyNzdhMDkyNjZjNTVhNDEzMjgzNTZlMDYifQ==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theme/theme1.xml><?xml version="1.0" encoding="utf-8"?>
<a:theme xmlns:a="http://schemas.openxmlformats.org/drawingml/2006/main" name="New_Template4">
  <a:themeElements>
    <a:clrScheme name="New_Template4">
      <a:dk1>
        <a:srgbClr val="414141"/>
      </a:dk1>
      <a:lt1>
        <a:srgbClr val="004141"/>
      </a:lt1>
      <a:dk2>
        <a:srgbClr val="66635F"/>
      </a:dk2>
      <a:lt2>
        <a:srgbClr val="C9C3BA"/>
      </a:lt2>
      <a:accent1>
        <a:srgbClr val="738FAF"/>
      </a:accent1>
      <a:accent2>
        <a:srgbClr val="74B6A8"/>
      </a:accent2>
      <a:accent3>
        <a:srgbClr val="A0AA69"/>
      </a:accent3>
      <a:accent4>
        <a:srgbClr val="CBA968"/>
      </a:accent4>
      <a:accent5>
        <a:srgbClr val="D08A7A"/>
      </a:accent5>
      <a:accent6>
        <a:srgbClr val="9E95A9"/>
      </a:accent6>
      <a:hlink>
        <a:srgbClr val="0000FF"/>
      </a:hlink>
      <a:folHlink>
        <a:srgbClr val="FF00FF"/>
      </a:folHlink>
    </a:clrScheme>
    <a:fontScheme name="New_Template4">
      <a:majorFont>
        <a:latin typeface="Bodoni SvtyTwo ITC TT-Book"/>
        <a:ea typeface="Bodoni SvtyTwo ITC TT-Book"/>
        <a:cs typeface="Bodoni SvtyTwo ITC TT-Book"/>
      </a:majorFont>
      <a:minorFont>
        <a:latin typeface="Bodoni SvtyTwo ITC TT-Book"/>
        <a:ea typeface="Bodoni SvtyTwo ITC TT-Book"/>
        <a:cs typeface="Bodoni SvtyTwo ITC TT-Book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33948" dir="2700000" rotWithShape="0">
                <a:srgbClr val="3B3936"/>
              </a:outerShdw>
            </a:effectLst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2400" b="0" i="0" u="none" strike="noStrike" cap="none" spc="0" normalizeH="0" baseline="0">
            <a:ln>
              <a:noFill/>
            </a:ln>
            <a:solidFill>
              <a:srgbClr val="414141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New_Template4">
  <a:themeElements>
    <a:clrScheme name="New_Template4">
      <a:dk1>
        <a:srgbClr val="000000"/>
      </a:dk1>
      <a:lt1>
        <a:srgbClr val="FFFFFF"/>
      </a:lt1>
      <a:dk2>
        <a:srgbClr val="66635F"/>
      </a:dk2>
      <a:lt2>
        <a:srgbClr val="C9C3BA"/>
      </a:lt2>
      <a:accent1>
        <a:srgbClr val="738FAF"/>
      </a:accent1>
      <a:accent2>
        <a:srgbClr val="74B6A8"/>
      </a:accent2>
      <a:accent3>
        <a:srgbClr val="A0AA69"/>
      </a:accent3>
      <a:accent4>
        <a:srgbClr val="CBA968"/>
      </a:accent4>
      <a:accent5>
        <a:srgbClr val="D08A7A"/>
      </a:accent5>
      <a:accent6>
        <a:srgbClr val="9E95A9"/>
      </a:accent6>
      <a:hlink>
        <a:srgbClr val="0000FF"/>
      </a:hlink>
      <a:folHlink>
        <a:srgbClr val="FF00FF"/>
      </a:folHlink>
    </a:clrScheme>
    <a:fontScheme name="New_Template4">
      <a:majorFont>
        <a:latin typeface="Bodoni SvtyTwo ITC TT-Book"/>
        <a:ea typeface="Bodoni SvtyTwo ITC TT-Book"/>
        <a:cs typeface="Bodoni SvtyTwo ITC TT-Book"/>
      </a:majorFont>
      <a:minorFont>
        <a:latin typeface="Bodoni SvtyTwo ITC TT-Book"/>
        <a:ea typeface="Bodoni SvtyTwo ITC TT-Book"/>
        <a:cs typeface="Bodoni SvtyTwo ITC TT-Book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33948" dir="2700000" rotWithShape="0">
                <a:srgbClr val="3B3936"/>
              </a:outerShdw>
            </a:effectLst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2400" b="0" i="0" u="none" strike="noStrike" cap="none" spc="0" normalizeH="0" baseline="0">
            <a:ln>
              <a:noFill/>
            </a:ln>
            <a:solidFill>
              <a:srgbClr val="414141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2604</Words>
  <Application>WPS 演示</Application>
  <PresentationFormat>自定义</PresentationFormat>
  <Paragraphs>204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9" baseType="lpstr">
      <vt:lpstr>Arial</vt:lpstr>
      <vt:lpstr>宋体</vt:lpstr>
      <vt:lpstr>Wingdings</vt:lpstr>
      <vt:lpstr>Palatino</vt:lpstr>
      <vt:lpstr>Palatino Linotype</vt:lpstr>
      <vt:lpstr>Helvetica</vt:lpstr>
      <vt:lpstr>Bodoni SvtyTwo ITC TT-Book</vt:lpstr>
      <vt:lpstr>Segoe Print</vt:lpstr>
      <vt:lpstr>Zapf Dingbats</vt:lpstr>
      <vt:lpstr>Helvetica Neue</vt:lpstr>
      <vt:lpstr>Arial</vt:lpstr>
      <vt:lpstr>华文新魏</vt:lpstr>
      <vt:lpstr>华文楷体</vt:lpstr>
      <vt:lpstr>华文细黑</vt:lpstr>
      <vt:lpstr>微软雅黑</vt:lpstr>
      <vt:lpstr>Arial Unicode MS</vt:lpstr>
      <vt:lpstr>New_Template4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沈达飞</dc:creator>
  <cp:lastModifiedBy>LSXX</cp:lastModifiedBy>
  <cp:revision>80</cp:revision>
  <dcterms:created xsi:type="dcterms:W3CDTF">2024-10-11T09:56:00Z</dcterms:created>
  <dcterms:modified xsi:type="dcterms:W3CDTF">2024-11-28T08:47:48Z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87F5AB7D5B974CE4A00BF2D28A91EAD0_13</vt:lpwstr>
  </property>
  <property fmtid="{D5CDD505-2E9C-101B-9397-08002B2CF9AE}" pid="3" name="KSOProductBuildVer">
    <vt:lpwstr>2052-12.1.0.18912</vt:lpwstr>
  </property>
</Properties>
</file>