
<file path=[Content_Types].xml><?xml version="1.0" encoding="utf-8"?>
<Types xmlns="http://schemas.openxmlformats.org/package/2006/content-types">
  <Default Extension="xml" ContentType="application/vnd.openxmlformats-officedocument.presentationml.presentation.main+xml"/>
  <Default Extension="png" ContentType="image/png"/>
  <Default Extension="jpg" ContentType="image/jpeg"/>
  <Default Extension="gif" ContentType="image/gif"/>
  <Default Extension="mp4" ContentType="video/mp4"/>
  <Default Extension="rels" ContentType="application/vnd.openxmlformats-package.relationship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slides/slide2.xml" ContentType="application/vnd.openxmlformats-officedocument.presentationml.slide+xml"/>
  <Override PartName="/ppt/slideLayouts/slideLayout2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5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6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8.xml" ContentType="application/vnd.openxmlformats-officedocument.presentationml.slide+xml"/>
  <Override PartName="/ppt/slideLayouts/slideLayout8.xml" ContentType="application/vnd.openxmlformats-officedocument.presentationml.slideLayout+xml"/>
  <Override PartName="/ppt/slides/slide9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1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11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2.xml" ContentType="application/vnd.openxmlformats-officedocument.presentationml.slideLayout+xml"/>
  <Override PartName="/ppt/slides/slide13.xml" ContentType="application/vnd.openxmlformats-officedocument.presentationml.slide+xml"/>
  <Override PartName="/ppt/slideLayouts/slideLayout13.xml" ContentType="application/vnd.openxmlformats-officedocument.presentationml.slideLayout+xml"/>
  <Override PartName="/ppt/slides/slide14.xml" ContentType="application/vnd.openxmlformats-officedocument.presentationml.slide+xml"/>
  <Override PartName="/ppt/slideLayouts/slideLayout14.xml" ContentType="application/vnd.openxmlformats-officedocument.presentationml.slideLayout+xml"/>
  <Override PartName="/ppt/slides/slide15.xml" ContentType="application/vnd.openxmlformats-officedocument.presentationml.slide+xml"/>
  <Override PartName="/ppt/slideLayouts/slideLayout15.xml" ContentType="application/vnd.openxmlformats-officedocument.presentationml.slideLayout+xml"/>
  <Override PartName="/ppt/slides/slide16.xml" ContentType="application/vnd.openxmlformats-officedocument.presentationml.slide+xml"/>
  <Override PartName="/ppt/slideLayouts/slideLayout16.xml" ContentType="application/vnd.openxmlformats-officedocument.presentationml.slideLayout+xml"/>
  <Override PartName="/ppt/slides/slide17.xml" ContentType="application/vnd.openxmlformats-officedocument.presentationml.slide+xml"/>
  <Override PartName="/ppt/slideLayouts/slideLayout17.xml" ContentType="application/vnd.openxmlformats-officedocument.presentationml.slideLayout+xml"/>
</Types>
</file>

<file path=_rels/.rels>&#65279;<?xml version="1.0" encoding="utf-8"?><Relationships xmlns="http://schemas.openxmlformats.org/package/2006/relationships"><Relationship Type="http://schemas.openxmlformats.org/officeDocument/2006/relationships/officeDocument" Target="/ppt/presentation.xml" Id="R3f62390c397641c8" /><Relationship Type="http://schemas.openxmlformats.org/officeDocument/2006/relationships/extended-properties" Target="/docProps/app.xml" Id="rId2" /><Relationship Type="http://schemas.openxmlformats.org/package/2006/relationships/metadata/core-properties" Target="/docProps/core.xml" Id="Rfe72a29662034b2f" /><Relationship Type="http://schemas.openxmlformats.org/officeDocument/2006/relationships/custom-properties" Target="/docProps/custom.xml" Id="R61591f44dcb74733" /></Relationships>
</file>

<file path=ppt/presentation.xml><?xml version="1.0" encoding="utf-8"?>
<p:presentation xmlns:p15="http://schemas.microsoft.com/office/powerpoint/2012/main"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</p:sldIdLst>
  <p:sldSz cx="12190413" cy="6859588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p14="http://schemas.microsoft.com/office/powerpoint/2010/main" xmlns:p15="http://schemas.microsoft.com/office/powerpoint/2012/main"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60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&#65279;<?xml version="1.0" encoding="utf-8"?><Relationships xmlns="http://schemas.openxmlformats.org/package/2006/relationships"><Relationship Type="http://schemas.openxmlformats.org/officeDocument/2006/relationships/presProps" Target="/ppt/presProps.xml" Id="rId1" /><Relationship Type="http://schemas.openxmlformats.org/officeDocument/2006/relationships/viewProps" Target="/ppt/viewProps.xml" Id="rId2" /><Relationship Type="http://schemas.openxmlformats.org/officeDocument/2006/relationships/theme" Target="/ppt/theme/theme1.xml" Id="rId3" /><Relationship Type="http://schemas.openxmlformats.org/officeDocument/2006/relationships/tableStyles" Target="/ppt/tableStyles.xml" Id="rId4" /><Relationship Type="http://schemas.openxmlformats.org/officeDocument/2006/relationships/slideMaster" Target="/ppt/slideMasters/slideMaster1.xml" Id="rId5" /><Relationship Type="http://schemas.openxmlformats.org/officeDocument/2006/relationships/slide" Target="/ppt/slides/slide1.xml" Id="rId6" /><Relationship Type="http://schemas.openxmlformats.org/officeDocument/2006/relationships/slide" Target="/ppt/slides/slide2.xml" Id="rId7" /><Relationship Type="http://schemas.openxmlformats.org/officeDocument/2006/relationships/slide" Target="/ppt/slides/slide3.xml" Id="rId8" /><Relationship Type="http://schemas.openxmlformats.org/officeDocument/2006/relationships/slide" Target="/ppt/slides/slide4.xml" Id="rId9" /><Relationship Type="http://schemas.openxmlformats.org/officeDocument/2006/relationships/slide" Target="/ppt/slides/slide5.xml" Id="rId10" /><Relationship Type="http://schemas.openxmlformats.org/officeDocument/2006/relationships/slide" Target="/ppt/slides/slide6.xml" Id="rId11" /><Relationship Type="http://schemas.openxmlformats.org/officeDocument/2006/relationships/slide" Target="/ppt/slides/slide7.xml" Id="rId12" /><Relationship Type="http://schemas.openxmlformats.org/officeDocument/2006/relationships/slide" Target="/ppt/slides/slide8.xml" Id="rId13" /><Relationship Type="http://schemas.openxmlformats.org/officeDocument/2006/relationships/slide" Target="/ppt/slides/slide9.xml" Id="rId14" /><Relationship Type="http://schemas.openxmlformats.org/officeDocument/2006/relationships/slide" Target="/ppt/slides/slide10.xml" Id="rId15" /><Relationship Type="http://schemas.openxmlformats.org/officeDocument/2006/relationships/slide" Target="/ppt/slides/slide11.xml" Id="rId16" /><Relationship Type="http://schemas.openxmlformats.org/officeDocument/2006/relationships/slide" Target="/ppt/slides/slide12.xml" Id="rId17" /><Relationship Type="http://schemas.openxmlformats.org/officeDocument/2006/relationships/slide" Target="/ppt/slides/slide13.xml" Id="rId18" /><Relationship Type="http://schemas.openxmlformats.org/officeDocument/2006/relationships/slide" Target="/ppt/slides/slide14.xml" Id="rId19" /><Relationship Type="http://schemas.openxmlformats.org/officeDocument/2006/relationships/slide" Target="/ppt/slides/slide15.xml" Id="rId20" /><Relationship Type="http://schemas.openxmlformats.org/officeDocument/2006/relationships/slide" Target="/ppt/slides/slide16.xml" Id="rId21" /><Relationship Type="http://schemas.openxmlformats.org/officeDocument/2006/relationships/slide" Target="/ppt/slides/slide17.xml" Id="rId22" /></Relationship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10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1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1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1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1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15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16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17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5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6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7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8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9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slideLayout1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10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11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12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13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14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15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16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17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2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3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4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5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6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7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8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9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theme" Target="/ppt/theme/theme1.xml" Id="rId2" /><Relationship Type="http://schemas.openxmlformats.org/officeDocument/2006/relationships/slideLayout" Target="/ppt/slideLayouts/slideLayout2.xml" Id="rId3" /><Relationship Type="http://schemas.openxmlformats.org/officeDocument/2006/relationships/slideLayout" Target="/ppt/slideLayouts/slideLayout3.xml" Id="rId4" /><Relationship Type="http://schemas.openxmlformats.org/officeDocument/2006/relationships/slideLayout" Target="/ppt/slideLayouts/slideLayout4.xml" Id="rId5" /><Relationship Type="http://schemas.openxmlformats.org/officeDocument/2006/relationships/slideLayout" Target="/ppt/slideLayouts/slideLayout5.xml" Id="rId6" /><Relationship Type="http://schemas.openxmlformats.org/officeDocument/2006/relationships/slideLayout" Target="/ppt/slideLayouts/slideLayout6.xml" Id="rId7" /><Relationship Type="http://schemas.openxmlformats.org/officeDocument/2006/relationships/slideLayout" Target="/ppt/slideLayouts/slideLayout7.xml" Id="rId8" /><Relationship Type="http://schemas.openxmlformats.org/officeDocument/2006/relationships/slideLayout" Target="/ppt/slideLayouts/slideLayout8.xml" Id="rId9" /><Relationship Type="http://schemas.openxmlformats.org/officeDocument/2006/relationships/slideLayout" Target="/ppt/slideLayouts/slideLayout9.xml" Id="rId10" /><Relationship Type="http://schemas.openxmlformats.org/officeDocument/2006/relationships/slideLayout" Target="/ppt/slideLayouts/slideLayout10.xml" Id="rId11" /><Relationship Type="http://schemas.openxmlformats.org/officeDocument/2006/relationships/slideLayout" Target="/ppt/slideLayouts/slideLayout11.xml" Id="rId12" /><Relationship Type="http://schemas.openxmlformats.org/officeDocument/2006/relationships/slideLayout" Target="/ppt/slideLayouts/slideLayout12.xml" Id="rId13" /><Relationship Type="http://schemas.openxmlformats.org/officeDocument/2006/relationships/slideLayout" Target="/ppt/slideLayouts/slideLayout13.xml" Id="rId14" /><Relationship Type="http://schemas.openxmlformats.org/officeDocument/2006/relationships/slideLayout" Target="/ppt/slideLayouts/slideLayout14.xml" Id="rId15" /><Relationship Type="http://schemas.openxmlformats.org/officeDocument/2006/relationships/slideLayout" Target="/ppt/slideLayouts/slideLayout15.xml" Id="rId16" /><Relationship Type="http://schemas.openxmlformats.org/officeDocument/2006/relationships/slideLayout" Target="/ppt/slideLayouts/slideLayout16.xml" Id="rId17" /><Relationship Type="http://schemas.openxmlformats.org/officeDocument/2006/relationships/slideLayout" Target="/ppt/slideLayouts/slideLayout17.xml" Id="rId18" /></Relationships>
</file>

<file path=ppt/slideMasters/slideMaster1.xml><?xml version="1.0" encoding="utf-8"?>
<p:sldMaster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3735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image" Target="/ppt/media/image.png" Id="rId2" /><Relationship Type="http://schemas.openxmlformats.org/officeDocument/2006/relationships/image" Target="/ppt/media/image2.png" Id="rId3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0.xml" Id="rId1" /><Relationship Type="http://schemas.openxmlformats.org/officeDocument/2006/relationships/image" Target="/ppt/media/image18.png" Id="rId2" /><Relationship Type="http://schemas.openxmlformats.org/officeDocument/2006/relationships/image" Target="/ppt/media/image19.png" Id="rId3" /><Relationship Type="http://schemas.openxmlformats.org/officeDocument/2006/relationships/image" Target="/ppt/media/image20.png" Id="rId4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1.xml" Id="rId1" /><Relationship Type="http://schemas.openxmlformats.org/officeDocument/2006/relationships/image" Target="/ppt/media/image21.png" Id="rId2" /><Relationship Type="http://schemas.openxmlformats.org/officeDocument/2006/relationships/image" Target="/ppt/media/image22.png" Id="rId3" /><Relationship Type="http://schemas.openxmlformats.org/officeDocument/2006/relationships/image" Target="/ppt/media/image23.png" Id="rId4" /><Relationship Type="http://schemas.openxmlformats.org/officeDocument/2006/relationships/image" Target="/ppt/media/image24.png" Id="rId5" /></Relationships>
</file>

<file path=ppt/slides/_rels/slide1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2.xml" Id="rId1" /><Relationship Type="http://schemas.openxmlformats.org/officeDocument/2006/relationships/image" Target="/ppt/media/image25.png" Id="rId2" /><Relationship Type="http://schemas.openxmlformats.org/officeDocument/2006/relationships/image" Target="/ppt/media/image26.png" Id="rId3" /></Relationships>
</file>

<file path=ppt/slides/_rels/slide1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3.xml" Id="rId1" /><Relationship Type="http://schemas.openxmlformats.org/officeDocument/2006/relationships/image" Target="/ppt/media/image3.jpg" Id="rId2" /><Relationship Type="http://schemas.openxmlformats.org/officeDocument/2006/relationships/image" Target="/ppt/media/image4.jpg" Id="rId3" /><Relationship Type="http://schemas.openxmlformats.org/officeDocument/2006/relationships/image" Target="/ppt/media/image27.png" Id="rId4" /></Relationships>
</file>

<file path=ppt/slides/_rels/slide1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4.xml" Id="rId1" /><Relationship Type="http://schemas.openxmlformats.org/officeDocument/2006/relationships/image" Target="/ppt/media/image28.png" Id="rId2" /><Relationship Type="http://schemas.openxmlformats.org/officeDocument/2006/relationships/image" Target="/ppt/media/image29.png" Id="rId3" /><Relationship Type="http://schemas.openxmlformats.org/officeDocument/2006/relationships/image" Target="/ppt/media/image30.png" Id="rId4" /></Relationships>
</file>

<file path=ppt/slides/_rels/slide1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5.xml" Id="rId1" /><Relationship Type="http://schemas.openxmlformats.org/officeDocument/2006/relationships/image" Target="/ppt/media/image31.png" Id="rId2" /><Relationship Type="http://schemas.openxmlformats.org/officeDocument/2006/relationships/image" Target="/ppt/media/image32.png" Id="rId3" /><Relationship Type="http://schemas.openxmlformats.org/officeDocument/2006/relationships/image" Target="/ppt/media/image33.png" Id="rId4" /><Relationship Type="http://schemas.openxmlformats.org/officeDocument/2006/relationships/image" Target="/ppt/media/image34.png" Id="rId5" /></Relationships>
</file>

<file path=ppt/slides/_rels/slide1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6.xml" Id="rId1" /><Relationship Type="http://schemas.openxmlformats.org/officeDocument/2006/relationships/image" Target="/ppt/media/image35.png" Id="rId4" /><Relationship Type="http://schemas.openxmlformats.org/officeDocument/2006/relationships/video" Target="/media/mediadata.mp4" Id="rId3" /><Relationship Type="http://schemas.microsoft.com/office/2007/relationships/media" Target="/media/mediadata.mp4" Id="rId2" /><Relationship Type="http://schemas.openxmlformats.org/officeDocument/2006/relationships/image" Target="/ppt/media/image36.png" Id="rId5" /></Relationships>
</file>

<file path=ppt/slides/_rels/slide1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7.xml" Id="rId1" /><Relationship Type="http://schemas.openxmlformats.org/officeDocument/2006/relationships/image" Target="/ppt/media/image3.gif" Id="rId2" /><Relationship Type="http://schemas.openxmlformats.org/officeDocument/2006/relationships/image" Target="/ppt/media/image37.png" Id="rId3" /><Relationship Type="http://schemas.openxmlformats.org/officeDocument/2006/relationships/image" Target="/ppt/media/image38.png" Id="rId4" /><Relationship Type="http://schemas.openxmlformats.org/officeDocument/2006/relationships/image" Target="/ppt/media/image39.png" Id="rId5" /><Relationship Type="http://schemas.openxmlformats.org/officeDocument/2006/relationships/image" Target="/ppt/media/image40.png" Id="rId6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Id1" /><Relationship Type="http://schemas.openxmlformats.org/officeDocument/2006/relationships/image" Target="/ppt/media/image3.png" Id="rId2" /><Relationship Type="http://schemas.openxmlformats.org/officeDocument/2006/relationships/image" Target="/ppt/media/image4.png" Id="rId3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3.xml" Id="rId1" /><Relationship Type="http://schemas.openxmlformats.org/officeDocument/2006/relationships/image" Target="/ppt/media/image5.png" Id="rId2" /><Relationship Type="http://schemas.openxmlformats.org/officeDocument/2006/relationships/image" Target="/ppt/media/image6.png" Id="rId3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4.xml" Id="rId1" /><Relationship Type="http://schemas.openxmlformats.org/officeDocument/2006/relationships/image" Target="/ppt/media/image7.png" Id="rId2" /><Relationship Type="http://schemas.openxmlformats.org/officeDocument/2006/relationships/image" Target="/ppt/media/image8.png" Id="rId3" /><Relationship Type="http://schemas.openxmlformats.org/officeDocument/2006/relationships/image" Target="/ppt/media/image9.png" Id="rId4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5.xml" Id="rId1" /><Relationship Type="http://schemas.openxmlformats.org/officeDocument/2006/relationships/image" Target="/ppt/media/image10.png" Id="rId2" /><Relationship Type="http://schemas.openxmlformats.org/officeDocument/2006/relationships/image" Target="/ppt/media/image.jpg" Id="rId3" /><Relationship Type="http://schemas.openxmlformats.org/officeDocument/2006/relationships/image" Target="/ppt/media/image11.png" Id="rId4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6.xml" Id="rId1" /><Relationship Type="http://schemas.openxmlformats.org/officeDocument/2006/relationships/image" Target="/ppt/media/image12.png" Id="rId2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7.xml" Id="rId1" /><Relationship Type="http://schemas.openxmlformats.org/officeDocument/2006/relationships/image" Target="/ppt/media/image13.png" Id="rId2" /><Relationship Type="http://schemas.openxmlformats.org/officeDocument/2006/relationships/image" Target="/ppt/media/image2.jpg" Id="rId3" /><Relationship Type="http://schemas.openxmlformats.org/officeDocument/2006/relationships/image" Target="/ppt/media/image14.png" Id="rId4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8.xml" Id="rId1" /><Relationship Type="http://schemas.openxmlformats.org/officeDocument/2006/relationships/image" Target="/ppt/media/image15.png" Id="rId2" /><Relationship Type="http://schemas.openxmlformats.org/officeDocument/2006/relationships/image" Target="/ppt/media/image16.png" Id="rId3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9.xml" Id="rId1" /><Relationship Type="http://schemas.openxmlformats.org/officeDocument/2006/relationships/image" Target="/ppt/media/image.gif" Id="rId2" /><Relationship Type="http://schemas.openxmlformats.org/officeDocument/2006/relationships/image" Target="/ppt/media/image2.gif" Id="rId3" /><Relationship Type="http://schemas.openxmlformats.org/officeDocument/2006/relationships/image" Target="/ppt/media/image17.png" Id="rId4" /></Relationships>
</file>

<file path=ppt/slides/slide1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思维导图1"/>
          <p:cNvPicPr>
            <a:picLocks noChangeAspect="1"/>
          </p:cNvPicPr>
          <p:nvPr/>
        </p:nvPicPr>
        <p:blipFill>
          <a:fillRect/>
          <a:blip r:embed="rId2"/>
          <a:stretch/>
        </p:blipFill>
        <p:spPr>
          <a:xfrm>
            <a:off x="1243336" y="1594428"/>
            <a:ext cx="10067925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ransition spd="slow" p14:dur="500">
    <p:push dir="l"/>
  </p:transition>
</p:sld>
</file>

<file path=ppt/slides/slide10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1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0881" y="5248656"/>
            <a:ext cx="9309497" cy="495300"/>
          </a:xfrm>
          <a:prstGeom prst="rect">
            <a:avLst/>
          </a:prstGeom>
        </p:spPr>
      </p:pic>
      <p:sp>
        <p:nvSpPr>
          <p:cNvPr id="3" name="文本1"/>
          <p:cNvSpPr txBox="1"/>
          <p:nvPr/>
        </p:nvSpPr>
        <p:spPr>
          <a:xfrm>
            <a:off x="3434410" y="5151625"/>
            <a:ext cx="6018714" cy="592772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2399" b="1" i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</a:rPr>
              <a:t>斜面坡度越大越费力，坡度越小越省力。</a:t>
            </a:r>
          </a:p>
        </p:txBody>
      </p:sp>
      <p:sp>
        <p:nvSpPr>
          <p:cNvPr id="4" name="文本2"/>
          <p:cNvSpPr txBox="1"/>
          <p:nvPr/>
        </p:nvSpPr>
        <p:spPr>
          <a:xfrm>
            <a:off x="1299124" y="1030424"/>
            <a:ext cx="9372600" cy="1190054"/>
          </a:xfrm>
          <a:prstGeom prst="rect">
            <a:avLst/>
          </a:prstGeom>
          <a:noFill/>
        </p:spPr>
        <p:txBody>
          <a:bodyPr anchor="t"/>
          <a:lstStyle/>
          <a:p>
            <a:pPr marL="0" algn="ctr"/>
            <a:r>
              <a:rPr lang="zh-CN" altLang="en-US" sz="2299" b="1" i="0" dirty="0">
                <a:solidFill>
                  <a:srgbClr val="000000">
                    <a:alpha val="100000"/>
                  </a:srgbClr>
                </a:solidFill>
                <a:latin typeface="宋体"/>
                <a:ea typeface="宋体"/>
              </a:rPr>
              <a:t>《斜坡的启示》实验记录单（2）</a:t>
            </a:r>
          </a:p>
          <a:p>
            <a:pPr marL="0" algn="l"/>
            <a:r>
              <a:rPr lang="zh-CN" altLang="en-US" sz="2299" b="0" i="0" dirty="0">
                <a:solidFill>
                  <a:srgbClr val="000000">
                    <a:alpha val="100000"/>
                  </a:srgbClr>
                </a:solidFill>
                <a:latin typeface="宋体"/>
                <a:ea typeface="宋体"/>
              </a:rPr>
              <a:t>探究问题：搭建什么样的斜面更省力？</a:t>
            </a:r>
          </a:p>
          <a:p>
            <a:pPr marL="0" algn="l"/>
            <a:r>
              <a:rPr lang="zh-CN" altLang="en-US" sz="2299" b="0" i="0" dirty="0">
                <a:solidFill>
                  <a:srgbClr val="000000">
                    <a:alpha val="100000"/>
                  </a:srgbClr>
                </a:solidFill>
                <a:latin typeface="宋体"/>
                <a:ea typeface="宋体"/>
              </a:rPr>
              <a:t>我们推测：___________________________________________________</a:t>
            </a:r>
          </a:p>
        </p:txBody>
      </p:sp>
      <p:pic>
        <p:nvPicPr>
          <p:cNvPr id="5" name="图片2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8298" y="2122894"/>
            <a:ext cx="6765836" cy="3125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" dur="9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" dur="9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5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形状1"/>
          <p:cNvSpPr txBox="1"/>
          <p:nvPr/>
        </p:nvSpPr>
        <p:spPr>
          <a:xfrm>
            <a:off x="2134867" y="974093"/>
            <a:ext cx="7882890" cy="737235"/>
          </a:xfrm>
          <a:prstGeom prst="rect"/>
          <a:solidFill>
            <a:srgbClr val="FFFFFF">
              <a:alpha val="0"/>
            </a:srgbClr>
          </a:solidFill>
          <a:ln w="9525">
            <a:solidFill>
              <a:srgbClr val="FFFFFF">
                <a:alpha val="0"/>
              </a:srgbClr>
            </a:solidFill>
            <a:prstDash val="solid"/>
          </a:ln>
        </p:spPr>
        <p:txBody>
          <a:bodyPr anchor="t"/>
          <a:lstStyle/>
          <a:p>
            <a:pPr marL="0" algn="l">
              <a:lnSpc>
                <a:spcPts val="5000"/>
              </a:lnSpc>
            </a:pPr>
            <a:r>
              <a:rPr lang="zh-CN" altLang="en-US" sz="2799" b="0" i="0" dirty="0">
                <a:solidFill>
                  <a:srgbClr val="000000">
                    <a:alpha val="100000"/>
                  </a:srgbClr>
                </a:solidFill>
                <a:latin typeface="黑体"/>
                <a:ea typeface="黑体"/>
              </a:rPr>
              <a:t>古埃及人会选择哪一种斜面？说说你的理由。</a:t>
            </a:r>
          </a:p>
        </p:txBody>
      </p:sp>
      <p:grpSp>
        <p:nvGrpSpPr>
          <p:cNvPr id="3" name="组合1"/>
          <p:cNvGrpSpPr/>
          <p:nvPr/>
        </p:nvGrpSpPr>
        <p:grpSpPr>
          <a:xfrm>
            <a:off x="1103630" y="1818005"/>
            <a:ext cx="9999980" cy="3317240"/>
            <a:chOff x="0" y="0"/>
            <a:chExt cx="9999980" cy="3317240"/>
          </a:xfrm>
        </p:grpSpPr>
        <p:pic>
          <p:nvPicPr>
            <p:cNvPr id="4" name="图片2">
              <a:extLst>
                <a:ext uri="{FF2B5EF4-FFF2-40B4-BE49-F238E27FC236}">
                  <a16:creationId xmlns:a16="http://schemas.microsoft.com/office/drawing/2014/main" id="{69ED34C6-1862-8A8A-03F9-2D1EFC8C321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3607" t="7043" r="3006" b="7790"/>
            <a:stretch>
              <a:fillRect/>
            </a:stretch>
          </p:blipFill>
          <p:spPr>
            <a:xfrm>
              <a:off x="71755" y="0"/>
              <a:ext cx="3874135" cy="3317240"/>
            </a:xfrm>
            <a:prstGeom prst="rect">
              <a:avLst/>
            </a:prstGeom>
            <a:ln w="9525">
              <a:solidFill>
                <a:srgbClr val="FFFFFF">
                  <a:alpha val="0"/>
                </a:srgbClr>
              </a:solidFill>
              <a:prstDash val="solid"/>
            </a:ln>
          </p:spPr>
        </p:pic>
        <p:sp>
          <p:nvSpPr>
            <p:cNvPr id="5" name="形状12"/>
            <p:cNvSpPr txBox="1"/>
            <p:nvPr/>
          </p:nvSpPr>
          <p:spPr>
            <a:xfrm rot="1680000">
              <a:off x="2177415" y="1918335"/>
              <a:ext cx="4768850" cy="195580"/>
            </a:xfrm>
            <a:prstGeom prst="parallelogram"/>
            <a:solidFill>
              <a:srgbClr val="DDA247">
                <a:alpha val="100000"/>
              </a:srgbClr>
            </a:solidFill>
            <a:ln w="30163">
              <a:solidFill>
                <a:srgbClr val="82501B">
                  <a:alpha val="100000"/>
                </a:srgbClr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6" name="形状13"/>
            <p:cNvSpPr txBox="1"/>
            <p:nvPr/>
          </p:nvSpPr>
          <p:spPr>
            <a:xfrm>
              <a:off x="0" y="3167380"/>
              <a:ext cx="9999980" cy="76200"/>
            </a:xfrm>
            <a:prstGeom prst="rect"/>
            <a:solidFill>
              <a:srgbClr val="82501B">
                <a:alpha val="100000"/>
              </a:srgbClr>
            </a:solidFill>
            <a:ln w="25400">
              <a:solidFill>
                <a:srgbClr val="FFFFFF">
                  <a:alpha val="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ctr"/>
            </a:p>
          </p:txBody>
        </p:sp>
        <p:pic>
          <p:nvPicPr>
            <p:cNvPr id="7" name="图片3">
              <a:extLst>
                <a:ext uri="{FF2B5EF4-FFF2-40B4-BE49-F238E27FC236}">
                  <a16:creationId xmlns:a16="http://schemas.microsoft.com/office/drawing/2014/main" id="{69ED34C6-1862-8A8A-03F9-2D1EFC8C321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31382" t="73073" r="52978" b="19393"/>
            <a:stretch>
              <a:fillRect/>
            </a:stretch>
          </p:blipFill>
          <p:spPr>
            <a:xfrm rot="1740000">
              <a:off x="5737225" y="2375535"/>
              <a:ext cx="610235" cy="360045"/>
            </a:xfrm>
            <a:prstGeom prst="rect">
              <a:avLst/>
            </a:prstGeom>
            <a:ln w="9525">
              <a:solidFill>
                <a:srgbClr val="FFFFFF">
                  <a:alpha val="0"/>
                </a:srgbClr>
              </a:solidFill>
              <a:prstDash val="solid"/>
            </a:ln>
          </p:spPr>
        </p:pic>
        <p:sp>
          <p:nvSpPr>
            <p:cNvPr id="8" name="形状14"/>
            <p:cNvSpPr txBox="1"/>
            <p:nvPr/>
          </p:nvSpPr>
          <p:spPr>
            <a:xfrm rot="1680000">
              <a:off x="5102860" y="2200910"/>
              <a:ext cx="745490" cy="144145"/>
            </a:xfrm>
            <a:prstGeom prst="leftArrow"/>
            <a:solidFill>
              <a:srgbClr val="000000">
                <a:alpha val="100000"/>
              </a:srgbClr>
            </a:solidFill>
            <a:ln w="30163">
              <a:solidFill>
                <a:srgbClr val="FFFFFF">
                  <a:alpha val="0"/>
                </a:srgbClr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9" name="形状10"/>
            <p:cNvSpPr txBox="1"/>
            <p:nvPr/>
          </p:nvSpPr>
          <p:spPr>
            <a:xfrm rot="1080000">
              <a:off x="2296160" y="1925955"/>
              <a:ext cx="7292975" cy="166370"/>
            </a:xfrm>
            <a:prstGeom prst="parallelogram"/>
            <a:solidFill>
              <a:srgbClr val="DDA247">
                <a:alpha val="100000"/>
              </a:srgbClr>
            </a:solidFill>
            <a:ln w="30163">
              <a:solidFill>
                <a:srgbClr val="82501B">
                  <a:alpha val="100000"/>
                </a:srgbClr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marL="0" algn="ctr"/>
            </a:p>
          </p:txBody>
        </p:sp>
        <p:pic>
          <p:nvPicPr>
            <p:cNvPr id="10" name="图片1">
              <a:extLst>
                <a:ext uri="{FF2B5EF4-FFF2-40B4-BE49-F238E27FC236}">
                  <a16:creationId xmlns:a16="http://schemas.microsoft.com/office/drawing/2014/main" id="{69ED34C6-1862-8A8A-03F9-2D1EFC8C321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31382" t="73073" r="52978" b="19393"/>
            <a:stretch>
              <a:fillRect/>
            </a:stretch>
          </p:blipFill>
          <p:spPr>
            <a:xfrm rot="1140000">
              <a:off x="8281670" y="2457450"/>
              <a:ext cx="610235" cy="360045"/>
            </a:xfrm>
            <a:prstGeom prst="rect">
              <a:avLst/>
            </a:prstGeom>
            <a:ln w="9525">
              <a:solidFill>
                <a:srgbClr val="FFFFFF">
                  <a:alpha val="0"/>
                </a:srgbClr>
              </a:solidFill>
              <a:prstDash val="solid"/>
            </a:ln>
          </p:spPr>
        </p:pic>
        <p:sp>
          <p:nvSpPr>
            <p:cNvPr id="11" name="形状11"/>
            <p:cNvSpPr txBox="1"/>
            <p:nvPr/>
          </p:nvSpPr>
          <p:spPr>
            <a:xfrm rot="1080000">
              <a:off x="7559040" y="2362200"/>
              <a:ext cx="745490" cy="144145"/>
            </a:xfrm>
            <a:prstGeom prst="leftArrow"/>
            <a:solidFill>
              <a:srgbClr val="000000">
                <a:alpha val="100000"/>
              </a:srgbClr>
            </a:solidFill>
            <a:ln w="30163">
              <a:solidFill>
                <a:srgbClr val="FFFFFF">
                  <a:alpha val="0"/>
                </a:srgbClr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marL="0" algn="ctr"/>
            </a:p>
          </p:txBody>
        </p:sp>
      </p:grpSp>
      <p:sp>
        <p:nvSpPr>
          <p:cNvPr id="12" name="形状2"/>
          <p:cNvSpPr txBox="1"/>
          <p:nvPr/>
        </p:nvSpPr>
        <p:spPr>
          <a:xfrm rot="10800000">
            <a:off x="3646805" y="2709545"/>
            <a:ext cx="6798945" cy="2208530"/>
          </a:xfrm>
          <a:prstGeom prst="line"/>
          <a:solidFill>
            <a:srgbClr val="FFFFFF">
              <a:alpha val="0"/>
            </a:srgbClr>
          </a:solidFill>
          <a:ln w="61912">
            <a:solidFill>
              <a:srgbClr val="FF0000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13" name="形状3"/>
          <p:cNvSpPr txBox="1"/>
          <p:nvPr/>
        </p:nvSpPr>
        <p:spPr>
          <a:xfrm rot="5400000">
            <a:off x="6247765" y="3109595"/>
            <a:ext cx="838200" cy="327025"/>
          </a:xfrm>
          <a:custGeom>
            <a:avLst/>
            <a:gdLst>
              <a:gd name="connsiteX0" fmla="*/ 0 w 838200"/>
              <a:gd name="connsiteY0" fmla="*/ 143361 h 327025"/>
              <a:gd name="connsiteX1" fmla="*/ 34633 w 838200"/>
              <a:gd name="connsiteY1" fmla="*/ 184623 h 327025"/>
              <a:gd name="connsiteX2" fmla="*/ 272644 w 838200"/>
              <a:gd name="connsiteY2" fmla="*/ 320478 h 327025"/>
              <a:gd name="connsiteX3" fmla="*/ 407860 w 838200"/>
              <a:gd name="connsiteY3" fmla="*/ 46234 h 327025"/>
              <a:gd name="connsiteX4" fmla="*/ 238744 w 838200"/>
              <a:gd name="connsiteY4" fmla="*/ 23374 h 327025"/>
              <a:gd name="connsiteX5" fmla="*/ 313906 w 838200"/>
              <a:gd name="connsiteY5" fmla="*/ 263976 h 327025"/>
              <a:gd name="connsiteX6" fmla="*/ 569243 w 838200"/>
              <a:gd name="connsiteY6" fmla="*/ 255727 h 327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38200" h="327030" fill="none" stroke="1">
                <a:moveTo>
                  <a:pt x="0" y="143361"/>
                </a:moveTo>
                <a:cubicBezTo>
                  <a:pt x="34633" y="184623"/>
                  <a:pt x="114957" y="333175"/>
                  <a:pt x="193796" y="326831"/>
                </a:cubicBezTo>
                <a:cubicBezTo>
                  <a:pt x="272644" y="320478"/>
                  <a:pt x="380600" y="175736"/>
                  <a:pt x="394230" y="110985"/>
                </a:cubicBezTo>
                <a:cubicBezTo>
                  <a:pt x="407860" y="46234"/>
                  <a:pt x="286645" y="-15983"/>
                  <a:pt x="262700" y="3696"/>
                </a:cubicBezTo>
                <a:cubicBezTo>
                  <a:pt x="238744" y="23374"/>
                  <a:pt x="236534" y="152248"/>
                  <a:pt x="275225" y="208112"/>
                </a:cubicBezTo>
                <a:cubicBezTo>
                  <a:pt x="313906" y="263976"/>
                  <a:pt x="343757" y="311591"/>
                  <a:pt x="456495" y="283654"/>
                </a:cubicBezTo>
                <a:cubicBezTo>
                  <a:pt x="569243" y="255727"/>
                  <a:pt x="711822" y="171298"/>
                  <a:pt x="838200" y="67818"/>
                </a:cubicBezTo>
              </a:path>
            </a:pathLst>
          </a:custGeom>
          <a:solidFill>
            <a:srgbClr val="FFFFFF">
              <a:alpha val="0"/>
            </a:srgbClr>
          </a:solidFill>
          <a:ln w="17462">
            <a:solidFill>
              <a:srgbClr val="000000">
                <a:alpha val="100000"/>
              </a:srgbClr>
            </a:solidFill>
            <a:prstDash val="sysDash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14" name="形状4"/>
          <p:cNvSpPr txBox="1"/>
          <p:nvPr/>
        </p:nvSpPr>
        <p:spPr>
          <a:xfrm>
            <a:off x="6576060" y="2321560"/>
            <a:ext cx="2004695" cy="521970"/>
          </a:xfrm>
          <a:prstGeom prst="rect"/>
          <a:solidFill>
            <a:srgbClr val="FFFFFF">
              <a:alpha val="0"/>
            </a:srgbClr>
          </a:solidFill>
          <a:ln w="9525">
            <a:solidFill>
              <a:srgbClr val="FFFFFF">
                <a:alpha val="0"/>
              </a:srgbClr>
            </a:solidFill>
            <a:prstDash val="solid"/>
          </a:ln>
        </p:spPr>
        <p:txBody>
          <a:bodyPr anchor="t"/>
          <a:lstStyle/>
          <a:p>
            <a:pPr marL="0" algn="l">
              <a:lnSpc>
                <a:spcPts val="3300"/>
              </a:lnSpc>
            </a:pPr>
            <a:r>
              <a:rPr lang="zh-CN" altLang="en-US" sz="2799" b="0" i="0" dirty="0">
                <a:solidFill>
                  <a:srgbClr val="000000">
                    <a:alpha val="100000"/>
                  </a:srgbClr>
                </a:solidFill>
                <a:latin typeface="黑体"/>
                <a:ea typeface="黑体"/>
              </a:rPr>
              <a:t>斜面长度</a:t>
            </a:r>
          </a:p>
        </p:txBody>
      </p:sp>
      <p:sp>
        <p:nvSpPr>
          <p:cNvPr id="15" name="形状5"/>
          <p:cNvSpPr txBox="1"/>
          <p:nvPr/>
        </p:nvSpPr>
        <p:spPr>
          <a:xfrm rot="14400000">
            <a:off x="8684895" y="4512945"/>
            <a:ext cx="546100" cy="533400"/>
          </a:xfrm>
          <a:prstGeom prst="arc"/>
          <a:solidFill>
            <a:srgbClr val="FFFFFF">
              <a:alpha val="0"/>
            </a:srgbClr>
          </a:solidFill>
          <a:ln w="42862">
            <a:solidFill>
              <a:srgbClr val="FF0000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16" name="形状6"/>
          <p:cNvSpPr txBox="1"/>
          <p:nvPr/>
        </p:nvSpPr>
        <p:spPr>
          <a:xfrm>
            <a:off x="8592185" y="2790190"/>
            <a:ext cx="1138555" cy="521970"/>
          </a:xfrm>
          <a:prstGeom prst="rect"/>
          <a:solidFill>
            <a:srgbClr val="FFFFFF">
              <a:alpha val="0"/>
            </a:srgbClr>
          </a:solidFill>
          <a:ln w="9525">
            <a:solidFill>
              <a:srgbClr val="FFFFFF">
                <a:alpha val="0"/>
              </a:srgbClr>
            </a:solidFill>
            <a:prstDash val="solid"/>
          </a:ln>
        </p:spPr>
        <p:txBody>
          <a:bodyPr anchor="t"/>
          <a:lstStyle/>
          <a:p>
            <a:pPr marL="0" algn="l">
              <a:lnSpc>
                <a:spcPts val="3300"/>
              </a:lnSpc>
            </a:pPr>
            <a:r>
              <a:rPr lang="zh-CN" altLang="en-US" sz="2799" b="0" i="0" dirty="0">
                <a:solidFill>
                  <a:srgbClr val="000000">
                    <a:alpha val="100000"/>
                  </a:srgbClr>
                </a:solidFill>
                <a:latin typeface="黑体"/>
                <a:ea typeface="黑体"/>
              </a:rPr>
              <a:t>坡度</a:t>
            </a:r>
          </a:p>
        </p:txBody>
      </p:sp>
      <p:sp>
        <p:nvSpPr>
          <p:cNvPr id="17" name="形状7"/>
          <p:cNvSpPr txBox="1"/>
          <p:nvPr/>
        </p:nvSpPr>
        <p:spPr>
          <a:xfrm rot="5400000">
            <a:off x="7891780" y="3781425"/>
            <a:ext cx="1375410" cy="327025"/>
          </a:xfrm>
          <a:custGeom>
            <a:avLst/>
            <a:gdLst>
              <a:gd name="connsiteX0" fmla="*/ 0 w 1375410"/>
              <a:gd name="connsiteY0" fmla="*/ 143361 h 327025"/>
              <a:gd name="connsiteX1" fmla="*/ 56826 w 1375410"/>
              <a:gd name="connsiteY1" fmla="*/ 184623 h 327025"/>
              <a:gd name="connsiteX2" fmla="*/ 447389 w 1375410"/>
              <a:gd name="connsiteY2" fmla="*/ 320478 h 327025"/>
              <a:gd name="connsiteX3" fmla="*/ 669265 w 1375410"/>
              <a:gd name="connsiteY3" fmla="*/ 46234 h 327025"/>
              <a:gd name="connsiteX4" fmla="*/ 391763 w 1375410"/>
              <a:gd name="connsiteY4" fmla="*/ 23374 h 327025"/>
              <a:gd name="connsiteX5" fmla="*/ 515102 w 1375410"/>
              <a:gd name="connsiteY5" fmla="*/ 263976 h 327025"/>
              <a:gd name="connsiteX6" fmla="*/ 934069 w 1375410"/>
              <a:gd name="connsiteY6" fmla="*/ 255727 h 327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75410" h="327030" fill="none" stroke="1">
                <a:moveTo>
                  <a:pt x="0" y="143361"/>
                </a:moveTo>
                <a:cubicBezTo>
                  <a:pt x="56826" y="184623"/>
                  <a:pt x="188624" y="333175"/>
                  <a:pt x="318011" y="326831"/>
                </a:cubicBezTo>
                <a:cubicBezTo>
                  <a:pt x="447389" y="320478"/>
                  <a:pt x="624526" y="175736"/>
                  <a:pt x="646900" y="110985"/>
                </a:cubicBezTo>
                <a:cubicBezTo>
                  <a:pt x="669265" y="46234"/>
                  <a:pt x="470364" y="-15983"/>
                  <a:pt x="431063" y="3696"/>
                </a:cubicBezTo>
                <a:cubicBezTo>
                  <a:pt x="391763" y="23374"/>
                  <a:pt x="388134" y="152248"/>
                  <a:pt x="451618" y="208112"/>
                </a:cubicBezTo>
                <a:cubicBezTo>
                  <a:pt x="515102" y="263976"/>
                  <a:pt x="564070" y="311591"/>
                  <a:pt x="749065" y="283654"/>
                </a:cubicBezTo>
                <a:cubicBezTo>
                  <a:pt x="934069" y="255727"/>
                  <a:pt x="1168041" y="171298"/>
                  <a:pt x="1375410" y="67818"/>
                </a:cubicBezTo>
              </a:path>
            </a:pathLst>
          </a:custGeom>
          <a:solidFill>
            <a:srgbClr val="FFFFFF">
              <a:alpha val="0"/>
            </a:srgbClr>
          </a:solidFill>
          <a:ln w="17462">
            <a:solidFill>
              <a:srgbClr val="000000">
                <a:alpha val="100000"/>
              </a:srgbClr>
            </a:solidFill>
            <a:prstDash val="sysDash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18" name="形状8"/>
          <p:cNvSpPr txBox="1"/>
          <p:nvPr/>
        </p:nvSpPr>
        <p:spPr>
          <a:xfrm>
            <a:off x="2879827" y="5027228"/>
            <a:ext cx="8332508" cy="737235"/>
          </a:xfrm>
          <a:prstGeom prst="rect"/>
          <a:solidFill>
            <a:srgbClr val="FFFFFF">
              <a:alpha val="0"/>
            </a:srgbClr>
          </a:solidFill>
          <a:ln w="9525">
            <a:solidFill>
              <a:srgbClr val="FFFFFF">
                <a:alpha val="0"/>
              </a:srgbClr>
            </a:solidFill>
            <a:prstDash val="solid"/>
          </a:ln>
        </p:spPr>
        <p:txBody>
          <a:bodyPr anchor="t"/>
          <a:lstStyle/>
          <a:p>
            <a:pPr marL="0" algn="l">
              <a:lnSpc>
                <a:spcPts val="5000"/>
              </a:lnSpc>
            </a:pPr>
            <a:r>
              <a:rPr lang="zh-CN" altLang="en-US" sz="2799" b="0" i="0" dirty="0">
                <a:solidFill>
                  <a:srgbClr val="000000">
                    <a:alpha val="100000"/>
                  </a:srgbClr>
                </a:solidFill>
                <a:latin typeface="黑体"/>
                <a:ea typeface="黑体"/>
              </a:rPr>
              <a:t>再思考：斜面的长度和坡度存在什么关系？</a:t>
            </a:r>
          </a:p>
        </p:txBody>
      </p:sp>
      <p:sp>
        <p:nvSpPr>
          <p:cNvPr id="19" name="形状9"/>
          <p:cNvSpPr txBox="1"/>
          <p:nvPr/>
        </p:nvSpPr>
        <p:spPr>
          <a:xfrm>
            <a:off x="1108072" y="371637"/>
            <a:ext cx="4566285" cy="491490"/>
          </a:xfrm>
          <a:prstGeom prst="rect"/>
          <a:solidFill>
            <a:srgbClr val="FFFFFF">
              <a:alpha val="0"/>
            </a:srgbClr>
          </a:solidFill>
          <a:ln w="9525">
            <a:solidFill>
              <a:srgbClr val="FFFFFF">
                <a:alpha val="0"/>
              </a:srgbClr>
            </a:solidFill>
            <a:prstDash val="solid"/>
          </a:ln>
        </p:spPr>
        <p:txBody>
          <a:bodyPr anchor="t"/>
          <a:lstStyle/>
          <a:p>
            <a:pPr marL="0" algn="ctr">
              <a:lnSpc>
                <a:spcPts val="3100"/>
              </a:lnSpc>
            </a:pPr>
            <a:r>
              <a:rPr lang="zh-CN" altLang="en-US" sz="2600" b="1" i="0" dirty="0">
                <a:solidFill>
                  <a:srgbClr val="000000">
                    <a:alpha val="100000"/>
                  </a:srgbClr>
                </a:solidFill>
                <a:latin typeface="楷体"/>
                <a:ea typeface="楷体"/>
              </a:rPr>
              <a:t>建构模型，探究斜面的区别</a:t>
            </a:r>
          </a:p>
        </p:txBody>
      </p: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ransition spd="slow" p14:dur="500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6" fill="hold">
                      <p:stCondLst>
                        <p:cond delay="indefinite"/>
                      </p:stCondLst>
                      <p:childTnLst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 animBg="1"/>
      <p:bldP spid="13" grpId="0" animBg="1"/>
      <p:bldP spid="14" grpId="0" animBg="1"/>
      <p:bldP spid="15" grpId="0" animBg="1"/>
      <p:bldP spid="17" grpId="0" animBg="1"/>
      <p:bldP spid="16" grpId="0" animBg="1"/>
      <p:bldP spid="18" grpId="0" animBg="1"/>
    </p:bldLst>
  </p:timing>
</p:sld>
</file>

<file path=ppt/slides/slide12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形状1"/>
          <p:cNvSpPr txBox="1"/>
          <p:nvPr/>
        </p:nvSpPr>
        <p:spPr>
          <a:xfrm>
            <a:off x="3287395" y="1043305"/>
            <a:ext cx="5528310" cy="737235"/>
          </a:xfrm>
          <a:prstGeom prst="rect"/>
          <a:solidFill>
            <a:srgbClr val="FFFFFF">
              <a:alpha val="0"/>
            </a:srgbClr>
          </a:solidFill>
          <a:ln w="9525">
            <a:solidFill>
              <a:srgbClr val="FFFFFF">
                <a:alpha val="0"/>
              </a:srgbClr>
            </a:solidFill>
            <a:prstDash val="solid"/>
          </a:ln>
        </p:spPr>
        <p:txBody>
          <a:bodyPr anchor="t"/>
          <a:lstStyle/>
          <a:p>
            <a:pPr marL="0" algn="l">
              <a:lnSpc>
                <a:spcPts val="5000"/>
              </a:lnSpc>
            </a:pPr>
            <a:r>
              <a:rPr lang="zh-CN" altLang="en-US" sz="2799" b="0" i="0" dirty="0">
                <a:solidFill>
                  <a:srgbClr val="000000">
                    <a:alpha val="100000"/>
                  </a:srgbClr>
                </a:solidFill>
                <a:latin typeface="黑体"/>
                <a:ea typeface="黑体"/>
              </a:rPr>
              <a:t>金字塔旁很长很长……的斜坡？</a:t>
            </a:r>
          </a:p>
        </p:txBody>
      </p:sp>
      <p:pic>
        <p:nvPicPr>
          <p:cNvPr id="3" name="图片1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0" t="4201" r="8745" b="19747"/>
          <a:stretch>
            <a:fillRect/>
          </a:stretch>
        </p:blipFill>
        <p:spPr>
          <a:xfrm>
            <a:off x="6142990" y="2493645"/>
            <a:ext cx="5775325" cy="2273935"/>
          </a:xfrm>
          <a:prstGeom prst="rect">
            <a:avLst/>
          </a:prstGeom>
          <a:ln w="9525">
            <a:solidFill>
              <a:srgbClr val="FFFFFF">
                <a:alpha val="0"/>
              </a:srgbClr>
            </a:solidFill>
            <a:prstDash val="solid"/>
          </a:ln>
        </p:spPr>
      </p:pic>
      <p:sp>
        <p:nvSpPr>
          <p:cNvPr id="4" name="形状2"/>
          <p:cNvSpPr txBox="1"/>
          <p:nvPr/>
        </p:nvSpPr>
        <p:spPr>
          <a:xfrm>
            <a:off x="1100455" y="1990090"/>
            <a:ext cx="5364480" cy="1476375"/>
          </a:xfrm>
          <a:prstGeom prst="rect"/>
          <a:solidFill>
            <a:srgbClr val="FFFFFF">
              <a:alpha val="0"/>
            </a:srgbClr>
          </a:solidFill>
          <a:ln w="9525">
            <a:solidFill>
              <a:srgbClr val="FFFFFF">
                <a:alpha val="0"/>
              </a:srgbClr>
            </a:solidFill>
            <a:prstDash val="solid"/>
          </a:ln>
        </p:spPr>
        <p:txBody>
          <a:bodyPr anchor="t"/>
          <a:lstStyle/>
          <a:p>
            <a:pPr marL="-457200" algn="l">
              <a:lnSpc>
                <a:spcPts val="3600"/>
              </a:lnSpc>
              <a:buFont typeface="Arial"/>
              <a:buChar char=" "/>
            </a:pPr>
            <a:r>
              <a:rPr lang="zh-CN" altLang="en-US" sz="2000" b="0" i="0" dirty="0">
                <a:solidFill>
                  <a:srgbClr val="000000">
                    <a:alpha val="100000"/>
                  </a:srgbClr>
                </a:solidFill>
                <a:latin typeface="黑体"/>
                <a:ea typeface="黑体"/>
              </a:rPr>
              <a:t>据考证，</a:t>
            </a:r>
            <a:r>
              <a:rPr lang="zh-CN" altLang="en-US" sz="2000" b="0" i="0" dirty="0">
                <a:solidFill>
                  <a:srgbClr val="FF0000">
                    <a:alpha val="100000"/>
                  </a:srgbClr>
                </a:solidFill>
                <a:latin typeface="黑体"/>
                <a:ea typeface="黑体"/>
              </a:rPr>
              <a:t>坡度大概5°</a:t>
            </a:r>
            <a:r>
              <a:rPr lang="zh-CN" altLang="en-US" sz="2000" b="0" i="0" dirty="0">
                <a:solidFill>
                  <a:srgbClr val="000000">
                    <a:alpha val="100000"/>
                  </a:srgbClr>
                </a:solidFill>
                <a:latin typeface="黑体"/>
                <a:ea typeface="黑体"/>
              </a:rPr>
              <a:t>，也就是斜面长和金字塔高比大约在</a:t>
            </a:r>
            <a:r>
              <a:rPr lang="zh-CN" altLang="en-US" sz="2000" b="0" i="0" dirty="0">
                <a:solidFill>
                  <a:srgbClr val="FF0000">
                    <a:alpha val="100000"/>
                  </a:srgbClr>
                </a:solidFill>
                <a:latin typeface="黑体"/>
                <a:ea typeface="黑体"/>
              </a:rPr>
              <a:t>10:1</a:t>
            </a:r>
            <a:r>
              <a:rPr lang="zh-CN" altLang="en-US" sz="2000" b="0" i="0" dirty="0">
                <a:solidFill>
                  <a:srgbClr val="000000">
                    <a:alpha val="100000"/>
                  </a:srgbClr>
                </a:solidFill>
                <a:latin typeface="黑体"/>
                <a:ea typeface="黑体"/>
              </a:rPr>
              <a:t>时，是保证运输方便和使用最少建筑斜坡材料的</a:t>
            </a:r>
            <a:r>
              <a:rPr lang="zh-CN" altLang="en-US" sz="2000" b="0" i="0" dirty="0">
                <a:solidFill>
                  <a:srgbClr val="FF0000">
                    <a:alpha val="100000"/>
                  </a:srgbClr>
                </a:solidFill>
                <a:latin typeface="黑体"/>
                <a:ea typeface="黑体"/>
              </a:rPr>
              <a:t>最佳比例</a:t>
            </a:r>
            <a:r>
              <a:rPr lang="zh-CN" altLang="en-US" sz="2000" b="0" i="0" dirty="0">
                <a:solidFill>
                  <a:srgbClr val="000000">
                    <a:alpha val="100000"/>
                  </a:srgbClr>
                </a:solidFill>
                <a:latin typeface="黑体"/>
                <a:ea typeface="黑体"/>
              </a:rPr>
              <a:t>。</a:t>
            </a:r>
          </a:p>
        </p:txBody>
      </p:sp>
      <p:sp>
        <p:nvSpPr>
          <p:cNvPr id="5" name="文本1"/>
          <p:cNvSpPr txBox="1"/>
          <p:nvPr/>
        </p:nvSpPr>
        <p:spPr>
          <a:xfrm>
            <a:off x="1649730" y="3452495"/>
            <a:ext cx="4811395" cy="2128520"/>
          </a:xfrm>
          <a:prstGeom prst="rect">
            <a:avLst/>
          </a:prstGeom>
          <a:noFill/>
        </p:spPr>
        <p:txBody>
          <a:bodyPr anchor="t"/>
          <a:lstStyle/>
          <a:p>
            <a:pPr marL="-457200" algn="l">
              <a:lnSpc>
                <a:spcPts val="3600"/>
              </a:lnSpc>
              <a:buFont typeface="Arial"/>
              <a:buChar char=" "/>
            </a:pPr>
            <a:r>
              <a:rPr lang="zh-CN" altLang="en-US" sz="2000" b="0" i="0" dirty="0">
                <a:solidFill>
                  <a:srgbClr val="000000">
                    <a:alpha val="100000"/>
                  </a:srgbClr>
                </a:solidFill>
                <a:latin typeface="黑体"/>
                <a:ea typeface="黑体"/>
              </a:rPr>
              <a:t>胡夫金字塔——</a:t>
            </a:r>
          </a:p>
          <a:p>
            <a:pPr marL="-457200" algn="l">
              <a:lnSpc>
                <a:spcPts val="3600"/>
              </a:lnSpc>
              <a:buFont typeface="Arial"/>
              <a:buChar char=" "/>
            </a:pPr>
            <a:r>
              <a:rPr lang="zh-CN" altLang="en-US" sz="2000" b="0" i="0" dirty="0">
                <a:solidFill>
                  <a:srgbClr val="FF0000">
                    <a:alpha val="100000"/>
                  </a:srgbClr>
                </a:solidFill>
                <a:latin typeface="黑体"/>
                <a:ea typeface="黑体"/>
              </a:rPr>
              <a:t>高度</a:t>
            </a:r>
            <a:r>
              <a:rPr lang="zh-CN" altLang="en-US" sz="2000" b="0" i="0" dirty="0">
                <a:solidFill>
                  <a:srgbClr val="000000">
                    <a:alpha val="100000"/>
                  </a:srgbClr>
                </a:solidFill>
                <a:latin typeface="黑体"/>
                <a:ea typeface="黑体"/>
              </a:rPr>
              <a:t>：</a:t>
            </a:r>
            <a:r>
              <a:rPr lang="zh-CN" altLang="en-US" sz="2000" b="0" i="0" dirty="0">
                <a:solidFill>
                  <a:srgbClr val="FF0000">
                    <a:alpha val="100000"/>
                  </a:srgbClr>
                </a:solidFill>
                <a:latin typeface="黑体"/>
                <a:ea typeface="黑体"/>
              </a:rPr>
              <a:t>146.59米</a:t>
            </a:r>
          </a:p>
          <a:p>
            <a:pPr marL="-457200" algn="l">
              <a:lnSpc>
                <a:spcPts val="3600"/>
              </a:lnSpc>
              <a:buFont typeface="Arial"/>
              <a:buChar char=" "/>
            </a:pPr>
            <a:r>
              <a:rPr lang="zh-CN" altLang="en-US" sz="2000" b="0" i="0" dirty="0">
                <a:solidFill>
                  <a:srgbClr val="FF0000">
                    <a:alpha val="100000"/>
                  </a:srgbClr>
                </a:solidFill>
                <a:latin typeface="黑体"/>
                <a:ea typeface="黑体"/>
              </a:rPr>
              <a:t>斜坡长：1465米</a:t>
            </a:r>
          </a:p>
          <a:p>
            <a:pPr marL="-457200" algn="l">
              <a:lnSpc>
                <a:spcPts val="3600"/>
              </a:lnSpc>
              <a:buFont typeface="Arial"/>
              <a:buChar char=" "/>
            </a:pPr>
            <a:r>
              <a:rPr lang="zh-CN" altLang="en-US" sz="2000" b="0" i="0" dirty="0">
                <a:solidFill>
                  <a:srgbClr val="000000">
                    <a:alpha val="100000"/>
                  </a:srgbClr>
                </a:solidFill>
                <a:latin typeface="黑体"/>
                <a:ea typeface="黑体"/>
              </a:rPr>
              <a:t>斜坡</a:t>
            </a:r>
            <a:r>
              <a:rPr lang="zh-CN" altLang="en-US" sz="2000" b="0" i="0" dirty="0">
                <a:solidFill>
                  <a:srgbClr val="FF0000">
                    <a:alpha val="100000"/>
                  </a:srgbClr>
                </a:solidFill>
                <a:latin typeface="黑体"/>
                <a:ea typeface="黑体"/>
              </a:rPr>
              <a:t>起点距离</a:t>
            </a:r>
            <a:r>
              <a:rPr lang="zh-CN" altLang="en-US" sz="2000" b="0" i="0" dirty="0">
                <a:solidFill>
                  <a:srgbClr val="000000">
                    <a:alpha val="100000"/>
                  </a:srgbClr>
                </a:solidFill>
                <a:latin typeface="黑体"/>
                <a:ea typeface="黑体"/>
              </a:rPr>
              <a:t>金字塔将达</a:t>
            </a:r>
            <a:r>
              <a:rPr lang="zh-CN" altLang="en-US" sz="2000" b="0" i="0" dirty="0">
                <a:solidFill>
                  <a:srgbClr val="FF0000">
                    <a:alpha val="100000"/>
                  </a:srgbClr>
                </a:solidFill>
                <a:latin typeface="黑体"/>
                <a:ea typeface="黑体"/>
              </a:rPr>
              <a:t>1457米远</a:t>
            </a:r>
            <a:r>
              <a:rPr lang="zh-CN" altLang="en-US" sz="2000" b="0" i="0" dirty="0">
                <a:solidFill>
                  <a:srgbClr val="000000">
                    <a:alpha val="100000"/>
                  </a:srgbClr>
                </a:solidFill>
                <a:latin typeface="黑体"/>
                <a:ea typeface="黑体"/>
              </a:rPr>
              <a:t>！</a:t>
            </a:r>
          </a:p>
        </p:txBody>
      </p:sp>
      <p:sp>
        <p:nvSpPr>
          <p:cNvPr id="6" name="形状3"/>
          <p:cNvSpPr txBox="1"/>
          <p:nvPr/>
        </p:nvSpPr>
        <p:spPr>
          <a:xfrm>
            <a:off x="5951855" y="889000"/>
            <a:ext cx="1276350" cy="1207135"/>
          </a:xfrm>
          <a:prstGeom prst="mathMultiply"/>
          <a:solidFill>
            <a:srgbClr val="FF0000">
              <a:alpha val="10000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anchor="ctr"/>
          <a:lstStyle/>
          <a:p>
            <a:pPr marL="0" algn="ctr"/>
          </a:p>
        </p:txBody>
      </p:sp>
      <p:sp>
        <p:nvSpPr>
          <p:cNvPr id="7" name="形状4"/>
          <p:cNvSpPr txBox="1"/>
          <p:nvPr/>
        </p:nvSpPr>
        <p:spPr>
          <a:xfrm>
            <a:off x="1722120" y="2583180"/>
            <a:ext cx="4418965" cy="1753235"/>
          </a:xfrm>
          <a:prstGeom prst="rect"/>
          <a:solidFill>
            <a:srgbClr val="FFFFFF">
              <a:alpha val="0"/>
            </a:srgbClr>
          </a:solidFill>
          <a:ln w="9525">
            <a:solidFill>
              <a:srgbClr val="FFFFFF">
                <a:alpha val="0"/>
              </a:srgbClr>
            </a:solidFill>
            <a:prstDash val="solid"/>
          </a:ln>
        </p:spPr>
        <p:txBody>
          <a:bodyPr anchor="t"/>
          <a:lstStyle/>
          <a:p>
            <a:pPr marL="0" algn="l">
              <a:lnSpc>
                <a:spcPts val="4300"/>
              </a:lnSpc>
            </a:pPr>
            <a:r>
              <a:rPr lang="zh-CN" altLang="en-US" sz="2400" b="0" i="0" dirty="0">
                <a:solidFill>
                  <a:srgbClr val="000000">
                    <a:alpha val="100000"/>
                  </a:srgbClr>
                </a:solidFill>
                <a:latin typeface="黑体"/>
                <a:ea typeface="黑体"/>
              </a:rPr>
              <a:t>斜面搭建要求：</a:t>
            </a:r>
          </a:p>
          <a:p>
            <a:pPr marL="0" algn="l">
              <a:lnSpc>
                <a:spcPts val="4300"/>
              </a:lnSpc>
              <a:buFont typeface="Wingdings"/>
              <a:buChar char="Ø"/>
            </a:pPr>
            <a:r>
              <a:rPr lang="zh-CN" altLang="en-US" sz="2400" b="0" i="0" dirty="0">
                <a:solidFill>
                  <a:srgbClr val="000000">
                    <a:alpha val="100000"/>
                  </a:srgbClr>
                </a:solidFill>
                <a:latin typeface="黑体"/>
                <a:ea typeface="黑体"/>
              </a:rPr>
              <a:t>能</a:t>
            </a:r>
            <a:r>
              <a:rPr lang="zh-CN" altLang="en-US" sz="2400" b="0" i="0" dirty="0">
                <a:solidFill>
                  <a:srgbClr val="FF0000">
                    <a:alpha val="100000"/>
                  </a:srgbClr>
                </a:solidFill>
                <a:latin typeface="黑体"/>
                <a:ea typeface="黑体"/>
              </a:rPr>
              <a:t>省力</a:t>
            </a:r>
            <a:r>
              <a:rPr lang="zh-CN" altLang="en-US" sz="2400" b="0" i="0" dirty="0">
                <a:solidFill>
                  <a:srgbClr val="000000">
                    <a:alpha val="100000"/>
                  </a:srgbClr>
                </a:solidFill>
                <a:latin typeface="黑体"/>
                <a:ea typeface="黑体"/>
              </a:rPr>
              <a:t>；</a:t>
            </a:r>
          </a:p>
          <a:p>
            <a:pPr marL="0" algn="l">
              <a:lnSpc>
                <a:spcPts val="4300"/>
              </a:lnSpc>
              <a:buFont typeface="Wingdings"/>
              <a:buChar char="Ø"/>
            </a:pPr>
            <a:r>
              <a:rPr lang="zh-CN" altLang="en-US" sz="2400" b="0" i="0" dirty="0">
                <a:solidFill>
                  <a:srgbClr val="000000">
                    <a:alpha val="100000"/>
                  </a:srgbClr>
                </a:solidFill>
                <a:latin typeface="黑体"/>
                <a:ea typeface="黑体"/>
              </a:rPr>
              <a:t>起点</a:t>
            </a:r>
            <a:r>
              <a:rPr lang="zh-CN" altLang="en-US" sz="2400" b="0" i="0" dirty="0">
                <a:solidFill>
                  <a:srgbClr val="FF0000">
                    <a:alpha val="100000"/>
                  </a:srgbClr>
                </a:solidFill>
                <a:latin typeface="黑体"/>
                <a:ea typeface="黑体"/>
              </a:rPr>
              <a:t>距离</a:t>
            </a:r>
            <a:r>
              <a:rPr lang="zh-CN" altLang="en-US" sz="2400" b="0" i="0" dirty="0">
                <a:solidFill>
                  <a:srgbClr val="000000">
                    <a:alpha val="100000"/>
                  </a:srgbClr>
                </a:solidFill>
                <a:latin typeface="黑体"/>
                <a:ea typeface="黑体"/>
              </a:rPr>
              <a:t>金字塔</a:t>
            </a:r>
            <a:r>
              <a:rPr lang="zh-CN" altLang="en-US" sz="2400" b="0" i="0" dirty="0">
                <a:solidFill>
                  <a:srgbClr val="FF0000">
                    <a:alpha val="100000"/>
                  </a:srgbClr>
                </a:solidFill>
                <a:latin typeface="黑体"/>
                <a:ea typeface="黑体"/>
              </a:rPr>
              <a:t>不能太远</a:t>
            </a:r>
            <a:r>
              <a:rPr lang="zh-CN" altLang="en-US" sz="2400" b="0" i="0" dirty="0">
                <a:solidFill>
                  <a:srgbClr val="000000">
                    <a:alpha val="100000"/>
                  </a:srgbClr>
                </a:solidFill>
                <a:latin typeface="黑体"/>
                <a:ea typeface="黑体"/>
              </a:rPr>
              <a:t>。</a:t>
            </a:r>
          </a:p>
        </p:txBody>
      </p:sp>
      <p:sp>
        <p:nvSpPr>
          <p:cNvPr id="8" name="形状5"/>
          <p:cNvSpPr txBox="1"/>
          <p:nvPr/>
        </p:nvSpPr>
        <p:spPr>
          <a:xfrm>
            <a:off x="1149398" y="188433"/>
            <a:ext cx="4509770" cy="491490"/>
          </a:xfrm>
          <a:prstGeom prst="rect"/>
          <a:solidFill>
            <a:srgbClr val="FFFFFF">
              <a:alpha val="0"/>
            </a:srgbClr>
          </a:solidFill>
          <a:ln w="9525">
            <a:solidFill>
              <a:srgbClr val="FFFFFF">
                <a:alpha val="0"/>
              </a:srgbClr>
            </a:solidFill>
            <a:prstDash val="solid"/>
          </a:ln>
        </p:spPr>
        <p:txBody>
          <a:bodyPr anchor="t"/>
          <a:lstStyle/>
          <a:p>
            <a:pPr marL="0" algn="ctr">
              <a:lnSpc>
                <a:spcPts val="3100"/>
              </a:lnSpc>
            </a:pPr>
            <a:r>
              <a:rPr lang="zh-CN" altLang="en-US" sz="2600" b="1" i="0" dirty="0">
                <a:solidFill>
                  <a:srgbClr val="000000">
                    <a:alpha val="100000"/>
                  </a:srgbClr>
                </a:solidFill>
                <a:latin typeface="楷体"/>
                <a:ea typeface="楷体"/>
              </a:rPr>
              <a:t>联系实际，斜面巧“变形”</a:t>
            </a:r>
          </a:p>
        </p:txBody>
      </p: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ransition spd="slow" p14:dur="5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6" fill="hold">
                      <p:stCondLst>
                        <p:cond delay="indefinite"/>
                      </p:stCondLst>
                      <p:childTnLst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nimEffect transition="out" filter="fade">
                                      <p:cBhvr>
                                        <p:cTn id="22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nimEffect transition="out" filter="fade">
                                      <p:cBhvr>
                                        <p:cTn id="27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fill="hold" tmFilter="0,0; 0.14,0.36; 0.43,0.73; 0.71,0.91; 1.0,1.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fill="hold" tmFilter="0.0,0.0; 0.25,0.07; 0.50,0.2; 0.75,0.467; 1.0,1.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fill="hold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fill="hold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fill="hold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 fill="hold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fill="hold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 fill="hold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fill="hold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 fill="hold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fill="hold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 fill="hold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fill="hold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3" grpId="0" animBg="1"/>
      <p:bldP spid="5" grpId="0" animBg="1"/>
      <p:bldP spid="4" grpId="1" animBg="1"/>
      <p:bldP spid="5" grpId="1" animBg="1"/>
      <p:bldP spid="6" grpId="0" animBg="1"/>
      <p:bldP spid="7" grpId="0" animBg="1"/>
    </p:bldLst>
  </p:timing>
</p:sld>
</file>

<file path=ppt/slides/slide13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形状1"/>
          <p:cNvSpPr txBox="1"/>
          <p:nvPr/>
        </p:nvSpPr>
        <p:spPr>
          <a:xfrm>
            <a:off x="6144895" y="2428875"/>
            <a:ext cx="5594350" cy="23495"/>
          </a:xfrm>
          <a:prstGeom prst="line"/>
          <a:solidFill>
            <a:srgbClr val="FFFFFF">
              <a:alpha val="0"/>
            </a:srgbClr>
          </a:solidFill>
          <a:ln w="42862">
            <a:solidFill>
              <a:srgbClr val="000000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3" name="形状2"/>
          <p:cNvSpPr txBox="1"/>
          <p:nvPr/>
        </p:nvSpPr>
        <p:spPr>
          <a:xfrm>
            <a:off x="1018784" y="896617"/>
            <a:ext cx="4367530" cy="645160"/>
          </a:xfrm>
          <a:prstGeom prst="rect"/>
          <a:solidFill>
            <a:srgbClr val="FFFFFF">
              <a:alpha val="0"/>
            </a:srgbClr>
          </a:solidFill>
          <a:ln w="9525">
            <a:solidFill>
              <a:srgbClr val="FFFFFF">
                <a:alpha val="0"/>
              </a:srgbClr>
            </a:solidFill>
            <a:prstDash val="solid"/>
          </a:ln>
        </p:spPr>
        <p:txBody>
          <a:bodyPr anchor="t"/>
          <a:lstStyle/>
          <a:p>
            <a:pPr marL="0" algn="l">
              <a:lnSpc>
                <a:spcPts val="4300"/>
              </a:lnSpc>
            </a:pPr>
            <a:r>
              <a:rPr lang="zh-CN" altLang="en-US" sz="2400" b="0" i="0" dirty="0">
                <a:solidFill>
                  <a:srgbClr val="000000">
                    <a:alpha val="100000"/>
                  </a:srgbClr>
                </a:solidFill>
                <a:latin typeface="黑体"/>
                <a:ea typeface="黑体"/>
              </a:rPr>
              <a:t>生活中我们常常看到——</a:t>
            </a:r>
          </a:p>
        </p:txBody>
      </p:sp>
      <p:pic>
        <p:nvPicPr>
          <p:cNvPr id="4" name="图片1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866" t="0" r="4933" b="6113"/>
          <a:stretch>
            <a:fillRect/>
          </a:stretch>
        </p:blipFill>
        <p:spPr>
          <a:xfrm>
            <a:off x="910590" y="1671320"/>
            <a:ext cx="5096510" cy="3275965"/>
          </a:xfrm>
          <a:prstGeom prst="rect">
            <a:avLst/>
          </a:prstGeom>
          <a:ln w="9525">
            <a:solidFill>
              <a:srgbClr val="FFFFFF">
                <a:alpha val="0"/>
              </a:srgbClr>
            </a:solidFill>
            <a:prstDash val="solid"/>
          </a:ln>
        </p:spPr>
      </p:pic>
      <p:grpSp>
        <p:nvGrpSpPr>
          <p:cNvPr id="5" name="组合1"/>
          <p:cNvGrpSpPr/>
          <p:nvPr/>
        </p:nvGrpSpPr>
        <p:grpSpPr>
          <a:xfrm>
            <a:off x="1414780" y="2502535"/>
            <a:ext cx="1699260" cy="1499870"/>
            <a:chOff x="0" y="0"/>
            <a:chExt cx="1699260" cy="1499870"/>
          </a:xfrm>
        </p:grpSpPr>
        <p:sp>
          <p:nvSpPr>
            <p:cNvPr id="6" name="形状11"/>
            <p:cNvSpPr txBox="1"/>
            <p:nvPr/>
          </p:nvSpPr>
          <p:spPr>
            <a:xfrm rot="10800000">
              <a:off x="0" y="753110"/>
              <a:ext cx="1699260" cy="746760"/>
            </a:xfrm>
            <a:prstGeom prst="line"/>
            <a:solidFill>
              <a:srgbClr val="FFFFFF">
                <a:alpha val="0"/>
              </a:srgbClr>
            </a:solidFill>
            <a:ln w="80962">
              <a:solidFill>
                <a:srgbClr val="FF0000">
                  <a:alpha val="100000"/>
                </a:srgbClr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7" name="形状12"/>
            <p:cNvSpPr txBox="1"/>
            <p:nvPr/>
          </p:nvSpPr>
          <p:spPr>
            <a:xfrm flipH="1">
              <a:off x="0" y="0"/>
              <a:ext cx="1440180" cy="753110"/>
            </a:xfrm>
            <a:prstGeom prst="line"/>
            <a:solidFill>
              <a:srgbClr val="FFFFFF">
                <a:alpha val="0"/>
              </a:srgbClr>
            </a:solidFill>
            <a:ln w="80962">
              <a:solidFill>
                <a:srgbClr val="FF0000">
                  <a:alpha val="100000"/>
                </a:srgbClr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marL="0" algn="ctr"/>
            </a:p>
          </p:txBody>
        </p:sp>
      </p:grpSp>
      <p:sp>
        <p:nvSpPr>
          <p:cNvPr id="8" name="形状3"/>
          <p:cNvSpPr txBox="1"/>
          <p:nvPr/>
        </p:nvSpPr>
        <p:spPr>
          <a:xfrm>
            <a:off x="6167120" y="4047490"/>
            <a:ext cx="5594350" cy="23495"/>
          </a:xfrm>
          <a:prstGeom prst="line"/>
          <a:solidFill>
            <a:srgbClr val="FFFFFF">
              <a:alpha val="0"/>
            </a:srgbClr>
          </a:solidFill>
          <a:ln w="42862">
            <a:solidFill>
              <a:srgbClr val="000000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9" name="形状4"/>
          <p:cNvSpPr txBox="1"/>
          <p:nvPr/>
        </p:nvSpPr>
        <p:spPr>
          <a:xfrm>
            <a:off x="7463155" y="2457450"/>
            <a:ext cx="1402715" cy="1544955"/>
          </a:xfrm>
          <a:prstGeom prst="line"/>
          <a:solidFill>
            <a:srgbClr val="FFFFFF">
              <a:alpha val="0"/>
            </a:srgbClr>
          </a:solidFill>
          <a:ln w="80962">
            <a:solidFill>
              <a:srgbClr val="92D050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10" name="形状5"/>
          <p:cNvSpPr txBox="1"/>
          <p:nvPr/>
        </p:nvSpPr>
        <p:spPr>
          <a:xfrm rot="15000000">
            <a:off x="7962265" y="3720465"/>
            <a:ext cx="332740" cy="374650"/>
          </a:xfrm>
          <a:prstGeom prst="arc"/>
          <a:solidFill>
            <a:srgbClr val="FFFFFF">
              <a:alpha val="0"/>
            </a:srgbClr>
          </a:solidFill>
          <a:ln w="42862">
            <a:solidFill>
              <a:srgbClr val="000000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11" name="形状6"/>
          <p:cNvSpPr txBox="1"/>
          <p:nvPr/>
        </p:nvSpPr>
        <p:spPr>
          <a:xfrm rot="17520000">
            <a:off x="7773035" y="3485515"/>
            <a:ext cx="711200" cy="549275"/>
          </a:xfrm>
          <a:prstGeom prst="arc"/>
          <a:solidFill>
            <a:srgbClr val="FFFFFF">
              <a:alpha val="0"/>
            </a:srgbClr>
          </a:solidFill>
          <a:ln w="42862">
            <a:solidFill>
              <a:srgbClr val="000000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12" name="形状7"/>
          <p:cNvSpPr txBox="1"/>
          <p:nvPr/>
        </p:nvSpPr>
        <p:spPr>
          <a:xfrm flipH="1">
            <a:off x="1486535" y="2502535"/>
            <a:ext cx="1402715" cy="1544955"/>
          </a:xfrm>
          <a:prstGeom prst="line"/>
          <a:solidFill>
            <a:srgbClr val="FFFFFF">
              <a:alpha val="0"/>
            </a:srgbClr>
          </a:solidFill>
          <a:ln w="80962">
            <a:solidFill>
              <a:srgbClr val="92D050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pic>
        <p:nvPicPr>
          <p:cNvPr id="13" name="图片2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425" t="6666" r="7037" b="4861"/>
          <a:stretch>
            <a:fillRect/>
          </a:stretch>
        </p:blipFill>
        <p:spPr>
          <a:xfrm>
            <a:off x="6158865" y="1485265"/>
            <a:ext cx="5610860" cy="3905250"/>
          </a:xfrm>
          <a:prstGeom prst="rect">
            <a:avLst/>
          </a:prstGeom>
          <a:ln w="9525">
            <a:solidFill>
              <a:srgbClr val="FFFFFF">
                <a:alpha val="0"/>
              </a:srgbClr>
            </a:solidFill>
            <a:prstDash val="solid"/>
          </a:ln>
        </p:spPr>
      </p:pic>
      <p:sp>
        <p:nvSpPr>
          <p:cNvPr id="14" name="形状8"/>
          <p:cNvSpPr txBox="1"/>
          <p:nvPr/>
        </p:nvSpPr>
        <p:spPr>
          <a:xfrm>
            <a:off x="6546850" y="1918335"/>
            <a:ext cx="4773930" cy="3032125"/>
          </a:xfrm>
          <a:custGeom>
            <a:avLst/>
            <a:gdLst>
              <a:gd name="connsiteX0" fmla="*/ 3624653 w 4773930"/>
              <a:gd name="connsiteY0" fmla="*/ 2775375 h 3032125"/>
              <a:gd name="connsiteX1" fmla="*/ 3530032 w 4773930"/>
              <a:gd name="connsiteY1" fmla="*/ 2776652 h 3032125"/>
              <a:gd name="connsiteX2" fmla="*/ 2908325 w 4773930"/>
              <a:gd name="connsiteY2" fmla="*/ 2855385 h 3032125"/>
              <a:gd name="connsiteX3" fmla="*/ 2490473 w 4773930"/>
              <a:gd name="connsiteY3" fmla="*/ 3047771 h 3032125"/>
              <a:gd name="connsiteX4" fmla="*/ 2314575 w 4773930"/>
              <a:gd name="connsiteY4" fmla="*/ 2835697 h 3032125"/>
              <a:gd name="connsiteX5" fmla="*/ 2693051 w 4773930"/>
              <a:gd name="connsiteY5" fmla="*/ 2682678 h 3032125"/>
              <a:gd name="connsiteX6" fmla="*/ 3644332 w 4773930"/>
              <a:gd name="connsiteY6" fmla="*/ 2502989 h 3032125"/>
              <a:gd name="connsiteX7" fmla="*/ 4883925 w 4773930"/>
              <a:gd name="connsiteY7" fmla="*/ 2280752 h 3032125"/>
              <a:gd name="connsiteX8" fmla="*/ 4255875 w 4773930"/>
              <a:gd name="connsiteY8" fmla="*/ 2137886 h 3032125"/>
              <a:gd name="connsiteX9" fmla="*/ 2821962 w 4773930"/>
              <a:gd name="connsiteY9" fmla="*/ 2251548 h 3032125"/>
              <a:gd name="connsiteX10" fmla="*/ 1713824 w 4773930"/>
              <a:gd name="connsiteY10" fmla="*/ 2335997 h 3032125"/>
              <a:gd name="connsiteX11" fmla="*/ 1823685 w 4773930"/>
              <a:gd name="connsiteY11" fmla="*/ 2129628 h 3032125"/>
              <a:gd name="connsiteX12" fmla="*/ 2685431 w 4773930"/>
              <a:gd name="connsiteY12" fmla="*/ 2043274 h 3032125"/>
              <a:gd name="connsiteX13" fmla="*/ 3899621 w 4773930"/>
              <a:gd name="connsiteY13" fmla="*/ 1747390 h 3032125"/>
              <a:gd name="connsiteX14" fmla="*/ 4505449 w 4773930"/>
              <a:gd name="connsiteY14" fmla="*/ 1492139 h 3032125"/>
              <a:gd name="connsiteX15" fmla="*/ 3664020 w 4773930"/>
              <a:gd name="connsiteY15" fmla="*/ 1415948 h 3032125"/>
              <a:gd name="connsiteX16" fmla="*/ 2039598 w 4773930"/>
              <a:gd name="connsiteY16" fmla="*/ 1525791 h 3032125"/>
              <a:gd name="connsiteX17" fmla="*/ 758733 w 4773930"/>
              <a:gd name="connsiteY17" fmla="*/ 1229906 h 3032125"/>
              <a:gd name="connsiteX18" fmla="*/ 1457268 w 4773930"/>
              <a:gd name="connsiteY18" fmla="*/ 1154982 h 3032125"/>
              <a:gd name="connsiteX19" fmla="*/ 2743857 w 4773930"/>
              <a:gd name="connsiteY19" fmla="*/ 1158792 h 3032125"/>
              <a:gd name="connsiteX20" fmla="*/ 3634178 w 4773930"/>
              <a:gd name="connsiteY20" fmla="*/ 914333 h 3032125"/>
              <a:gd name="connsiteX21" fmla="*/ 4107275 w 4773930"/>
              <a:gd name="connsiteY21" fmla="*/ 765115 h 3032125"/>
              <a:gd name="connsiteX22" fmla="*/ 4455909 w 4773930"/>
              <a:gd name="connsiteY22" fmla="*/ 704164 h 3032125"/>
              <a:gd name="connsiteX23" fmla="*/ 3917404 w 4773930"/>
              <a:gd name="connsiteY23" fmla="*/ 587969 h 3032125"/>
              <a:gd name="connsiteX24" fmla="*/ 3006128 w 4773930"/>
              <a:gd name="connsiteY24" fmla="*/ 662892 h 3032125"/>
              <a:gd name="connsiteX25" fmla="*/ 1921478 w 4773930"/>
              <a:gd name="connsiteY25" fmla="*/ 660987 h 3032125"/>
              <a:gd name="connsiteX26" fmla="*/ 1070534 w 4773930"/>
              <a:gd name="connsiteY26" fmla="*/ 476212 h 3032125"/>
              <a:gd name="connsiteX27" fmla="*/ 264043 w 4773930"/>
              <a:gd name="connsiteY27" fmla="*/ 462877 h 3032125"/>
              <a:gd name="connsiteX28" fmla="*/ 29070 w 4773930"/>
              <a:gd name="connsiteY28" fmla="*/ 457162 h 3032125"/>
              <a:gd name="connsiteX29" fmla="*/ 170050 w 4773930"/>
              <a:gd name="connsiteY29" fmla="*/ 302238 h 3032125"/>
              <a:gd name="connsiteX30" fmla="*/ 940984 w 4773930"/>
              <a:gd name="connsiteY30" fmla="*/ 186042 h 3032125"/>
              <a:gd name="connsiteX31" fmla="*/ 1286446 w 4773930"/>
              <a:gd name="connsiteY31" fmla="*/ 111747 h 3032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4773931" h="3032125" fill="none" stroke="1">
                <a:moveTo>
                  <a:pt x="3624653" y="2775375"/>
                </a:moveTo>
                <a:cubicBezTo>
                  <a:pt x="3530032" y="2776652"/>
                  <a:pt x="3300784" y="2753792"/>
                  <a:pt x="3104559" y="2804589"/>
                </a:cubicBezTo>
                <a:cubicBezTo>
                  <a:pt x="2908325" y="2855385"/>
                  <a:pt x="2796559" y="3012215"/>
                  <a:pt x="2643521" y="3029998"/>
                </a:cubicBezTo>
                <a:cubicBezTo>
                  <a:pt x="2490473" y="3047771"/>
                  <a:pt x="2365372" y="2949988"/>
                  <a:pt x="2339969" y="2892847"/>
                </a:cubicBezTo>
                <a:cubicBezTo>
                  <a:pt x="2314575" y="2835697"/>
                  <a:pt x="2339969" y="2808399"/>
                  <a:pt x="2516515" y="2745534"/>
                </a:cubicBezTo>
                <a:cubicBezTo>
                  <a:pt x="2693051" y="2682678"/>
                  <a:pt x="2801007" y="2655370"/>
                  <a:pt x="3222669" y="2579179"/>
                </a:cubicBezTo>
                <a:cubicBezTo>
                  <a:pt x="3644332" y="2502989"/>
                  <a:pt x="4365736" y="2445839"/>
                  <a:pt x="4624835" y="2363295"/>
                </a:cubicBezTo>
                <a:cubicBezTo>
                  <a:pt x="4883925" y="2280752"/>
                  <a:pt x="4777873" y="2196303"/>
                  <a:pt x="4516879" y="2167099"/>
                </a:cubicBezTo>
                <a:cubicBezTo>
                  <a:pt x="4255875" y="2137886"/>
                  <a:pt x="3818973" y="2180425"/>
                  <a:pt x="3320472" y="2215982"/>
                </a:cubicBezTo>
                <a:cubicBezTo>
                  <a:pt x="2821962" y="2251548"/>
                  <a:pt x="2337435" y="2351227"/>
                  <a:pt x="2025625" y="2343607"/>
                </a:cubicBezTo>
                <a:cubicBezTo>
                  <a:pt x="1713824" y="2335997"/>
                  <a:pt x="1697946" y="2223602"/>
                  <a:pt x="1760820" y="2176615"/>
                </a:cubicBezTo>
                <a:cubicBezTo>
                  <a:pt x="1823685" y="2129628"/>
                  <a:pt x="1994516" y="2172805"/>
                  <a:pt x="2339969" y="2108044"/>
                </a:cubicBezTo>
                <a:cubicBezTo>
                  <a:pt x="2685431" y="2043274"/>
                  <a:pt x="3075346" y="1959464"/>
                  <a:pt x="3487484" y="1853432"/>
                </a:cubicBezTo>
                <a:cubicBezTo>
                  <a:pt x="3899621" y="1747390"/>
                  <a:pt x="4293346" y="1664846"/>
                  <a:pt x="4399397" y="1578493"/>
                </a:cubicBezTo>
                <a:cubicBezTo>
                  <a:pt x="4505449" y="1492139"/>
                  <a:pt x="4370184" y="1427378"/>
                  <a:pt x="4017102" y="1421663"/>
                </a:cubicBezTo>
                <a:cubicBezTo>
                  <a:pt x="3664020" y="1415948"/>
                  <a:pt x="3228384" y="1572778"/>
                  <a:pt x="2633996" y="1549289"/>
                </a:cubicBezTo>
                <a:cubicBezTo>
                  <a:pt x="2039598" y="1525791"/>
                  <a:pt x="1331538" y="1378487"/>
                  <a:pt x="1045131" y="1304192"/>
                </a:cubicBezTo>
                <a:cubicBezTo>
                  <a:pt x="758733" y="1229906"/>
                  <a:pt x="946699" y="1198159"/>
                  <a:pt x="1201988" y="1176566"/>
                </a:cubicBezTo>
                <a:cubicBezTo>
                  <a:pt x="1457268" y="1154982"/>
                  <a:pt x="1896713" y="1233716"/>
                  <a:pt x="2320290" y="1196254"/>
                </a:cubicBezTo>
                <a:cubicBezTo>
                  <a:pt x="2743857" y="1158792"/>
                  <a:pt x="3006757" y="1066724"/>
                  <a:pt x="3320472" y="990524"/>
                </a:cubicBezTo>
                <a:cubicBezTo>
                  <a:pt x="3634178" y="914333"/>
                  <a:pt x="3671640" y="862898"/>
                  <a:pt x="3889458" y="814006"/>
                </a:cubicBezTo>
                <a:cubicBezTo>
                  <a:pt x="4107275" y="765115"/>
                  <a:pt x="4361926" y="786708"/>
                  <a:pt x="4408922" y="745436"/>
                </a:cubicBezTo>
                <a:cubicBezTo>
                  <a:pt x="4455909" y="704164"/>
                  <a:pt x="4332713" y="627336"/>
                  <a:pt x="4125058" y="607647"/>
                </a:cubicBezTo>
                <a:cubicBezTo>
                  <a:pt x="3917404" y="587969"/>
                  <a:pt x="3732609" y="631146"/>
                  <a:pt x="3369364" y="647014"/>
                </a:cubicBezTo>
                <a:cubicBezTo>
                  <a:pt x="3006128" y="662892"/>
                  <a:pt x="2698766" y="711784"/>
                  <a:pt x="2310127" y="686381"/>
                </a:cubicBezTo>
                <a:cubicBezTo>
                  <a:pt x="1921478" y="660987"/>
                  <a:pt x="1784318" y="562566"/>
                  <a:pt x="1427426" y="519389"/>
                </a:cubicBezTo>
                <a:cubicBezTo>
                  <a:pt x="1070534" y="476212"/>
                  <a:pt x="786041" y="478117"/>
                  <a:pt x="525037" y="470497"/>
                </a:cubicBezTo>
                <a:cubicBezTo>
                  <a:pt x="264043" y="462877"/>
                  <a:pt x="217046" y="504149"/>
                  <a:pt x="123063" y="480660"/>
                </a:cubicBezTo>
                <a:cubicBezTo>
                  <a:pt x="29070" y="457162"/>
                  <a:pt x="-61103" y="403831"/>
                  <a:pt x="54473" y="353035"/>
                </a:cubicBezTo>
                <a:cubicBezTo>
                  <a:pt x="170050" y="302238"/>
                  <a:pt x="462172" y="264776"/>
                  <a:pt x="701573" y="225409"/>
                </a:cubicBezTo>
                <a:cubicBezTo>
                  <a:pt x="940984" y="186042"/>
                  <a:pt x="1215323" y="201911"/>
                  <a:pt x="1250880" y="156829"/>
                </a:cubicBezTo>
                <a:cubicBezTo>
                  <a:pt x="1286446" y="111747"/>
                  <a:pt x="963844" y="29842"/>
                  <a:pt x="878119" y="0"/>
                </a:cubicBezTo>
              </a:path>
            </a:pathLst>
          </a:custGeom>
          <a:solidFill>
            <a:srgbClr val="FFFFFF">
              <a:alpha val="0"/>
            </a:srgbClr>
          </a:solidFill>
          <a:ln w="42862">
            <a:solidFill>
              <a:srgbClr val="FF0000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15" name="形状9"/>
          <p:cNvSpPr txBox="1"/>
          <p:nvPr/>
        </p:nvSpPr>
        <p:spPr>
          <a:xfrm rot="10800000">
            <a:off x="7167245" y="1742440"/>
            <a:ext cx="4083050" cy="3324225"/>
          </a:xfrm>
          <a:prstGeom prst="line"/>
          <a:solidFill>
            <a:srgbClr val="FFFFFF">
              <a:alpha val="0"/>
            </a:srgbClr>
          </a:solidFill>
          <a:ln w="61912">
            <a:solidFill>
              <a:srgbClr val="92D050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16" name="形状10"/>
          <p:cNvSpPr txBox="1"/>
          <p:nvPr/>
        </p:nvSpPr>
        <p:spPr>
          <a:xfrm>
            <a:off x="1127125" y="262255"/>
            <a:ext cx="4509770" cy="491490"/>
          </a:xfrm>
          <a:prstGeom prst="rect"/>
          <a:solidFill>
            <a:srgbClr val="FFFFFF">
              <a:alpha val="0"/>
            </a:srgbClr>
          </a:solidFill>
          <a:ln w="9525">
            <a:solidFill>
              <a:srgbClr val="FFFFFF">
                <a:alpha val="0"/>
              </a:srgbClr>
            </a:solidFill>
            <a:prstDash val="solid"/>
          </a:ln>
        </p:spPr>
        <p:txBody>
          <a:bodyPr anchor="t"/>
          <a:lstStyle/>
          <a:p>
            <a:pPr marL="0" algn="ctr">
              <a:lnSpc>
                <a:spcPts val="3100"/>
              </a:lnSpc>
            </a:pPr>
            <a:r>
              <a:rPr lang="zh-CN" altLang="en-US" sz="2600" b="1" i="0" dirty="0">
                <a:solidFill>
                  <a:srgbClr val="000000">
                    <a:alpha val="100000"/>
                  </a:srgbClr>
                </a:solidFill>
                <a:latin typeface="楷体"/>
                <a:ea typeface="楷体"/>
              </a:rPr>
              <a:t>联系实际，斜面巧“变形”</a:t>
            </a:r>
          </a:p>
        </p:txBody>
      </p: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ransition spd="slow" p14:dur="500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6" fill="hold">
                      <p:stCondLst>
                        <p:cond delay="indefinite"/>
                      </p:stCondLst>
                      <p:childTnLst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2" presetClass="pat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552870023228913 -0.0027770100758576642 L 0.4741119973214226 -0.0028695700543911345 E" pathEditMode="relative">
                                      <p:cBhvr>
                                        <p:cTn id="2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nimEffect transition="out" filter="wipe(down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pat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729639911481254 -0.0011108000245139563 L 0.47171600787536255 0.0004628339918738184 E" pathEditMode="relative">
                                      <p:cBhvr>
                                        <p:cTn id="7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12" grpId="0" animBg="1"/>
      <p:bldP spid="8" grpId="0" animBg="1"/>
      <p:bldP spid="2" grpId="0" animBg="1"/>
      <p:bldP spid="12" grpId="1" animBg="1"/>
      <p:bldP spid="12" grpId="2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5" grpId="0" animBg="1"/>
      <p:bldP spid="5" grpId="1" animBg="1"/>
    </p:bldLst>
  </p:timing>
</p:sld>
</file>

<file path=ppt/slides/slide14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形状1"/>
          <p:cNvSpPr txBox="1"/>
          <p:nvPr/>
        </p:nvSpPr>
        <p:spPr>
          <a:xfrm>
            <a:off x="2494280" y="1006475"/>
            <a:ext cx="5227955" cy="737235"/>
          </a:xfrm>
          <a:prstGeom prst="rect"/>
          <a:solidFill>
            <a:srgbClr val="FFFFFF">
              <a:alpha val="0"/>
            </a:srgbClr>
          </a:solidFill>
          <a:ln w="9525">
            <a:solidFill>
              <a:srgbClr val="FFFFFF">
                <a:alpha val="0"/>
              </a:srgbClr>
            </a:solidFill>
            <a:prstDash val="solid"/>
          </a:ln>
        </p:spPr>
        <p:txBody>
          <a:bodyPr anchor="t"/>
          <a:lstStyle/>
          <a:p>
            <a:pPr marL="0" algn="l">
              <a:lnSpc>
                <a:spcPts val="5000"/>
              </a:lnSpc>
            </a:pPr>
            <a:r>
              <a:rPr lang="zh-CN" altLang="en-US" sz="2799" b="0" i="0" dirty="0">
                <a:solidFill>
                  <a:srgbClr val="000000">
                    <a:alpha val="100000"/>
                  </a:srgbClr>
                </a:solidFill>
                <a:latin typeface="黑体"/>
                <a:ea typeface="黑体"/>
              </a:rPr>
              <a:t>运输巨石的斜坡可能是——</a:t>
            </a:r>
          </a:p>
        </p:txBody>
      </p:sp>
      <p:sp>
        <p:nvSpPr>
          <p:cNvPr id="3" name="形状2"/>
          <p:cNvSpPr txBox="1"/>
          <p:nvPr/>
        </p:nvSpPr>
        <p:spPr>
          <a:xfrm>
            <a:off x="7319010" y="1006475"/>
            <a:ext cx="2562225" cy="737235"/>
          </a:xfrm>
          <a:prstGeom prst="rect"/>
          <a:solidFill>
            <a:srgbClr val="FFFFFF">
              <a:alpha val="0"/>
            </a:srgbClr>
          </a:solidFill>
          <a:ln w="9525">
            <a:solidFill>
              <a:srgbClr val="FFFFFF">
                <a:alpha val="0"/>
              </a:srgbClr>
            </a:solidFill>
            <a:prstDash val="solid"/>
          </a:ln>
        </p:spPr>
        <p:txBody>
          <a:bodyPr anchor="t"/>
          <a:lstStyle/>
          <a:p>
            <a:pPr marL="0" algn="l">
              <a:lnSpc>
                <a:spcPts val="5000"/>
              </a:lnSpc>
            </a:pPr>
            <a:r>
              <a:rPr lang="zh-CN" altLang="en-US" sz="2799" b="0" i="0" dirty="0">
                <a:solidFill>
                  <a:srgbClr val="000000">
                    <a:alpha val="100000"/>
                  </a:srgbClr>
                </a:solidFill>
                <a:latin typeface="黑体"/>
                <a:ea typeface="黑体"/>
              </a:rPr>
              <a:t>螺旋斜面……</a:t>
            </a:r>
          </a:p>
        </p:txBody>
      </p:sp>
      <p:pic>
        <p:nvPicPr>
          <p:cNvPr id="4" name="图片1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7617" t="0" r="14843" b="0"/>
          <a:stretch>
            <a:fillRect/>
          </a:stretch>
        </p:blipFill>
        <p:spPr>
          <a:xfrm>
            <a:off x="6443043" y="1661741"/>
            <a:ext cx="4878070" cy="3843020"/>
          </a:xfrm>
          <a:prstGeom prst="rect">
            <a:avLst/>
          </a:prstGeom>
          <a:ln w="9525">
            <a:solidFill>
              <a:srgbClr val="FFFFFF">
                <a:alpha val="0"/>
              </a:srgbClr>
            </a:solidFill>
            <a:prstDash val="solid"/>
          </a:ln>
        </p:spPr>
      </p:pic>
      <p:pic>
        <p:nvPicPr>
          <p:cNvPr id="5" name="图片2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0" t="3950" r="0" b="3742"/>
          <a:stretch>
            <a:fillRect/>
          </a:stretch>
        </p:blipFill>
        <p:spPr>
          <a:xfrm>
            <a:off x="2489197" y="1606077"/>
            <a:ext cx="3509762" cy="3959457"/>
          </a:xfrm>
          <a:prstGeom prst="rect">
            <a:avLst/>
          </a:prstGeom>
          <a:ln w="9525">
            <a:solidFill>
              <a:srgbClr val="FFFFFF">
                <a:alpha val="0"/>
              </a:srgbClr>
            </a:solidFill>
            <a:prstDash val="solid"/>
          </a:ln>
        </p:spPr>
      </p:pic>
      <p:sp>
        <p:nvSpPr>
          <p:cNvPr id="6" name="形状3"/>
          <p:cNvSpPr txBox="1"/>
          <p:nvPr/>
        </p:nvSpPr>
        <p:spPr>
          <a:xfrm>
            <a:off x="1138263" y="273739"/>
            <a:ext cx="4509770" cy="491490"/>
          </a:xfrm>
          <a:prstGeom prst="rect"/>
          <a:solidFill>
            <a:srgbClr val="FFFFFF">
              <a:alpha val="0"/>
            </a:srgbClr>
          </a:solidFill>
          <a:ln w="9525">
            <a:solidFill>
              <a:srgbClr val="FFFFFF">
                <a:alpha val="0"/>
              </a:srgbClr>
            </a:solidFill>
            <a:prstDash val="solid"/>
          </a:ln>
        </p:spPr>
        <p:txBody>
          <a:bodyPr anchor="t"/>
          <a:lstStyle/>
          <a:p>
            <a:pPr marL="0" algn="ctr">
              <a:lnSpc>
                <a:spcPts val="3100"/>
              </a:lnSpc>
            </a:pPr>
            <a:r>
              <a:rPr lang="zh-CN" altLang="en-US" sz="2600" b="1" i="0" dirty="0">
                <a:solidFill>
                  <a:srgbClr val="000000">
                    <a:alpha val="100000"/>
                  </a:srgbClr>
                </a:solidFill>
                <a:latin typeface="楷体"/>
                <a:ea typeface="楷体"/>
              </a:rPr>
              <a:t>联系实际，斜面巧“变形”</a:t>
            </a:r>
          </a:p>
        </p:txBody>
      </p: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6" fill="hold">
                      <p:stCondLst>
                        <p:cond delay="indefinite"/>
                      </p:stCondLst>
                      <p:childTnLst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4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</p:bldLst>
  </p:timing>
</p:sld>
</file>

<file path=ppt/slides/slide15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5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形状1"/>
          <p:cNvSpPr txBox="1"/>
          <p:nvPr/>
        </p:nvSpPr>
        <p:spPr>
          <a:xfrm>
            <a:off x="0" y="6562725"/>
            <a:ext cx="12192000" cy="295275"/>
          </a:xfrm>
          <a:prstGeom prst="rect"/>
          <a:solidFill>
            <a:srgbClr val="528DD5">
              <a:alpha val="100000"/>
            </a:srgbClr>
          </a:solidFill>
          <a:ln w="25400">
            <a:solidFill>
              <a:srgbClr val="FFFFFF">
                <a:alpha val="0"/>
              </a:srgbClr>
            </a:solidFill>
            <a:prstDash val="soli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3" name="形状2"/>
          <p:cNvSpPr txBox="1"/>
          <p:nvPr/>
        </p:nvSpPr>
        <p:spPr>
          <a:xfrm>
            <a:off x="0" y="6470650"/>
            <a:ext cx="12192000" cy="55563"/>
          </a:xfrm>
          <a:prstGeom prst="rect"/>
          <a:solidFill>
            <a:srgbClr val="528DD5">
              <a:alpha val="100000"/>
            </a:srgbClr>
          </a:solidFill>
          <a:ln w="25400">
            <a:solidFill>
              <a:srgbClr val="FFFFFF">
                <a:alpha val="0"/>
              </a:srgbClr>
            </a:solidFill>
            <a:prstDash val="soli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4" name="形状3"/>
          <p:cNvSpPr txBox="1"/>
          <p:nvPr/>
        </p:nvSpPr>
        <p:spPr>
          <a:xfrm>
            <a:off x="2207260" y="909320"/>
            <a:ext cx="5528310" cy="737235"/>
          </a:xfrm>
          <a:prstGeom prst="rect"/>
          <a:solidFill>
            <a:srgbClr val="FFFFFF">
              <a:alpha val="0"/>
            </a:srgbClr>
          </a:solidFill>
          <a:ln w="9525">
            <a:solidFill>
              <a:srgbClr val="FFFFFF">
                <a:alpha val="0"/>
              </a:srgbClr>
            </a:solidFill>
            <a:prstDash val="solid"/>
          </a:ln>
        </p:spPr>
        <p:txBody>
          <a:bodyPr anchor="t"/>
          <a:lstStyle/>
          <a:p>
            <a:pPr marL="0" algn="l">
              <a:lnSpc>
                <a:spcPts val="5000"/>
              </a:lnSpc>
            </a:pPr>
            <a:r>
              <a:rPr lang="zh-CN" altLang="en-US" sz="2799" b="0" i="0" dirty="0">
                <a:solidFill>
                  <a:srgbClr val="000000">
                    <a:alpha val="100000"/>
                  </a:srgbClr>
                </a:solidFill>
                <a:latin typeface="黑体"/>
                <a:ea typeface="黑体"/>
              </a:rPr>
              <a:t>运输巨石的斜坡可能是——</a:t>
            </a:r>
          </a:p>
        </p:txBody>
      </p:sp>
      <p:sp>
        <p:nvSpPr>
          <p:cNvPr id="5" name="形状4"/>
          <p:cNvSpPr txBox="1"/>
          <p:nvPr/>
        </p:nvSpPr>
        <p:spPr>
          <a:xfrm>
            <a:off x="6815455" y="909320"/>
            <a:ext cx="2562225" cy="737235"/>
          </a:xfrm>
          <a:prstGeom prst="rect"/>
          <a:solidFill>
            <a:srgbClr val="FFFFFF">
              <a:alpha val="0"/>
            </a:srgbClr>
          </a:solidFill>
          <a:ln w="9525">
            <a:solidFill>
              <a:srgbClr val="FFFFFF">
                <a:alpha val="0"/>
              </a:srgbClr>
            </a:solidFill>
            <a:prstDash val="solid"/>
          </a:ln>
        </p:spPr>
        <p:txBody>
          <a:bodyPr anchor="t"/>
          <a:lstStyle/>
          <a:p>
            <a:pPr marL="0" algn="l">
              <a:lnSpc>
                <a:spcPts val="5000"/>
              </a:lnSpc>
            </a:pPr>
            <a:r>
              <a:rPr lang="zh-CN" altLang="en-US" sz="2799" b="0" i="0" dirty="0">
                <a:solidFill>
                  <a:srgbClr val="000000">
                    <a:alpha val="100000"/>
                  </a:srgbClr>
                </a:solidFill>
                <a:latin typeface="黑体"/>
                <a:ea typeface="黑体"/>
              </a:rPr>
              <a:t>“Z”形斜面</a:t>
            </a:r>
          </a:p>
        </p:txBody>
      </p:sp>
      <p:pic>
        <p:nvPicPr>
          <p:cNvPr id="6" name="图片1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119" t="0" r="20550" b="0"/>
          <a:stretch>
            <a:fillRect/>
          </a:stretch>
        </p:blipFill>
        <p:spPr>
          <a:xfrm>
            <a:off x="953814" y="2230460"/>
            <a:ext cx="3782692" cy="2886637"/>
          </a:xfrm>
          <a:prstGeom prst="rect">
            <a:avLst/>
          </a:prstGeom>
          <a:ln w="9525">
            <a:solidFill>
              <a:srgbClr val="FFFFFF">
                <a:alpha val="0"/>
              </a:srgbClr>
            </a:solidFill>
            <a:prstDash val="solid"/>
          </a:ln>
        </p:spPr>
      </p:pic>
      <p:pic>
        <p:nvPicPr>
          <p:cNvPr id="7" name="图片2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5650" y="1963341"/>
            <a:ext cx="5769073" cy="3426457"/>
          </a:xfrm>
          <a:prstGeom prst="rect">
            <a:avLst/>
          </a:prstGeom>
          <a:ln w="9525">
            <a:solidFill>
              <a:srgbClr val="FFFFFF">
                <a:alpha val="0"/>
              </a:srgbClr>
            </a:solidFill>
            <a:prstDash val="solid"/>
          </a:ln>
        </p:spPr>
      </p:pic>
      <p:pic>
        <p:nvPicPr>
          <p:cNvPr id="8" name="图片3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48000" t="7800" r="8599" b="9399"/>
          <a:stretch>
            <a:fillRect/>
          </a:stretch>
        </p:blipFill>
        <p:spPr>
          <a:xfrm>
            <a:off x="10775950" y="4670425"/>
            <a:ext cx="1238885" cy="2189480"/>
          </a:xfrm>
          <a:prstGeom prst="rect">
            <a:avLst/>
          </a:prstGeom>
          <a:ln w="9525">
            <a:solidFill>
              <a:srgbClr val="FFFFFF">
                <a:alpha val="0"/>
              </a:srgbClr>
            </a:solidFill>
            <a:prstDash val="solid"/>
          </a:ln>
        </p:spPr>
      </p:pic>
      <p:sp>
        <p:nvSpPr>
          <p:cNvPr id="9" name="形状5"/>
          <p:cNvSpPr txBox="1"/>
          <p:nvPr/>
        </p:nvSpPr>
        <p:spPr>
          <a:xfrm>
            <a:off x="1155446" y="244399"/>
            <a:ext cx="4509770" cy="491490"/>
          </a:xfrm>
          <a:prstGeom prst="rect"/>
          <a:solidFill>
            <a:srgbClr val="FFFFFF">
              <a:alpha val="0"/>
            </a:srgbClr>
          </a:solidFill>
          <a:ln w="9525">
            <a:solidFill>
              <a:srgbClr val="FFFFFF">
                <a:alpha val="0"/>
              </a:srgbClr>
            </a:solidFill>
            <a:prstDash val="solid"/>
          </a:ln>
        </p:spPr>
        <p:txBody>
          <a:bodyPr anchor="t"/>
          <a:lstStyle/>
          <a:p>
            <a:pPr marL="0" algn="ctr">
              <a:lnSpc>
                <a:spcPts val="3100"/>
              </a:lnSpc>
            </a:pPr>
            <a:r>
              <a:rPr lang="zh-CN" altLang="en-US" sz="2600" b="1" i="0" dirty="0">
                <a:solidFill>
                  <a:srgbClr val="000000">
                    <a:alpha val="100000"/>
                  </a:srgbClr>
                </a:solidFill>
                <a:latin typeface="楷体"/>
                <a:ea typeface="楷体"/>
              </a:rPr>
              <a:t>联系实际，斜面巧“变形”</a:t>
            </a:r>
          </a:p>
        </p:txBody>
      </p: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6" fill="hold">
                      <p:stCondLst>
                        <p:cond delay="indefinite"/>
                      </p:stCondLst>
                      <p:childTnLst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4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5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视频1">
            <a:hlinkClick r:id="" action="ppaction://media"/>
            <a:extLst>
              <a:ext uri="{FF2B5EF4-FFF2-40B4-BE49-F238E27FC236}">
                <a16:creationId xmlns:a16="http://schemas.microsoft.com/office/drawing/2014/main" id="{1F03D79B-8B87-F52B-D47B-B6FAC4D8C48D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238004" y="979151"/>
            <a:ext cx="8430073" cy="4741916"/>
          </a:xfrm>
          <a:prstGeom prst="rect">
            <a:avLst/>
          </a:prstGeom>
        </p:spPr>
      </p:pic>
      <p:sp>
        <p:nvSpPr>
          <p:cNvPr id="3" name="形状1"/>
          <p:cNvSpPr txBox="1"/>
          <p:nvPr/>
        </p:nvSpPr>
        <p:spPr>
          <a:xfrm>
            <a:off x="633622" y="251470"/>
            <a:ext cx="2790577" cy="713470"/>
          </a:xfrm>
          <a:custGeom>
            <a:avLst/>
            <a:gdLst>
              <a:gd name="connsiteX0" fmla="*/ 118912 w 2790577"/>
              <a:gd name="connsiteY0" fmla="*/ 0 h 713470"/>
              <a:gd name="connsiteX1" fmla="*/ 2671666 w 2790577"/>
              <a:gd name="connsiteY1" fmla="*/ 0 h 713470"/>
              <a:gd name="connsiteX2" fmla="*/ 2737339 w 2790577"/>
              <a:gd name="connsiteY2" fmla="*/ 0 h 713470"/>
              <a:gd name="connsiteX3" fmla="*/ 2790577 w 2790577"/>
              <a:gd name="connsiteY3" fmla="*/ 594558 h 713470"/>
              <a:gd name="connsiteX4" fmla="*/ 2790577 w 2790577"/>
              <a:gd name="connsiteY4" fmla="*/ 660232 h 713470"/>
              <a:gd name="connsiteX5" fmla="*/ 118912 w 2790577"/>
              <a:gd name="connsiteY5" fmla="*/ 713470 h 713470"/>
              <a:gd name="connsiteX6" fmla="*/ 53239 w 2790577"/>
              <a:gd name="connsiteY6" fmla="*/ 713470 h 713470"/>
              <a:gd name="connsiteX7" fmla="*/ 0 w 2790577"/>
              <a:gd name="connsiteY7" fmla="*/ 118912 h 713470"/>
              <a:gd name="connsiteX8" fmla="*/ 0 w 2790577"/>
              <a:gd name="connsiteY8" fmla="*/ 53239 h 713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90577" h="713470">
                <a:moveTo>
                  <a:pt x="118912" y="0"/>
                </a:moveTo>
                <a:lnTo>
                  <a:pt x="2671666" y="0"/>
                </a:lnTo>
                <a:cubicBezTo>
                  <a:pt x="2737339" y="0"/>
                  <a:pt x="2790577" y="53239"/>
                  <a:pt x="2790577" y="118912"/>
                </a:cubicBezTo>
                <a:lnTo>
                  <a:pt x="2790577" y="594558"/>
                </a:lnTo>
                <a:cubicBezTo>
                  <a:pt x="2790577" y="660232"/>
                  <a:pt x="2737339" y="713470"/>
                  <a:pt x="2671666" y="713470"/>
                </a:cubicBezTo>
                <a:lnTo>
                  <a:pt x="118912" y="713470"/>
                </a:lnTo>
                <a:cubicBezTo>
                  <a:pt x="53239" y="713470"/>
                  <a:pt x="0" y="660232"/>
                  <a:pt x="0" y="594558"/>
                </a:cubicBezTo>
                <a:lnTo>
                  <a:pt x="0" y="118912"/>
                </a:lnTo>
                <a:cubicBezTo>
                  <a:pt x="0" y="53239"/>
                  <a:pt x="53239" y="0"/>
                  <a:pt x="118912" y="0"/>
                </a:cubicBezTo>
                <a:close/>
              </a:path>
            </a:pathLst>
          </a:custGeom>
          <a:solidFill>
            <a:srgbClr val="FFFFFF">
              <a:alpha val="0"/>
            </a:srgbClr>
          </a:solidFill>
          <a:ln w="28575">
            <a:solidFill>
              <a:srgbClr val="19457F">
                <a:alpha val="100000"/>
              </a:srgbClr>
            </a:solidFill>
            <a:prstDash val="solid"/>
          </a:ln>
        </p:spPr>
        <p:txBody>
          <a:bodyPr anchor="ctr"/>
          <a:lstStyle/>
          <a:p>
            <a:pPr marL="0" algn="ctr"/>
            <a:r>
              <a:rPr lang="zh-CN" altLang="en-US" sz="2999" b="0" i="0" dirty="0">
                <a:solidFill>
                  <a:srgbClr val="3F3F42">
                    <a:alpha val="100000"/>
                  </a:srgbClr>
                </a:solidFill>
                <a:latin typeface="微软雅黑"/>
                <a:ea typeface="微软雅黑"/>
              </a:rPr>
              <a:t>斜面的应用</a:t>
            </a:r>
          </a:p>
        </p:txBody>
      </p: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</p:sld>
</file>

<file path=ppt/slides/slide17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6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1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693" y="1111910"/>
            <a:ext cx="5086350" cy="2857500"/>
          </a:xfrm>
          <a:prstGeom prst="rect">
            <a:avLst/>
          </a:prstGeom>
        </p:spPr>
      </p:pic>
      <p:pic>
        <p:nvPicPr>
          <p:cNvPr id="3" name="图片2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1791" y="1237859"/>
            <a:ext cx="2505075" cy="2201856"/>
          </a:xfrm>
          <a:prstGeom prst="rect">
            <a:avLst/>
          </a:prstGeom>
        </p:spPr>
      </p:pic>
      <p:pic>
        <p:nvPicPr>
          <p:cNvPr id="4" name="图片3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2630" y="3565369"/>
            <a:ext cx="2505008" cy="2217772"/>
          </a:xfrm>
          <a:prstGeom prst="rect">
            <a:avLst/>
          </a:prstGeom>
        </p:spPr>
      </p:pic>
      <p:pic>
        <p:nvPicPr>
          <p:cNvPr id="5" name="图片4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12727" y="3077347"/>
            <a:ext cx="4809306" cy="2445972"/>
          </a:xfrm>
          <a:prstGeom prst="rect">
            <a:avLst/>
          </a:prstGeom>
        </p:spPr>
      </p:pic>
      <p:sp>
        <p:nvSpPr>
          <p:cNvPr id="6" name="文本1"/>
          <p:cNvSpPr txBox="1"/>
          <p:nvPr/>
        </p:nvSpPr>
        <p:spPr>
          <a:xfrm>
            <a:off x="748960" y="322697"/>
            <a:ext cx="7910351" cy="693356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3000" b="0" i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</a:rPr>
              <a:t>课后探究：螺丝上的螺旋与斜面有什么关系？</a:t>
            </a:r>
          </a:p>
        </p:txBody>
      </p:sp>
      <p:sp>
        <p:nvSpPr>
          <p:cNvPr id="7" name="文本2"/>
          <p:cNvSpPr txBox="1"/>
          <p:nvPr/>
        </p:nvSpPr>
        <p:spPr>
          <a:xfrm>
            <a:off x="3867664" y="4004281"/>
            <a:ext cx="4791942" cy="592772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2399" b="0" i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</a:rPr>
              <a:t>把螺旋展开就是三角形的斜边。</a:t>
            </a:r>
          </a:p>
        </p:txBody>
      </p:sp>
      <p:sp>
        <p:nvSpPr>
          <p:cNvPr id="8" name="文本3"/>
          <p:cNvSpPr txBox="1"/>
          <p:nvPr/>
        </p:nvSpPr>
        <p:spPr>
          <a:xfrm>
            <a:off x="3952675" y="4739554"/>
            <a:ext cx="3543300" cy="592772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2399" b="0" i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</a:rPr>
              <a:t>螺旋使得钉钉子更容易。</a:t>
            </a:r>
          </a:p>
        </p:txBody>
      </p:sp>
      <p:sp>
        <p:nvSpPr>
          <p:cNvPr id="9" name="文本4"/>
          <p:cNvSpPr txBox="1"/>
          <p:nvPr/>
        </p:nvSpPr>
        <p:spPr>
          <a:xfrm>
            <a:off x="6867639" y="2635806"/>
            <a:ext cx="5022656" cy="609537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2499" b="0" i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</a:rPr>
              <a:t>将一张三角形的纸绕在一支铅笔上</a:t>
            </a:r>
          </a:p>
        </p:txBody>
      </p: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ransition spd="slow" p14:dur="500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6" fill="hold">
                      <p:stCondLst>
                        <p:cond delay="indefinite"/>
                      </p:stCondLst>
                      <p:childTnLst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9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7" grpId="0" animBg="1"/>
      <p:bldP spid="5" grpId="0" animBg="1"/>
      <p:bldP spid="8" grpId="0" animBg="1"/>
    </p:bldLst>
  </p:timing>
</p:sld>
</file>

<file path=ppt/slides/slide2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1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4390" y="1278122"/>
            <a:ext cx="5955525" cy="4082234"/>
          </a:xfrm>
          <a:prstGeom prst="rect">
            <a:avLst/>
          </a:prstGeom>
          <a:ln w="14288">
            <a:solidFill>
              <a:srgbClr val="FFFFFF">
                <a:alpha val="0"/>
              </a:srgbClr>
            </a:solidFill>
            <a:prstDash val="solid"/>
          </a:ln>
        </p:spPr>
      </p:pic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</p:sld>
</file>

<file path=ppt/slides/slide3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形状1"/>
          <p:cNvSpPr txBox="1"/>
          <p:nvPr/>
        </p:nvSpPr>
        <p:spPr>
          <a:xfrm>
            <a:off x="5786818" y="1340482"/>
            <a:ext cx="6265383" cy="3513372"/>
          </a:xfrm>
          <a:prstGeom prst="rect"/>
          <a:solidFill>
            <a:srgbClr val="FFFFFF">
              <a:alpha val="0"/>
            </a:srgbClr>
          </a:solidFill>
          <a:ln w="9525">
            <a:solidFill>
              <a:srgbClr val="FFFFFF">
                <a:alpha val="0"/>
              </a:srgbClr>
            </a:solidFill>
            <a:prstDash val="solid"/>
          </a:ln>
        </p:spPr>
        <p:txBody>
          <a:bodyPr anchor="t"/>
          <a:lstStyle/>
          <a:p>
            <a:pPr marL="0" algn="l">
              <a:lnSpc>
                <a:spcPts val="4600"/>
              </a:lnSpc>
              <a:buFont typeface="Wingdings"/>
              <a:buChar char="Ø"/>
            </a:pPr>
            <a:r>
              <a:rPr lang="zh-CN" altLang="en-US" sz="2599" b="1" i="0" dirty="0">
                <a:solidFill>
                  <a:srgbClr val="000000">
                    <a:alpha val="100000"/>
                  </a:srgbClr>
                </a:solidFill>
                <a:latin typeface="黑体"/>
                <a:ea typeface="黑体"/>
              </a:rPr>
              <a:t>一种</a:t>
            </a:r>
            <a:r>
              <a:rPr lang="zh-CN" altLang="en-US" sz="2599" b="1" i="0" dirty="0">
                <a:solidFill>
                  <a:srgbClr val="FF0000">
                    <a:alpha val="100000"/>
                  </a:srgbClr>
                </a:solidFill>
                <a:latin typeface="黑体"/>
                <a:ea typeface="黑体"/>
              </a:rPr>
              <a:t>方锥形</a:t>
            </a:r>
            <a:r>
              <a:rPr lang="zh-CN" altLang="en-US" sz="2599" b="1" i="0" dirty="0">
                <a:solidFill>
                  <a:srgbClr val="000000">
                    <a:alpha val="100000"/>
                  </a:srgbClr>
                </a:solidFill>
                <a:latin typeface="黑体"/>
                <a:ea typeface="黑体"/>
              </a:rPr>
              <a:t>建筑物，形似</a:t>
            </a:r>
            <a:r>
              <a:rPr lang="zh-CN" altLang="en-US" sz="2599" b="1" i="0" dirty="0">
                <a:solidFill>
                  <a:srgbClr val="FF0000">
                    <a:alpha val="100000"/>
                  </a:srgbClr>
                </a:solidFill>
                <a:latin typeface="黑体"/>
                <a:ea typeface="黑体"/>
              </a:rPr>
              <a:t>“金”</a:t>
            </a:r>
            <a:r>
              <a:rPr lang="zh-CN" altLang="en-US" sz="2599" b="1" i="0" dirty="0">
                <a:solidFill>
                  <a:srgbClr val="000000">
                    <a:alpha val="100000"/>
                  </a:srgbClr>
                </a:solidFill>
                <a:latin typeface="黑体"/>
                <a:ea typeface="黑体"/>
              </a:rPr>
              <a:t>字；</a:t>
            </a:r>
          </a:p>
          <a:p>
            <a:pPr marL="0" algn="l">
              <a:lnSpc>
                <a:spcPts val="4600"/>
              </a:lnSpc>
              <a:buFont typeface="Wingdings"/>
              <a:buChar char="Ø"/>
            </a:pPr>
            <a:r>
              <a:rPr lang="zh-CN" altLang="en-US" sz="2599" b="1" i="0" dirty="0">
                <a:solidFill>
                  <a:srgbClr val="000000">
                    <a:alpha val="100000"/>
                  </a:srgbClr>
                </a:solidFill>
                <a:latin typeface="黑体"/>
                <a:ea typeface="黑体"/>
              </a:rPr>
              <a:t>距今已有</a:t>
            </a:r>
            <a:r>
              <a:rPr lang="zh-CN" altLang="en-US" sz="2599" b="1" i="0" dirty="0">
                <a:solidFill>
                  <a:srgbClr val="FF0000">
                    <a:alpha val="100000"/>
                  </a:srgbClr>
                </a:solidFill>
                <a:latin typeface="黑体"/>
                <a:ea typeface="黑体"/>
              </a:rPr>
              <a:t>4500多年</a:t>
            </a:r>
            <a:r>
              <a:rPr lang="zh-CN" altLang="en-US" sz="2599" b="1" i="0" dirty="0">
                <a:solidFill>
                  <a:srgbClr val="000000">
                    <a:alpha val="100000"/>
                  </a:srgbClr>
                </a:solidFill>
                <a:latin typeface="黑体"/>
                <a:ea typeface="黑体"/>
              </a:rPr>
              <a:t>的历史；</a:t>
            </a:r>
          </a:p>
          <a:p>
            <a:pPr marL="0" algn="l">
              <a:lnSpc>
                <a:spcPts val="4600"/>
              </a:lnSpc>
              <a:buFont typeface="Wingdings"/>
              <a:buChar char="Ø"/>
            </a:pPr>
            <a:r>
              <a:rPr lang="zh-CN" altLang="en-US" sz="2599" b="1" i="0" dirty="0">
                <a:solidFill>
                  <a:srgbClr val="000000">
                    <a:alpha val="100000"/>
                  </a:srgbClr>
                </a:solidFill>
                <a:latin typeface="黑体"/>
                <a:ea typeface="黑体"/>
              </a:rPr>
              <a:t>最大胡夫金字塔建成时</a:t>
            </a:r>
            <a:r>
              <a:rPr lang="zh-CN" altLang="en-US" sz="2599" b="1" i="0" dirty="0">
                <a:solidFill>
                  <a:srgbClr val="FF0000">
                    <a:alpha val="100000"/>
                  </a:srgbClr>
                </a:solidFill>
                <a:latin typeface="黑体"/>
                <a:ea typeface="黑体"/>
              </a:rPr>
              <a:t>146.59米</a:t>
            </a:r>
            <a:r>
              <a:rPr lang="zh-CN" altLang="en-US" sz="2599" b="1" i="0" dirty="0">
                <a:solidFill>
                  <a:srgbClr val="000000">
                    <a:alpha val="100000"/>
                  </a:srgbClr>
                </a:solidFill>
                <a:latin typeface="黑体"/>
                <a:ea typeface="黑体"/>
              </a:rPr>
              <a:t>，相当于</a:t>
            </a:r>
            <a:r>
              <a:rPr lang="zh-CN" altLang="en-US" sz="2599" b="1" i="0" dirty="0">
                <a:solidFill>
                  <a:srgbClr val="FF0000">
                    <a:alpha val="100000"/>
                  </a:srgbClr>
                </a:solidFill>
                <a:latin typeface="黑体"/>
                <a:ea typeface="黑体"/>
              </a:rPr>
              <a:t>40层楼</a:t>
            </a:r>
            <a:r>
              <a:rPr lang="zh-CN" altLang="en-US" sz="2599" b="1" i="0" dirty="0">
                <a:solidFill>
                  <a:srgbClr val="000000">
                    <a:alpha val="100000"/>
                  </a:srgbClr>
                </a:solidFill>
                <a:latin typeface="黑体"/>
                <a:ea typeface="黑体"/>
              </a:rPr>
              <a:t>高；</a:t>
            </a:r>
          </a:p>
          <a:p>
            <a:pPr marL="0" algn="l">
              <a:lnSpc>
                <a:spcPts val="4600"/>
              </a:lnSpc>
              <a:buFont typeface="Wingdings"/>
              <a:buChar char="Ø"/>
            </a:pPr>
            <a:r>
              <a:rPr lang="zh-CN" altLang="en-US" sz="2599" b="1" i="0" dirty="0">
                <a:solidFill>
                  <a:srgbClr val="000000">
                    <a:alpha val="100000"/>
                  </a:srgbClr>
                </a:solidFill>
                <a:latin typeface="黑体"/>
                <a:ea typeface="黑体"/>
              </a:rPr>
              <a:t>由</a:t>
            </a:r>
            <a:r>
              <a:rPr lang="zh-CN" altLang="en-US" sz="2599" b="1" i="0" dirty="0">
                <a:solidFill>
                  <a:srgbClr val="FF0000">
                    <a:alpha val="100000"/>
                  </a:srgbClr>
                </a:solidFill>
                <a:latin typeface="黑体"/>
                <a:ea typeface="黑体"/>
              </a:rPr>
              <a:t>200多万块</a:t>
            </a:r>
            <a:r>
              <a:rPr lang="zh-CN" altLang="en-US" sz="2599" b="1" i="0" dirty="0">
                <a:solidFill>
                  <a:srgbClr val="000000">
                    <a:alpha val="100000"/>
                  </a:srgbClr>
                </a:solidFill>
                <a:latin typeface="黑体"/>
                <a:ea typeface="黑体"/>
              </a:rPr>
              <a:t>巨石组成，平均重达</a:t>
            </a:r>
            <a:r>
              <a:rPr lang="zh-CN" altLang="en-US" sz="2599" b="1" i="0" dirty="0">
                <a:solidFill>
                  <a:srgbClr val="FF0000">
                    <a:alpha val="100000"/>
                  </a:srgbClr>
                </a:solidFill>
                <a:latin typeface="黑体"/>
                <a:ea typeface="黑体"/>
              </a:rPr>
              <a:t>2.5吨。</a:t>
            </a:r>
          </a:p>
        </p:txBody>
      </p:sp>
      <p:sp>
        <p:nvSpPr>
          <p:cNvPr id="3" name="形状2"/>
          <p:cNvSpPr txBox="1"/>
          <p:nvPr/>
        </p:nvSpPr>
        <p:spPr>
          <a:xfrm>
            <a:off x="1054103" y="4858569"/>
            <a:ext cx="4560570" cy="953135"/>
          </a:xfrm>
          <a:prstGeom prst="rect"/>
          <a:solidFill>
            <a:srgbClr val="FFFFFF">
              <a:alpha val="0"/>
            </a:srgbClr>
          </a:solidFill>
          <a:ln w="9525">
            <a:solidFill>
              <a:srgbClr val="FFFFFF">
                <a:alpha val="0"/>
              </a:srgbClr>
            </a:solidFill>
            <a:prstDash val="solid"/>
          </a:ln>
        </p:spPr>
        <p:txBody>
          <a:bodyPr anchor="t"/>
          <a:lstStyle/>
          <a:p>
            <a:pPr marL="0" algn="ctr">
              <a:lnSpc>
                <a:spcPts val="3300"/>
              </a:lnSpc>
            </a:pPr>
            <a:r>
              <a:rPr lang="zh-CN" altLang="en-US" sz="2799" b="0" i="0" dirty="0">
                <a:solidFill>
                  <a:srgbClr val="000000">
                    <a:alpha val="100000"/>
                  </a:srgbClr>
                </a:solidFill>
                <a:latin typeface="黑体"/>
                <a:ea typeface="黑体"/>
              </a:rPr>
              <a:t>古埃及金字塔</a:t>
            </a:r>
          </a:p>
          <a:p>
            <a:pPr marL="0" algn="ctr">
              <a:lnSpc>
                <a:spcPts val="3300"/>
              </a:lnSpc>
            </a:pPr>
            <a:r>
              <a:rPr lang="zh-CN" altLang="en-US" sz="2799" b="0" i="0" dirty="0">
                <a:solidFill>
                  <a:srgbClr val="000000">
                    <a:alpha val="100000"/>
                  </a:srgbClr>
                </a:solidFill>
                <a:latin typeface="黑体"/>
                <a:ea typeface="黑体"/>
              </a:rPr>
              <a:t>公元前2700-2500年</a:t>
            </a:r>
          </a:p>
        </p:txBody>
      </p:sp>
      <p:sp>
        <p:nvSpPr>
          <p:cNvPr id="4" name="文本1"/>
          <p:cNvSpPr txBox="1"/>
          <p:nvPr/>
        </p:nvSpPr>
        <p:spPr>
          <a:xfrm>
            <a:off x="382343" y="226076"/>
            <a:ext cx="5514203" cy="726884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3199" b="0" i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</a:rPr>
              <a:t>你能从中得到启示吗？</a:t>
            </a:r>
          </a:p>
        </p:txBody>
      </p:sp>
      <p:pic>
        <p:nvPicPr>
          <p:cNvPr id="5" name="图片1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020" y="1148839"/>
            <a:ext cx="5278793" cy="3513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ransition spd="slow" p14:dur="5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7" presetID="42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</p:bldLst>
  </p:timing>
</p:sld>
</file>

<file path=ppt/slides/slide4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1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0414" y="1946319"/>
            <a:ext cx="3426460" cy="3649980"/>
          </a:xfrm>
          <a:prstGeom prst="rect">
            <a:avLst/>
          </a:prstGeom>
          <a:ln w="9525">
            <a:solidFill>
              <a:srgbClr val="FFFFFF">
                <a:alpha val="0"/>
              </a:srgbClr>
            </a:solidFill>
            <a:prstDash val="solid"/>
          </a:ln>
        </p:spPr>
      </p:pic>
      <p:pic>
        <p:nvPicPr>
          <p:cNvPr id="3" name="图片2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3593" t="321" r="14519" b="0"/>
          <a:stretch>
            <a:fillRect/>
          </a:stretch>
        </p:blipFill>
        <p:spPr>
          <a:xfrm>
            <a:off x="6167755" y="2035810"/>
            <a:ext cx="4039870" cy="3643630"/>
          </a:xfrm>
          <a:prstGeom prst="rect">
            <a:avLst/>
          </a:prstGeom>
          <a:ln w="9525">
            <a:solidFill>
              <a:srgbClr val="FFFFFF">
                <a:alpha val="0"/>
              </a:srgbClr>
            </a:solidFill>
            <a:prstDash val="solid"/>
          </a:ln>
        </p:spPr>
      </p:pic>
      <p:sp>
        <p:nvSpPr>
          <p:cNvPr id="4" name="文本1"/>
          <p:cNvSpPr txBox="1"/>
          <p:nvPr/>
        </p:nvSpPr>
        <p:spPr>
          <a:xfrm>
            <a:off x="669207" y="1149106"/>
            <a:ext cx="4030980" cy="650875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2800"/>
              </a:lnSpc>
            </a:pPr>
            <a:r>
              <a:rPr lang="zh-CN" altLang="en-US" sz="2400" b="0" i="0" dirty="0">
                <a:solidFill>
                  <a:srgbClr val="000000">
                    <a:alpha val="100000"/>
                  </a:srgbClr>
                </a:solidFill>
                <a:latin typeface="黑体"/>
                <a:ea typeface="黑体"/>
              </a:rPr>
              <a:t>生活中，我们常常看到——</a:t>
            </a:r>
          </a:p>
        </p:txBody>
      </p:sp>
      <p:sp>
        <p:nvSpPr>
          <p:cNvPr id="5" name="文本2"/>
          <p:cNvSpPr txBox="1"/>
          <p:nvPr/>
        </p:nvSpPr>
        <p:spPr>
          <a:xfrm>
            <a:off x="895455" y="4252303"/>
            <a:ext cx="1124560" cy="1244079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3000" b="0" i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</a:rPr>
              <a:t>借助坡道</a:t>
            </a:r>
          </a:p>
        </p:txBody>
      </p:sp>
      <p:sp>
        <p:nvSpPr>
          <p:cNvPr id="6" name="文本3"/>
          <p:cNvSpPr txBox="1"/>
          <p:nvPr/>
        </p:nvSpPr>
        <p:spPr>
          <a:xfrm>
            <a:off x="10445277" y="4162406"/>
            <a:ext cx="1421873" cy="1196213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3000" b="0" i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</a:rPr>
              <a:t>借助斜坡踏板</a:t>
            </a:r>
          </a:p>
        </p:txBody>
      </p:sp>
      <p:sp>
        <p:nvSpPr>
          <p:cNvPr id="7" name="形状1"/>
          <p:cNvSpPr txBox="1"/>
          <p:nvPr/>
        </p:nvSpPr>
        <p:spPr>
          <a:xfrm>
            <a:off x="-244472" y="262255"/>
            <a:ext cx="6595748" cy="491490"/>
          </a:xfrm>
          <a:prstGeom prst="rect"/>
          <a:solidFill>
            <a:srgbClr val="FFFFFF">
              <a:alpha val="0"/>
            </a:srgbClr>
          </a:solidFill>
          <a:ln w="9525">
            <a:solidFill>
              <a:srgbClr val="FFFFFF">
                <a:alpha val="0"/>
              </a:srgbClr>
            </a:solidFill>
            <a:prstDash val="solid"/>
          </a:ln>
        </p:spPr>
        <p:txBody>
          <a:bodyPr anchor="t"/>
          <a:lstStyle/>
          <a:p>
            <a:pPr marL="0" algn="ctr">
              <a:lnSpc>
                <a:spcPts val="4200"/>
              </a:lnSpc>
            </a:pPr>
            <a:r>
              <a:rPr lang="zh-CN" altLang="en-US" sz="3499" b="1" i="0" dirty="0">
                <a:solidFill>
                  <a:srgbClr val="000000">
                    <a:alpha val="100000"/>
                  </a:srgbClr>
                </a:solidFill>
                <a:latin typeface="楷体"/>
                <a:ea typeface="楷体"/>
              </a:rPr>
              <a:t>你有好的解决办法吗？</a:t>
            </a:r>
          </a:p>
        </p:txBody>
      </p: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ransition spd="slow" p14:dur="500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7" presetID="42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5" grpId="0" animBg="1"/>
      <p:bldP spid="6" grpId="0" animBg="1"/>
    </p:bldLst>
  </p:timing>
</p:sld>
</file>

<file path=ppt/slides/slide5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1"/>
          <p:cNvSpPr txBox="1"/>
          <p:nvPr/>
        </p:nvSpPr>
        <p:spPr>
          <a:xfrm>
            <a:off x="2115636" y="4334037"/>
            <a:ext cx="8571109" cy="1196213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3000" b="1" i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</a:rPr>
              <a:t>像搭在车厢与地面之间的长硬板这样，</a:t>
            </a:r>
          </a:p>
          <a:p>
            <a:pPr marL="0" algn="l"/>
            <a:r>
              <a:rPr lang="zh-CN" altLang="en-US" sz="3000" b="1" i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</a:rPr>
              <a:t>与地面有一定的夹角（坡度）的面，叫作斜面。</a:t>
            </a:r>
          </a:p>
        </p:txBody>
      </p:sp>
      <p:pic>
        <p:nvPicPr>
          <p:cNvPr id="3" name="图片1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3763" y="1282560"/>
            <a:ext cx="4968459" cy="2662828"/>
          </a:xfrm>
          <a:prstGeom prst="rect">
            <a:avLst/>
          </a:prstGeom>
        </p:spPr>
      </p:pic>
      <p:pic>
        <p:nvPicPr>
          <p:cNvPr id="4" name="图片2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0" t="8666" r="0" b="0"/>
          <a:stretch>
            <a:fillRect/>
          </a:stretch>
        </p:blipFill>
        <p:spPr>
          <a:xfrm>
            <a:off x="1040063" y="1036472"/>
            <a:ext cx="4743450" cy="3154751"/>
          </a:xfrm>
          <a:prstGeom prst="rect">
            <a:avLst/>
          </a:prstGeom>
        </p:spPr>
      </p:pic>
      <p:grpSp>
        <p:nvGrpSpPr>
          <p:cNvPr id="5" name="组合1"/>
          <p:cNvGrpSpPr/>
          <p:nvPr/>
        </p:nvGrpSpPr>
        <p:grpSpPr>
          <a:xfrm>
            <a:off x="2213769" y="2654011"/>
            <a:ext cx="2022578" cy="1042124"/>
            <a:chOff x="0" y="0"/>
            <a:chExt cx="2022578" cy="1042124"/>
          </a:xfrm>
        </p:grpSpPr>
        <p:sp>
          <p:nvSpPr>
            <p:cNvPr id="6" name="形状1"/>
            <p:cNvSpPr txBox="1"/>
            <p:nvPr/>
          </p:nvSpPr>
          <p:spPr>
            <a:xfrm flipH="1">
              <a:off x="0" y="0"/>
              <a:ext cx="1920355" cy="1015386"/>
            </a:xfrm>
            <a:prstGeom prst="line"/>
            <a:solidFill>
              <a:srgbClr val="FF0099">
                <a:alpha val="100000"/>
              </a:srgbClr>
            </a:solidFill>
            <a:ln w="47625">
              <a:solidFill>
                <a:srgbClr val="FF0099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7" name="形状2"/>
            <p:cNvSpPr txBox="1"/>
            <p:nvPr/>
          </p:nvSpPr>
          <p:spPr>
            <a:xfrm flipV="1">
              <a:off x="9676" y="742502"/>
              <a:ext cx="2012902" cy="299622"/>
            </a:xfrm>
            <a:prstGeom prst="line"/>
            <a:solidFill>
              <a:srgbClr val="FF0099">
                <a:alpha val="100000"/>
              </a:srgbClr>
            </a:solidFill>
            <a:ln w="38100">
              <a:solidFill>
                <a:srgbClr val="FF00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8" name="形状3"/>
            <p:cNvSpPr txBox="1"/>
            <p:nvPr/>
          </p:nvSpPr>
          <p:spPr>
            <a:xfrm>
              <a:off x="281772" y="844886"/>
              <a:ext cx="69456" cy="157020"/>
            </a:xfrm>
            <a:custGeom>
              <a:avLst/>
              <a:gdLst>
                <a:gd name="connsiteX0" fmla="*/ 0 w 69456"/>
                <a:gd name="connsiteY0" fmla="*/ 0 h 157020"/>
                <a:gd name="connsiteX1" fmla="*/ 66099 w 69456"/>
                <a:gd name="connsiteY1" fmla="*/ 33899 h 157020"/>
                <a:gd name="connsiteX2" fmla="*/ 72254 w 69456"/>
                <a:gd name="connsiteY2" fmla="*/ 96950 h 157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9456" h="157020" fill="none" stroke="1">
                  <a:moveTo>
                    <a:pt x="0" y="0"/>
                  </a:moveTo>
                  <a:quadBezTo>
                    <a:pt x="66099" y="33899"/>
                    <a:pt x="69176" y="65425"/>
                  </a:quadBezTo>
                  <a:quadBezTo>
                    <a:pt x="72254" y="96950"/>
                    <a:pt x="41506" y="157019"/>
                  </a:quadBezTo>
                </a:path>
              </a:pathLst>
            </a:custGeom>
            <a:solidFill>
              <a:srgbClr val="FF0099">
                <a:alpha val="100000"/>
              </a:srgbClr>
            </a:solidFill>
            <a:ln w="19050">
              <a:solidFill>
                <a:srgbClr val="FFEE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ctr"/>
            </a:p>
          </p:txBody>
        </p:sp>
      </p:grp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ransition spd="slow" p14:dur="500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6" fill="hold">
                      <p:stCondLst>
                        <p:cond delay="indefinite"/>
                      </p:stCondLst>
                      <p:childTnLst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1"/>
          <p:cNvSpPr txBox="1"/>
          <p:nvPr/>
        </p:nvSpPr>
        <p:spPr>
          <a:xfrm>
            <a:off x="2176062" y="1063085"/>
            <a:ext cx="7902797" cy="712708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3000" b="0" i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</a:rPr>
              <a:t>苏教版小学科学五年级上册第四单元简单机械</a:t>
            </a:r>
          </a:p>
        </p:txBody>
      </p:sp>
      <p:sp>
        <p:nvSpPr>
          <p:cNvPr id="3" name="文本2"/>
          <p:cNvSpPr txBox="1"/>
          <p:nvPr/>
        </p:nvSpPr>
        <p:spPr>
          <a:xfrm>
            <a:off x="3510953" y="2798645"/>
            <a:ext cx="5856761" cy="1263237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6399" b="1" i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</a:rPr>
              <a:t>16.斜坡的启示</a:t>
            </a:r>
          </a:p>
        </p:txBody>
      </p: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</p:sld>
</file>

<file path=ppt/slides/slide7.xml><?xml version="1.0" encoding="utf-8"?>
<p:sld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1"/>
          <p:cNvSpPr txBox="1"/>
          <p:nvPr/>
        </p:nvSpPr>
        <p:spPr>
          <a:xfrm>
            <a:off x="522103" y="299676"/>
            <a:ext cx="5114925" cy="693356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3000" b="0" i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</a:rPr>
              <a:t>研究：斜面有什么作用呢？</a:t>
            </a:r>
          </a:p>
        </p:txBody>
      </p:sp>
      <p:pic>
        <p:nvPicPr>
          <p:cNvPr id="3" name="图片1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7179" t="0" r="23717" b="8461"/>
          <a:stretch>
            <a:fillRect/>
          </a:stretch>
        </p:blipFill>
        <p:spPr>
          <a:xfrm>
            <a:off x="668855" y="4243958"/>
            <a:ext cx="1083617" cy="1411901"/>
          </a:xfrm>
          <a:prstGeom prst="rect">
            <a:avLst/>
          </a:prstGeom>
        </p:spPr>
      </p:pic>
      <p:grpSp>
        <p:nvGrpSpPr>
          <p:cNvPr id="4" name="组合1"/>
          <p:cNvGrpSpPr/>
          <p:nvPr/>
        </p:nvGrpSpPr>
        <p:grpSpPr>
          <a:xfrm>
            <a:off x="796347" y="1235640"/>
            <a:ext cx="2765355" cy="2765365"/>
            <a:chOff x="0" y="0"/>
            <a:chExt cx="2765355" cy="2765365"/>
          </a:xfrm>
        </p:grpSpPr>
        <p:pic>
          <p:nvPicPr>
            <p:cNvPr id="5" name="图片2">
              <a:extLst>
                <a:ext uri="{FF2B5EF4-FFF2-40B4-BE49-F238E27FC236}">
                  <a16:creationId xmlns:a16="http://schemas.microsoft.com/office/drawing/2014/main" id="{69ED34C6-1862-8A8A-03F9-2D1EFC8C321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2765355" cy="2765365"/>
            </a:xfrm>
            <a:prstGeom prst="rect">
              <a:avLst/>
            </a:prstGeom>
          </p:spPr>
        </p:pic>
        <p:sp>
          <p:nvSpPr>
            <p:cNvPr id="6" name="形状2"/>
            <p:cNvSpPr txBox="1"/>
            <p:nvPr/>
          </p:nvSpPr>
          <p:spPr>
            <a:xfrm flipH="1">
              <a:off x="666637" y="1533522"/>
              <a:ext cx="1093952" cy="875010"/>
            </a:xfrm>
            <a:prstGeom prst="line"/>
            <a:solidFill>
              <a:srgbClr val="FF0099">
                <a:alpha val="100000"/>
              </a:srgbClr>
            </a:solidFill>
            <a:ln w="47625">
              <a:solidFill>
                <a:srgbClr val="FF0099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7" name="形状3"/>
            <p:cNvSpPr txBox="1"/>
            <p:nvPr/>
          </p:nvSpPr>
          <p:spPr>
            <a:xfrm flipV="1">
              <a:off x="696108" y="2255623"/>
              <a:ext cx="1077611" cy="151213"/>
            </a:xfrm>
            <a:prstGeom prst="line"/>
            <a:solidFill>
              <a:srgbClr val="FF0099">
                <a:alpha val="100000"/>
              </a:srgbClr>
            </a:solidFill>
            <a:ln w="38100">
              <a:solidFill>
                <a:srgbClr val="FF00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8" name="形状4"/>
            <p:cNvSpPr txBox="1"/>
            <p:nvPr/>
          </p:nvSpPr>
          <p:spPr>
            <a:xfrm>
              <a:off x="1001006" y="2199841"/>
              <a:ext cx="119903" cy="95535"/>
            </a:xfrm>
            <a:custGeom>
              <a:avLst/>
              <a:gdLst>
                <a:gd name="connsiteX0" fmla="*/ 0 w 119903"/>
                <a:gd name="connsiteY0" fmla="*/ 0 h 95535"/>
                <a:gd name="connsiteX1" fmla="*/ 114106 w 119903"/>
                <a:gd name="connsiteY1" fmla="*/ 20625 h 95535"/>
                <a:gd name="connsiteX2" fmla="*/ 124732 w 119903"/>
                <a:gd name="connsiteY2" fmla="*/ 58987 h 95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9903" h="95535" fill="none" stroke="1">
                  <a:moveTo>
                    <a:pt x="0" y="0"/>
                  </a:moveTo>
                  <a:quadBezTo>
                    <a:pt x="114106" y="20625"/>
                    <a:pt x="119419" y="39806"/>
                  </a:quadBezTo>
                  <a:quadBezTo>
                    <a:pt x="124732" y="58987"/>
                    <a:pt x="71652" y="95535"/>
                  </a:quadBezTo>
                </a:path>
              </a:pathLst>
            </a:custGeom>
            <a:solidFill>
              <a:srgbClr val="FF0099">
                <a:alpha val="100000"/>
              </a:srgbClr>
            </a:solidFill>
            <a:ln w="19050">
              <a:solidFill>
                <a:srgbClr val="FFEE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ctr"/>
            </a:p>
          </p:txBody>
        </p:sp>
      </p:grpSp>
      <p:sp>
        <p:nvSpPr>
          <p:cNvPr id="9" name="形状1"/>
          <p:cNvSpPr txBox="1"/>
          <p:nvPr/>
        </p:nvSpPr>
        <p:spPr>
          <a:xfrm flipH="1">
            <a:off x="2580899" y="2784363"/>
            <a:ext cx="1191" cy="693849"/>
          </a:xfrm>
          <a:prstGeom prst="line"/>
          <a:solidFill>
            <a:srgbClr val="FF0099">
              <a:alpha val="100000"/>
            </a:srgbClr>
          </a:solidFill>
          <a:ln w="38100">
            <a:solidFill>
              <a:srgbClr val="FFEE00">
                <a:alpha val="100000"/>
              </a:srgbClr>
            </a:solidFill>
          </a:ln>
        </p:spPr>
        <p:txBody>
          <a:bodyPr anchor="ctr"/>
          <a:lstStyle/>
          <a:p>
            <a:pPr marL="0" algn="ctr"/>
          </a:p>
        </p:txBody>
      </p:sp>
      <p:sp>
        <p:nvSpPr>
          <p:cNvPr id="10" name="文本2"/>
          <p:cNvSpPr txBox="1"/>
          <p:nvPr/>
        </p:nvSpPr>
        <p:spPr>
          <a:xfrm>
            <a:off x="3561255" y="1235421"/>
            <a:ext cx="8409784" cy="2704783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3000" b="0" i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</a:rPr>
              <a:t>实验步骤：</a:t>
            </a:r>
          </a:p>
          <a:p>
            <a:pPr marL="0" algn="l"/>
            <a:r>
              <a:rPr lang="zh-CN" altLang="en-US" sz="3000" b="0" i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</a:rPr>
              <a:t>①测量竖直抬升重物所用的力；</a:t>
            </a:r>
          </a:p>
          <a:p>
            <a:pPr marL="0" algn="l"/>
            <a:r>
              <a:rPr lang="zh-CN" altLang="en-US" sz="3000" b="0" i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</a:rPr>
              <a:t>②测量沿斜面拉动重物所用的力；</a:t>
            </a:r>
          </a:p>
          <a:p>
            <a:pPr marL="0" algn="l"/>
            <a:r>
              <a:rPr lang="zh-CN" altLang="en-US" sz="3000" b="0" i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</a:rPr>
              <a:t>③多次测量、取平均值！（保留小数点后两位）</a:t>
            </a:r>
          </a:p>
          <a:p>
            <a:pPr marL="0" algn="l"/>
            <a:r>
              <a:rPr lang="zh-CN" altLang="en-US" sz="3000" b="0" i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</a:rPr>
              <a:t>④分工合作，及时记录数据。</a:t>
            </a:r>
          </a:p>
        </p:txBody>
      </p:sp>
      <p:sp>
        <p:nvSpPr>
          <p:cNvPr id="11" name="文本3"/>
          <p:cNvSpPr txBox="1"/>
          <p:nvPr/>
        </p:nvSpPr>
        <p:spPr>
          <a:xfrm>
            <a:off x="3561702" y="4001005"/>
            <a:ext cx="5629275" cy="1699070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3000" b="1" i="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</a:rPr>
              <a:t>注意：</a:t>
            </a:r>
            <a:r>
              <a:rPr lang="zh-CN" altLang="en-US" sz="3000" b="0" i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</a:rPr>
              <a:t/>
            </a:r>
          </a:p>
          <a:p>
            <a:pPr marL="0" algn="l"/>
            <a:r>
              <a:rPr lang="zh-CN" altLang="en-US" sz="3000" b="0" i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</a:rPr>
              <a:t>正确使用弹簧测力计；</a:t>
            </a:r>
          </a:p>
          <a:p>
            <a:pPr marL="0" algn="l"/>
            <a:r>
              <a:rPr lang="zh-CN" altLang="en-US" sz="3000" b="0" i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</a:rPr>
              <a:t>沿斜面</a:t>
            </a:r>
            <a:r>
              <a:rPr lang="zh-CN" altLang="en-US" sz="3000" b="0" i="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</a:rPr>
              <a:t>缓慢匀速</a:t>
            </a:r>
            <a:r>
              <a:rPr lang="zh-CN" altLang="en-US" sz="3000" b="0" i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</a:rPr>
              <a:t>拉动。</a:t>
            </a:r>
          </a:p>
        </p:txBody>
      </p: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6" fill="hold">
                      <p:stCondLst>
                        <p:cond delay="indefinite"/>
                      </p:stCondLst>
                      <p:childTnLst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8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1"/>
          <p:cNvSpPr txBox="1"/>
          <p:nvPr/>
        </p:nvSpPr>
        <p:spPr>
          <a:xfrm>
            <a:off x="1883207" y="1016165"/>
            <a:ext cx="9439275" cy="1190054"/>
          </a:xfrm>
          <a:prstGeom prst="rect">
            <a:avLst/>
          </a:prstGeom>
          <a:noFill/>
        </p:spPr>
        <p:txBody>
          <a:bodyPr anchor="t"/>
          <a:lstStyle/>
          <a:p>
            <a:pPr marL="0" algn="ctr"/>
            <a:r>
              <a:rPr lang="zh-CN" altLang="en-US" sz="2299" b="1" i="0" dirty="0">
                <a:solidFill>
                  <a:srgbClr val="000000">
                    <a:alpha val="100000"/>
                  </a:srgbClr>
                </a:solidFill>
                <a:latin typeface="宋体"/>
                <a:ea typeface="宋体"/>
              </a:rPr>
              <a:t>《斜坡的启示》实验记录单</a:t>
            </a:r>
          </a:p>
          <a:p>
            <a:pPr marL="0" algn="l"/>
            <a:r>
              <a:rPr lang="zh-CN" altLang="en-US" sz="2299" b="1" i="0" dirty="0">
                <a:solidFill>
                  <a:srgbClr val="000000">
                    <a:alpha val="100000"/>
                  </a:srgbClr>
                </a:solidFill>
                <a:latin typeface="宋体"/>
                <a:ea typeface="宋体"/>
              </a:rPr>
              <a:t>探究问题：斜面有什么作用？</a:t>
            </a:r>
          </a:p>
          <a:p>
            <a:pPr marL="0" algn="l"/>
            <a:r>
              <a:rPr lang="zh-CN" altLang="en-US" sz="2299" b="1" i="0" dirty="0">
                <a:solidFill>
                  <a:srgbClr val="000000">
                    <a:alpha val="100000"/>
                  </a:srgbClr>
                </a:solidFill>
                <a:latin typeface="宋体"/>
                <a:ea typeface="宋体"/>
              </a:rPr>
              <a:t>我们推测：__________________________________________</a:t>
            </a:r>
          </a:p>
        </p:txBody>
      </p:sp>
      <p:pic>
        <p:nvPicPr>
          <p:cNvPr id="3" name="图片1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3321" y="2133895"/>
            <a:ext cx="8001000" cy="2839060"/>
          </a:xfrm>
          <a:prstGeom prst="rect">
            <a:avLst/>
          </a:prstGeom>
        </p:spPr>
      </p:pic>
      <p:sp>
        <p:nvSpPr>
          <p:cNvPr id="4" name="文本2"/>
          <p:cNvSpPr txBox="1"/>
          <p:nvPr/>
        </p:nvSpPr>
        <p:spPr>
          <a:xfrm>
            <a:off x="1995554" y="5002044"/>
            <a:ext cx="2190750" cy="509175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2199" b="1" i="0" dirty="0">
                <a:solidFill>
                  <a:srgbClr val="000000">
                    <a:alpha val="100000"/>
                  </a:srgbClr>
                </a:solidFill>
                <a:latin typeface="宋体"/>
                <a:ea typeface="宋体"/>
              </a:rPr>
              <a:t>我们的发现：</a:t>
            </a:r>
          </a:p>
        </p:txBody>
      </p:sp>
      <p:sp>
        <p:nvSpPr>
          <p:cNvPr id="5" name="文本3"/>
          <p:cNvSpPr txBox="1"/>
          <p:nvPr/>
        </p:nvSpPr>
        <p:spPr>
          <a:xfrm>
            <a:off x="3768747" y="4973136"/>
            <a:ext cx="5668566" cy="567118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2599" b="1" i="0" dirty="0">
                <a:solidFill>
                  <a:srgbClr val="000000">
                    <a:alpha val="100000"/>
                  </a:srgbClr>
                </a:solidFill>
                <a:latin typeface="宋体"/>
                <a:ea typeface="宋体"/>
              </a:rPr>
              <a:t>斜面能省力，帮助减轻劳动强度。</a:t>
            </a:r>
          </a:p>
        </p:txBody>
      </p: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6" fill="hold">
                      <p:stCondLst>
                        <p:cond delay="indefinite"/>
                      </p:stCondLst>
                      <p:childTnLst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1"/>
          <p:cNvSpPr txBox="1"/>
          <p:nvPr/>
        </p:nvSpPr>
        <p:spPr>
          <a:xfrm>
            <a:off x="721738" y="271158"/>
            <a:ext cx="7953375" cy="693356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3000" b="0" i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</a:rPr>
              <a:t>研究：斜面的省力程度是否一样呢？</a:t>
            </a:r>
          </a:p>
        </p:txBody>
      </p:sp>
      <p:sp>
        <p:nvSpPr>
          <p:cNvPr id="3" name="文本2"/>
          <p:cNvSpPr txBox="1"/>
          <p:nvPr/>
        </p:nvSpPr>
        <p:spPr>
          <a:xfrm>
            <a:off x="722090" y="1063295"/>
            <a:ext cx="9182100" cy="693356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3000" b="0" i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</a:rPr>
              <a:t>我的猜测：</a:t>
            </a:r>
            <a:r>
              <a:rPr lang="zh-CN" altLang="en-US" sz="3000" b="0" i="0" u="sng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</a:rPr>
              <a:t>                                    </a:t>
            </a:r>
          </a:p>
        </p:txBody>
      </p:sp>
      <p:sp>
        <p:nvSpPr>
          <p:cNvPr id="4" name="文本3"/>
          <p:cNvSpPr txBox="1"/>
          <p:nvPr/>
        </p:nvSpPr>
        <p:spPr>
          <a:xfrm>
            <a:off x="721900" y="1634795"/>
            <a:ext cx="9182100" cy="693356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3000" b="0" i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</a:rPr>
              <a:t>保持不变的是：</a:t>
            </a:r>
            <a:r>
              <a:rPr lang="zh-CN" altLang="en-US" sz="3000" b="0" i="0" u="sng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</a:rPr>
              <a:t>                                    </a:t>
            </a:r>
          </a:p>
        </p:txBody>
      </p:sp>
      <p:sp>
        <p:nvSpPr>
          <p:cNvPr id="5" name="文本4"/>
          <p:cNvSpPr txBox="1"/>
          <p:nvPr/>
        </p:nvSpPr>
        <p:spPr>
          <a:xfrm>
            <a:off x="721957" y="2328215"/>
            <a:ext cx="9182100" cy="693356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3000" b="0" i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</a:rPr>
              <a:t>需要改变的是：</a:t>
            </a:r>
            <a:r>
              <a:rPr lang="zh-CN" altLang="en-US" sz="3000" b="0" i="0" u="sng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</a:rPr>
              <a:t>                                    </a:t>
            </a:r>
          </a:p>
        </p:txBody>
      </p:sp>
      <p:sp>
        <p:nvSpPr>
          <p:cNvPr id="6" name="文本5"/>
          <p:cNvSpPr txBox="1"/>
          <p:nvPr/>
        </p:nvSpPr>
        <p:spPr>
          <a:xfrm>
            <a:off x="3372040" y="1634909"/>
            <a:ext cx="4191000" cy="693356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3000" b="0" i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</a:rPr>
              <a:t>小车、斜面的光滑程度</a:t>
            </a:r>
          </a:p>
        </p:txBody>
      </p:sp>
      <p:sp>
        <p:nvSpPr>
          <p:cNvPr id="7" name="文本6"/>
          <p:cNvSpPr txBox="1"/>
          <p:nvPr/>
        </p:nvSpPr>
        <p:spPr>
          <a:xfrm>
            <a:off x="4045706" y="2328015"/>
            <a:ext cx="2349703" cy="693356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3000" b="0" i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</a:rPr>
              <a:t>斜面的坡度</a:t>
            </a:r>
          </a:p>
        </p:txBody>
      </p:sp>
      <p:pic>
        <p:nvPicPr>
          <p:cNvPr id="8" name="图片1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34182" y="3183636"/>
            <a:ext cx="4471968" cy="2512343"/>
          </a:xfrm>
          <a:prstGeom prst="rect">
            <a:avLst/>
          </a:prstGeom>
        </p:spPr>
      </p:pic>
      <p:pic>
        <p:nvPicPr>
          <p:cNvPr id="9" name="图片2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8510" y="3183341"/>
            <a:ext cx="4471464" cy="2512057"/>
          </a:xfrm>
          <a:prstGeom prst="rect">
            <a:avLst/>
          </a:prstGeom>
        </p:spPr>
      </p:pic>
      <p:sp>
        <p:nvSpPr>
          <p:cNvPr id="10" name="文本7"/>
          <p:cNvSpPr txBox="1"/>
          <p:nvPr/>
        </p:nvSpPr>
        <p:spPr>
          <a:xfrm>
            <a:off x="4298394" y="5574192"/>
            <a:ext cx="1051912" cy="784416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4099" b="1" i="0" dirty="0">
                <a:solidFill>
                  <a:srgbClr val="FF0000">
                    <a:alpha val="100000"/>
                  </a:srgbClr>
                </a:solidFill>
                <a:latin typeface="方正粗黑宋简体"/>
                <a:ea typeface="方正粗黑宋简体"/>
              </a:rPr>
              <a:t>1档</a:t>
            </a:r>
          </a:p>
        </p:txBody>
      </p:sp>
      <p:sp>
        <p:nvSpPr>
          <p:cNvPr id="11" name="文本8"/>
          <p:cNvSpPr txBox="1"/>
          <p:nvPr/>
        </p:nvSpPr>
        <p:spPr>
          <a:xfrm>
            <a:off x="10202999" y="5695502"/>
            <a:ext cx="1051912" cy="784416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4099" b="1" i="0" dirty="0">
                <a:solidFill>
                  <a:srgbClr val="FF0000">
                    <a:alpha val="100000"/>
                  </a:srgbClr>
                </a:solidFill>
                <a:latin typeface="方正粗黑宋简体"/>
                <a:ea typeface="方正粗黑宋简体"/>
              </a:rPr>
              <a:t>3档</a:t>
            </a:r>
          </a:p>
        </p:txBody>
      </p:sp>
      <p:sp>
        <p:nvSpPr>
          <p:cNvPr id="12" name="文本9"/>
          <p:cNvSpPr txBox="1"/>
          <p:nvPr/>
        </p:nvSpPr>
        <p:spPr>
          <a:xfrm>
            <a:off x="7084124" y="270920"/>
            <a:ext cx="2740228" cy="693356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3000" b="0" i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</a:rPr>
              <a:t>与什么有关？</a:t>
            </a:r>
          </a:p>
        </p:txBody>
      </p: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6" fill="hold">
                      <p:stCondLst>
                        <p:cond delay="indefinite"/>
                      </p:stCondLst>
                      <p:childTnLst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3" grpId="0" animBg="1"/>
      <p:bldP spid="5" grpId="0" animBg="1"/>
      <p:bldP spid="4" grpId="0" animBg="1"/>
      <p:bldP spid="6" grpId="0" animBg="1"/>
      <p:bldP spid="7" grpId="0" animBg="1"/>
      <p:bldP spid="8" grpId="0" animBg="1"/>
      <p:bldP spid="10" grpId="0" animBg="1"/>
      <p:bldP spid="9" grpId="0" animBg="1"/>
      <p:bldP spid="11" grpId="0" animBg="1"/>
    </p:bldLst>
  </p:timing>
</p:sld>
</file>

<file path=ppt/theme/theme1.xml><?xml version="1.0" encoding="utf-8"?>
<a:theme xmlns:thm15="http://schemas.microsoft.com/office/thememl/2012/main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ap:Properties xmlns:vt="http://schemas.openxmlformats.org/officeDocument/2006/docPropsVTypes" xmlns:ap="http://schemas.openxmlformats.org/officeDocument/2006/extended-properties">
  <ap:TotalTime>0</ap:TotalTime>
  <ap:Words>0</ap:Words>
  <ap:Application>Microsoft Office PowerPoint</ap:Application>
  <ap:PresentationFormat>宽屏</ap:PresentationFormat>
  <ap:Paragraphs>0</ap:Paragraphs>
  <ap:Slides>1</ap:Slides>
  <ap:Notes>0</ap:Notes>
  <ap:HiddenSlides>0</ap:HiddenSlides>
  <ap:MMClips>0</ap:MMClips>
  <ap:ScaleCrop>false</ap:ScaleCrop>
  <ap:HeadingPairs>
    <vt:vector baseType="variant" size="6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ap:HeadingPairs>
  <ap:TitlesOfParts>
    <vt:vector baseType="lpstr" size="3">
      <vt:lpstr>Arial</vt:lpstr>
      <vt:lpstr>Office 主题​​</vt:lpstr>
      <vt:lpstr>PowerPoint 演示文稿</vt:lpstr>
    </vt:vector>
  </ap:TitlesOfParts>
  <ap:Company/>
  <ap:LinksUpToDate>false</ap:LinksUpToDate>
  <ap:SharedDoc>false</ap:SharedDoc>
  <ap:HyperlinksChanged>false</ap:HyperlinksChanged>
  <ap:AppVersion>16.0000</ap:AppVersion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Ju</dc:creator>
  <dc:title>16 斜坡的启示  朱亚娜</dc:title>
  <revision>1</revision>
  <dcterms:created xsi:type="dcterms:W3CDTF">2024-10-30T08:27:16.9448203Z</dcterms:created>
  <dcterms:modified xsi:type="dcterms:W3CDTF">2024-10-30T08:27:16.9448402Z</dcterms:modified>
  <lastModifiedBy>Ju</lastModifiedBy>
</coreProperties>
</file>

<file path=docProps/custom.xml><?xml version="1.0" encoding="utf-8"?>
<op:Properties xmlns:vt="http://schemas.openxmlformats.org/officeDocument/2006/docPropsVTypes" xmlns:op="http://schemas.openxmlformats.org/officeDocument/2006/custom-properties">
  <op:property fmtid="{D5CDD505-2E9C-101B-9397-08002B2CF9AE}" pid="2" name="ApplicationName">
    <vt:lpwstr>EasiNote5</vt:lpwstr>
  </op:property>
  <op:property fmtid="{D5CDD505-2E9C-101B-9397-08002B2CF9AE}" pid="3" name="ApplicationVersion">
    <vt:lpwstr>5.2.4.8298</vt:lpwstr>
  </op:property>
  <op:property fmtid="{D5CDD505-2E9C-101B-9397-08002B2CF9AE}" pid="4" name="EasiNoteCoursewareInfo">
    <vt:lpwstr>a4e99dcc-432c-4553-b770-2f1b5a0e5100:11</vt:lpwstr>
  </op:property>
  <op:property fmtid="{D5CDD505-2E9C-101B-9397-08002B2CF9AE}" pid="5" name="EasiNoteDocumentName">
    <vt:lpwstr>16 斜坡的启示  朱亚娜</vt:lpwstr>
  </op:property>
  <op:property fmtid="{D5CDD505-2E9C-101B-9397-08002B2CF9AE}" pid="6" name="EasiNoteAuthor">
    <vt:lpwstr>vymxnpvsigtwsnxtlnorjz1l92845651</vt:lpwstr>
  </op:property>
</op:Properties>
</file>