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3.svg" ContentType="image/svg+xml"/>
  <Override PartName="/ppt/media/image16.svg" ContentType="image/svg+xml"/>
  <Override PartName="/ppt/media/image8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84" r:id="rId6"/>
    <p:sldId id="309" r:id="rId7"/>
    <p:sldId id="273" r:id="rId8"/>
    <p:sldId id="310" r:id="rId9"/>
    <p:sldId id="263" r:id="rId10"/>
    <p:sldId id="311" r:id="rId11"/>
    <p:sldId id="267" r:id="rId12"/>
    <p:sldId id="313" r:id="rId13"/>
    <p:sldId id="315" r:id="rId14"/>
    <p:sldId id="316" r:id="rId15"/>
    <p:sldId id="262" r:id="rId16"/>
    <p:sldId id="269" r:id="rId17"/>
    <p:sldId id="317" r:id="rId18"/>
    <p:sldId id="265" r:id="rId19"/>
    <p:sldId id="274" r:id="rId20"/>
    <p:sldId id="264" r:id="rId21"/>
    <p:sldId id="259" r:id="rId22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0B787F"/>
    <a:srgbClr val="79C6DA"/>
    <a:srgbClr val="BCE5F9"/>
    <a:srgbClr val="37A7D6"/>
    <a:srgbClr val="BCE4F9"/>
    <a:srgbClr val="BAE3F8"/>
    <a:srgbClr val="C6EEFA"/>
    <a:srgbClr val="36A6C4"/>
    <a:srgbClr val="33C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162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2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85C3D-E0F7-4A90-8578-3333C8FBF48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825E-E492-4A53-8F86-12680B9B64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85C3D-E0F7-4A90-8578-3333C8FBF48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825E-E492-4A53-8F86-12680B9B64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96"/>
          <a:stretch>
            <a:fillRect/>
          </a:stretch>
        </p:blipFill>
        <p:spPr>
          <a:xfrm rot="5400000" flipH="1" flipV="1">
            <a:off x="2667001" y="-2667002"/>
            <a:ext cx="6858000" cy="121920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85C3D-E0F7-4A90-8578-3333C8FBF48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825E-E492-4A53-8F86-12680B9B64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85C3D-E0F7-4A90-8578-3333C8FBF48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825E-E492-4A53-8F86-12680B9B64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85C3D-E0F7-4A90-8578-3333C8FBF48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825E-E492-4A53-8F86-12680B9B64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85C3D-E0F7-4A90-8578-3333C8FBF48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825E-E492-4A53-8F86-12680B9B64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0" b="4671"/>
          <a:stretch>
            <a:fillRect/>
          </a:stretch>
        </p:blipFill>
        <p:spPr>
          <a:xfrm>
            <a:off x="5273176" y="0"/>
            <a:ext cx="6918823" cy="45533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85C3D-E0F7-4A90-8578-3333C8FBF48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825E-E492-4A53-8F86-12680B9B64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85C3D-E0F7-4A90-8578-3333C8FBF48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825E-E492-4A53-8F86-12680B9B64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85C3D-E0F7-4A90-8578-3333C8FBF48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4825E-E492-4A53-8F86-12680B9B645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media" Target="../media/media1.mp3"/><Relationship Id="rId3" Type="http://schemas.openxmlformats.org/officeDocument/2006/relationships/audio" Target="NULL" TargetMode="External"/><Relationship Id="rId2" Type="http://schemas.openxmlformats.org/officeDocument/2006/relationships/image" Target="../media/image3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3.sv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6.sv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6.sv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8.svg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3" t="4227" r="8647" b="62375"/>
          <a:stretch>
            <a:fillRect/>
          </a:stretch>
        </p:blipFill>
        <p:spPr>
          <a:xfrm>
            <a:off x="4735461" y="4771104"/>
            <a:ext cx="3045542" cy="1039761"/>
          </a:xfrm>
          <a:prstGeom prst="rect">
            <a:avLst/>
          </a:prstGeom>
        </p:spPr>
      </p:pic>
      <p:sp>
        <p:nvSpPr>
          <p:cNvPr id="5" name="矩形 4" descr="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"/>
          <p:cNvSpPr/>
          <p:nvPr/>
        </p:nvSpPr>
        <p:spPr>
          <a:xfrm>
            <a:off x="1198880" y="2536190"/>
            <a:ext cx="9794240" cy="1360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6600" dirty="0">
                <a:solidFill>
                  <a:srgbClr val="79C6DA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《做一个学生喜欢的老师》</a:t>
            </a:r>
            <a:endParaRPr lang="zh-CN" altLang="en-US" sz="6600" dirty="0">
              <a:solidFill>
                <a:srgbClr val="79C6DA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963292" y="1253791"/>
            <a:ext cx="42654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rgbClr val="79C6DA"/>
                </a:solidFill>
                <a:latin typeface="义启春暖花开（非商用）" panose="02010601030101010101" pitchFamily="2" charset="-122"/>
                <a:ea typeface="义启春暖花开（非商用）" panose="02010601030101010101" pitchFamily="2" charset="-122"/>
                <a:cs typeface="Open Sans" panose="020B0606030504020204" pitchFamily="34" charset="0"/>
              </a:rPr>
              <a:t>TEACHER</a:t>
            </a:r>
            <a:endParaRPr lang="en-US" altLang="zh-CN" sz="6000" dirty="0">
              <a:solidFill>
                <a:srgbClr val="79C6DA"/>
              </a:solidFill>
              <a:latin typeface="义启春暖花开（非商用）" panose="02010601030101010101" pitchFamily="2" charset="-122"/>
              <a:ea typeface="义启春暖花开（非商用）" panose="02010601030101010101" pitchFamily="2" charset="-122"/>
              <a:cs typeface="Open Sans" panose="020B0606030504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115561" y="5124424"/>
            <a:ext cx="1960880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solidFill>
                  <a:srgbClr val="0B787F"/>
                </a:solidFill>
                <a:latin typeface="+mn-ea"/>
              </a:rPr>
              <a:t>分享人：陈晓姣</a:t>
            </a:r>
            <a:endParaRPr lang="zh-CN" altLang="en-US" sz="2000" dirty="0">
              <a:solidFill>
                <a:srgbClr val="0B787F"/>
              </a:solidFill>
              <a:latin typeface="+mn-ea"/>
            </a:endParaRPr>
          </a:p>
        </p:txBody>
      </p:sp>
      <p:pic>
        <p:nvPicPr>
          <p:cNvPr id="9" name="5c1cdd879699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816.20001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81518" y="1817841"/>
            <a:ext cx="487363" cy="4873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0" t="36236" r="68342" b="41399"/>
          <a:stretch>
            <a:fillRect/>
          </a:stretch>
        </p:blipFill>
        <p:spPr>
          <a:xfrm>
            <a:off x="861638" y="712275"/>
            <a:ext cx="1408793" cy="995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1" fill="hold" grpId="0" nodeType="withEffect" p14:presetBounceEnd="62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9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0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49"/>
                                </p:stCondLst>
                                <p:childTnLst>
                                  <p:par>
                                    <p:cTn id="2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49"/>
                                </p:stCondLst>
                                <p:childTnLst>
                                  <p:par>
                                    <p:cTn id="26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29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  <p:bldLst>
          <p:bldP spid="5" grpId="0"/>
          <p:bldP spid="7" grpId="0"/>
          <p:bldP spid="8" grpId="0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49"/>
                                </p:stCondLst>
                                <p:childTnLst>
                                  <p:par>
                                    <p:cTn id="2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49"/>
                                </p:stCondLst>
                                <p:childTnLst>
                                  <p:par>
                                    <p:cTn id="26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29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  <p:bldLst>
          <p:bldP spid="5" grpId="0"/>
          <p:bldP spid="7" grpId="0"/>
          <p:bldP spid="8" grpId="0" bldLvl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椭圆 70"/>
          <p:cNvSpPr/>
          <p:nvPr/>
        </p:nvSpPr>
        <p:spPr>
          <a:xfrm>
            <a:off x="3213735" y="1435100"/>
            <a:ext cx="2386330" cy="814070"/>
          </a:xfrm>
          <a:prstGeom prst="ellipse">
            <a:avLst/>
          </a:prstGeom>
          <a:solidFill>
            <a:schemeClr val="accent5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3" t="4227" r="8647" b="62375"/>
          <a:stretch>
            <a:fillRect/>
          </a:stretch>
        </p:blipFill>
        <p:spPr>
          <a:xfrm>
            <a:off x="249179" y="111798"/>
            <a:ext cx="3361403" cy="114759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49179" y="598274"/>
            <a:ext cx="27940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rgbClr val="0B787F"/>
                </a:solidFill>
                <a:latin typeface="+mn-ea"/>
              </a:rPr>
              <a:t>02 · </a:t>
            </a:r>
            <a:r>
              <a:rPr lang="zh-CN" altLang="en-US" sz="2400" dirty="0">
                <a:solidFill>
                  <a:srgbClr val="0B787F"/>
                </a:solidFill>
                <a:latin typeface="+mn-ea"/>
              </a:rPr>
              <a:t>阅读</a:t>
            </a:r>
            <a:r>
              <a:rPr lang="zh-CN" altLang="en-US" sz="2400" dirty="0">
                <a:solidFill>
                  <a:srgbClr val="0B787F"/>
                </a:solidFill>
                <a:latin typeface="+mn-ea"/>
              </a:rPr>
              <a:t>思考</a:t>
            </a:r>
            <a:endParaRPr lang="zh-CN" altLang="en-US" sz="2400" dirty="0">
              <a:solidFill>
                <a:srgbClr val="0B787F"/>
              </a:solidFill>
              <a:latin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617" y="2195204"/>
            <a:ext cx="3070351" cy="4389421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2506345" y="1488440"/>
            <a:ext cx="27686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rgbClr val="37A7D6"/>
                </a:solidFill>
                <a:latin typeface="微软雅黑" panose="020B0503020204020204" charset="-122"/>
                <a:ea typeface="微软雅黑" panose="020B0503020204020204" charset="-122"/>
              </a:rPr>
              <a:t>      </a:t>
            </a:r>
            <a:r>
              <a:rPr lang="zh-CN" altLang="en-US" sz="4000">
                <a:solidFill>
                  <a:srgbClr val="37A7D6"/>
                </a:solidFill>
                <a:latin typeface="微软雅黑" panose="020B0503020204020204" charset="-122"/>
                <a:ea typeface="微软雅黑" panose="020B0503020204020204" charset="-122"/>
              </a:rPr>
              <a:t>一、</a:t>
            </a:r>
            <a:r>
              <a:rPr lang="en-US" altLang="zh-CN" sz="4000">
                <a:solidFill>
                  <a:srgbClr val="37A7D6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4000">
                <a:solidFill>
                  <a:srgbClr val="37A7D6"/>
                </a:solidFill>
                <a:latin typeface="微软雅黑" panose="020B0503020204020204" charset="-122"/>
                <a:ea typeface="微软雅黑" panose="020B0503020204020204" charset="-122"/>
              </a:rPr>
              <a:t>字</a:t>
            </a:r>
            <a:r>
              <a:rPr lang="en-US" altLang="zh-CN" sz="4000">
                <a:solidFill>
                  <a:srgbClr val="37A7D6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endParaRPr lang="zh-CN" altLang="en-US" sz="4400">
              <a:solidFill>
                <a:srgbClr val="0B78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129665" y="3109595"/>
            <a:ext cx="6440170" cy="31076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2800" b="0" spc="100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lang="zh-CN" sz="2800" b="0" spc="100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当老师的（尤其是语文老师），能写一手好字，第一节课就能赢得学生的好感。”于老师在书中说道：“我的老师和我的语文教学经验告诉我，写字的意义太大了，小学生要写好字。</a:t>
            </a:r>
            <a:endParaRPr lang="zh-CN" altLang="en-US" sz="2800" b="0" spc="1000">
              <a:solidFill>
                <a:schemeClr val="tx1">
                  <a:lumMod val="50000"/>
                  <a:lumOff val="50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0" name="图片 69" descr="343638353633323b343638353931313bb1ca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2214880" y="1364615"/>
            <a:ext cx="684530" cy="6845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71" grpId="0" animBg="1"/>
      <p:bldP spid="71" grpId="1" animBg="1"/>
      <p:bldP spid="15" grpId="0"/>
      <p:bldP spid="15" grpId="1"/>
      <p:bldP spid="19" grpId="0"/>
      <p:bldP spid="1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椭圆 70"/>
          <p:cNvSpPr/>
          <p:nvPr/>
        </p:nvSpPr>
        <p:spPr>
          <a:xfrm>
            <a:off x="7393305" y="1340485"/>
            <a:ext cx="2386330" cy="814070"/>
          </a:xfrm>
          <a:prstGeom prst="ellipse">
            <a:avLst/>
          </a:prstGeom>
          <a:solidFill>
            <a:schemeClr val="accent5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3" t="4227" r="8647" b="62375"/>
          <a:stretch>
            <a:fillRect/>
          </a:stretch>
        </p:blipFill>
        <p:spPr>
          <a:xfrm>
            <a:off x="249179" y="111798"/>
            <a:ext cx="3361403" cy="114759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49179" y="598274"/>
            <a:ext cx="27940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rgbClr val="0B787F"/>
                </a:solidFill>
                <a:latin typeface="+mn-ea"/>
              </a:rPr>
              <a:t>03 · </a:t>
            </a:r>
            <a:r>
              <a:rPr lang="zh-CN" altLang="en-US" sz="2400" dirty="0">
                <a:solidFill>
                  <a:srgbClr val="0B787F"/>
                </a:solidFill>
                <a:latin typeface="+mn-ea"/>
              </a:rPr>
              <a:t>阅读</a:t>
            </a:r>
            <a:r>
              <a:rPr lang="zh-CN" altLang="en-US" sz="2400" dirty="0">
                <a:solidFill>
                  <a:srgbClr val="0B787F"/>
                </a:solidFill>
                <a:latin typeface="+mn-ea"/>
              </a:rPr>
              <a:t>思考</a:t>
            </a:r>
            <a:endParaRPr lang="zh-CN" altLang="en-US" sz="2400" dirty="0">
              <a:solidFill>
                <a:srgbClr val="0B787F"/>
              </a:solidFill>
              <a:latin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52" y="2040899"/>
            <a:ext cx="3070351" cy="4389421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6685915" y="1393825"/>
            <a:ext cx="27686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rgbClr val="37A7D6"/>
                </a:solidFill>
                <a:latin typeface="微软雅黑" panose="020B0503020204020204" charset="-122"/>
                <a:ea typeface="微软雅黑" panose="020B0503020204020204" charset="-122"/>
              </a:rPr>
              <a:t>      </a:t>
            </a:r>
            <a:r>
              <a:rPr lang="zh-CN" altLang="en-US" sz="4000">
                <a:solidFill>
                  <a:srgbClr val="37A7D6"/>
                </a:solidFill>
                <a:latin typeface="微软雅黑" panose="020B0503020204020204" charset="-122"/>
                <a:ea typeface="微软雅黑" panose="020B0503020204020204" charset="-122"/>
              </a:rPr>
              <a:t>一、</a:t>
            </a:r>
            <a:r>
              <a:rPr lang="en-US" altLang="zh-CN" sz="4000">
                <a:solidFill>
                  <a:srgbClr val="37A7D6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4000">
                <a:solidFill>
                  <a:srgbClr val="37A7D6"/>
                </a:solidFill>
                <a:latin typeface="微软雅黑" panose="020B0503020204020204" charset="-122"/>
                <a:ea typeface="微软雅黑" panose="020B0503020204020204" charset="-122"/>
              </a:rPr>
              <a:t>字</a:t>
            </a:r>
            <a:r>
              <a:rPr lang="en-US" altLang="zh-CN" sz="4000">
                <a:solidFill>
                  <a:srgbClr val="37A7D6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endParaRPr lang="zh-CN" altLang="en-US" sz="4400">
              <a:solidFill>
                <a:srgbClr val="0B78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366385" y="2645410"/>
            <a:ext cx="6440170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514350" indent="-514350">
              <a:buAutoNum type="arabicPeriod"/>
            </a:pPr>
            <a:r>
              <a:rPr lang="en-US" altLang="zh-CN" sz="2400" b="0" spc="20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zh-CN" sz="2400" b="0" spc="20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于老师强调练字要成为教师备课的重要内容，每课要求学生写的字，自己必先照着字帖练；</a:t>
            </a:r>
            <a:endParaRPr lang="zh-CN" sz="2400" b="0" spc="200">
              <a:solidFill>
                <a:schemeClr val="tx1">
                  <a:lumMod val="50000"/>
                  <a:lumOff val="50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14350" indent="-514350">
              <a:buAutoNum type="arabicPeriod"/>
            </a:pPr>
            <a:endParaRPr lang="zh-CN" sz="2400" b="0" spc="200">
              <a:solidFill>
                <a:schemeClr val="tx1">
                  <a:lumMod val="50000"/>
                  <a:lumOff val="50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14350" indent="-514350">
              <a:buAutoNum type="arabicPeriod"/>
            </a:pPr>
            <a:r>
              <a:rPr lang="en-US" altLang="zh-CN" sz="2400" b="0" spc="20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sz="2400" b="0" spc="20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要板书的词语，也要练，力求让板书的字成为学生的“字帖”。</a:t>
            </a:r>
            <a:endParaRPr lang="zh-CN" sz="2400" b="0" spc="200">
              <a:solidFill>
                <a:schemeClr val="tx1">
                  <a:lumMod val="50000"/>
                  <a:lumOff val="50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14350" indent="-514350">
              <a:buAutoNum type="arabicPeriod"/>
            </a:pPr>
            <a:endParaRPr lang="zh-CN" sz="2400" b="0" spc="200">
              <a:solidFill>
                <a:schemeClr val="tx1">
                  <a:lumMod val="50000"/>
                  <a:lumOff val="50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14350" indent="-514350">
              <a:buAutoNum type="arabicPeriod"/>
            </a:pPr>
            <a:r>
              <a:rPr lang="en-US" altLang="zh-CN" sz="2400" b="0" spc="20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sz="2400" b="0" spc="20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要琢磨每个字的间架结构，看准每笔的起笔、落笔，不把每个字练好，不会善罢甘休。</a:t>
            </a:r>
            <a:endParaRPr lang="zh-CN" sz="2400" b="0" spc="200">
              <a:solidFill>
                <a:schemeClr val="tx1">
                  <a:lumMod val="50000"/>
                  <a:lumOff val="50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0" name="图片 69" descr="343638353633323b343638353931313bb1c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355715" y="1259205"/>
            <a:ext cx="684530" cy="6845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99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5" grpId="0"/>
      <p:bldP spid="71" grpId="0" animBg="1"/>
      <p:bldP spid="15" grpId="1"/>
      <p:bldP spid="71" grpId="1" animBg="1"/>
      <p:bldP spid="19" grpId="0"/>
      <p:bldP spid="1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椭圆 70"/>
          <p:cNvSpPr/>
          <p:nvPr/>
        </p:nvSpPr>
        <p:spPr>
          <a:xfrm>
            <a:off x="3042920" y="1374140"/>
            <a:ext cx="2769235" cy="956310"/>
          </a:xfrm>
          <a:prstGeom prst="ellipse">
            <a:avLst/>
          </a:prstGeom>
          <a:solidFill>
            <a:schemeClr val="accent5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3" t="4227" r="8647" b="62375"/>
          <a:stretch>
            <a:fillRect/>
          </a:stretch>
        </p:blipFill>
        <p:spPr>
          <a:xfrm>
            <a:off x="249179" y="111798"/>
            <a:ext cx="3361403" cy="114759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49179" y="598274"/>
            <a:ext cx="27940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rgbClr val="0B787F"/>
                </a:solidFill>
                <a:latin typeface="+mn-ea"/>
              </a:rPr>
              <a:t>02 · </a:t>
            </a:r>
            <a:r>
              <a:rPr lang="zh-CN" altLang="en-US" sz="2400" dirty="0">
                <a:solidFill>
                  <a:srgbClr val="0B787F"/>
                </a:solidFill>
                <a:latin typeface="+mn-ea"/>
              </a:rPr>
              <a:t>阅读</a:t>
            </a:r>
            <a:r>
              <a:rPr lang="zh-CN" altLang="en-US" sz="2400" dirty="0">
                <a:solidFill>
                  <a:srgbClr val="0B787F"/>
                </a:solidFill>
                <a:latin typeface="+mn-ea"/>
              </a:rPr>
              <a:t>思考</a:t>
            </a:r>
            <a:endParaRPr lang="zh-CN" altLang="en-US" sz="2400" dirty="0">
              <a:solidFill>
                <a:srgbClr val="0B787F"/>
              </a:solidFill>
              <a:latin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553335" y="1539240"/>
            <a:ext cx="35153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37A7D6"/>
                </a:solidFill>
                <a:latin typeface="微软雅黑" panose="020B0503020204020204" charset="-122"/>
                <a:ea typeface="微软雅黑" panose="020B0503020204020204" charset="-122"/>
              </a:rPr>
              <a:t>      </a:t>
            </a:r>
            <a:r>
              <a:rPr lang="zh-CN" altLang="en-US" sz="3200">
                <a:solidFill>
                  <a:srgbClr val="37A7D6"/>
                </a:solidFill>
                <a:latin typeface="微软雅黑" panose="020B0503020204020204" charset="-122"/>
                <a:ea typeface="微软雅黑" panose="020B0503020204020204" charset="-122"/>
              </a:rPr>
              <a:t>二、</a:t>
            </a:r>
            <a:r>
              <a:rPr lang="en-US" altLang="zh-CN" sz="3200">
                <a:solidFill>
                  <a:srgbClr val="37A7D6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3200">
                <a:solidFill>
                  <a:srgbClr val="37A7D6"/>
                </a:solidFill>
                <a:latin typeface="微软雅黑" panose="020B0503020204020204" charset="-122"/>
                <a:ea typeface="微软雅黑" panose="020B0503020204020204" charset="-122"/>
              </a:rPr>
              <a:t>朗读</a:t>
            </a:r>
            <a:r>
              <a:rPr lang="en-US" altLang="zh-CN" sz="3200">
                <a:solidFill>
                  <a:srgbClr val="37A7D6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endParaRPr lang="en-US" altLang="zh-CN" sz="3200">
              <a:solidFill>
                <a:srgbClr val="37A7D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129665" y="3282315"/>
            <a:ext cx="6440170" cy="22453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2800" b="0" spc="100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lang="zh-CN" sz="2800" b="0" spc="100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“朗读受朗读者智力、能力、感受力、表现力、道德情操、审美情趣的制约，所以教师要加强修养，提高自己的综合素养。”</a:t>
            </a:r>
            <a:endParaRPr lang="zh-CN" sz="2800" b="0" spc="1000">
              <a:solidFill>
                <a:schemeClr val="tx1">
                  <a:lumMod val="50000"/>
                  <a:lumOff val="50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图片 3" descr="安静的看书的两个人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9835" y="1972310"/>
            <a:ext cx="4469765" cy="4302125"/>
          </a:xfrm>
          <a:prstGeom prst="rect">
            <a:avLst/>
          </a:prstGeom>
        </p:spPr>
      </p:pic>
      <p:pic>
        <p:nvPicPr>
          <p:cNvPr id="6" name="图片 5" descr="32313538373732373b32313538373631393bbbb0cdb2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09470" y="1423670"/>
            <a:ext cx="741680" cy="7416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3" grpId="0" animBg="1"/>
      <p:bldP spid="15" grpId="0"/>
      <p:bldP spid="19" grpId="0"/>
      <p:bldP spid="71" grpId="1" animBg="1"/>
      <p:bldP spid="3" grpId="1" animBg="1"/>
      <p:bldP spid="15" grpId="1"/>
      <p:bldP spid="1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椭圆 70"/>
          <p:cNvSpPr/>
          <p:nvPr/>
        </p:nvSpPr>
        <p:spPr>
          <a:xfrm>
            <a:off x="6962775" y="1499870"/>
            <a:ext cx="2769235" cy="956310"/>
          </a:xfrm>
          <a:prstGeom prst="ellipse">
            <a:avLst/>
          </a:prstGeom>
          <a:solidFill>
            <a:schemeClr val="accent5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3" t="4227" r="8647" b="62375"/>
          <a:stretch>
            <a:fillRect/>
          </a:stretch>
        </p:blipFill>
        <p:spPr>
          <a:xfrm>
            <a:off x="249179" y="111798"/>
            <a:ext cx="3361403" cy="114759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49179" y="598274"/>
            <a:ext cx="27940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rgbClr val="0B787F"/>
                </a:solidFill>
                <a:latin typeface="+mn-ea"/>
              </a:rPr>
              <a:t>02 · </a:t>
            </a:r>
            <a:r>
              <a:rPr lang="zh-CN" altLang="en-US" sz="2400" dirty="0">
                <a:solidFill>
                  <a:srgbClr val="0B787F"/>
                </a:solidFill>
                <a:latin typeface="+mn-ea"/>
              </a:rPr>
              <a:t>阅读</a:t>
            </a:r>
            <a:r>
              <a:rPr lang="zh-CN" altLang="en-US" sz="2400" dirty="0">
                <a:solidFill>
                  <a:srgbClr val="0B787F"/>
                </a:solidFill>
                <a:latin typeface="+mn-ea"/>
              </a:rPr>
              <a:t>思考</a:t>
            </a:r>
            <a:endParaRPr lang="zh-CN" altLang="en-US" sz="2400" dirty="0">
              <a:solidFill>
                <a:srgbClr val="0B787F"/>
              </a:solidFill>
              <a:latin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484620" y="1653540"/>
            <a:ext cx="35153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37A7D6"/>
                </a:solidFill>
                <a:latin typeface="微软雅黑" panose="020B0503020204020204" charset="-122"/>
                <a:ea typeface="微软雅黑" panose="020B0503020204020204" charset="-122"/>
              </a:rPr>
              <a:t>      </a:t>
            </a:r>
            <a:r>
              <a:rPr lang="zh-CN" altLang="en-US" sz="3200">
                <a:solidFill>
                  <a:srgbClr val="37A7D6"/>
                </a:solidFill>
                <a:latin typeface="微软雅黑" panose="020B0503020204020204" charset="-122"/>
                <a:ea typeface="微软雅黑" panose="020B0503020204020204" charset="-122"/>
              </a:rPr>
              <a:t>二、</a:t>
            </a:r>
            <a:r>
              <a:rPr lang="en-US" altLang="zh-CN" sz="3200">
                <a:solidFill>
                  <a:srgbClr val="37A7D6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3200">
                <a:solidFill>
                  <a:srgbClr val="37A7D6"/>
                </a:solidFill>
                <a:latin typeface="微软雅黑" panose="020B0503020204020204" charset="-122"/>
                <a:ea typeface="微软雅黑" panose="020B0503020204020204" charset="-122"/>
              </a:rPr>
              <a:t>朗读</a:t>
            </a:r>
            <a:r>
              <a:rPr lang="en-US" altLang="zh-CN" sz="3200">
                <a:solidFill>
                  <a:srgbClr val="37A7D6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endParaRPr lang="en-US" altLang="zh-CN" sz="3200">
              <a:solidFill>
                <a:srgbClr val="37A7D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233035" y="3024505"/>
            <a:ext cx="6440170" cy="31076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2800" b="0" spc="100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lang="zh-CN" sz="2800" b="0" spc="100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”教师如能达到“见文生情”的朗读水平，即便不讲朗读技巧，只是一遍一遍地读给学生听，然后让学生一遍一遍地跟读，时间久了，学生的朗读水平也会自然而然地跟着提高。</a:t>
            </a:r>
            <a:endParaRPr lang="zh-CN" sz="2800" b="0" spc="1000">
              <a:solidFill>
                <a:schemeClr val="tx1">
                  <a:lumMod val="50000"/>
                  <a:lumOff val="50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图片 3" descr="安静的看书的两个人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20" y="2426970"/>
            <a:ext cx="4469765" cy="4302125"/>
          </a:xfrm>
          <a:prstGeom prst="rect">
            <a:avLst/>
          </a:prstGeom>
        </p:spPr>
      </p:pic>
      <p:pic>
        <p:nvPicPr>
          <p:cNvPr id="6" name="图片 5" descr="32313538373732373b32313538373631393bbbb0cdb2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21095" y="1518920"/>
            <a:ext cx="741680" cy="7416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3" grpId="0" animBg="1"/>
      <p:bldP spid="15" grpId="0"/>
      <p:bldP spid="19" grpId="0"/>
      <p:bldP spid="71" grpId="1" animBg="1"/>
      <p:bldP spid="3" grpId="1" animBg="1"/>
      <p:bldP spid="15" grpId="1"/>
      <p:bldP spid="1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3" t="4227" r="8647" b="62375"/>
          <a:stretch>
            <a:fillRect/>
          </a:stretch>
        </p:blipFill>
        <p:spPr>
          <a:xfrm>
            <a:off x="4735461" y="4771104"/>
            <a:ext cx="3045542" cy="1039761"/>
          </a:xfrm>
          <a:prstGeom prst="rect">
            <a:avLst/>
          </a:prstGeom>
        </p:spPr>
      </p:pic>
      <p:sp>
        <p:nvSpPr>
          <p:cNvPr id="3" name="矩形 2" descr="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"/>
          <p:cNvSpPr/>
          <p:nvPr/>
        </p:nvSpPr>
        <p:spPr>
          <a:xfrm>
            <a:off x="2567722" y="2322643"/>
            <a:ext cx="7056557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7200" dirty="0">
                <a:solidFill>
                  <a:srgbClr val="79C6DA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读</a:t>
            </a:r>
            <a:r>
              <a:rPr lang="en-US" altLang="zh-CN" sz="7200" dirty="0">
                <a:solidFill>
                  <a:srgbClr val="79C6DA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lang="zh-CN" altLang="en-US" sz="7200" dirty="0">
                <a:solidFill>
                  <a:srgbClr val="79C6DA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后</a:t>
            </a:r>
            <a:r>
              <a:rPr lang="en-US" altLang="zh-CN" sz="7200" dirty="0">
                <a:solidFill>
                  <a:srgbClr val="79C6DA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lang="zh-CN" altLang="en-US" sz="7200" dirty="0">
                <a:solidFill>
                  <a:srgbClr val="79C6DA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感</a:t>
            </a:r>
            <a:r>
              <a:rPr lang="en-US" altLang="zh-CN" sz="7200" dirty="0">
                <a:solidFill>
                  <a:srgbClr val="79C6DA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lang="zh-CN" altLang="en-US" sz="7200" dirty="0">
                <a:solidFill>
                  <a:srgbClr val="79C6DA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想</a:t>
            </a:r>
            <a:endParaRPr lang="zh-CN" altLang="en-US" sz="7200" dirty="0">
              <a:solidFill>
                <a:srgbClr val="79C6DA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63292" y="1120441"/>
            <a:ext cx="4265417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rgbClr val="79C6DA"/>
                </a:solidFill>
                <a:latin typeface="义启春暖花开（非商用）" panose="02010601030101010101" pitchFamily="2" charset="-122"/>
                <a:ea typeface="义启春暖花开（非商用）" panose="02010601030101010101" pitchFamily="2" charset="-122"/>
                <a:cs typeface="Open Sans" panose="020B0606030504020204" pitchFamily="34" charset="0"/>
              </a:rPr>
              <a:t>四</a:t>
            </a:r>
            <a:endParaRPr lang="zh-CN" altLang="en-US" sz="6000" dirty="0">
              <a:solidFill>
                <a:srgbClr val="79C6DA"/>
              </a:solidFill>
              <a:latin typeface="义启春暖花开（非商用）" panose="02010601030101010101" pitchFamily="2" charset="-122"/>
              <a:ea typeface="义启春暖花开（非商用）" panose="02010601030101010101" pitchFamily="2" charset="-122"/>
              <a:cs typeface="Open Sans" panose="020B0606030504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179063" y="5124424"/>
            <a:ext cx="1833880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000" spc="300" dirty="0">
                <a:solidFill>
                  <a:srgbClr val="0B787F"/>
                </a:solidFill>
                <a:latin typeface="+mn-ea"/>
              </a:rPr>
              <a:t>The part 4</a:t>
            </a:r>
            <a:endParaRPr lang="en-US" altLang="zh-CN" sz="2000" spc="300" dirty="0">
              <a:solidFill>
                <a:srgbClr val="0B787F"/>
              </a:solidFill>
              <a:latin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0" t="36236" r="68342" b="41399"/>
          <a:stretch>
            <a:fillRect/>
          </a:stretch>
        </p:blipFill>
        <p:spPr>
          <a:xfrm>
            <a:off x="861638" y="712275"/>
            <a:ext cx="1408793" cy="9958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8" t="58710" r="29328" b="14409"/>
          <a:stretch>
            <a:fillRect/>
          </a:stretch>
        </p:blipFill>
        <p:spPr>
          <a:xfrm>
            <a:off x="9802966" y="4915817"/>
            <a:ext cx="2485103" cy="17852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2" t="45007" r="29014" b="41399"/>
          <a:stretch>
            <a:fillRect/>
          </a:stretch>
        </p:blipFill>
        <p:spPr>
          <a:xfrm>
            <a:off x="9028675" y="4842796"/>
            <a:ext cx="2396612" cy="6907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62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2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32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5" grpId="0"/>
          <p:bldP spid="6" grpId="0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2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32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5" grpId="0"/>
          <p:bldP spid="6" grpId="0" bldLvl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3" t="4227" r="8647" b="62375"/>
          <a:stretch>
            <a:fillRect/>
          </a:stretch>
        </p:blipFill>
        <p:spPr>
          <a:xfrm>
            <a:off x="368559" y="320078"/>
            <a:ext cx="3361403" cy="114759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44759" y="682094"/>
            <a:ext cx="27940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rgbClr val="0B787F"/>
                </a:solidFill>
                <a:latin typeface="+mn-ea"/>
              </a:rPr>
              <a:t>01 · </a:t>
            </a:r>
            <a:r>
              <a:rPr lang="zh-CN" altLang="en-US" sz="2400" dirty="0">
                <a:solidFill>
                  <a:srgbClr val="0B787F"/>
                </a:solidFill>
                <a:latin typeface="+mn-ea"/>
              </a:rPr>
              <a:t>读后</a:t>
            </a:r>
            <a:r>
              <a:rPr lang="zh-CN" altLang="en-US" sz="2400" dirty="0">
                <a:solidFill>
                  <a:srgbClr val="0B787F"/>
                </a:solidFill>
                <a:latin typeface="+mn-ea"/>
              </a:rPr>
              <a:t>感想</a:t>
            </a:r>
            <a:endParaRPr lang="zh-CN" altLang="en-US" sz="2400" dirty="0">
              <a:solidFill>
                <a:srgbClr val="0B787F"/>
              </a:solidFill>
              <a:latin typeface="+mn-ea"/>
            </a:endParaRPr>
          </a:p>
        </p:txBody>
      </p:sp>
      <p:sp>
        <p:nvSpPr>
          <p:cNvPr id="4" name="Google Shape;1733;p48"/>
          <p:cNvSpPr/>
          <p:nvPr/>
        </p:nvSpPr>
        <p:spPr>
          <a:xfrm>
            <a:off x="-566513" y="3378428"/>
            <a:ext cx="13341536" cy="1499864"/>
          </a:xfrm>
          <a:custGeom>
            <a:avLst/>
            <a:gdLst/>
            <a:ahLst/>
            <a:cxnLst/>
            <a:rect l="l" t="t" r="r" b="b"/>
            <a:pathLst>
              <a:path w="285686" h="32117" extrusionOk="0">
                <a:moveTo>
                  <a:pt x="26432" y="0"/>
                </a:moveTo>
                <a:cubicBezTo>
                  <a:pt x="18458" y="0"/>
                  <a:pt x="10714" y="5146"/>
                  <a:pt x="4628" y="14493"/>
                </a:cubicBezTo>
                <a:cubicBezTo>
                  <a:pt x="3158" y="16749"/>
                  <a:pt x="1611" y="18689"/>
                  <a:pt x="0" y="20328"/>
                </a:cubicBezTo>
                <a:lnTo>
                  <a:pt x="4057" y="24386"/>
                </a:lnTo>
                <a:cubicBezTo>
                  <a:pt x="5951" y="22465"/>
                  <a:pt x="7743" y="20210"/>
                  <a:pt x="9432" y="17622"/>
                </a:cubicBezTo>
                <a:cubicBezTo>
                  <a:pt x="14424" y="9955"/>
                  <a:pt x="20462" y="5732"/>
                  <a:pt x="26432" y="5732"/>
                </a:cubicBezTo>
                <a:cubicBezTo>
                  <a:pt x="32403" y="5732"/>
                  <a:pt x="38440" y="9955"/>
                  <a:pt x="43433" y="17622"/>
                </a:cubicBezTo>
                <a:cubicBezTo>
                  <a:pt x="49520" y="26968"/>
                  <a:pt x="57263" y="32116"/>
                  <a:pt x="65238" y="32116"/>
                </a:cubicBezTo>
                <a:cubicBezTo>
                  <a:pt x="73211" y="32116"/>
                  <a:pt x="80956" y="26968"/>
                  <a:pt x="87041" y="17622"/>
                </a:cubicBezTo>
                <a:cubicBezTo>
                  <a:pt x="92034" y="9955"/>
                  <a:pt x="98071" y="5732"/>
                  <a:pt x="104042" y="5732"/>
                </a:cubicBezTo>
                <a:cubicBezTo>
                  <a:pt x="110012" y="5732"/>
                  <a:pt x="116049" y="9955"/>
                  <a:pt x="121042" y="17622"/>
                </a:cubicBezTo>
                <a:cubicBezTo>
                  <a:pt x="127129" y="26968"/>
                  <a:pt x="134872" y="32116"/>
                  <a:pt x="142847" y="32116"/>
                </a:cubicBezTo>
                <a:cubicBezTo>
                  <a:pt x="150820" y="32116"/>
                  <a:pt x="158565" y="26968"/>
                  <a:pt x="164651" y="17622"/>
                </a:cubicBezTo>
                <a:cubicBezTo>
                  <a:pt x="169645" y="9955"/>
                  <a:pt x="175683" y="5732"/>
                  <a:pt x="181651" y="5732"/>
                </a:cubicBezTo>
                <a:cubicBezTo>
                  <a:pt x="187619" y="5732"/>
                  <a:pt x="193658" y="9955"/>
                  <a:pt x="198651" y="17622"/>
                </a:cubicBezTo>
                <a:cubicBezTo>
                  <a:pt x="204738" y="26968"/>
                  <a:pt x="212481" y="32116"/>
                  <a:pt x="220456" y="32116"/>
                </a:cubicBezTo>
                <a:cubicBezTo>
                  <a:pt x="228431" y="32116"/>
                  <a:pt x="236176" y="26967"/>
                  <a:pt x="242260" y="17622"/>
                </a:cubicBezTo>
                <a:cubicBezTo>
                  <a:pt x="247253" y="9955"/>
                  <a:pt x="253291" y="5732"/>
                  <a:pt x="259261" y="5732"/>
                </a:cubicBezTo>
                <a:cubicBezTo>
                  <a:pt x="265232" y="5732"/>
                  <a:pt x="271268" y="9955"/>
                  <a:pt x="276261" y="17622"/>
                </a:cubicBezTo>
                <a:cubicBezTo>
                  <a:pt x="277942" y="20204"/>
                  <a:pt x="279742" y="22450"/>
                  <a:pt x="281633" y="24370"/>
                </a:cubicBezTo>
                <a:lnTo>
                  <a:pt x="285685" y="20320"/>
                </a:lnTo>
                <a:cubicBezTo>
                  <a:pt x="284077" y="18683"/>
                  <a:pt x="282529" y="16743"/>
                  <a:pt x="281064" y="14493"/>
                </a:cubicBezTo>
                <a:cubicBezTo>
                  <a:pt x="274978" y="5148"/>
                  <a:pt x="267235" y="0"/>
                  <a:pt x="259261" y="0"/>
                </a:cubicBezTo>
                <a:cubicBezTo>
                  <a:pt x="251288" y="0"/>
                  <a:pt x="243543" y="5148"/>
                  <a:pt x="237457" y="14493"/>
                </a:cubicBezTo>
                <a:cubicBezTo>
                  <a:pt x="232463" y="22160"/>
                  <a:pt x="226425" y="26383"/>
                  <a:pt x="220456" y="26383"/>
                </a:cubicBezTo>
                <a:cubicBezTo>
                  <a:pt x="220455" y="26383"/>
                  <a:pt x="220454" y="26383"/>
                  <a:pt x="220452" y="26383"/>
                </a:cubicBezTo>
                <a:cubicBezTo>
                  <a:pt x="214483" y="26383"/>
                  <a:pt x="208448" y="22159"/>
                  <a:pt x="203455" y="14493"/>
                </a:cubicBezTo>
                <a:cubicBezTo>
                  <a:pt x="197369" y="5146"/>
                  <a:pt x="189625" y="0"/>
                  <a:pt x="181651" y="0"/>
                </a:cubicBezTo>
                <a:cubicBezTo>
                  <a:pt x="173677" y="0"/>
                  <a:pt x="165934" y="5148"/>
                  <a:pt x="159846" y="14493"/>
                </a:cubicBezTo>
                <a:cubicBezTo>
                  <a:pt x="154855" y="22159"/>
                  <a:pt x="148820" y="26383"/>
                  <a:pt x="142850" y="26383"/>
                </a:cubicBezTo>
                <a:cubicBezTo>
                  <a:pt x="142849" y="26383"/>
                  <a:pt x="142848" y="26383"/>
                  <a:pt x="142847" y="26383"/>
                </a:cubicBezTo>
                <a:cubicBezTo>
                  <a:pt x="136878" y="26383"/>
                  <a:pt x="130840" y="22160"/>
                  <a:pt x="125846" y="14493"/>
                </a:cubicBezTo>
                <a:cubicBezTo>
                  <a:pt x="119760" y="5146"/>
                  <a:pt x="112016" y="0"/>
                  <a:pt x="104042" y="0"/>
                </a:cubicBezTo>
                <a:cubicBezTo>
                  <a:pt x="96067" y="0"/>
                  <a:pt x="88323" y="5146"/>
                  <a:pt x="82237" y="14493"/>
                </a:cubicBezTo>
                <a:cubicBezTo>
                  <a:pt x="77243" y="22162"/>
                  <a:pt x="71207" y="26383"/>
                  <a:pt x="65236" y="26383"/>
                </a:cubicBezTo>
                <a:cubicBezTo>
                  <a:pt x="65235" y="26383"/>
                  <a:pt x="65234" y="26383"/>
                  <a:pt x="65233" y="26383"/>
                </a:cubicBezTo>
                <a:cubicBezTo>
                  <a:pt x="59265" y="26383"/>
                  <a:pt x="53228" y="22159"/>
                  <a:pt x="48237" y="14493"/>
                </a:cubicBezTo>
                <a:cubicBezTo>
                  <a:pt x="42151" y="5146"/>
                  <a:pt x="34406" y="0"/>
                  <a:pt x="26432" y="0"/>
                </a:cubicBezTo>
                <a:close/>
              </a:path>
            </a:pathLst>
          </a:custGeom>
          <a:solidFill>
            <a:srgbClr val="79C6D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011784" y="3094679"/>
            <a:ext cx="884895" cy="884639"/>
            <a:chOff x="1513600" y="2388909"/>
            <a:chExt cx="663671" cy="663479"/>
          </a:xfrm>
        </p:grpSpPr>
        <p:sp>
          <p:nvSpPr>
            <p:cNvPr id="6" name="Google Shape;1734;p48"/>
            <p:cNvSpPr/>
            <p:nvPr/>
          </p:nvSpPr>
          <p:spPr>
            <a:xfrm>
              <a:off x="1513792" y="2388909"/>
              <a:ext cx="663479" cy="663479"/>
            </a:xfrm>
            <a:custGeom>
              <a:avLst/>
              <a:gdLst/>
              <a:ahLst/>
              <a:cxnLst/>
              <a:rect l="l" t="t" r="r" b="b"/>
              <a:pathLst>
                <a:path w="18943" h="18943" extrusionOk="0">
                  <a:moveTo>
                    <a:pt x="9471" y="0"/>
                  </a:moveTo>
                  <a:cubicBezTo>
                    <a:pt x="6959" y="0"/>
                    <a:pt x="4550" y="998"/>
                    <a:pt x="2774" y="2774"/>
                  </a:cubicBezTo>
                  <a:cubicBezTo>
                    <a:pt x="998" y="4550"/>
                    <a:pt x="0" y="6959"/>
                    <a:pt x="0" y="9471"/>
                  </a:cubicBezTo>
                  <a:cubicBezTo>
                    <a:pt x="0" y="11984"/>
                    <a:pt x="998" y="14392"/>
                    <a:pt x="2774" y="16168"/>
                  </a:cubicBezTo>
                  <a:cubicBezTo>
                    <a:pt x="4550" y="17944"/>
                    <a:pt x="6959" y="18942"/>
                    <a:pt x="9471" y="18942"/>
                  </a:cubicBezTo>
                  <a:cubicBezTo>
                    <a:pt x="11982" y="18942"/>
                    <a:pt x="14392" y="17944"/>
                    <a:pt x="16169" y="16168"/>
                  </a:cubicBezTo>
                  <a:cubicBezTo>
                    <a:pt x="17945" y="14392"/>
                    <a:pt x="18943" y="11984"/>
                    <a:pt x="18943" y="9471"/>
                  </a:cubicBezTo>
                  <a:cubicBezTo>
                    <a:pt x="18943" y="6959"/>
                    <a:pt x="17945" y="4550"/>
                    <a:pt x="16169" y="2774"/>
                  </a:cubicBezTo>
                  <a:cubicBezTo>
                    <a:pt x="14392" y="998"/>
                    <a:pt x="11982" y="0"/>
                    <a:pt x="9471" y="0"/>
                  </a:cubicBezTo>
                  <a:close/>
                </a:path>
              </a:pathLst>
            </a:custGeom>
            <a:solidFill>
              <a:srgbClr val="C6EEFA"/>
            </a:solidFill>
            <a:ln>
              <a:solidFill>
                <a:srgbClr val="36A6C4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600" kern="0">
                <a:solidFill>
                  <a:srgbClr val="36A6C4"/>
                </a:solidFill>
                <a:latin typeface="Aa粉嘟嘟 (非商业使用)" panose="02010600010101010101" pitchFamily="2" charset="-122"/>
                <a:ea typeface="Aa粉嘟嘟 (非商业使用)" panose="02010600010101010101" pitchFamily="2" charset="-122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" name="Google Shape;1739;p48"/>
            <p:cNvSpPr txBox="1"/>
            <p:nvPr/>
          </p:nvSpPr>
          <p:spPr>
            <a:xfrm>
              <a:off x="1513600" y="2484248"/>
              <a:ext cx="663600" cy="47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B6362"/>
                </a:buClr>
                <a:buSzPts val="2800"/>
                <a:buFont typeface="Pacifico"/>
                <a:buNone/>
                <a:defRPr sz="2800" b="0" i="0" u="none" strike="noStrike" cap="none">
                  <a:solidFill>
                    <a:srgbClr val="DB6362"/>
                  </a:solidFill>
                  <a:latin typeface="Pacifico"/>
                  <a:ea typeface="Pacifico"/>
                  <a:cs typeface="Pacifico"/>
                  <a:sym typeface="Pacifico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B6362"/>
                </a:buClr>
                <a:buSzPts val="2800"/>
                <a:buFont typeface="Arial" panose="020B0604020202020204"/>
                <a:buNone/>
                <a:defRPr sz="2800" b="0" i="0" u="none" strike="noStrike" cap="none">
                  <a:solidFill>
                    <a:srgbClr val="DB636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B6362"/>
                </a:buClr>
                <a:buSzPts val="2800"/>
                <a:buFont typeface="Arial" panose="020B0604020202020204"/>
                <a:buNone/>
                <a:defRPr sz="2800" b="0" i="0" u="none" strike="noStrike" cap="none">
                  <a:solidFill>
                    <a:srgbClr val="DB636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B6362"/>
                </a:buClr>
                <a:buSzPts val="2800"/>
                <a:buFont typeface="Arial" panose="020B0604020202020204"/>
                <a:buNone/>
                <a:defRPr sz="2800" b="0" i="0" u="none" strike="noStrike" cap="none">
                  <a:solidFill>
                    <a:srgbClr val="DB636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B6362"/>
                </a:buClr>
                <a:buSzPts val="2800"/>
                <a:buFont typeface="Arial" panose="020B0604020202020204"/>
                <a:buNone/>
                <a:defRPr sz="2800" b="0" i="0" u="none" strike="noStrike" cap="none">
                  <a:solidFill>
                    <a:srgbClr val="DB636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B6362"/>
                </a:buClr>
                <a:buSzPts val="2800"/>
                <a:buFont typeface="Arial" panose="020B0604020202020204"/>
                <a:buNone/>
                <a:defRPr sz="2800" b="0" i="0" u="none" strike="noStrike" cap="none">
                  <a:solidFill>
                    <a:srgbClr val="DB636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B6362"/>
                </a:buClr>
                <a:buSzPts val="2800"/>
                <a:buFont typeface="Arial" panose="020B0604020202020204"/>
                <a:buNone/>
                <a:defRPr sz="2800" b="0" i="0" u="none" strike="noStrike" cap="none">
                  <a:solidFill>
                    <a:srgbClr val="DB636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B6362"/>
                </a:buClr>
                <a:buSzPts val="2800"/>
                <a:buFont typeface="Arial" panose="020B0604020202020204"/>
                <a:buNone/>
                <a:defRPr sz="2800" b="0" i="0" u="none" strike="noStrike" cap="none">
                  <a:solidFill>
                    <a:srgbClr val="DB636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B6362"/>
                </a:buClr>
                <a:buSzPts val="2800"/>
                <a:buFont typeface="Arial" panose="020B0604020202020204"/>
                <a:buNone/>
                <a:defRPr sz="2800" b="0" i="0" u="none" strike="noStrike" cap="none">
                  <a:solidFill>
                    <a:srgbClr val="DB636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algn="ctr" defTabSz="1219200">
                <a:defRPr/>
              </a:pPr>
              <a:r>
                <a:rPr lang="en-GB" sz="3200" kern="0" dirty="0">
                  <a:solidFill>
                    <a:srgbClr val="36A6C4"/>
                  </a:solidFill>
                  <a:latin typeface="Aa粉嘟嘟 (非商业使用)" panose="02010600010101010101" pitchFamily="2" charset="-122"/>
                  <a:ea typeface="Aa粉嘟嘟 (非商业使用)" panose="02010600010101010101" pitchFamily="2" charset="-122"/>
                </a:rPr>
                <a:t>01</a:t>
              </a:r>
              <a:endParaRPr lang="en-GB" sz="3200" kern="0" dirty="0">
                <a:solidFill>
                  <a:srgbClr val="36A6C4"/>
                </a:solidFill>
                <a:latin typeface="Aa粉嘟嘟 (非商业使用)" panose="02010600010101010101" pitchFamily="2" charset="-122"/>
                <a:ea typeface="Aa粉嘟嘟 (非商业使用)" panose="02010600010101010101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806202" y="4277596"/>
            <a:ext cx="897441" cy="884545"/>
            <a:chOff x="2859413" y="3276096"/>
            <a:chExt cx="673081" cy="663409"/>
          </a:xfrm>
        </p:grpSpPr>
        <p:sp>
          <p:nvSpPr>
            <p:cNvPr id="9" name="Google Shape;1735;p48"/>
            <p:cNvSpPr/>
            <p:nvPr/>
          </p:nvSpPr>
          <p:spPr>
            <a:xfrm>
              <a:off x="2868980" y="3276096"/>
              <a:ext cx="663514" cy="663409"/>
            </a:xfrm>
            <a:custGeom>
              <a:avLst/>
              <a:gdLst/>
              <a:ahLst/>
              <a:cxnLst/>
              <a:rect l="l" t="t" r="r" b="b"/>
              <a:pathLst>
                <a:path w="18944" h="18941" extrusionOk="0">
                  <a:moveTo>
                    <a:pt x="9472" y="0"/>
                  </a:moveTo>
                  <a:cubicBezTo>
                    <a:pt x="6961" y="0"/>
                    <a:pt x="4551" y="997"/>
                    <a:pt x="2775" y="2773"/>
                  </a:cubicBezTo>
                  <a:cubicBezTo>
                    <a:pt x="999" y="4549"/>
                    <a:pt x="1" y="6959"/>
                    <a:pt x="1" y="9470"/>
                  </a:cubicBezTo>
                  <a:cubicBezTo>
                    <a:pt x="1" y="11982"/>
                    <a:pt x="999" y="14390"/>
                    <a:pt x="2775" y="16166"/>
                  </a:cubicBezTo>
                  <a:cubicBezTo>
                    <a:pt x="4551" y="17942"/>
                    <a:pt x="6961" y="18941"/>
                    <a:pt x="9472" y="18941"/>
                  </a:cubicBezTo>
                  <a:cubicBezTo>
                    <a:pt x="11985" y="18941"/>
                    <a:pt x="14393" y="17942"/>
                    <a:pt x="16169" y="16166"/>
                  </a:cubicBezTo>
                  <a:cubicBezTo>
                    <a:pt x="17945" y="14390"/>
                    <a:pt x="18944" y="11982"/>
                    <a:pt x="18944" y="9470"/>
                  </a:cubicBezTo>
                  <a:cubicBezTo>
                    <a:pt x="18944" y="6959"/>
                    <a:pt x="17945" y="4549"/>
                    <a:pt x="16169" y="2773"/>
                  </a:cubicBezTo>
                  <a:cubicBezTo>
                    <a:pt x="14393" y="997"/>
                    <a:pt x="11985" y="0"/>
                    <a:pt x="9472" y="0"/>
                  </a:cubicBezTo>
                  <a:close/>
                </a:path>
              </a:pathLst>
            </a:custGeom>
            <a:solidFill>
              <a:srgbClr val="C6EEFA"/>
            </a:solidFill>
            <a:ln>
              <a:solidFill>
                <a:srgbClr val="36A6C4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600" kern="0">
                <a:solidFill>
                  <a:srgbClr val="36A6C4"/>
                </a:solidFill>
                <a:latin typeface="Aa粉嘟嘟 (非商业使用)" panose="02010600010101010101" pitchFamily="2" charset="-122"/>
                <a:ea typeface="Aa粉嘟嘟 (非商业使用)" panose="02010600010101010101" pitchFamily="2" charset="-122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" name="Google Shape;1740;p48"/>
            <p:cNvSpPr txBox="1"/>
            <p:nvPr/>
          </p:nvSpPr>
          <p:spPr>
            <a:xfrm>
              <a:off x="2859413" y="3371400"/>
              <a:ext cx="663600" cy="47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B6362"/>
                </a:buClr>
                <a:buSzPts val="2800"/>
                <a:buFont typeface="Pacifico"/>
                <a:buNone/>
                <a:defRPr sz="2800" b="0" i="0" u="none" strike="noStrike" cap="none">
                  <a:solidFill>
                    <a:srgbClr val="DB6362"/>
                  </a:solidFill>
                  <a:latin typeface="Pacifico"/>
                  <a:ea typeface="Pacifico"/>
                  <a:cs typeface="Pacifico"/>
                  <a:sym typeface="Pacifico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B6362"/>
                </a:buClr>
                <a:buSzPts val="2800"/>
                <a:buFont typeface="Arial" panose="020B0604020202020204"/>
                <a:buNone/>
                <a:defRPr sz="2800" b="0" i="0" u="none" strike="noStrike" cap="none">
                  <a:solidFill>
                    <a:srgbClr val="DB636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B6362"/>
                </a:buClr>
                <a:buSzPts val="2800"/>
                <a:buFont typeface="Arial" panose="020B0604020202020204"/>
                <a:buNone/>
                <a:defRPr sz="2800" b="0" i="0" u="none" strike="noStrike" cap="none">
                  <a:solidFill>
                    <a:srgbClr val="DB636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B6362"/>
                </a:buClr>
                <a:buSzPts val="2800"/>
                <a:buFont typeface="Arial" panose="020B0604020202020204"/>
                <a:buNone/>
                <a:defRPr sz="2800" b="0" i="0" u="none" strike="noStrike" cap="none">
                  <a:solidFill>
                    <a:srgbClr val="DB636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B6362"/>
                </a:buClr>
                <a:buSzPts val="2800"/>
                <a:buFont typeface="Arial" panose="020B0604020202020204"/>
                <a:buNone/>
                <a:defRPr sz="2800" b="0" i="0" u="none" strike="noStrike" cap="none">
                  <a:solidFill>
                    <a:srgbClr val="DB636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B6362"/>
                </a:buClr>
                <a:buSzPts val="2800"/>
                <a:buFont typeface="Arial" panose="020B0604020202020204"/>
                <a:buNone/>
                <a:defRPr sz="2800" b="0" i="0" u="none" strike="noStrike" cap="none">
                  <a:solidFill>
                    <a:srgbClr val="DB636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B6362"/>
                </a:buClr>
                <a:buSzPts val="2800"/>
                <a:buFont typeface="Arial" panose="020B0604020202020204"/>
                <a:buNone/>
                <a:defRPr sz="2800" b="0" i="0" u="none" strike="noStrike" cap="none">
                  <a:solidFill>
                    <a:srgbClr val="DB636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B6362"/>
                </a:buClr>
                <a:buSzPts val="2800"/>
                <a:buFont typeface="Arial" panose="020B0604020202020204"/>
                <a:buNone/>
                <a:defRPr sz="2800" b="0" i="0" u="none" strike="noStrike" cap="none">
                  <a:solidFill>
                    <a:srgbClr val="DB636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B6362"/>
                </a:buClr>
                <a:buSzPts val="2800"/>
                <a:buFont typeface="Arial" panose="020B0604020202020204"/>
                <a:buNone/>
                <a:defRPr sz="2800" b="0" i="0" u="none" strike="noStrike" cap="none">
                  <a:solidFill>
                    <a:srgbClr val="DB636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algn="ctr" defTabSz="1219200">
                <a:defRPr/>
              </a:pPr>
              <a:r>
                <a:rPr lang="en-GB" sz="3200" kern="0">
                  <a:solidFill>
                    <a:srgbClr val="36A6C4"/>
                  </a:solidFill>
                  <a:latin typeface="Aa粉嘟嘟 (非商业使用)" panose="02010600010101010101" pitchFamily="2" charset="-122"/>
                  <a:ea typeface="Aa粉嘟嘟 (非商业使用)" panose="02010600010101010101" pitchFamily="2" charset="-122"/>
                </a:rPr>
                <a:t>02</a:t>
              </a:r>
              <a:endParaRPr lang="en-GB" sz="3200" kern="0">
                <a:solidFill>
                  <a:srgbClr val="36A6C4"/>
                </a:solidFill>
                <a:latin typeface="Aa粉嘟嘟 (非商业使用)" panose="02010600010101010101" pitchFamily="2" charset="-122"/>
                <a:ea typeface="Aa粉嘟嘟 (非商业使用)" panose="02010600010101010101" pitchFamily="2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634535" y="3094679"/>
            <a:ext cx="888820" cy="884639"/>
            <a:chOff x="4230663" y="2388909"/>
            <a:chExt cx="666615" cy="663479"/>
          </a:xfrm>
        </p:grpSpPr>
        <p:sp>
          <p:nvSpPr>
            <p:cNvPr id="12" name="Google Shape;1736;p48"/>
            <p:cNvSpPr/>
            <p:nvPr/>
          </p:nvSpPr>
          <p:spPr>
            <a:xfrm>
              <a:off x="4233764" y="2388909"/>
              <a:ext cx="663514" cy="663479"/>
            </a:xfrm>
            <a:custGeom>
              <a:avLst/>
              <a:gdLst/>
              <a:ahLst/>
              <a:cxnLst/>
              <a:rect l="l" t="t" r="r" b="b"/>
              <a:pathLst>
                <a:path w="18944" h="18943" extrusionOk="0">
                  <a:moveTo>
                    <a:pt x="9472" y="0"/>
                  </a:moveTo>
                  <a:cubicBezTo>
                    <a:pt x="6961" y="0"/>
                    <a:pt x="4551" y="998"/>
                    <a:pt x="2775" y="2774"/>
                  </a:cubicBezTo>
                  <a:cubicBezTo>
                    <a:pt x="999" y="4550"/>
                    <a:pt x="1" y="6959"/>
                    <a:pt x="1" y="9471"/>
                  </a:cubicBezTo>
                  <a:cubicBezTo>
                    <a:pt x="1" y="11982"/>
                    <a:pt x="999" y="14392"/>
                    <a:pt x="2775" y="16168"/>
                  </a:cubicBezTo>
                  <a:cubicBezTo>
                    <a:pt x="4551" y="17944"/>
                    <a:pt x="6961" y="18942"/>
                    <a:pt x="9472" y="18942"/>
                  </a:cubicBezTo>
                  <a:cubicBezTo>
                    <a:pt x="11985" y="18942"/>
                    <a:pt x="14393" y="17944"/>
                    <a:pt x="16169" y="16168"/>
                  </a:cubicBezTo>
                  <a:cubicBezTo>
                    <a:pt x="17945" y="14392"/>
                    <a:pt x="18943" y="11982"/>
                    <a:pt x="18943" y="9471"/>
                  </a:cubicBezTo>
                  <a:cubicBezTo>
                    <a:pt x="18943" y="6959"/>
                    <a:pt x="17945" y="4550"/>
                    <a:pt x="16169" y="2774"/>
                  </a:cubicBezTo>
                  <a:cubicBezTo>
                    <a:pt x="14393" y="998"/>
                    <a:pt x="11985" y="0"/>
                    <a:pt x="9472" y="0"/>
                  </a:cubicBezTo>
                  <a:close/>
                </a:path>
              </a:pathLst>
            </a:custGeom>
            <a:solidFill>
              <a:srgbClr val="C6EEFA"/>
            </a:solidFill>
            <a:ln>
              <a:solidFill>
                <a:srgbClr val="36A6C4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600" kern="0">
                <a:solidFill>
                  <a:srgbClr val="36A6C4"/>
                </a:solidFill>
                <a:latin typeface="Aa粉嘟嘟 (非商业使用)" panose="02010600010101010101" pitchFamily="2" charset="-122"/>
                <a:ea typeface="Aa粉嘟嘟 (非商业使用)" panose="02010600010101010101" pitchFamily="2" charset="-122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" name="Google Shape;1741;p48"/>
            <p:cNvSpPr txBox="1"/>
            <p:nvPr/>
          </p:nvSpPr>
          <p:spPr>
            <a:xfrm>
              <a:off x="4230663" y="2484248"/>
              <a:ext cx="663600" cy="47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B6362"/>
                </a:buClr>
                <a:buSzPts val="2800"/>
                <a:buFont typeface="Pacifico"/>
                <a:buNone/>
                <a:defRPr sz="2800" b="0" i="0" u="none" strike="noStrike" cap="none">
                  <a:solidFill>
                    <a:srgbClr val="DB6362"/>
                  </a:solidFill>
                  <a:latin typeface="Pacifico"/>
                  <a:ea typeface="Pacifico"/>
                  <a:cs typeface="Pacifico"/>
                  <a:sym typeface="Pacifico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B6362"/>
                </a:buClr>
                <a:buSzPts val="2800"/>
                <a:buFont typeface="Arial" panose="020B0604020202020204"/>
                <a:buNone/>
                <a:defRPr sz="2800" b="0" i="0" u="none" strike="noStrike" cap="none">
                  <a:solidFill>
                    <a:srgbClr val="DB636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B6362"/>
                </a:buClr>
                <a:buSzPts val="2800"/>
                <a:buFont typeface="Arial" panose="020B0604020202020204"/>
                <a:buNone/>
                <a:defRPr sz="2800" b="0" i="0" u="none" strike="noStrike" cap="none">
                  <a:solidFill>
                    <a:srgbClr val="DB636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B6362"/>
                </a:buClr>
                <a:buSzPts val="2800"/>
                <a:buFont typeface="Arial" panose="020B0604020202020204"/>
                <a:buNone/>
                <a:defRPr sz="2800" b="0" i="0" u="none" strike="noStrike" cap="none">
                  <a:solidFill>
                    <a:srgbClr val="DB636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B6362"/>
                </a:buClr>
                <a:buSzPts val="2800"/>
                <a:buFont typeface="Arial" panose="020B0604020202020204"/>
                <a:buNone/>
                <a:defRPr sz="2800" b="0" i="0" u="none" strike="noStrike" cap="none">
                  <a:solidFill>
                    <a:srgbClr val="DB636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B6362"/>
                </a:buClr>
                <a:buSzPts val="2800"/>
                <a:buFont typeface="Arial" panose="020B0604020202020204"/>
                <a:buNone/>
                <a:defRPr sz="2800" b="0" i="0" u="none" strike="noStrike" cap="none">
                  <a:solidFill>
                    <a:srgbClr val="DB636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B6362"/>
                </a:buClr>
                <a:buSzPts val="2800"/>
                <a:buFont typeface="Arial" panose="020B0604020202020204"/>
                <a:buNone/>
                <a:defRPr sz="2800" b="0" i="0" u="none" strike="noStrike" cap="none">
                  <a:solidFill>
                    <a:srgbClr val="DB636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B6362"/>
                </a:buClr>
                <a:buSzPts val="2800"/>
                <a:buFont typeface="Arial" panose="020B0604020202020204"/>
                <a:buNone/>
                <a:defRPr sz="2800" b="0" i="0" u="none" strike="noStrike" cap="none">
                  <a:solidFill>
                    <a:srgbClr val="DB636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B6362"/>
                </a:buClr>
                <a:buSzPts val="2800"/>
                <a:buFont typeface="Arial" panose="020B0604020202020204"/>
                <a:buNone/>
                <a:defRPr sz="2800" b="0" i="0" u="none" strike="noStrike" cap="none">
                  <a:solidFill>
                    <a:srgbClr val="DB636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algn="ctr" defTabSz="1219200">
                <a:defRPr/>
              </a:pPr>
              <a:r>
                <a:rPr lang="en-GB" sz="3200" kern="0">
                  <a:solidFill>
                    <a:srgbClr val="36A6C4"/>
                  </a:solidFill>
                  <a:latin typeface="Aa粉嘟嘟 (非商业使用)" panose="02010600010101010101" pitchFamily="2" charset="-122"/>
                  <a:ea typeface="Aa粉嘟嘟 (非商业使用)" panose="02010600010101010101" pitchFamily="2" charset="-122"/>
                </a:rPr>
                <a:t>03</a:t>
              </a:r>
              <a:endParaRPr lang="en-GB" sz="3200" kern="0">
                <a:solidFill>
                  <a:srgbClr val="36A6C4"/>
                </a:solidFill>
                <a:latin typeface="Aa粉嘟嘟 (非商业使用)" panose="02010600010101010101" pitchFamily="2" charset="-122"/>
                <a:ea typeface="Aa粉嘟嘟 (非商业使用)" panose="02010600010101010101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462001" y="4277549"/>
            <a:ext cx="884800" cy="884639"/>
            <a:chOff x="5601263" y="3276061"/>
            <a:chExt cx="663600" cy="663479"/>
          </a:xfrm>
        </p:grpSpPr>
        <p:sp>
          <p:nvSpPr>
            <p:cNvPr id="15" name="Google Shape;1737;p48"/>
            <p:cNvSpPr/>
            <p:nvPr/>
          </p:nvSpPr>
          <p:spPr>
            <a:xfrm>
              <a:off x="5601350" y="3276061"/>
              <a:ext cx="663444" cy="663479"/>
            </a:xfrm>
            <a:custGeom>
              <a:avLst/>
              <a:gdLst/>
              <a:ahLst/>
              <a:cxnLst/>
              <a:rect l="l" t="t" r="r" b="b"/>
              <a:pathLst>
                <a:path w="18942" h="18943" extrusionOk="0">
                  <a:moveTo>
                    <a:pt x="9470" y="0"/>
                  </a:moveTo>
                  <a:cubicBezTo>
                    <a:pt x="6959" y="0"/>
                    <a:pt x="4551" y="999"/>
                    <a:pt x="2774" y="2775"/>
                  </a:cubicBezTo>
                  <a:cubicBezTo>
                    <a:pt x="997" y="4551"/>
                    <a:pt x="0" y="6961"/>
                    <a:pt x="0" y="9472"/>
                  </a:cubicBezTo>
                  <a:cubicBezTo>
                    <a:pt x="0" y="11984"/>
                    <a:pt x="997" y="14392"/>
                    <a:pt x="2774" y="16168"/>
                  </a:cubicBezTo>
                  <a:cubicBezTo>
                    <a:pt x="4551" y="17945"/>
                    <a:pt x="6959" y="18943"/>
                    <a:pt x="9470" y="18943"/>
                  </a:cubicBezTo>
                  <a:cubicBezTo>
                    <a:pt x="11983" y="18943"/>
                    <a:pt x="14391" y="17945"/>
                    <a:pt x="16167" y="16168"/>
                  </a:cubicBezTo>
                  <a:cubicBezTo>
                    <a:pt x="17945" y="14392"/>
                    <a:pt x="18941" y="11984"/>
                    <a:pt x="18941" y="9472"/>
                  </a:cubicBezTo>
                  <a:cubicBezTo>
                    <a:pt x="18941" y="6961"/>
                    <a:pt x="17945" y="4551"/>
                    <a:pt x="16167" y="2775"/>
                  </a:cubicBezTo>
                  <a:cubicBezTo>
                    <a:pt x="14391" y="999"/>
                    <a:pt x="11983" y="0"/>
                    <a:pt x="9470" y="0"/>
                  </a:cubicBezTo>
                  <a:close/>
                </a:path>
              </a:pathLst>
            </a:custGeom>
            <a:solidFill>
              <a:srgbClr val="C6EEFA"/>
            </a:solidFill>
            <a:ln>
              <a:solidFill>
                <a:srgbClr val="36A6C4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600" kern="0">
                <a:solidFill>
                  <a:srgbClr val="36A6C4"/>
                </a:solidFill>
                <a:latin typeface="Aa粉嘟嘟 (非商业使用)" panose="02010600010101010101" pitchFamily="2" charset="-122"/>
                <a:ea typeface="Aa粉嘟嘟 (非商业使用)" panose="02010600010101010101" pitchFamily="2" charset="-122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" name="Google Shape;1742;p48"/>
            <p:cNvSpPr txBox="1"/>
            <p:nvPr/>
          </p:nvSpPr>
          <p:spPr>
            <a:xfrm>
              <a:off x="5601263" y="3371400"/>
              <a:ext cx="663600" cy="47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B6362"/>
                </a:buClr>
                <a:buSzPts val="2800"/>
                <a:buFont typeface="Pacifico"/>
                <a:buNone/>
                <a:defRPr sz="2800" b="0" i="0" u="none" strike="noStrike" cap="none">
                  <a:solidFill>
                    <a:srgbClr val="DB6362"/>
                  </a:solidFill>
                  <a:latin typeface="Pacifico"/>
                  <a:ea typeface="Pacifico"/>
                  <a:cs typeface="Pacifico"/>
                  <a:sym typeface="Pacifico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B6362"/>
                </a:buClr>
                <a:buSzPts val="2800"/>
                <a:buFont typeface="Arial" panose="020B0604020202020204"/>
                <a:buNone/>
                <a:defRPr sz="2800" b="0" i="0" u="none" strike="noStrike" cap="none">
                  <a:solidFill>
                    <a:srgbClr val="DB636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B6362"/>
                </a:buClr>
                <a:buSzPts val="2800"/>
                <a:buFont typeface="Arial" panose="020B0604020202020204"/>
                <a:buNone/>
                <a:defRPr sz="2800" b="0" i="0" u="none" strike="noStrike" cap="none">
                  <a:solidFill>
                    <a:srgbClr val="DB636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B6362"/>
                </a:buClr>
                <a:buSzPts val="2800"/>
                <a:buFont typeface="Arial" panose="020B0604020202020204"/>
                <a:buNone/>
                <a:defRPr sz="2800" b="0" i="0" u="none" strike="noStrike" cap="none">
                  <a:solidFill>
                    <a:srgbClr val="DB636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B6362"/>
                </a:buClr>
                <a:buSzPts val="2800"/>
                <a:buFont typeface="Arial" panose="020B0604020202020204"/>
                <a:buNone/>
                <a:defRPr sz="2800" b="0" i="0" u="none" strike="noStrike" cap="none">
                  <a:solidFill>
                    <a:srgbClr val="DB636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B6362"/>
                </a:buClr>
                <a:buSzPts val="2800"/>
                <a:buFont typeface="Arial" panose="020B0604020202020204"/>
                <a:buNone/>
                <a:defRPr sz="2800" b="0" i="0" u="none" strike="noStrike" cap="none">
                  <a:solidFill>
                    <a:srgbClr val="DB636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B6362"/>
                </a:buClr>
                <a:buSzPts val="2800"/>
                <a:buFont typeface="Arial" panose="020B0604020202020204"/>
                <a:buNone/>
                <a:defRPr sz="2800" b="0" i="0" u="none" strike="noStrike" cap="none">
                  <a:solidFill>
                    <a:srgbClr val="DB636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B6362"/>
                </a:buClr>
                <a:buSzPts val="2800"/>
                <a:buFont typeface="Arial" panose="020B0604020202020204"/>
                <a:buNone/>
                <a:defRPr sz="2800" b="0" i="0" u="none" strike="noStrike" cap="none">
                  <a:solidFill>
                    <a:srgbClr val="DB636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B6362"/>
                </a:buClr>
                <a:buSzPts val="2800"/>
                <a:buFont typeface="Arial" panose="020B0604020202020204"/>
                <a:buNone/>
                <a:defRPr sz="2800" b="0" i="0" u="none" strike="noStrike" cap="none">
                  <a:solidFill>
                    <a:srgbClr val="DB636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algn="ctr" defTabSz="1219200">
                <a:defRPr/>
              </a:pPr>
              <a:r>
                <a:rPr lang="en-GB" sz="3200" kern="0">
                  <a:solidFill>
                    <a:srgbClr val="36A6C4"/>
                  </a:solidFill>
                  <a:latin typeface="Aa粉嘟嘟 (非商业使用)" panose="02010600010101010101" pitchFamily="2" charset="-122"/>
                  <a:ea typeface="Aa粉嘟嘟 (非商业使用)" panose="02010600010101010101" pitchFamily="2" charset="-122"/>
                </a:rPr>
                <a:t>04</a:t>
              </a:r>
              <a:endParaRPr lang="en-GB" sz="3200" kern="0">
                <a:solidFill>
                  <a:srgbClr val="36A6C4"/>
                </a:solidFill>
                <a:latin typeface="Aa粉嘟嘟 (非商业使用)" panose="02010600010101010101" pitchFamily="2" charset="-122"/>
                <a:ea typeface="Aa粉嘟嘟 (非商业使用)" panose="02010600010101010101" pitchFamily="2" charset="-122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1043939" y="2240802"/>
            <a:ext cx="276352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zh-CN" sz="2400" kern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 </a:t>
            </a:r>
            <a:r>
              <a:rPr lang="zh-CN" altLang="en-US" sz="2400" kern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教师要学会宽容</a:t>
            </a:r>
            <a:endParaRPr lang="zh-CN" altLang="en-US" sz="2400" kern="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908299" y="5554867"/>
            <a:ext cx="276352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zh-CN" sz="2400" kern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 </a:t>
            </a:r>
            <a:r>
              <a:rPr lang="zh-CN" altLang="en-US" sz="2400" kern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善待每一个学生</a:t>
            </a:r>
            <a:endParaRPr lang="zh-CN" altLang="en-US" sz="2400" kern="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702809" y="2240802"/>
            <a:ext cx="306832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zh-CN" sz="2400" kern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 </a:t>
            </a:r>
            <a:r>
              <a:rPr lang="zh-CN" altLang="en-US" sz="2400" kern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做一名快乐的老师</a:t>
            </a:r>
            <a:endParaRPr lang="zh-CN" altLang="en-US" sz="2400" kern="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402069" y="5554867"/>
            <a:ext cx="337312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zh-CN" sz="2400" kern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04 </a:t>
            </a:r>
            <a:r>
              <a:rPr lang="zh-CN" altLang="en-US" sz="2400" kern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树立良好的师德形象</a:t>
            </a:r>
            <a:endParaRPr lang="zh-CN" altLang="en-US" sz="2400" kern="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99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99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399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399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399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399"/>
                            </p:stCondLst>
                            <p:childTnLst>
                              <p:par>
                                <p:cTn id="45" presetID="23" presetClass="entr" presetSubtype="28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8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75"/>
                            </p:stCondLst>
                            <p:childTnLst>
                              <p:par>
                                <p:cTn id="53" presetID="23" presetClass="entr" presetSubtype="28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8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750"/>
                            </p:stCondLst>
                            <p:childTnLst>
                              <p:par>
                                <p:cTn id="61" presetID="23" presetClass="entr" presetSubtype="28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8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23" presetClass="entr" presetSubtype="28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8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25" grpId="0"/>
      <p:bldP spid="25" grpId="1"/>
      <p:bldP spid="27" grpId="0"/>
      <p:bldP spid="27" grpId="1"/>
      <p:bldP spid="29" grpId="0"/>
      <p:bldP spid="29" grpId="1"/>
      <p:bldP spid="31" grpId="0"/>
      <p:bldP spid="3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3" t="4227" r="8647" b="62375"/>
          <a:stretch>
            <a:fillRect/>
          </a:stretch>
        </p:blipFill>
        <p:spPr>
          <a:xfrm>
            <a:off x="368559" y="320078"/>
            <a:ext cx="3361403" cy="114759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44759" y="682094"/>
            <a:ext cx="27940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rgbClr val="0B787F"/>
                </a:solidFill>
                <a:latin typeface="+mn-ea"/>
              </a:rPr>
              <a:t>02· </a:t>
            </a:r>
            <a:r>
              <a:rPr lang="zh-CN" altLang="en-US" sz="2400" dirty="0">
                <a:solidFill>
                  <a:srgbClr val="0B787F"/>
                </a:solidFill>
                <a:latin typeface="+mn-ea"/>
              </a:rPr>
              <a:t>读后</a:t>
            </a:r>
            <a:r>
              <a:rPr lang="zh-CN" altLang="en-US" sz="2400" dirty="0">
                <a:solidFill>
                  <a:srgbClr val="0B787F"/>
                </a:solidFill>
                <a:latin typeface="+mn-ea"/>
              </a:rPr>
              <a:t>感想</a:t>
            </a:r>
            <a:endParaRPr lang="zh-CN" altLang="en-US" sz="2400" dirty="0">
              <a:solidFill>
                <a:srgbClr val="0B787F"/>
              </a:solidFill>
              <a:latin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370" y="3005455"/>
            <a:ext cx="4096385" cy="303974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5092065" y="742950"/>
            <a:ext cx="3646170" cy="555625"/>
            <a:chOff x="4810538" y="4646566"/>
            <a:chExt cx="2650435" cy="555545"/>
          </a:xfrm>
          <a:solidFill>
            <a:srgbClr val="79C6DA">
              <a:alpha val="60000"/>
            </a:srgbClr>
          </a:solidFill>
          <a:effectLst/>
        </p:grpSpPr>
        <p:grpSp>
          <p:nvGrpSpPr>
            <p:cNvPr id="9" name="组合 8"/>
            <p:cNvGrpSpPr/>
            <p:nvPr/>
          </p:nvGrpSpPr>
          <p:grpSpPr>
            <a:xfrm>
              <a:off x="4810538" y="4646566"/>
              <a:ext cx="2650435" cy="555545"/>
              <a:chOff x="4418275" y="3656991"/>
              <a:chExt cx="2719769" cy="555545"/>
            </a:xfrm>
            <a:grpFill/>
          </p:grpSpPr>
          <p:sp>
            <p:nvSpPr>
              <p:cNvPr id="11" name="圆角矩形 29"/>
              <p:cNvSpPr/>
              <p:nvPr/>
            </p:nvSpPr>
            <p:spPr>
              <a:xfrm>
                <a:off x="4418275" y="3656991"/>
                <a:ext cx="2719769" cy="55554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12" name="圆角矩形 30"/>
              <p:cNvSpPr/>
              <p:nvPr/>
            </p:nvSpPr>
            <p:spPr>
              <a:xfrm>
                <a:off x="4503273" y="3717656"/>
                <a:ext cx="2536155" cy="428853"/>
              </a:xfrm>
              <a:prstGeom prst="roundRect">
                <a:avLst/>
              </a:prstGeom>
              <a:grpFill/>
              <a:ln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sp>
          <p:nvSpPr>
            <p:cNvPr id="10" name="文本框 9"/>
            <p:cNvSpPr txBox="1"/>
            <p:nvPr/>
          </p:nvSpPr>
          <p:spPr>
            <a:xfrm>
              <a:off x="4872743" y="4695976"/>
              <a:ext cx="2471310" cy="460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tx1"/>
                  </a:solidFill>
                  <a:latin typeface="+mn-ea"/>
                </a:rPr>
                <a:t>一、教师要学会宽容</a:t>
              </a:r>
              <a:endParaRPr lang="zh-CN" altLang="en-US" sz="2400" b="1" dirty="0">
                <a:solidFill>
                  <a:schemeClr val="tx1"/>
                </a:solidFill>
                <a:latin typeface="+mn-ea"/>
              </a:endParaRPr>
            </a:p>
          </p:txBody>
        </p:sp>
      </p:grpSp>
      <p:sp>
        <p:nvSpPr>
          <p:cNvPr id="29" name="圆角矩形 28"/>
          <p:cNvSpPr/>
          <p:nvPr/>
        </p:nvSpPr>
        <p:spPr>
          <a:xfrm>
            <a:off x="530225" y="1914525"/>
            <a:ext cx="6096000" cy="4591050"/>
          </a:xfrm>
          <a:prstGeom prst="roundRect">
            <a:avLst/>
          </a:prstGeom>
          <a:solidFill>
            <a:srgbClr val="79C6DA">
              <a:alpha val="53000"/>
            </a:srgbClr>
          </a:solidFill>
          <a:ln w="28575" cmpd="dbl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pc="25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zh-CN" altLang="en-US" sz="2400" b="1" spc="25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宽容学生的错误和过失，宽容学生一时没有取得很大的进步。</a:t>
            </a:r>
            <a:endParaRPr lang="zh-CN" altLang="en-US" sz="2400" b="1" spc="250">
              <a:solidFill>
                <a:schemeClr val="tx1">
                  <a:lumMod val="65000"/>
                  <a:lumOff val="3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endParaRPr lang="zh-CN" altLang="en-US" sz="2400" b="1" spc="250">
              <a:solidFill>
                <a:schemeClr val="tx1">
                  <a:lumMod val="65000"/>
                  <a:lumOff val="3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altLang="zh-CN" spc="25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altLang="en-US" spc="5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于老师用中药中的“甘草”来归纳。甘草的特性是：</a:t>
            </a:r>
            <a:r>
              <a:rPr lang="zh-CN" altLang="en-US" b="1" spc="5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性温、味甘</a:t>
            </a:r>
            <a:r>
              <a:rPr lang="zh-CN" altLang="en-US" spc="5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温在孔子的“温良恭俭让”。所谓的“温”即温和，而且是温中有善。这对老师尤为重要，“性温”让你在脾气上来的时候，可以懂得控制，学会要“冷”处理；一定要与学生为善，对孩子的错误一定要原谅。其次要学会调和，要注意对学生“因材施教”和“心理调和”。</a:t>
            </a:r>
            <a:endParaRPr lang="zh-CN" altLang="en-US" spc="500">
              <a:solidFill>
                <a:schemeClr val="tx1">
                  <a:lumMod val="65000"/>
                  <a:lumOff val="3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9" grpId="0" animBg="1"/>
      <p:bldP spid="3" grpId="1" animBg="1"/>
      <p:bldP spid="2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3" t="4227" r="8647" b="62375"/>
          <a:stretch>
            <a:fillRect/>
          </a:stretch>
        </p:blipFill>
        <p:spPr>
          <a:xfrm>
            <a:off x="368559" y="320078"/>
            <a:ext cx="3361403" cy="114759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44759" y="682094"/>
            <a:ext cx="27940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rgbClr val="0B787F"/>
                </a:solidFill>
                <a:latin typeface="+mn-ea"/>
              </a:rPr>
              <a:t>03· </a:t>
            </a:r>
            <a:r>
              <a:rPr lang="zh-CN" altLang="en-US" sz="2400" dirty="0">
                <a:solidFill>
                  <a:srgbClr val="0B787F"/>
                </a:solidFill>
                <a:latin typeface="+mn-ea"/>
              </a:rPr>
              <a:t>读后</a:t>
            </a:r>
            <a:r>
              <a:rPr lang="zh-CN" altLang="en-US" sz="2400" dirty="0">
                <a:solidFill>
                  <a:srgbClr val="0B787F"/>
                </a:solidFill>
                <a:latin typeface="+mn-ea"/>
              </a:rPr>
              <a:t>感想</a:t>
            </a:r>
            <a:endParaRPr lang="zh-CN" altLang="en-US" sz="2400" dirty="0">
              <a:solidFill>
                <a:srgbClr val="0B787F"/>
              </a:solidFill>
              <a:latin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60" y="2880995"/>
            <a:ext cx="4096385" cy="303974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6232525" y="1059189"/>
            <a:ext cx="3598541" cy="507856"/>
            <a:chOff x="4810538" y="4646566"/>
            <a:chExt cx="2650435" cy="555545"/>
          </a:xfrm>
          <a:solidFill>
            <a:srgbClr val="79C6DA">
              <a:alpha val="63000"/>
            </a:srgbClr>
          </a:solidFill>
          <a:effectLst/>
        </p:grpSpPr>
        <p:grpSp>
          <p:nvGrpSpPr>
            <p:cNvPr id="9" name="组合 8"/>
            <p:cNvGrpSpPr/>
            <p:nvPr/>
          </p:nvGrpSpPr>
          <p:grpSpPr>
            <a:xfrm>
              <a:off x="4810538" y="4646566"/>
              <a:ext cx="2650435" cy="555545"/>
              <a:chOff x="4418275" y="3656991"/>
              <a:chExt cx="2719769" cy="555545"/>
            </a:xfrm>
            <a:grpFill/>
          </p:grpSpPr>
          <p:sp>
            <p:nvSpPr>
              <p:cNvPr id="11" name="圆角矩形 29"/>
              <p:cNvSpPr/>
              <p:nvPr/>
            </p:nvSpPr>
            <p:spPr>
              <a:xfrm>
                <a:off x="4418275" y="3656991"/>
                <a:ext cx="2719769" cy="55554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12" name="圆角矩形 30"/>
              <p:cNvSpPr/>
              <p:nvPr/>
            </p:nvSpPr>
            <p:spPr>
              <a:xfrm>
                <a:off x="4503273" y="3717656"/>
                <a:ext cx="2536155" cy="428853"/>
              </a:xfrm>
              <a:prstGeom prst="roundRect">
                <a:avLst/>
              </a:prstGeom>
              <a:grpFill/>
              <a:ln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sp>
          <p:nvSpPr>
            <p:cNvPr id="10" name="文本框 9"/>
            <p:cNvSpPr txBox="1"/>
            <p:nvPr/>
          </p:nvSpPr>
          <p:spPr>
            <a:xfrm>
              <a:off x="4893788" y="4646566"/>
              <a:ext cx="2471310" cy="50360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二、善待每一个学生</a:t>
              </a:r>
              <a:endPara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9" name="圆角矩形 28"/>
          <p:cNvSpPr/>
          <p:nvPr/>
        </p:nvSpPr>
        <p:spPr>
          <a:xfrm>
            <a:off x="5229225" y="2268855"/>
            <a:ext cx="5626100" cy="3910330"/>
          </a:xfrm>
          <a:prstGeom prst="roundRect">
            <a:avLst/>
          </a:prstGeom>
          <a:solidFill>
            <a:srgbClr val="79C6DA">
              <a:alpha val="57000"/>
            </a:srgbClr>
          </a:solidFill>
          <a:ln w="28575" cmpd="dbl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 spc="25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2400" spc="25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做学生喜欢的教师，师生双方才会有愉快的情感体验。做好一个老师，至少让你的学生偏科不是因为讨厌你。一个教师，只有当他受到学生喜爱时，才能真正实现自己的最大价值。</a:t>
            </a:r>
            <a:endParaRPr sz="2400" spc="250">
              <a:solidFill>
                <a:schemeClr val="tx1">
                  <a:lumMod val="65000"/>
                  <a:lumOff val="3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9" grpId="0" animBg="1"/>
      <p:bldP spid="3" grpId="1" animBg="1"/>
      <p:bldP spid="2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3" t="4227" r="8647" b="62375"/>
          <a:stretch>
            <a:fillRect/>
          </a:stretch>
        </p:blipFill>
        <p:spPr>
          <a:xfrm>
            <a:off x="368559" y="320078"/>
            <a:ext cx="3361403" cy="114759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44759" y="682094"/>
            <a:ext cx="27940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rgbClr val="0B787F"/>
                </a:solidFill>
                <a:latin typeface="+mn-ea"/>
              </a:rPr>
              <a:t>04· </a:t>
            </a:r>
            <a:r>
              <a:rPr lang="zh-CN" altLang="en-US" sz="2400" dirty="0">
                <a:solidFill>
                  <a:srgbClr val="0B787F"/>
                </a:solidFill>
                <a:latin typeface="+mn-ea"/>
              </a:rPr>
              <a:t>读后</a:t>
            </a:r>
            <a:r>
              <a:rPr lang="zh-CN" altLang="en-US" sz="2400" dirty="0">
                <a:solidFill>
                  <a:srgbClr val="0B787F"/>
                </a:solidFill>
                <a:latin typeface="+mn-ea"/>
              </a:rPr>
              <a:t>感想</a:t>
            </a:r>
            <a:endParaRPr lang="zh-CN" altLang="en-US" sz="2400" dirty="0">
              <a:solidFill>
                <a:srgbClr val="0B787F"/>
              </a:solidFill>
              <a:latin typeface="+mn-ea"/>
            </a:endParaRPr>
          </a:p>
        </p:txBody>
      </p:sp>
      <p:grpSp>
        <p:nvGrpSpPr>
          <p:cNvPr id="4" name="Group 1"/>
          <p:cNvGrpSpPr/>
          <p:nvPr/>
        </p:nvGrpSpPr>
        <p:grpSpPr>
          <a:xfrm>
            <a:off x="4904105" y="2178050"/>
            <a:ext cx="2298065" cy="3756660"/>
            <a:chOff x="4786313" y="2084388"/>
            <a:chExt cx="2627313" cy="4298950"/>
          </a:xfrm>
        </p:grpSpPr>
        <p:sp>
          <p:nvSpPr>
            <p:cNvPr id="5" name="Freeform 42"/>
            <p:cNvSpPr/>
            <p:nvPr/>
          </p:nvSpPr>
          <p:spPr bwMode="auto">
            <a:xfrm>
              <a:off x="4786313" y="2084388"/>
              <a:ext cx="2627313" cy="4298950"/>
            </a:xfrm>
            <a:custGeom>
              <a:avLst/>
              <a:gdLst>
                <a:gd name="T0" fmla="*/ 442 w 690"/>
                <a:gd name="T1" fmla="*/ 766 h 1128"/>
                <a:gd name="T2" fmla="*/ 427 w 690"/>
                <a:gd name="T3" fmla="*/ 706 h 1128"/>
                <a:gd name="T4" fmla="*/ 454 w 690"/>
                <a:gd name="T5" fmla="*/ 593 h 1128"/>
                <a:gd name="T6" fmla="*/ 456 w 690"/>
                <a:gd name="T7" fmla="*/ 590 h 1128"/>
                <a:gd name="T8" fmla="*/ 476 w 690"/>
                <a:gd name="T9" fmla="*/ 538 h 1128"/>
                <a:gd name="T10" fmla="*/ 477 w 690"/>
                <a:gd name="T11" fmla="*/ 484 h 1128"/>
                <a:gd name="T12" fmla="*/ 469 w 690"/>
                <a:gd name="T13" fmla="*/ 496 h 1128"/>
                <a:gd name="T14" fmla="*/ 452 w 690"/>
                <a:gd name="T15" fmla="*/ 496 h 1128"/>
                <a:gd name="T16" fmla="*/ 440 w 690"/>
                <a:gd name="T17" fmla="*/ 491 h 1128"/>
                <a:gd name="T18" fmla="*/ 428 w 690"/>
                <a:gd name="T19" fmla="*/ 494 h 1128"/>
                <a:gd name="T20" fmla="*/ 395 w 690"/>
                <a:gd name="T21" fmla="*/ 499 h 1128"/>
                <a:gd name="T22" fmla="*/ 382 w 690"/>
                <a:gd name="T23" fmla="*/ 491 h 1128"/>
                <a:gd name="T24" fmla="*/ 348 w 690"/>
                <a:gd name="T25" fmla="*/ 496 h 1128"/>
                <a:gd name="T26" fmla="*/ 330 w 690"/>
                <a:gd name="T27" fmla="*/ 491 h 1128"/>
                <a:gd name="T28" fmla="*/ 321 w 690"/>
                <a:gd name="T29" fmla="*/ 492 h 1128"/>
                <a:gd name="T30" fmla="*/ 298 w 690"/>
                <a:gd name="T31" fmla="*/ 498 h 1128"/>
                <a:gd name="T32" fmla="*/ 279 w 690"/>
                <a:gd name="T33" fmla="*/ 493 h 1128"/>
                <a:gd name="T34" fmla="*/ 260 w 690"/>
                <a:gd name="T35" fmla="*/ 492 h 1128"/>
                <a:gd name="T36" fmla="*/ 245 w 690"/>
                <a:gd name="T37" fmla="*/ 500 h 1128"/>
                <a:gd name="T38" fmla="*/ 237 w 690"/>
                <a:gd name="T39" fmla="*/ 498 h 1128"/>
                <a:gd name="T40" fmla="*/ 223 w 690"/>
                <a:gd name="T41" fmla="*/ 491 h 1128"/>
                <a:gd name="T42" fmla="*/ 217 w 690"/>
                <a:gd name="T43" fmla="*/ 499 h 1128"/>
                <a:gd name="T44" fmla="*/ 239 w 690"/>
                <a:gd name="T45" fmla="*/ 577 h 1128"/>
                <a:gd name="T46" fmla="*/ 255 w 690"/>
                <a:gd name="T47" fmla="*/ 652 h 1128"/>
                <a:gd name="T48" fmla="*/ 239 w 690"/>
                <a:gd name="T49" fmla="*/ 781 h 1128"/>
                <a:gd name="T50" fmla="*/ 204 w 690"/>
                <a:gd name="T51" fmla="*/ 714 h 1128"/>
                <a:gd name="T52" fmla="*/ 160 w 690"/>
                <a:gd name="T53" fmla="*/ 640 h 1128"/>
                <a:gd name="T54" fmla="*/ 63 w 690"/>
                <a:gd name="T55" fmla="*/ 530 h 1128"/>
                <a:gd name="T56" fmla="*/ 14 w 690"/>
                <a:gd name="T57" fmla="*/ 381 h 1128"/>
                <a:gd name="T58" fmla="*/ 244 w 690"/>
                <a:gd name="T59" fmla="*/ 28 h 1128"/>
                <a:gd name="T60" fmla="*/ 556 w 690"/>
                <a:gd name="T61" fmla="*/ 72 h 1128"/>
                <a:gd name="T62" fmla="*/ 671 w 690"/>
                <a:gd name="T63" fmla="*/ 395 h 1128"/>
                <a:gd name="T64" fmla="*/ 606 w 690"/>
                <a:gd name="T65" fmla="*/ 544 h 1128"/>
                <a:gd name="T66" fmla="*/ 524 w 690"/>
                <a:gd name="T67" fmla="*/ 665 h 1128"/>
                <a:gd name="T68" fmla="*/ 483 w 690"/>
                <a:gd name="T69" fmla="*/ 756 h 1128"/>
                <a:gd name="T70" fmla="*/ 419 w 690"/>
                <a:gd name="T71" fmla="*/ 788 h 1128"/>
                <a:gd name="T72" fmla="*/ 222 w 690"/>
                <a:gd name="T73" fmla="*/ 845 h 1128"/>
                <a:gd name="T74" fmla="*/ 356 w 690"/>
                <a:gd name="T75" fmla="*/ 874 h 1128"/>
                <a:gd name="T76" fmla="*/ 451 w 690"/>
                <a:gd name="T77" fmla="*/ 840 h 1128"/>
                <a:gd name="T78" fmla="*/ 327 w 690"/>
                <a:gd name="T79" fmla="*/ 822 h 1128"/>
                <a:gd name="T80" fmla="*/ 236 w 690"/>
                <a:gd name="T81" fmla="*/ 881 h 1128"/>
                <a:gd name="T82" fmla="*/ 325 w 690"/>
                <a:gd name="T83" fmla="*/ 938 h 1128"/>
                <a:gd name="T84" fmla="*/ 449 w 690"/>
                <a:gd name="T85" fmla="*/ 910 h 1128"/>
                <a:gd name="T86" fmla="*/ 349 w 690"/>
                <a:gd name="T87" fmla="*/ 892 h 1128"/>
                <a:gd name="T88" fmla="*/ 247 w 690"/>
                <a:gd name="T89" fmla="*/ 934 h 1128"/>
                <a:gd name="T90" fmla="*/ 295 w 690"/>
                <a:gd name="T91" fmla="*/ 1002 h 1128"/>
                <a:gd name="T92" fmla="*/ 447 w 690"/>
                <a:gd name="T93" fmla="*/ 995 h 1128"/>
                <a:gd name="T94" fmla="*/ 419 w 690"/>
                <a:gd name="T95" fmla="*/ 960 h 1128"/>
                <a:gd name="T96" fmla="*/ 290 w 690"/>
                <a:gd name="T97" fmla="*/ 977 h 1128"/>
                <a:gd name="T98" fmla="*/ 285 w 690"/>
                <a:gd name="T99" fmla="*/ 1065 h 1128"/>
                <a:gd name="T100" fmla="*/ 407 w 690"/>
                <a:gd name="T101" fmla="*/ 1066 h 1128"/>
                <a:gd name="T102" fmla="*/ 358 w 690"/>
                <a:gd name="T103" fmla="*/ 1036 h 1128"/>
                <a:gd name="T104" fmla="*/ 298 w 690"/>
                <a:gd name="T105" fmla="*/ 1094 h 1128"/>
                <a:gd name="T106" fmla="*/ 403 w 690"/>
                <a:gd name="T107" fmla="*/ 1105 h 1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90" h="1128">
                  <a:moveTo>
                    <a:pt x="442" y="766"/>
                  </a:moveTo>
                  <a:cubicBezTo>
                    <a:pt x="427" y="756"/>
                    <a:pt x="425" y="722"/>
                    <a:pt x="427" y="706"/>
                  </a:cubicBezTo>
                  <a:cubicBezTo>
                    <a:pt x="431" y="668"/>
                    <a:pt x="439" y="628"/>
                    <a:pt x="454" y="593"/>
                  </a:cubicBezTo>
                  <a:cubicBezTo>
                    <a:pt x="455" y="592"/>
                    <a:pt x="455" y="591"/>
                    <a:pt x="456" y="590"/>
                  </a:cubicBezTo>
                  <a:cubicBezTo>
                    <a:pt x="463" y="573"/>
                    <a:pt x="471" y="556"/>
                    <a:pt x="476" y="538"/>
                  </a:cubicBezTo>
                  <a:cubicBezTo>
                    <a:pt x="481" y="522"/>
                    <a:pt x="484" y="501"/>
                    <a:pt x="477" y="484"/>
                  </a:cubicBezTo>
                  <a:cubicBezTo>
                    <a:pt x="475" y="485"/>
                    <a:pt x="471" y="494"/>
                    <a:pt x="469" y="496"/>
                  </a:cubicBezTo>
                  <a:cubicBezTo>
                    <a:pt x="464" y="499"/>
                    <a:pt x="457" y="498"/>
                    <a:pt x="452" y="496"/>
                  </a:cubicBezTo>
                  <a:cubicBezTo>
                    <a:pt x="448" y="495"/>
                    <a:pt x="445" y="492"/>
                    <a:pt x="440" y="491"/>
                  </a:cubicBezTo>
                  <a:cubicBezTo>
                    <a:pt x="436" y="490"/>
                    <a:pt x="432" y="492"/>
                    <a:pt x="428" y="494"/>
                  </a:cubicBezTo>
                  <a:cubicBezTo>
                    <a:pt x="418" y="500"/>
                    <a:pt x="406" y="504"/>
                    <a:pt x="395" y="499"/>
                  </a:cubicBezTo>
                  <a:cubicBezTo>
                    <a:pt x="390" y="497"/>
                    <a:pt x="387" y="493"/>
                    <a:pt x="382" y="491"/>
                  </a:cubicBezTo>
                  <a:cubicBezTo>
                    <a:pt x="371" y="488"/>
                    <a:pt x="360" y="498"/>
                    <a:pt x="348" y="496"/>
                  </a:cubicBezTo>
                  <a:cubicBezTo>
                    <a:pt x="342" y="496"/>
                    <a:pt x="336" y="491"/>
                    <a:pt x="330" y="491"/>
                  </a:cubicBezTo>
                  <a:cubicBezTo>
                    <a:pt x="327" y="491"/>
                    <a:pt x="324" y="491"/>
                    <a:pt x="321" y="492"/>
                  </a:cubicBezTo>
                  <a:cubicBezTo>
                    <a:pt x="313" y="494"/>
                    <a:pt x="306" y="498"/>
                    <a:pt x="298" y="498"/>
                  </a:cubicBezTo>
                  <a:cubicBezTo>
                    <a:pt x="291" y="498"/>
                    <a:pt x="285" y="495"/>
                    <a:pt x="279" y="493"/>
                  </a:cubicBezTo>
                  <a:cubicBezTo>
                    <a:pt x="273" y="491"/>
                    <a:pt x="266" y="490"/>
                    <a:pt x="260" y="492"/>
                  </a:cubicBezTo>
                  <a:cubicBezTo>
                    <a:pt x="255" y="495"/>
                    <a:pt x="250" y="500"/>
                    <a:pt x="245" y="500"/>
                  </a:cubicBezTo>
                  <a:cubicBezTo>
                    <a:pt x="242" y="500"/>
                    <a:pt x="240" y="499"/>
                    <a:pt x="237" y="498"/>
                  </a:cubicBezTo>
                  <a:cubicBezTo>
                    <a:pt x="233" y="496"/>
                    <a:pt x="228" y="492"/>
                    <a:pt x="223" y="491"/>
                  </a:cubicBezTo>
                  <a:cubicBezTo>
                    <a:pt x="219" y="491"/>
                    <a:pt x="218" y="496"/>
                    <a:pt x="217" y="499"/>
                  </a:cubicBezTo>
                  <a:cubicBezTo>
                    <a:pt x="211" y="520"/>
                    <a:pt x="232" y="557"/>
                    <a:pt x="239" y="577"/>
                  </a:cubicBezTo>
                  <a:cubicBezTo>
                    <a:pt x="247" y="601"/>
                    <a:pt x="253" y="627"/>
                    <a:pt x="255" y="652"/>
                  </a:cubicBezTo>
                  <a:cubicBezTo>
                    <a:pt x="259" y="695"/>
                    <a:pt x="250" y="740"/>
                    <a:pt x="239" y="781"/>
                  </a:cubicBezTo>
                  <a:cubicBezTo>
                    <a:pt x="214" y="779"/>
                    <a:pt x="212" y="733"/>
                    <a:pt x="204" y="714"/>
                  </a:cubicBezTo>
                  <a:cubicBezTo>
                    <a:pt x="193" y="687"/>
                    <a:pt x="178" y="662"/>
                    <a:pt x="160" y="640"/>
                  </a:cubicBezTo>
                  <a:cubicBezTo>
                    <a:pt x="128" y="602"/>
                    <a:pt x="90" y="571"/>
                    <a:pt x="63" y="530"/>
                  </a:cubicBezTo>
                  <a:cubicBezTo>
                    <a:pt x="34" y="485"/>
                    <a:pt x="19" y="434"/>
                    <a:pt x="14" y="381"/>
                  </a:cubicBezTo>
                  <a:cubicBezTo>
                    <a:pt x="0" y="222"/>
                    <a:pt x="87" y="71"/>
                    <a:pt x="244" y="28"/>
                  </a:cubicBezTo>
                  <a:cubicBezTo>
                    <a:pt x="346" y="0"/>
                    <a:pt x="469" y="8"/>
                    <a:pt x="556" y="72"/>
                  </a:cubicBezTo>
                  <a:cubicBezTo>
                    <a:pt x="646" y="139"/>
                    <a:pt x="690" y="288"/>
                    <a:pt x="671" y="395"/>
                  </a:cubicBezTo>
                  <a:cubicBezTo>
                    <a:pt x="661" y="448"/>
                    <a:pt x="631" y="497"/>
                    <a:pt x="606" y="544"/>
                  </a:cubicBezTo>
                  <a:cubicBezTo>
                    <a:pt x="583" y="587"/>
                    <a:pt x="548" y="622"/>
                    <a:pt x="524" y="665"/>
                  </a:cubicBezTo>
                  <a:cubicBezTo>
                    <a:pt x="508" y="694"/>
                    <a:pt x="497" y="725"/>
                    <a:pt x="483" y="756"/>
                  </a:cubicBezTo>
                  <a:cubicBezTo>
                    <a:pt x="468" y="786"/>
                    <a:pt x="455" y="786"/>
                    <a:pt x="419" y="788"/>
                  </a:cubicBezTo>
                  <a:cubicBezTo>
                    <a:pt x="381" y="790"/>
                    <a:pt x="208" y="776"/>
                    <a:pt x="222" y="845"/>
                  </a:cubicBezTo>
                  <a:cubicBezTo>
                    <a:pt x="230" y="882"/>
                    <a:pt x="332" y="875"/>
                    <a:pt x="356" y="874"/>
                  </a:cubicBezTo>
                  <a:cubicBezTo>
                    <a:pt x="369" y="873"/>
                    <a:pt x="468" y="868"/>
                    <a:pt x="451" y="840"/>
                  </a:cubicBezTo>
                  <a:cubicBezTo>
                    <a:pt x="435" y="813"/>
                    <a:pt x="352" y="819"/>
                    <a:pt x="327" y="822"/>
                  </a:cubicBezTo>
                  <a:cubicBezTo>
                    <a:pt x="295" y="827"/>
                    <a:pt x="242" y="842"/>
                    <a:pt x="236" y="881"/>
                  </a:cubicBezTo>
                  <a:cubicBezTo>
                    <a:pt x="229" y="926"/>
                    <a:pt x="294" y="936"/>
                    <a:pt x="325" y="938"/>
                  </a:cubicBezTo>
                  <a:cubicBezTo>
                    <a:pt x="342" y="938"/>
                    <a:pt x="447" y="939"/>
                    <a:pt x="449" y="910"/>
                  </a:cubicBezTo>
                  <a:cubicBezTo>
                    <a:pt x="451" y="886"/>
                    <a:pt x="362" y="891"/>
                    <a:pt x="349" y="892"/>
                  </a:cubicBezTo>
                  <a:cubicBezTo>
                    <a:pt x="316" y="894"/>
                    <a:pt x="264" y="900"/>
                    <a:pt x="247" y="934"/>
                  </a:cubicBezTo>
                  <a:cubicBezTo>
                    <a:pt x="230" y="969"/>
                    <a:pt x="265" y="994"/>
                    <a:pt x="295" y="1002"/>
                  </a:cubicBezTo>
                  <a:cubicBezTo>
                    <a:pt x="340" y="1016"/>
                    <a:pt x="403" y="1014"/>
                    <a:pt x="447" y="995"/>
                  </a:cubicBezTo>
                  <a:cubicBezTo>
                    <a:pt x="490" y="976"/>
                    <a:pt x="439" y="962"/>
                    <a:pt x="419" y="960"/>
                  </a:cubicBezTo>
                  <a:cubicBezTo>
                    <a:pt x="372" y="956"/>
                    <a:pt x="333" y="956"/>
                    <a:pt x="290" y="977"/>
                  </a:cubicBezTo>
                  <a:cubicBezTo>
                    <a:pt x="256" y="993"/>
                    <a:pt x="248" y="1038"/>
                    <a:pt x="285" y="1065"/>
                  </a:cubicBezTo>
                  <a:cubicBezTo>
                    <a:pt x="323" y="1092"/>
                    <a:pt x="372" y="1083"/>
                    <a:pt x="407" y="1066"/>
                  </a:cubicBezTo>
                  <a:cubicBezTo>
                    <a:pt x="456" y="1043"/>
                    <a:pt x="378" y="1034"/>
                    <a:pt x="358" y="1036"/>
                  </a:cubicBezTo>
                  <a:cubicBezTo>
                    <a:pt x="336" y="1039"/>
                    <a:pt x="266" y="1060"/>
                    <a:pt x="298" y="1094"/>
                  </a:cubicBezTo>
                  <a:cubicBezTo>
                    <a:pt x="330" y="1128"/>
                    <a:pt x="368" y="1093"/>
                    <a:pt x="403" y="1105"/>
                  </a:cubicBezTo>
                </a:path>
              </a:pathLst>
            </a:custGeom>
            <a:noFill/>
            <a:ln w="30163" cap="rnd">
              <a:solidFill>
                <a:srgbClr val="36A6C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chitects Daughter"/>
              </a:endParaRPr>
            </a:p>
          </p:txBody>
        </p:sp>
        <p:sp>
          <p:nvSpPr>
            <p:cNvPr id="6" name="Rectangle 43"/>
            <p:cNvSpPr>
              <a:spLocks noChangeArrowheads="1"/>
            </p:cNvSpPr>
            <p:nvPr/>
          </p:nvSpPr>
          <p:spPr bwMode="auto">
            <a:xfrm>
              <a:off x="5316862" y="2822998"/>
              <a:ext cx="1691169" cy="1690223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ru-RU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36A6C4"/>
                  </a:solidFill>
                  <a:effectLst/>
                  <a:uLnTx/>
                  <a:uFillTx/>
                  <a:latin typeface="+mn-ea"/>
                </a:rPr>
                <a:t>TEACH</a:t>
              </a:r>
              <a:endParaRPr kumimoji="0" lang="ru-RU" alt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36A6C4"/>
                </a:solidFill>
                <a:effectLst/>
                <a:uLnTx/>
                <a:uFillTx/>
                <a:latin typeface="+mn-ea"/>
              </a:endParaRPr>
            </a:p>
          </p:txBody>
        </p:sp>
      </p:grpSp>
      <p:sp>
        <p:nvSpPr>
          <p:cNvPr id="7" name="Freeform 44"/>
          <p:cNvSpPr/>
          <p:nvPr/>
        </p:nvSpPr>
        <p:spPr bwMode="auto">
          <a:xfrm>
            <a:off x="4501833" y="4692333"/>
            <a:ext cx="520700" cy="185738"/>
          </a:xfrm>
          <a:custGeom>
            <a:avLst/>
            <a:gdLst>
              <a:gd name="T0" fmla="*/ 137 w 137"/>
              <a:gd name="T1" fmla="*/ 0 h 49"/>
              <a:gd name="T2" fmla="*/ 0 w 137"/>
              <a:gd name="T3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37" h="49">
                <a:moveTo>
                  <a:pt x="137" y="0"/>
                </a:moveTo>
                <a:cubicBezTo>
                  <a:pt x="90" y="10"/>
                  <a:pt x="43" y="26"/>
                  <a:pt x="0" y="49"/>
                </a:cubicBezTo>
              </a:path>
            </a:pathLst>
          </a:custGeom>
          <a:noFill/>
          <a:ln w="38100" cap="rnd">
            <a:solidFill>
              <a:srgbClr val="36A6C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Architects Daughter"/>
            </a:endParaRPr>
          </a:p>
        </p:txBody>
      </p:sp>
      <p:sp>
        <p:nvSpPr>
          <p:cNvPr id="8" name="Freeform 45"/>
          <p:cNvSpPr/>
          <p:nvPr/>
        </p:nvSpPr>
        <p:spPr bwMode="auto">
          <a:xfrm>
            <a:off x="4180205" y="3310255"/>
            <a:ext cx="571500" cy="157163"/>
          </a:xfrm>
          <a:custGeom>
            <a:avLst/>
            <a:gdLst>
              <a:gd name="T0" fmla="*/ 150 w 150"/>
              <a:gd name="T1" fmla="*/ 41 h 41"/>
              <a:gd name="T2" fmla="*/ 0 w 150"/>
              <a:gd name="T3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0" h="41">
                <a:moveTo>
                  <a:pt x="150" y="41"/>
                </a:moveTo>
                <a:cubicBezTo>
                  <a:pt x="103" y="20"/>
                  <a:pt x="52" y="6"/>
                  <a:pt x="0" y="0"/>
                </a:cubicBezTo>
              </a:path>
            </a:pathLst>
          </a:custGeom>
          <a:noFill/>
          <a:ln w="38100" cap="rnd">
            <a:solidFill>
              <a:srgbClr val="36A6C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Architects Daughter"/>
            </a:endParaRPr>
          </a:p>
        </p:txBody>
      </p:sp>
      <p:sp>
        <p:nvSpPr>
          <p:cNvPr id="9" name="Freeform 46"/>
          <p:cNvSpPr/>
          <p:nvPr/>
        </p:nvSpPr>
        <p:spPr bwMode="auto">
          <a:xfrm>
            <a:off x="7463790" y="3307080"/>
            <a:ext cx="639763" cy="160338"/>
          </a:xfrm>
          <a:custGeom>
            <a:avLst/>
            <a:gdLst>
              <a:gd name="T0" fmla="*/ 0 w 168"/>
              <a:gd name="T1" fmla="*/ 42 h 42"/>
              <a:gd name="T2" fmla="*/ 168 w 168"/>
              <a:gd name="T3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68" h="42">
                <a:moveTo>
                  <a:pt x="0" y="42"/>
                </a:moveTo>
                <a:cubicBezTo>
                  <a:pt x="53" y="19"/>
                  <a:pt x="110" y="5"/>
                  <a:pt x="168" y="0"/>
                </a:cubicBezTo>
              </a:path>
            </a:pathLst>
          </a:custGeom>
          <a:noFill/>
          <a:ln w="38100" cap="rnd">
            <a:solidFill>
              <a:srgbClr val="36A6C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Architects Daughter"/>
            </a:endParaRPr>
          </a:p>
        </p:txBody>
      </p:sp>
      <p:sp>
        <p:nvSpPr>
          <p:cNvPr id="10" name="Freeform 47"/>
          <p:cNvSpPr/>
          <p:nvPr/>
        </p:nvSpPr>
        <p:spPr bwMode="auto">
          <a:xfrm>
            <a:off x="7280593" y="4679633"/>
            <a:ext cx="723900" cy="290513"/>
          </a:xfrm>
          <a:custGeom>
            <a:avLst/>
            <a:gdLst>
              <a:gd name="T0" fmla="*/ 0 w 190"/>
              <a:gd name="T1" fmla="*/ 0 h 76"/>
              <a:gd name="T2" fmla="*/ 190 w 190"/>
              <a:gd name="T3" fmla="*/ 76 h 7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90" h="76">
                <a:moveTo>
                  <a:pt x="0" y="0"/>
                </a:moveTo>
                <a:cubicBezTo>
                  <a:pt x="66" y="18"/>
                  <a:pt x="130" y="44"/>
                  <a:pt x="190" y="76"/>
                </a:cubicBezTo>
              </a:path>
            </a:pathLst>
          </a:custGeom>
          <a:noFill/>
          <a:ln w="38100" cap="rnd">
            <a:solidFill>
              <a:srgbClr val="36A6C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Architects Daughter"/>
            </a:endParaRPr>
          </a:p>
        </p:txBody>
      </p:sp>
      <p:sp>
        <p:nvSpPr>
          <p:cNvPr id="11" name="Freeform 48"/>
          <p:cNvSpPr/>
          <p:nvPr/>
        </p:nvSpPr>
        <p:spPr bwMode="auto">
          <a:xfrm>
            <a:off x="4818698" y="1952308"/>
            <a:ext cx="419100" cy="225425"/>
          </a:xfrm>
          <a:custGeom>
            <a:avLst/>
            <a:gdLst>
              <a:gd name="T0" fmla="*/ 110 w 110"/>
              <a:gd name="T1" fmla="*/ 59 h 59"/>
              <a:gd name="T2" fmla="*/ 0 w 110"/>
              <a:gd name="T3" fmla="*/ 0 h 5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10" h="59">
                <a:moveTo>
                  <a:pt x="110" y="59"/>
                </a:moveTo>
                <a:cubicBezTo>
                  <a:pt x="80" y="29"/>
                  <a:pt x="41" y="8"/>
                  <a:pt x="0" y="0"/>
                </a:cubicBezTo>
              </a:path>
            </a:pathLst>
          </a:custGeom>
          <a:noFill/>
          <a:ln w="38100" cap="rnd">
            <a:solidFill>
              <a:srgbClr val="36A6C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Architects Daughter"/>
            </a:endParaRPr>
          </a:p>
        </p:txBody>
      </p:sp>
      <p:sp>
        <p:nvSpPr>
          <p:cNvPr id="12" name="Freeform 49"/>
          <p:cNvSpPr/>
          <p:nvPr/>
        </p:nvSpPr>
        <p:spPr bwMode="auto">
          <a:xfrm>
            <a:off x="6846888" y="1875473"/>
            <a:ext cx="555625" cy="239713"/>
          </a:xfrm>
          <a:custGeom>
            <a:avLst/>
            <a:gdLst>
              <a:gd name="T0" fmla="*/ 0 w 146"/>
              <a:gd name="T1" fmla="*/ 63 h 63"/>
              <a:gd name="T2" fmla="*/ 146 w 146"/>
              <a:gd name="T3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46" h="63">
                <a:moveTo>
                  <a:pt x="0" y="63"/>
                </a:moveTo>
                <a:cubicBezTo>
                  <a:pt x="40" y="27"/>
                  <a:pt x="92" y="5"/>
                  <a:pt x="146" y="0"/>
                </a:cubicBezTo>
              </a:path>
            </a:pathLst>
          </a:custGeom>
          <a:noFill/>
          <a:ln w="38100" cap="rnd">
            <a:solidFill>
              <a:srgbClr val="36A6C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Architects Daughter"/>
            </a:endParaRPr>
          </a:p>
        </p:txBody>
      </p:sp>
      <p:sp>
        <p:nvSpPr>
          <p:cNvPr id="15" name="Shape 991"/>
          <p:cNvSpPr/>
          <p:nvPr/>
        </p:nvSpPr>
        <p:spPr>
          <a:xfrm>
            <a:off x="185420" y="2178050"/>
            <a:ext cx="3544570" cy="64516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2400" b="1">
                <a:solidFill>
                  <a:srgbClr val="FFFFFF"/>
                </a:solidFill>
              </a:defRPr>
            </a:lvl1pPr>
          </a:lstStyle>
          <a:p>
            <a:pPr algn="r"/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三、做一名快乐的老师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Shape 992"/>
          <p:cNvSpPr/>
          <p:nvPr/>
        </p:nvSpPr>
        <p:spPr>
          <a:xfrm>
            <a:off x="185420" y="3117215"/>
            <a:ext cx="3752215" cy="258445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1600">
                <a:solidFill>
                  <a:srgbClr val="FFFFFF"/>
                </a:solidFill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800" spc="250" dirty="0">
                <a:solidFill>
                  <a:schemeClr val="bg1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Gill Sans" charset="0"/>
              </a:rPr>
              <a:t>   </a:t>
            </a:r>
            <a:r>
              <a:rPr lang="zh-CN" altLang="en-US" sz="1800" spc="250" dirty="0">
                <a:solidFill>
                  <a:schemeClr val="bg1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Gill Sans" charset="0"/>
              </a:rPr>
              <a:t>首先热爱自己的职业，并以充沛的精力和饱满的情感促进教育教学工作,在遇到难题、焦虑等问题时，寻找方法排解消除，时刻保持教学激情，在面对学生时也时刻保持着温和状态。　　</a:t>
            </a:r>
            <a:endParaRPr lang="zh-CN" altLang="en-US" sz="1800" spc="250" dirty="0">
              <a:solidFill>
                <a:schemeClr val="bg1">
                  <a:lumMod val="50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Gill Sans" charset="0"/>
            </a:endParaRPr>
          </a:p>
        </p:txBody>
      </p:sp>
      <p:sp>
        <p:nvSpPr>
          <p:cNvPr id="20" name="Shape 991"/>
          <p:cNvSpPr/>
          <p:nvPr/>
        </p:nvSpPr>
        <p:spPr>
          <a:xfrm>
            <a:off x="8168640" y="2178050"/>
            <a:ext cx="3544570" cy="64516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2400" b="1">
                <a:solidFill>
                  <a:srgbClr val="FFFFFF"/>
                </a:solidFill>
              </a:defRPr>
            </a:lvl1pPr>
          </a:lstStyle>
          <a:p>
            <a:pPr algn="r"/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四、树立良好的师德形象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Shape 992"/>
          <p:cNvSpPr/>
          <p:nvPr/>
        </p:nvSpPr>
        <p:spPr>
          <a:xfrm>
            <a:off x="8168640" y="3307080"/>
            <a:ext cx="3963035" cy="1753235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1600">
                <a:solidFill>
                  <a:srgbClr val="FFFFFF"/>
                </a:solidFill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800" spc="500" dirty="0">
                <a:solidFill>
                  <a:schemeClr val="bg1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Gill Sans" charset="0"/>
              </a:rPr>
              <a:t> </a:t>
            </a:r>
            <a:r>
              <a:rPr lang="zh-CN" altLang="en-US" sz="1800" spc="500" dirty="0">
                <a:solidFill>
                  <a:schemeClr val="bg1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Gill Sans" charset="0"/>
              </a:rPr>
              <a:t>教师是学生心目中的偶像。具有高尚的的师德，才会得到学生的尊重，教师自己也才能从中体会到自身的崇高所在。　　</a:t>
            </a:r>
            <a:endParaRPr lang="zh-CN" altLang="en-US" sz="1800" spc="500" dirty="0">
              <a:solidFill>
                <a:schemeClr val="bg1">
                  <a:lumMod val="50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Gill Sans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2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2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/>
      <p:bldP spid="16" grpId="0"/>
      <p:bldP spid="20" grpId="0"/>
      <p:bldP spid="23" grpId="0"/>
      <p:bldP spid="3" grpId="1" animBg="1"/>
      <p:bldP spid="7" grpId="1" animBg="1"/>
      <p:bldP spid="8" grpId="1" animBg="1"/>
      <p:bldP spid="9" grpId="1" animBg="1"/>
      <p:bldP spid="10" grpId="1" animBg="1"/>
      <p:bldP spid="11" grpId="1" animBg="1"/>
      <p:bldP spid="12" grpId="1" animBg="1"/>
      <p:bldP spid="15" grpId="1"/>
      <p:bldP spid="16" grpId="1"/>
      <p:bldP spid="20" grpId="1"/>
      <p:bldP spid="2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3" t="4227" r="8647" b="62375"/>
          <a:stretch>
            <a:fillRect/>
          </a:stretch>
        </p:blipFill>
        <p:spPr>
          <a:xfrm>
            <a:off x="368559" y="320078"/>
            <a:ext cx="3361403" cy="114759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608" y="1121477"/>
            <a:ext cx="5426180" cy="542550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515110" y="1972310"/>
            <a:ext cx="4643120" cy="4464050"/>
          </a:xfrm>
          <a:prstGeom prst="rect">
            <a:avLst/>
          </a:prstGeom>
          <a:noFill/>
          <a:ln w="12700">
            <a:solidFill>
              <a:srgbClr val="79C6DA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>
              <a:solidFill>
                <a:srgbClr val="7280A3"/>
              </a:solidFill>
              <a:latin typeface="+mn-ea"/>
              <a:sym typeface="字魂59号-创粗黑" panose="00000500000000000000" pitchFamily="2" charset="-122"/>
            </a:endParaRPr>
          </a:p>
        </p:txBody>
      </p:sp>
      <p:sp>
        <p:nvSpPr>
          <p:cNvPr id="6" name="Freeform 46"/>
          <p:cNvSpPr>
            <a:spLocks noEditPoints="1"/>
          </p:cNvSpPr>
          <p:nvPr/>
        </p:nvSpPr>
        <p:spPr bwMode="auto">
          <a:xfrm>
            <a:off x="1914009" y="2620267"/>
            <a:ext cx="285323" cy="285321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rgbClr val="79C6DA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defTabSz="1172210"/>
            <a:endParaRPr lang="en-US" sz="2300" dirty="0">
              <a:solidFill>
                <a:prstClr val="black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 Placeholder 32"/>
          <p:cNvSpPr txBox="1"/>
          <p:nvPr/>
        </p:nvSpPr>
        <p:spPr>
          <a:xfrm>
            <a:off x="1809115" y="2494915"/>
            <a:ext cx="4065905" cy="3739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800" spc="500" dirty="0">
                <a:solidFill>
                  <a:schemeClr val="bg1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     </a:t>
            </a:r>
            <a:r>
              <a:rPr lang="zh-CN" altLang="en-US" sz="1800" spc="500" dirty="0">
                <a:solidFill>
                  <a:schemeClr val="bg1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通过读于老师的书，我深深被于老师有着像水一样温润、奉献、宽容、清洁的品质所打动。钦佩于老师的智慧，折服于老师的中庸。最后引用于老师的话：既然命运让我们做了教师，就让我们做学生最喜欢的老师，做最好的自己！因为生命与我们只有一次。</a:t>
            </a:r>
            <a:endParaRPr lang="zh-CN" altLang="en-US" sz="1800" spc="500" dirty="0">
              <a:solidFill>
                <a:schemeClr val="bg1">
                  <a:lumMod val="50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64642" y="673278"/>
            <a:ext cx="4265417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rgbClr val="79C6D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</a:t>
            </a:r>
            <a:r>
              <a:rPr lang="en-US" altLang="zh-CN" sz="6000" dirty="0">
                <a:solidFill>
                  <a:srgbClr val="79C6D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altLang="en-US" sz="6000" dirty="0">
                <a:solidFill>
                  <a:srgbClr val="79C6D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录</a:t>
            </a:r>
            <a:endParaRPr lang="zh-CN" altLang="en-US" sz="6000" dirty="0">
              <a:solidFill>
                <a:srgbClr val="79C6D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3" t="4227" r="8647" b="62375"/>
          <a:stretch>
            <a:fillRect/>
          </a:stretch>
        </p:blipFill>
        <p:spPr>
          <a:xfrm>
            <a:off x="685800" y="2621629"/>
            <a:ext cx="3361403" cy="114759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62000" y="2983645"/>
            <a:ext cx="27940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rgbClr val="0B787F"/>
                </a:solidFill>
                <a:latin typeface="+mn-ea"/>
              </a:rPr>
              <a:t>01 ·</a:t>
            </a:r>
            <a:r>
              <a:rPr lang="zh-CN" altLang="en-US" sz="2400" dirty="0">
                <a:solidFill>
                  <a:srgbClr val="0B787F"/>
                </a:solidFill>
                <a:latin typeface="+mn-ea"/>
              </a:rPr>
              <a:t>内容简介</a:t>
            </a:r>
            <a:endParaRPr lang="zh-CN" altLang="en-US" sz="2400" dirty="0">
              <a:solidFill>
                <a:srgbClr val="0B787F"/>
              </a:solidFill>
              <a:latin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3" t="4227" r="8647" b="62375"/>
          <a:stretch>
            <a:fillRect/>
          </a:stretch>
        </p:blipFill>
        <p:spPr>
          <a:xfrm>
            <a:off x="4311650" y="2621629"/>
            <a:ext cx="3361403" cy="114759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387850" y="2983645"/>
            <a:ext cx="27940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rgbClr val="0B787F"/>
                </a:solidFill>
                <a:latin typeface="+mn-ea"/>
              </a:rPr>
              <a:t>02 · </a:t>
            </a:r>
            <a:r>
              <a:rPr lang="zh-CN" altLang="en-US" sz="2400" dirty="0">
                <a:solidFill>
                  <a:srgbClr val="0B787F"/>
                </a:solidFill>
                <a:latin typeface="+mn-ea"/>
              </a:rPr>
              <a:t>作者</a:t>
            </a:r>
            <a:r>
              <a:rPr lang="zh-CN" altLang="en-US" sz="2400" dirty="0">
                <a:solidFill>
                  <a:srgbClr val="0B787F"/>
                </a:solidFill>
                <a:latin typeface="+mn-ea"/>
              </a:rPr>
              <a:t>简介</a:t>
            </a:r>
            <a:endParaRPr lang="zh-CN" altLang="en-US" sz="2400" dirty="0">
              <a:solidFill>
                <a:srgbClr val="0B787F"/>
              </a:solidFill>
              <a:latin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3" t="4227" r="8647" b="62375"/>
          <a:stretch>
            <a:fillRect/>
          </a:stretch>
        </p:blipFill>
        <p:spPr>
          <a:xfrm>
            <a:off x="666750" y="4361529"/>
            <a:ext cx="3361403" cy="1147597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742950" y="4723545"/>
            <a:ext cx="27940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rgbClr val="0B787F"/>
                </a:solidFill>
                <a:latin typeface="+mn-ea"/>
              </a:rPr>
              <a:t>03 · </a:t>
            </a:r>
            <a:r>
              <a:rPr lang="zh-CN" altLang="en-US" sz="2400" dirty="0">
                <a:solidFill>
                  <a:srgbClr val="0B787F"/>
                </a:solidFill>
                <a:latin typeface="+mn-ea"/>
              </a:rPr>
              <a:t>阅读</a:t>
            </a:r>
            <a:r>
              <a:rPr lang="zh-CN" altLang="en-US" sz="2400" dirty="0">
                <a:solidFill>
                  <a:srgbClr val="0B787F"/>
                </a:solidFill>
                <a:latin typeface="+mn-ea"/>
              </a:rPr>
              <a:t>思考</a:t>
            </a:r>
            <a:endParaRPr lang="zh-CN" altLang="en-US" sz="2400" dirty="0">
              <a:solidFill>
                <a:srgbClr val="0B787F"/>
              </a:solidFill>
              <a:latin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3" t="4227" r="8647" b="62375"/>
          <a:stretch>
            <a:fillRect/>
          </a:stretch>
        </p:blipFill>
        <p:spPr>
          <a:xfrm>
            <a:off x="4292600" y="4361529"/>
            <a:ext cx="3361403" cy="1147597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368800" y="4723545"/>
            <a:ext cx="27940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rgbClr val="0B787F"/>
                </a:solidFill>
                <a:latin typeface="+mn-ea"/>
              </a:rPr>
              <a:t>04 · </a:t>
            </a:r>
            <a:r>
              <a:rPr lang="zh-CN" altLang="en-US" sz="2400" dirty="0">
                <a:solidFill>
                  <a:srgbClr val="0B787F"/>
                </a:solidFill>
                <a:latin typeface="+mn-ea"/>
              </a:rPr>
              <a:t>读后</a:t>
            </a:r>
            <a:r>
              <a:rPr lang="zh-CN" altLang="en-US" sz="2400" dirty="0">
                <a:solidFill>
                  <a:srgbClr val="0B787F"/>
                </a:solidFill>
                <a:latin typeface="+mn-ea"/>
              </a:rPr>
              <a:t>感想</a:t>
            </a:r>
            <a:endParaRPr lang="zh-CN" altLang="en-US" sz="2400" dirty="0">
              <a:solidFill>
                <a:srgbClr val="0B787F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62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350"/>
                                </p:stCondLst>
                                <p:childTnLst>
                                  <p:par>
                                    <p:cTn id="1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850"/>
                                </p:stCondLst>
                                <p:childTnLst>
                                  <p:par>
                                    <p:cTn id="22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150"/>
                                </p:stCondLst>
                                <p:childTnLst>
                                  <p:par>
                                    <p:cTn id="3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650"/>
                                </p:stCondLst>
                                <p:childTnLst>
                                  <p:par>
                                    <p:cTn id="3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7" grpId="0" bldLvl="0" animBg="1"/>
          <p:bldP spid="9" grpId="0" bldLvl="0" animBg="1"/>
          <p:bldP spid="11" grpId="0" bldLvl="0" animBg="1"/>
          <p:bldP spid="13" grpId="0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350"/>
                                </p:stCondLst>
                                <p:childTnLst>
                                  <p:par>
                                    <p:cTn id="1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850"/>
                                </p:stCondLst>
                                <p:childTnLst>
                                  <p:par>
                                    <p:cTn id="22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150"/>
                                </p:stCondLst>
                                <p:childTnLst>
                                  <p:par>
                                    <p:cTn id="3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650"/>
                                </p:stCondLst>
                                <p:childTnLst>
                                  <p:par>
                                    <p:cTn id="3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7" grpId="0" bldLvl="0" animBg="1"/>
          <p:bldP spid="9" grpId="0" bldLvl="0" animBg="1"/>
          <p:bldP spid="11" grpId="0" bldLvl="0" animBg="1"/>
          <p:bldP spid="13" grpId="0" bldLvl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3" t="4227" r="8647" b="62375"/>
          <a:stretch>
            <a:fillRect/>
          </a:stretch>
        </p:blipFill>
        <p:spPr>
          <a:xfrm>
            <a:off x="4591685" y="4771390"/>
            <a:ext cx="3198495" cy="1039495"/>
          </a:xfrm>
          <a:prstGeom prst="rect">
            <a:avLst/>
          </a:prstGeom>
        </p:spPr>
      </p:pic>
      <p:sp>
        <p:nvSpPr>
          <p:cNvPr id="3" name="矩形 2" descr="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"/>
          <p:cNvSpPr/>
          <p:nvPr/>
        </p:nvSpPr>
        <p:spPr>
          <a:xfrm>
            <a:off x="1534994" y="2303593"/>
            <a:ext cx="9122013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8000" dirty="0">
                <a:solidFill>
                  <a:srgbClr val="79C6D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谢</a:t>
            </a:r>
            <a:r>
              <a:rPr lang="en-US" altLang="zh-CN" sz="8000" dirty="0">
                <a:solidFill>
                  <a:srgbClr val="79C6D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 </a:t>
            </a:r>
            <a:r>
              <a:rPr lang="zh-CN" altLang="en-US" sz="8000" dirty="0">
                <a:solidFill>
                  <a:srgbClr val="79C6D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谢</a:t>
            </a:r>
            <a:r>
              <a:rPr lang="en-US" altLang="zh-CN" sz="8000" dirty="0">
                <a:solidFill>
                  <a:srgbClr val="79C6D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 </a:t>
            </a:r>
            <a:r>
              <a:rPr lang="zh-CN" altLang="en-US" sz="8000" dirty="0">
                <a:solidFill>
                  <a:srgbClr val="79C6D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观</a:t>
            </a:r>
            <a:r>
              <a:rPr lang="en-US" altLang="zh-CN" sz="8000" dirty="0">
                <a:solidFill>
                  <a:srgbClr val="79C6D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 </a:t>
            </a:r>
            <a:r>
              <a:rPr lang="zh-CN" altLang="en-US" sz="8000" dirty="0">
                <a:solidFill>
                  <a:srgbClr val="79C6D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看</a:t>
            </a:r>
            <a:endParaRPr lang="zh-CN" altLang="en-US" sz="8000" dirty="0">
              <a:solidFill>
                <a:srgbClr val="79C6D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63292" y="1253791"/>
            <a:ext cx="42654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rgbClr val="79C6DA"/>
                </a:solidFill>
                <a:latin typeface="义启春暖花开（非商用）" panose="02010601030101010101" pitchFamily="2" charset="-122"/>
                <a:ea typeface="义启春暖花开（非商用）" panose="02010601030101010101" pitchFamily="2" charset="-122"/>
                <a:cs typeface="Open Sans" panose="020B0606030504020204" pitchFamily="34" charset="0"/>
              </a:rPr>
              <a:t>THANKS</a:t>
            </a:r>
            <a:endParaRPr lang="en-US" altLang="zh-CN" sz="6000" dirty="0">
              <a:solidFill>
                <a:srgbClr val="79C6DA"/>
              </a:solidFill>
              <a:latin typeface="义启春暖花开（非商用）" panose="02010601030101010101" pitchFamily="2" charset="-122"/>
              <a:ea typeface="义启春暖花开（非商用）" panose="02010601030101010101" pitchFamily="2" charset="-122"/>
              <a:cs typeface="Open Sans" panose="020B0606030504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0" t="36236" r="68342" b="41399"/>
          <a:stretch>
            <a:fillRect/>
          </a:stretch>
        </p:blipFill>
        <p:spPr>
          <a:xfrm>
            <a:off x="861638" y="712275"/>
            <a:ext cx="1408793" cy="995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62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2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2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5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3" t="4227" r="8647" b="62375"/>
          <a:stretch>
            <a:fillRect/>
          </a:stretch>
        </p:blipFill>
        <p:spPr>
          <a:xfrm>
            <a:off x="4735461" y="4771104"/>
            <a:ext cx="3045542" cy="1039761"/>
          </a:xfrm>
          <a:prstGeom prst="rect">
            <a:avLst/>
          </a:prstGeom>
        </p:spPr>
      </p:pic>
      <p:sp>
        <p:nvSpPr>
          <p:cNvPr id="3" name="矩形 2" descr="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"/>
          <p:cNvSpPr/>
          <p:nvPr/>
        </p:nvSpPr>
        <p:spPr>
          <a:xfrm>
            <a:off x="2567087" y="2689038"/>
            <a:ext cx="7056557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7200" dirty="0">
                <a:solidFill>
                  <a:srgbClr val="79C6DA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内</a:t>
            </a:r>
            <a:r>
              <a:rPr lang="en-US" altLang="zh-CN" sz="7200" dirty="0">
                <a:solidFill>
                  <a:srgbClr val="79C6DA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lang="zh-CN" altLang="en-US" sz="7200" dirty="0">
                <a:solidFill>
                  <a:srgbClr val="79C6DA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容</a:t>
            </a:r>
            <a:r>
              <a:rPr lang="en-US" altLang="zh-CN" sz="7200" dirty="0">
                <a:solidFill>
                  <a:srgbClr val="79C6DA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lang="zh-CN" altLang="en-US" sz="7200" dirty="0">
                <a:solidFill>
                  <a:srgbClr val="79C6DA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简</a:t>
            </a:r>
            <a:r>
              <a:rPr lang="en-US" altLang="zh-CN" sz="7200" dirty="0">
                <a:solidFill>
                  <a:srgbClr val="79C6DA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lang="zh-CN" altLang="en-US" sz="7200" dirty="0">
                <a:solidFill>
                  <a:srgbClr val="79C6DA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介</a:t>
            </a:r>
            <a:endParaRPr lang="zh-CN" altLang="en-US" sz="7200" dirty="0">
              <a:solidFill>
                <a:srgbClr val="79C6DA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62657" y="1408096"/>
            <a:ext cx="4265417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rgbClr val="79C6DA"/>
                </a:solidFill>
                <a:latin typeface="义启春暖花开（非商用）" panose="02010601030101010101" pitchFamily="2" charset="-122"/>
                <a:ea typeface="义启春暖花开（非商用）" panose="02010601030101010101" pitchFamily="2" charset="-122"/>
                <a:cs typeface="Open Sans" panose="020B0606030504020204" pitchFamily="34" charset="0"/>
              </a:rPr>
              <a:t>一</a:t>
            </a:r>
            <a:endParaRPr lang="zh-CN" altLang="en-US" sz="6000" dirty="0">
              <a:solidFill>
                <a:srgbClr val="79C6DA"/>
              </a:solidFill>
              <a:latin typeface="义启春暖花开（非商用）" panose="02010601030101010101" pitchFamily="2" charset="-122"/>
              <a:ea typeface="义启春暖花开（非商用）" panose="02010601030101010101" pitchFamily="2" charset="-122"/>
              <a:cs typeface="Open Sans" panose="020B0606030504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179063" y="5124424"/>
            <a:ext cx="1833880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000" spc="300" dirty="0">
                <a:solidFill>
                  <a:srgbClr val="0B787F"/>
                </a:solidFill>
                <a:latin typeface="+mn-ea"/>
              </a:rPr>
              <a:t>The part 1</a:t>
            </a:r>
            <a:endParaRPr lang="en-US" altLang="zh-CN" sz="2000" spc="300" dirty="0">
              <a:solidFill>
                <a:srgbClr val="0B787F"/>
              </a:solidFill>
              <a:latin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0" t="36236" r="68342" b="41399"/>
          <a:stretch>
            <a:fillRect/>
          </a:stretch>
        </p:blipFill>
        <p:spPr>
          <a:xfrm>
            <a:off x="861638" y="712275"/>
            <a:ext cx="1408793" cy="995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62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2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5" grpId="0"/>
          <p:bldP spid="6" grpId="0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2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5" grpId="0"/>
          <p:bldP spid="6" grpId="0" bldLvl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3" t="4227" r="8647" b="62375"/>
          <a:stretch>
            <a:fillRect/>
          </a:stretch>
        </p:blipFill>
        <p:spPr>
          <a:xfrm>
            <a:off x="368559" y="320078"/>
            <a:ext cx="3361403" cy="114759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44759" y="682094"/>
            <a:ext cx="27940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rgbClr val="0B787F"/>
                </a:solidFill>
                <a:latin typeface="+mn-ea"/>
              </a:rPr>
              <a:t>01 ·</a:t>
            </a:r>
            <a:r>
              <a:rPr lang="zh-CN" altLang="en-US" sz="2400" dirty="0">
                <a:solidFill>
                  <a:srgbClr val="0B787F"/>
                </a:solidFill>
                <a:latin typeface="+mn-ea"/>
              </a:rPr>
              <a:t>内容简介</a:t>
            </a:r>
            <a:endParaRPr lang="zh-CN" altLang="en-US" sz="2400" dirty="0">
              <a:solidFill>
                <a:srgbClr val="0B787F"/>
              </a:solidFill>
              <a:latin typeface="+mn-ea"/>
            </a:endParaRPr>
          </a:p>
        </p:txBody>
      </p:sp>
      <p:sp>
        <p:nvSpPr>
          <p:cNvPr id="17" name="í$1iḑé"/>
          <p:cNvSpPr/>
          <p:nvPr/>
        </p:nvSpPr>
        <p:spPr bwMode="auto">
          <a:xfrm>
            <a:off x="6512568" y="3446661"/>
            <a:ext cx="676790" cy="674969"/>
          </a:xfrm>
          <a:custGeom>
            <a:avLst/>
            <a:gdLst>
              <a:gd name="connsiteX0" fmla="*/ 221655 w 603405"/>
              <a:gd name="connsiteY0" fmla="*/ 220235 h 601782"/>
              <a:gd name="connsiteX1" fmla="*/ 382456 w 603405"/>
              <a:gd name="connsiteY1" fmla="*/ 220235 h 601782"/>
              <a:gd name="connsiteX2" fmla="*/ 411961 w 603405"/>
              <a:gd name="connsiteY2" fmla="*/ 249698 h 601782"/>
              <a:gd name="connsiteX3" fmla="*/ 411961 w 603405"/>
              <a:gd name="connsiteY3" fmla="*/ 297576 h 601782"/>
              <a:gd name="connsiteX4" fmla="*/ 411961 w 603405"/>
              <a:gd name="connsiteY4" fmla="*/ 403275 h 601782"/>
              <a:gd name="connsiteX5" fmla="*/ 382456 w 603405"/>
              <a:gd name="connsiteY5" fmla="*/ 432738 h 601782"/>
              <a:gd name="connsiteX6" fmla="*/ 371392 w 603405"/>
              <a:gd name="connsiteY6" fmla="*/ 432738 h 601782"/>
              <a:gd name="connsiteX7" fmla="*/ 371392 w 603405"/>
              <a:gd name="connsiteY7" fmla="*/ 572319 h 601782"/>
              <a:gd name="connsiteX8" fmla="*/ 341887 w 603405"/>
              <a:gd name="connsiteY8" fmla="*/ 601782 h 601782"/>
              <a:gd name="connsiteX9" fmla="*/ 262593 w 603405"/>
              <a:gd name="connsiteY9" fmla="*/ 601782 h 601782"/>
              <a:gd name="connsiteX10" fmla="*/ 233088 w 603405"/>
              <a:gd name="connsiteY10" fmla="*/ 572319 h 601782"/>
              <a:gd name="connsiteX11" fmla="*/ 233088 w 603405"/>
              <a:gd name="connsiteY11" fmla="*/ 433106 h 601782"/>
              <a:gd name="connsiteX12" fmla="*/ 221655 w 603405"/>
              <a:gd name="connsiteY12" fmla="*/ 433106 h 601782"/>
              <a:gd name="connsiteX13" fmla="*/ 192150 w 603405"/>
              <a:gd name="connsiteY13" fmla="*/ 403643 h 601782"/>
              <a:gd name="connsiteX14" fmla="*/ 192150 w 603405"/>
              <a:gd name="connsiteY14" fmla="*/ 297576 h 601782"/>
              <a:gd name="connsiteX15" fmla="*/ 192150 w 603405"/>
              <a:gd name="connsiteY15" fmla="*/ 249698 h 601782"/>
              <a:gd name="connsiteX16" fmla="*/ 221655 w 603405"/>
              <a:gd name="connsiteY16" fmla="*/ 220235 h 601782"/>
              <a:gd name="connsiteX17" fmla="*/ 29507 w 603405"/>
              <a:gd name="connsiteY17" fmla="*/ 141060 h 601782"/>
              <a:gd name="connsiteX18" fmla="*/ 162290 w 603405"/>
              <a:gd name="connsiteY18" fmla="*/ 141060 h 601782"/>
              <a:gd name="connsiteX19" fmla="*/ 191797 w 603405"/>
              <a:gd name="connsiteY19" fmla="*/ 170522 h 601782"/>
              <a:gd name="connsiteX20" fmla="*/ 191797 w 603405"/>
              <a:gd name="connsiteY20" fmla="*/ 182306 h 601782"/>
              <a:gd name="connsiteX21" fmla="*/ 147536 w 603405"/>
              <a:gd name="connsiteY21" fmla="*/ 249699 h 601782"/>
              <a:gd name="connsiteX22" fmla="*/ 147536 w 603405"/>
              <a:gd name="connsiteY22" fmla="*/ 403634 h 601782"/>
              <a:gd name="connsiteX23" fmla="*/ 156388 w 603405"/>
              <a:gd name="connsiteY23" fmla="*/ 438251 h 601782"/>
              <a:gd name="connsiteX24" fmla="*/ 156388 w 603405"/>
              <a:gd name="connsiteY24" fmla="*/ 444880 h 601782"/>
              <a:gd name="connsiteX25" fmla="*/ 126881 w 603405"/>
              <a:gd name="connsiteY25" fmla="*/ 474341 h 601782"/>
              <a:gd name="connsiteX26" fmla="*/ 64916 w 603405"/>
              <a:gd name="connsiteY26" fmla="*/ 474341 h 601782"/>
              <a:gd name="connsiteX27" fmla="*/ 35409 w 603405"/>
              <a:gd name="connsiteY27" fmla="*/ 444880 h 601782"/>
              <a:gd name="connsiteX28" fmla="*/ 35409 w 603405"/>
              <a:gd name="connsiteY28" fmla="*/ 327035 h 601782"/>
              <a:gd name="connsiteX29" fmla="*/ 29507 w 603405"/>
              <a:gd name="connsiteY29" fmla="*/ 327035 h 601782"/>
              <a:gd name="connsiteX30" fmla="*/ 0 w 603405"/>
              <a:gd name="connsiteY30" fmla="*/ 297573 h 601782"/>
              <a:gd name="connsiteX31" fmla="*/ 0 w 603405"/>
              <a:gd name="connsiteY31" fmla="*/ 170522 h 601782"/>
              <a:gd name="connsiteX32" fmla="*/ 29507 w 603405"/>
              <a:gd name="connsiteY32" fmla="*/ 141060 h 601782"/>
              <a:gd name="connsiteX33" fmla="*/ 441115 w 603405"/>
              <a:gd name="connsiteY33" fmla="*/ 140707 h 601782"/>
              <a:gd name="connsiteX34" fmla="*/ 573898 w 603405"/>
              <a:gd name="connsiteY34" fmla="*/ 140707 h 601782"/>
              <a:gd name="connsiteX35" fmla="*/ 603405 w 603405"/>
              <a:gd name="connsiteY35" fmla="*/ 170170 h 601782"/>
              <a:gd name="connsiteX36" fmla="*/ 603405 w 603405"/>
              <a:gd name="connsiteY36" fmla="*/ 296859 h 601782"/>
              <a:gd name="connsiteX37" fmla="*/ 573898 w 603405"/>
              <a:gd name="connsiteY37" fmla="*/ 326322 h 601782"/>
              <a:gd name="connsiteX38" fmla="*/ 567996 w 603405"/>
              <a:gd name="connsiteY38" fmla="*/ 326322 h 601782"/>
              <a:gd name="connsiteX39" fmla="*/ 567996 w 603405"/>
              <a:gd name="connsiteY39" fmla="*/ 444173 h 601782"/>
              <a:gd name="connsiteX40" fmla="*/ 538489 w 603405"/>
              <a:gd name="connsiteY40" fmla="*/ 473635 h 601782"/>
              <a:gd name="connsiteX41" fmla="*/ 476524 w 603405"/>
              <a:gd name="connsiteY41" fmla="*/ 473635 h 601782"/>
              <a:gd name="connsiteX42" fmla="*/ 447017 w 603405"/>
              <a:gd name="connsiteY42" fmla="*/ 444173 h 601782"/>
              <a:gd name="connsiteX43" fmla="*/ 447017 w 603405"/>
              <a:gd name="connsiteY43" fmla="*/ 437175 h 601782"/>
              <a:gd name="connsiteX44" fmla="*/ 455869 w 603405"/>
              <a:gd name="connsiteY44" fmla="*/ 402925 h 601782"/>
              <a:gd name="connsiteX45" fmla="*/ 455869 w 603405"/>
              <a:gd name="connsiteY45" fmla="*/ 248983 h 601782"/>
              <a:gd name="connsiteX46" fmla="*/ 411608 w 603405"/>
              <a:gd name="connsiteY46" fmla="*/ 181955 h 601782"/>
              <a:gd name="connsiteX47" fmla="*/ 411608 w 603405"/>
              <a:gd name="connsiteY47" fmla="*/ 170170 h 601782"/>
              <a:gd name="connsiteX48" fmla="*/ 441115 w 603405"/>
              <a:gd name="connsiteY48" fmla="*/ 140707 h 601782"/>
              <a:gd name="connsiteX49" fmla="*/ 301843 w 603405"/>
              <a:gd name="connsiteY49" fmla="*/ 58922 h 601782"/>
              <a:gd name="connsiteX50" fmla="*/ 370256 w 603405"/>
              <a:gd name="connsiteY50" fmla="*/ 127230 h 601782"/>
              <a:gd name="connsiteX51" fmla="*/ 301843 w 603405"/>
              <a:gd name="connsiteY51" fmla="*/ 195538 h 601782"/>
              <a:gd name="connsiteX52" fmla="*/ 233430 w 603405"/>
              <a:gd name="connsiteY52" fmla="*/ 127230 h 601782"/>
              <a:gd name="connsiteX53" fmla="*/ 301843 w 603405"/>
              <a:gd name="connsiteY53" fmla="*/ 58922 h 601782"/>
              <a:gd name="connsiteX54" fmla="*/ 508036 w 603405"/>
              <a:gd name="connsiteY54" fmla="*/ 0 h 601782"/>
              <a:gd name="connsiteX55" fmla="*/ 567629 w 603405"/>
              <a:gd name="connsiteY55" fmla="*/ 59487 h 601782"/>
              <a:gd name="connsiteX56" fmla="*/ 508036 w 603405"/>
              <a:gd name="connsiteY56" fmla="*/ 118974 h 601782"/>
              <a:gd name="connsiteX57" fmla="*/ 448443 w 603405"/>
              <a:gd name="connsiteY57" fmla="*/ 59487 h 601782"/>
              <a:gd name="connsiteX58" fmla="*/ 508036 w 603405"/>
              <a:gd name="connsiteY58" fmla="*/ 0 h 601782"/>
              <a:gd name="connsiteX59" fmla="*/ 95863 w 603405"/>
              <a:gd name="connsiteY59" fmla="*/ 0 h 601782"/>
              <a:gd name="connsiteX60" fmla="*/ 155244 w 603405"/>
              <a:gd name="connsiteY60" fmla="*/ 59487 h 601782"/>
              <a:gd name="connsiteX61" fmla="*/ 95863 w 603405"/>
              <a:gd name="connsiteY61" fmla="*/ 118974 h 601782"/>
              <a:gd name="connsiteX62" fmla="*/ 36482 w 603405"/>
              <a:gd name="connsiteY62" fmla="*/ 59487 h 601782"/>
              <a:gd name="connsiteX63" fmla="*/ 95863 w 603405"/>
              <a:gd name="connsiteY63" fmla="*/ 0 h 60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603405" h="601782">
                <a:moveTo>
                  <a:pt x="221655" y="220235"/>
                </a:moveTo>
                <a:lnTo>
                  <a:pt x="382456" y="220235"/>
                </a:lnTo>
                <a:cubicBezTo>
                  <a:pt x="398684" y="220235"/>
                  <a:pt x="411961" y="233494"/>
                  <a:pt x="411961" y="249698"/>
                </a:cubicBezTo>
                <a:lnTo>
                  <a:pt x="411961" y="297576"/>
                </a:lnTo>
                <a:lnTo>
                  <a:pt x="411961" y="403275"/>
                </a:lnTo>
                <a:cubicBezTo>
                  <a:pt x="411961" y="419479"/>
                  <a:pt x="398684" y="432738"/>
                  <a:pt x="382456" y="432738"/>
                </a:cubicBezTo>
                <a:lnTo>
                  <a:pt x="371392" y="432738"/>
                </a:lnTo>
                <a:lnTo>
                  <a:pt x="371392" y="572319"/>
                </a:lnTo>
                <a:cubicBezTo>
                  <a:pt x="371392" y="588524"/>
                  <a:pt x="358115" y="601782"/>
                  <a:pt x="341887" y="601782"/>
                </a:cubicBezTo>
                <a:lnTo>
                  <a:pt x="262593" y="601782"/>
                </a:lnTo>
                <a:cubicBezTo>
                  <a:pt x="246365" y="601782"/>
                  <a:pt x="233088" y="588524"/>
                  <a:pt x="233088" y="572319"/>
                </a:cubicBezTo>
                <a:lnTo>
                  <a:pt x="233088" y="433106"/>
                </a:lnTo>
                <a:lnTo>
                  <a:pt x="221655" y="433106"/>
                </a:lnTo>
                <a:cubicBezTo>
                  <a:pt x="205427" y="433106"/>
                  <a:pt x="192150" y="419848"/>
                  <a:pt x="192150" y="403643"/>
                </a:cubicBezTo>
                <a:lnTo>
                  <a:pt x="192150" y="297576"/>
                </a:lnTo>
                <a:lnTo>
                  <a:pt x="192150" y="249698"/>
                </a:lnTo>
                <a:cubicBezTo>
                  <a:pt x="192150" y="233494"/>
                  <a:pt x="205058" y="220235"/>
                  <a:pt x="221655" y="220235"/>
                </a:cubicBezTo>
                <a:close/>
                <a:moveTo>
                  <a:pt x="29507" y="141060"/>
                </a:moveTo>
                <a:lnTo>
                  <a:pt x="162290" y="141060"/>
                </a:lnTo>
                <a:cubicBezTo>
                  <a:pt x="178519" y="141060"/>
                  <a:pt x="191797" y="154318"/>
                  <a:pt x="191797" y="170522"/>
                </a:cubicBezTo>
                <a:lnTo>
                  <a:pt x="191797" y="182306"/>
                </a:lnTo>
                <a:cubicBezTo>
                  <a:pt x="165609" y="193722"/>
                  <a:pt x="147536" y="219501"/>
                  <a:pt x="147536" y="249699"/>
                </a:cubicBezTo>
                <a:lnTo>
                  <a:pt x="147536" y="403634"/>
                </a:lnTo>
                <a:cubicBezTo>
                  <a:pt x="147536" y="416155"/>
                  <a:pt x="150856" y="427940"/>
                  <a:pt x="156388" y="438251"/>
                </a:cubicBezTo>
                <a:lnTo>
                  <a:pt x="156388" y="444880"/>
                </a:lnTo>
                <a:cubicBezTo>
                  <a:pt x="156388" y="461084"/>
                  <a:pt x="143110" y="474341"/>
                  <a:pt x="126881" y="474341"/>
                </a:cubicBezTo>
                <a:lnTo>
                  <a:pt x="64916" y="474341"/>
                </a:lnTo>
                <a:cubicBezTo>
                  <a:pt x="48687" y="474341"/>
                  <a:pt x="35409" y="461084"/>
                  <a:pt x="35409" y="444880"/>
                </a:cubicBezTo>
                <a:lnTo>
                  <a:pt x="35409" y="327035"/>
                </a:lnTo>
                <a:lnTo>
                  <a:pt x="29507" y="327035"/>
                </a:lnTo>
                <a:cubicBezTo>
                  <a:pt x="12909" y="327035"/>
                  <a:pt x="0" y="313777"/>
                  <a:pt x="0" y="297573"/>
                </a:cubicBezTo>
                <a:lnTo>
                  <a:pt x="0" y="170522"/>
                </a:lnTo>
                <a:cubicBezTo>
                  <a:pt x="0" y="154318"/>
                  <a:pt x="13278" y="141060"/>
                  <a:pt x="29507" y="141060"/>
                </a:cubicBezTo>
                <a:close/>
                <a:moveTo>
                  <a:pt x="441115" y="140707"/>
                </a:moveTo>
                <a:lnTo>
                  <a:pt x="573898" y="140707"/>
                </a:lnTo>
                <a:cubicBezTo>
                  <a:pt x="590127" y="140707"/>
                  <a:pt x="603405" y="153965"/>
                  <a:pt x="603405" y="170170"/>
                </a:cubicBezTo>
                <a:lnTo>
                  <a:pt x="603405" y="296859"/>
                </a:lnTo>
                <a:cubicBezTo>
                  <a:pt x="603405" y="313064"/>
                  <a:pt x="590127" y="326322"/>
                  <a:pt x="573898" y="326322"/>
                </a:cubicBezTo>
                <a:lnTo>
                  <a:pt x="567996" y="326322"/>
                </a:lnTo>
                <a:lnTo>
                  <a:pt x="567996" y="444173"/>
                </a:lnTo>
                <a:cubicBezTo>
                  <a:pt x="567996" y="460377"/>
                  <a:pt x="554718" y="473635"/>
                  <a:pt x="538489" y="473635"/>
                </a:cubicBezTo>
                <a:lnTo>
                  <a:pt x="476524" y="473635"/>
                </a:lnTo>
                <a:cubicBezTo>
                  <a:pt x="460295" y="473635"/>
                  <a:pt x="447017" y="460377"/>
                  <a:pt x="447017" y="444173"/>
                </a:cubicBezTo>
                <a:lnTo>
                  <a:pt x="447017" y="437175"/>
                </a:lnTo>
                <a:cubicBezTo>
                  <a:pt x="452918" y="426863"/>
                  <a:pt x="455869" y="415078"/>
                  <a:pt x="455869" y="402925"/>
                </a:cubicBezTo>
                <a:lnTo>
                  <a:pt x="455869" y="248983"/>
                </a:lnTo>
                <a:cubicBezTo>
                  <a:pt x="455869" y="219152"/>
                  <a:pt x="437796" y="193003"/>
                  <a:pt x="411608" y="181955"/>
                </a:cubicBezTo>
                <a:lnTo>
                  <a:pt x="411608" y="170170"/>
                </a:lnTo>
                <a:cubicBezTo>
                  <a:pt x="411608" y="153965"/>
                  <a:pt x="424886" y="140707"/>
                  <a:pt x="441115" y="140707"/>
                </a:cubicBezTo>
                <a:close/>
                <a:moveTo>
                  <a:pt x="301843" y="58922"/>
                </a:moveTo>
                <a:cubicBezTo>
                  <a:pt x="339626" y="58922"/>
                  <a:pt x="370256" y="89505"/>
                  <a:pt x="370256" y="127230"/>
                </a:cubicBezTo>
                <a:cubicBezTo>
                  <a:pt x="370256" y="164955"/>
                  <a:pt x="339626" y="195538"/>
                  <a:pt x="301843" y="195538"/>
                </a:cubicBezTo>
                <a:cubicBezTo>
                  <a:pt x="264060" y="195538"/>
                  <a:pt x="233430" y="164955"/>
                  <a:pt x="233430" y="127230"/>
                </a:cubicBezTo>
                <a:cubicBezTo>
                  <a:pt x="233430" y="89505"/>
                  <a:pt x="264060" y="58922"/>
                  <a:pt x="301843" y="58922"/>
                </a:cubicBezTo>
                <a:close/>
                <a:moveTo>
                  <a:pt x="508036" y="0"/>
                </a:moveTo>
                <a:cubicBezTo>
                  <a:pt x="540948" y="0"/>
                  <a:pt x="567629" y="26633"/>
                  <a:pt x="567629" y="59487"/>
                </a:cubicBezTo>
                <a:cubicBezTo>
                  <a:pt x="567629" y="92341"/>
                  <a:pt x="540948" y="118974"/>
                  <a:pt x="508036" y="118974"/>
                </a:cubicBezTo>
                <a:cubicBezTo>
                  <a:pt x="475124" y="118974"/>
                  <a:pt x="448443" y="92341"/>
                  <a:pt x="448443" y="59487"/>
                </a:cubicBezTo>
                <a:cubicBezTo>
                  <a:pt x="448443" y="26633"/>
                  <a:pt x="475124" y="0"/>
                  <a:pt x="508036" y="0"/>
                </a:cubicBezTo>
                <a:close/>
                <a:moveTo>
                  <a:pt x="95863" y="0"/>
                </a:moveTo>
                <a:cubicBezTo>
                  <a:pt x="128658" y="0"/>
                  <a:pt x="155244" y="26633"/>
                  <a:pt x="155244" y="59487"/>
                </a:cubicBezTo>
                <a:cubicBezTo>
                  <a:pt x="155244" y="92341"/>
                  <a:pt x="128658" y="118974"/>
                  <a:pt x="95863" y="118974"/>
                </a:cubicBezTo>
                <a:cubicBezTo>
                  <a:pt x="63068" y="118974"/>
                  <a:pt x="36482" y="92341"/>
                  <a:pt x="36482" y="59487"/>
                </a:cubicBezTo>
                <a:cubicBezTo>
                  <a:pt x="36482" y="26633"/>
                  <a:pt x="63068" y="0"/>
                  <a:pt x="95863" y="0"/>
                </a:cubicBezTo>
                <a:close/>
              </a:path>
            </a:pathLst>
          </a:custGeom>
          <a:solidFill>
            <a:srgbClr val="79C6DA"/>
          </a:solidFill>
          <a:ln>
            <a:noFill/>
          </a:ln>
        </p:spPr>
        <p:txBody>
          <a:bodyPr wrap="square" lIns="91440" tIns="45720" rIns="91440" bIns="4572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latin typeface="+mn-ea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6647823" y="3082710"/>
            <a:ext cx="4359873" cy="0"/>
          </a:xfrm>
          <a:prstGeom prst="line">
            <a:avLst/>
          </a:prstGeom>
          <a:ln w="3175" cap="rnd">
            <a:solidFill>
              <a:srgbClr val="79C6D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20"/>
          <p:cNvSpPr txBox="1"/>
          <p:nvPr/>
        </p:nvSpPr>
        <p:spPr>
          <a:xfrm>
            <a:off x="7515982" y="1341245"/>
            <a:ext cx="3348972" cy="1449070"/>
          </a:xfrm>
          <a:prstGeom prst="rect">
            <a:avLst/>
          </a:prstGeom>
        </p:spPr>
        <p:txBody>
          <a:bodyPr vert="horz" wrap="square" lIns="121893" tIns="60946" rIns="121893" bIns="60946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altLang="zh-CN" sz="1800" spc="100" dirty="0">
                <a:solidFill>
                  <a:schemeClr val="bg1">
                    <a:lumMod val="50000"/>
                  </a:schemeClr>
                </a:solidFill>
                <a:uFillTx/>
                <a:latin typeface="+mn-ea"/>
                <a:ea typeface="+mn-ea"/>
                <a:cs typeface="Lato Light"/>
              </a:rPr>
              <a:t>    </a:t>
            </a:r>
            <a:r>
              <a:rPr lang="zh-CN" altLang="en-US" sz="1800" spc="100" dirty="0">
                <a:solidFill>
                  <a:schemeClr val="bg1">
                    <a:lumMod val="50000"/>
                  </a:schemeClr>
                </a:solidFill>
                <a:uFillTx/>
                <a:latin typeface="+mn-ea"/>
                <a:ea typeface="+mn-ea"/>
                <a:cs typeface="Lato Light"/>
              </a:rPr>
              <a:t>这部书是特级</a:t>
            </a:r>
            <a:r>
              <a:rPr lang="zh-CN" altLang="en-US" sz="1800" spc="100" dirty="0">
                <a:solidFill>
                  <a:schemeClr val="bg1">
                    <a:lumMod val="50000"/>
                  </a:schemeClr>
                </a:solidFill>
                <a:uFillTx/>
                <a:latin typeface="+中文正文" charset="0"/>
                <a:ea typeface="+mn-ea"/>
                <a:cs typeface="Lato Light"/>
              </a:rPr>
              <a:t>教师</a:t>
            </a:r>
            <a:r>
              <a:rPr lang="zh-CN" altLang="en-US" sz="1800" spc="100" dirty="0">
                <a:solidFill>
                  <a:schemeClr val="bg1">
                    <a:lumMod val="50000"/>
                  </a:schemeClr>
                </a:solidFill>
                <a:uFillTx/>
                <a:latin typeface="+mn-ea"/>
                <a:ea typeface="+mn-ea"/>
                <a:cs typeface="Lato Light"/>
              </a:rPr>
              <a:t>于永正先生的“封笔”之作。在书中，于老师对自己50多年的教育生涯进行了总结。</a:t>
            </a:r>
            <a:endParaRPr lang="zh-CN" altLang="en-US" sz="1800" spc="100" dirty="0">
              <a:solidFill>
                <a:schemeClr val="bg1">
                  <a:lumMod val="50000"/>
                </a:schemeClr>
              </a:solidFill>
              <a:uFillTx/>
              <a:latin typeface="+mn-ea"/>
              <a:ea typeface="+mn-ea"/>
              <a:cs typeface="Lato Light"/>
            </a:endParaRPr>
          </a:p>
        </p:txBody>
      </p:sp>
      <p:sp>
        <p:nvSpPr>
          <p:cNvPr id="22" name="Title 20"/>
          <p:cNvSpPr txBox="1"/>
          <p:nvPr/>
        </p:nvSpPr>
        <p:spPr>
          <a:xfrm>
            <a:off x="7515860" y="3375025"/>
            <a:ext cx="3635375" cy="3070225"/>
          </a:xfrm>
          <a:prstGeom prst="rect">
            <a:avLst/>
          </a:prstGeom>
        </p:spPr>
        <p:txBody>
          <a:bodyPr vert="horz" wrap="square" lIns="121893" tIns="60946" rIns="121893" bIns="60946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20000"/>
              </a:lnSpc>
            </a:pPr>
            <a:r>
              <a:rPr sz="1600" b="1" spc="100" dirty="0">
                <a:solidFill>
                  <a:schemeClr val="bg1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“做甘草”</a:t>
            </a:r>
            <a:endParaRPr sz="1600" b="1" spc="100" dirty="0">
              <a:solidFill>
                <a:schemeClr val="bg1">
                  <a:lumMod val="50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1600" b="1" spc="100" dirty="0">
                <a:solidFill>
                  <a:schemeClr val="bg1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“让每个学生都感到我喜欢他”，</a:t>
            </a:r>
            <a:endParaRPr lang="zh-CN" altLang="en-US" sz="1600" b="1" spc="100" dirty="0">
              <a:solidFill>
                <a:schemeClr val="bg1">
                  <a:lumMod val="50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1600" b="1" spc="100" dirty="0">
                <a:solidFill>
                  <a:schemeClr val="bg1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“行无言之教”，</a:t>
            </a:r>
            <a:endParaRPr lang="zh-CN" altLang="en-US" sz="1600" b="1" spc="100" dirty="0">
              <a:solidFill>
                <a:schemeClr val="bg1">
                  <a:lumMod val="50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1600" b="1" spc="100" dirty="0">
                <a:solidFill>
                  <a:schemeClr val="bg1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“把课上得有意思”等</a:t>
            </a:r>
            <a:endParaRPr lang="zh-CN" altLang="en-US" sz="1600" b="1" spc="100" dirty="0">
              <a:solidFill>
                <a:schemeClr val="bg1">
                  <a:lumMod val="50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20000"/>
              </a:lnSpc>
            </a:pPr>
            <a:endParaRPr lang="zh-CN" altLang="en-US" sz="1600" b="1" spc="100" dirty="0">
              <a:solidFill>
                <a:schemeClr val="bg1">
                  <a:lumMod val="50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20000"/>
              </a:lnSpc>
            </a:pPr>
            <a:r>
              <a:rPr lang="en-US" altLang="zh-CN" sz="1400" spc="100" dirty="0">
                <a:solidFill>
                  <a:schemeClr val="bg1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zh-CN" altLang="en-US" sz="1600" spc="140" dirty="0">
                <a:solidFill>
                  <a:schemeClr val="bg1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是于老师对教育的系统思考，是一位中国教育家型教师集数十年功力撰写的“一线教育学”，事例丰富、说理简明，使人醍醐灌顶，令人爱不释手。</a:t>
            </a:r>
            <a:endParaRPr lang="zh-CN" altLang="en-US" sz="1600" spc="140" dirty="0">
              <a:solidFill>
                <a:schemeClr val="bg1">
                  <a:lumMod val="50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图片 3" descr="di16442023209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130" y="1736090"/>
            <a:ext cx="4267835" cy="4267835"/>
          </a:xfrm>
          <a:prstGeom prst="rect">
            <a:avLst/>
          </a:prstGeom>
        </p:spPr>
      </p:pic>
      <p:pic>
        <p:nvPicPr>
          <p:cNvPr id="7" name="图片 6" descr="32313534313236343b32313534313235333bcae9b1be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60795" y="1341120"/>
            <a:ext cx="914400" cy="91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7" grpId="0" bldLvl="0" animBg="1"/>
      <p:bldP spid="20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3" t="4227" r="8647" b="62375"/>
          <a:stretch>
            <a:fillRect/>
          </a:stretch>
        </p:blipFill>
        <p:spPr>
          <a:xfrm>
            <a:off x="4735461" y="4771104"/>
            <a:ext cx="3045542" cy="1039761"/>
          </a:xfrm>
          <a:prstGeom prst="rect">
            <a:avLst/>
          </a:prstGeom>
        </p:spPr>
      </p:pic>
      <p:sp>
        <p:nvSpPr>
          <p:cNvPr id="3" name="矩形 2" descr="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"/>
          <p:cNvSpPr/>
          <p:nvPr/>
        </p:nvSpPr>
        <p:spPr>
          <a:xfrm>
            <a:off x="2567722" y="2690308"/>
            <a:ext cx="7056557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7200" dirty="0">
                <a:solidFill>
                  <a:srgbClr val="79C6DA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作</a:t>
            </a:r>
            <a:r>
              <a:rPr lang="en-US" altLang="zh-CN" sz="7200" dirty="0">
                <a:solidFill>
                  <a:srgbClr val="79C6DA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lang="zh-CN" altLang="en-US" sz="7200" dirty="0">
                <a:solidFill>
                  <a:srgbClr val="79C6DA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者</a:t>
            </a:r>
            <a:r>
              <a:rPr lang="en-US" altLang="zh-CN" sz="7200" dirty="0">
                <a:solidFill>
                  <a:srgbClr val="79C6DA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lang="zh-CN" altLang="en-US" sz="7200" dirty="0">
                <a:solidFill>
                  <a:srgbClr val="79C6DA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简</a:t>
            </a:r>
            <a:r>
              <a:rPr lang="en-US" altLang="zh-CN" sz="7200" dirty="0">
                <a:solidFill>
                  <a:srgbClr val="79C6DA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lang="zh-CN" altLang="en-US" sz="7200" dirty="0">
                <a:solidFill>
                  <a:srgbClr val="79C6DA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介</a:t>
            </a:r>
            <a:endParaRPr lang="zh-CN" altLang="en-US" sz="7200" dirty="0">
              <a:solidFill>
                <a:srgbClr val="79C6DA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63292" y="1263951"/>
            <a:ext cx="4265417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rgbClr val="79C6DA"/>
                </a:solidFill>
                <a:latin typeface="义启春暖花开（非商用）" panose="02010601030101010101" pitchFamily="2" charset="-122"/>
                <a:ea typeface="义启春暖花开（非商用）" panose="02010601030101010101" pitchFamily="2" charset="-122"/>
                <a:cs typeface="Open Sans" panose="020B0606030504020204" pitchFamily="34" charset="0"/>
              </a:rPr>
              <a:t>二</a:t>
            </a:r>
            <a:endParaRPr lang="zh-CN" altLang="en-US" sz="6000" dirty="0">
              <a:solidFill>
                <a:srgbClr val="79C6DA"/>
              </a:solidFill>
              <a:latin typeface="义启春暖花开（非商用）" panose="02010601030101010101" pitchFamily="2" charset="-122"/>
              <a:ea typeface="义启春暖花开（非商用）" panose="02010601030101010101" pitchFamily="2" charset="-122"/>
              <a:cs typeface="Open Sans" panose="020B0606030504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179063" y="5124424"/>
            <a:ext cx="1833880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000" spc="300" dirty="0">
                <a:solidFill>
                  <a:srgbClr val="0B787F"/>
                </a:solidFill>
                <a:latin typeface="+mn-ea"/>
              </a:rPr>
              <a:t>The part 2</a:t>
            </a:r>
            <a:endParaRPr lang="en-US" altLang="zh-CN" sz="2000" spc="300" dirty="0">
              <a:solidFill>
                <a:srgbClr val="0B787F"/>
              </a:solidFill>
              <a:latin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0" t="36236" r="68342" b="41399"/>
          <a:stretch>
            <a:fillRect/>
          </a:stretch>
        </p:blipFill>
        <p:spPr>
          <a:xfrm>
            <a:off x="861638" y="712275"/>
            <a:ext cx="1408793" cy="995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62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2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5" grpId="0"/>
          <p:bldP spid="6" grpId="0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2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5" grpId="0"/>
          <p:bldP spid="6" grpId="0" bldLvl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3" t="4227" r="8647" b="62375"/>
          <a:stretch>
            <a:fillRect/>
          </a:stretch>
        </p:blipFill>
        <p:spPr>
          <a:xfrm>
            <a:off x="368559" y="320078"/>
            <a:ext cx="3361403" cy="114759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44759" y="682094"/>
            <a:ext cx="27940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rgbClr val="0B787F"/>
                </a:solidFill>
                <a:latin typeface="+mn-ea"/>
              </a:rPr>
              <a:t>01 · </a:t>
            </a:r>
            <a:r>
              <a:rPr lang="zh-CN" altLang="en-US" sz="2400" dirty="0">
                <a:solidFill>
                  <a:srgbClr val="0B787F"/>
                </a:solidFill>
                <a:latin typeface="+mn-ea"/>
              </a:rPr>
              <a:t>作者</a:t>
            </a:r>
            <a:r>
              <a:rPr lang="zh-CN" altLang="en-US" sz="2400" dirty="0">
                <a:solidFill>
                  <a:srgbClr val="0B787F"/>
                </a:solidFill>
                <a:latin typeface="+mn-ea"/>
              </a:rPr>
              <a:t>简介</a:t>
            </a:r>
            <a:endParaRPr lang="zh-CN" altLang="en-US" sz="2400" dirty="0">
              <a:solidFill>
                <a:srgbClr val="0B787F"/>
              </a:solidFill>
              <a:latin typeface="+mn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88695" y="1774190"/>
            <a:ext cx="4569460" cy="4246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   </a:t>
            </a: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于老师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 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自1962年以来一直从事小学教育教学工作，曾任鼓楼区教研室主任。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 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 </a:t>
            </a: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其教育理念是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：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重情趣、重感悟、重积累、重迁移、重习惯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。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   </a:t>
            </a: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教育理想是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：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           </a:t>
            </a:r>
            <a:r>
              <a:rPr lang="zh-CN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和谐发展</a:t>
            </a:r>
            <a:endParaRPr lang="zh-CN" alt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 descr="33d14350be4043a1a3088ec191008af7"/>
          <p:cNvPicPr>
            <a:picLocks noChangeAspect="1"/>
          </p:cNvPicPr>
          <p:nvPr/>
        </p:nvPicPr>
        <p:blipFill>
          <a:blip r:embed="rId2"/>
          <a:srcRect l="-225" t="18717" r="225" b="18717"/>
          <a:stretch>
            <a:fillRect/>
          </a:stretch>
        </p:blipFill>
        <p:spPr>
          <a:xfrm>
            <a:off x="6583680" y="2168525"/>
            <a:ext cx="4660900" cy="3496310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99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3" t="4227" r="8647" b="62375"/>
          <a:stretch>
            <a:fillRect/>
          </a:stretch>
        </p:blipFill>
        <p:spPr>
          <a:xfrm>
            <a:off x="4735461" y="4771104"/>
            <a:ext cx="3045542" cy="1039761"/>
          </a:xfrm>
          <a:prstGeom prst="rect">
            <a:avLst/>
          </a:prstGeom>
        </p:spPr>
      </p:pic>
      <p:sp>
        <p:nvSpPr>
          <p:cNvPr id="3" name="矩形 2" descr="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"/>
          <p:cNvSpPr/>
          <p:nvPr/>
        </p:nvSpPr>
        <p:spPr>
          <a:xfrm>
            <a:off x="2567722" y="2332168"/>
            <a:ext cx="7056557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7200" dirty="0">
                <a:solidFill>
                  <a:srgbClr val="79C6DA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阅</a:t>
            </a:r>
            <a:r>
              <a:rPr lang="en-US" altLang="zh-CN" sz="7200" dirty="0">
                <a:solidFill>
                  <a:srgbClr val="79C6DA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lang="zh-CN" altLang="en-US" sz="7200" dirty="0">
                <a:solidFill>
                  <a:srgbClr val="79C6DA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读</a:t>
            </a:r>
            <a:r>
              <a:rPr lang="en-US" altLang="zh-CN" sz="7200" dirty="0">
                <a:solidFill>
                  <a:srgbClr val="79C6DA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lang="zh-CN" altLang="en-US" sz="7200" dirty="0">
                <a:solidFill>
                  <a:srgbClr val="79C6DA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思</a:t>
            </a:r>
            <a:r>
              <a:rPr lang="en-US" altLang="zh-CN" sz="7200" dirty="0">
                <a:solidFill>
                  <a:srgbClr val="79C6DA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lang="zh-CN" altLang="en-US" sz="7200" dirty="0">
                <a:solidFill>
                  <a:srgbClr val="79C6DA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考</a:t>
            </a:r>
            <a:endParaRPr lang="zh-CN" altLang="en-US" sz="7200" dirty="0">
              <a:solidFill>
                <a:srgbClr val="79C6DA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63292" y="1120441"/>
            <a:ext cx="4265417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rgbClr val="79C6DA"/>
                </a:solidFill>
                <a:latin typeface="义启春暖花开（非商用）" panose="02010601030101010101" pitchFamily="2" charset="-122"/>
                <a:ea typeface="义启春暖花开（非商用）" panose="02010601030101010101" pitchFamily="2" charset="-122"/>
                <a:cs typeface="Open Sans" panose="020B0606030504020204" pitchFamily="34" charset="0"/>
              </a:rPr>
              <a:t>三</a:t>
            </a:r>
            <a:endParaRPr lang="zh-CN" altLang="en-US" sz="6000" dirty="0">
              <a:solidFill>
                <a:srgbClr val="79C6DA"/>
              </a:solidFill>
              <a:latin typeface="义启春暖花开（非商用）" panose="02010601030101010101" pitchFamily="2" charset="-122"/>
              <a:ea typeface="义启春暖花开（非商用）" panose="02010601030101010101" pitchFamily="2" charset="-122"/>
              <a:cs typeface="Open Sans" panose="020B0606030504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178428" y="5133314"/>
            <a:ext cx="1833880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000" spc="300" dirty="0">
                <a:solidFill>
                  <a:srgbClr val="0B787F"/>
                </a:solidFill>
                <a:latin typeface="+mn-ea"/>
              </a:rPr>
              <a:t>The part 3</a:t>
            </a:r>
            <a:endParaRPr lang="en-US" altLang="zh-CN" sz="2000" spc="300" dirty="0">
              <a:solidFill>
                <a:srgbClr val="0B787F"/>
              </a:solidFill>
              <a:latin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0" t="36236" r="68342" b="41399"/>
          <a:stretch>
            <a:fillRect/>
          </a:stretch>
        </p:blipFill>
        <p:spPr>
          <a:xfrm>
            <a:off x="861638" y="712275"/>
            <a:ext cx="1408793" cy="995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62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2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5" grpId="0"/>
          <p:bldP spid="6" grpId="0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2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5" grpId="0"/>
          <p:bldP spid="6" grpId="0" bldLvl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3" t="4227" r="8647" b="62375"/>
          <a:stretch>
            <a:fillRect/>
          </a:stretch>
        </p:blipFill>
        <p:spPr>
          <a:xfrm>
            <a:off x="368559" y="320078"/>
            <a:ext cx="3361403" cy="114759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44759" y="682094"/>
            <a:ext cx="27940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rgbClr val="0B787F"/>
                </a:solidFill>
                <a:latin typeface="+mn-ea"/>
              </a:rPr>
              <a:t>01 · </a:t>
            </a:r>
            <a:r>
              <a:rPr lang="zh-CN" altLang="en-US" sz="2400" dirty="0">
                <a:solidFill>
                  <a:srgbClr val="0B787F"/>
                </a:solidFill>
                <a:latin typeface="+mn-ea"/>
              </a:rPr>
              <a:t>阅读</a:t>
            </a:r>
            <a:r>
              <a:rPr lang="zh-CN" altLang="en-US" sz="2400" dirty="0">
                <a:solidFill>
                  <a:srgbClr val="0B787F"/>
                </a:solidFill>
                <a:latin typeface="+mn-ea"/>
              </a:rPr>
              <a:t>思考</a:t>
            </a:r>
            <a:endParaRPr lang="zh-CN" altLang="en-US" sz="2400" dirty="0">
              <a:solidFill>
                <a:srgbClr val="0B787F"/>
              </a:solidFill>
              <a:latin typeface="+mn-ea"/>
            </a:endParaRPr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28" y="1291166"/>
            <a:ext cx="5444841" cy="5444161"/>
          </a:xfrm>
          <a:prstGeom prst="rect">
            <a:avLst/>
          </a:prstGeom>
        </p:spPr>
      </p:pic>
      <p:grpSp>
        <p:nvGrpSpPr>
          <p:cNvPr id="53" name="îšḷïḋe"/>
          <p:cNvGrpSpPr/>
          <p:nvPr/>
        </p:nvGrpSpPr>
        <p:grpSpPr>
          <a:xfrm flipH="1">
            <a:off x="6191944" y="1796439"/>
            <a:ext cx="360893" cy="729803"/>
            <a:chOff x="4044295" y="2079128"/>
            <a:chExt cx="419326" cy="693058"/>
          </a:xfrm>
          <a:solidFill>
            <a:srgbClr val="79C6DA"/>
          </a:solidFill>
        </p:grpSpPr>
        <p:sp>
          <p:nvSpPr>
            <p:cNvPr id="54" name="ïsḷïḋé"/>
            <p:cNvSpPr/>
            <p:nvPr/>
          </p:nvSpPr>
          <p:spPr>
            <a:xfrm>
              <a:off x="4044295" y="2079128"/>
              <a:ext cx="105878" cy="69305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55" name="iŝḷiḍè"/>
            <p:cNvSpPr/>
            <p:nvPr/>
          </p:nvSpPr>
          <p:spPr>
            <a:xfrm>
              <a:off x="4303535" y="2345614"/>
              <a:ext cx="160086" cy="160086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32500" lnSpcReduction="20000"/>
            </a:bodyPr>
            <a:lstStyle/>
            <a:p>
              <a:pPr algn="ctr"/>
              <a:endParaRPr lang="en-US">
                <a:solidFill>
                  <a:schemeClr val="tx1"/>
                </a:solidFill>
                <a:latin typeface="+mn-ea"/>
              </a:endParaRPr>
            </a:p>
          </p:txBody>
        </p:sp>
      </p:grpSp>
      <p:grpSp>
        <p:nvGrpSpPr>
          <p:cNvPr id="59" name="ïSḷîdê"/>
          <p:cNvGrpSpPr/>
          <p:nvPr/>
        </p:nvGrpSpPr>
        <p:grpSpPr>
          <a:xfrm flipH="1">
            <a:off x="6196965" y="5042535"/>
            <a:ext cx="355600" cy="729615"/>
            <a:chOff x="4044295" y="2079128"/>
            <a:chExt cx="419326" cy="693058"/>
          </a:xfrm>
          <a:solidFill>
            <a:srgbClr val="79C6DA"/>
          </a:solidFill>
        </p:grpSpPr>
        <p:sp>
          <p:nvSpPr>
            <p:cNvPr id="60" name="íṧ1iďé"/>
            <p:cNvSpPr/>
            <p:nvPr/>
          </p:nvSpPr>
          <p:spPr>
            <a:xfrm>
              <a:off x="4044295" y="2079128"/>
              <a:ext cx="105878" cy="69305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61" name="íṧľïďé"/>
            <p:cNvSpPr/>
            <p:nvPr/>
          </p:nvSpPr>
          <p:spPr>
            <a:xfrm>
              <a:off x="4303535" y="2345614"/>
              <a:ext cx="160086" cy="160086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32500" lnSpcReduction="20000"/>
            </a:bodyPr>
            <a:lstStyle/>
            <a:p>
              <a:pPr algn="ctr"/>
              <a:endParaRPr lang="en-US">
                <a:solidFill>
                  <a:schemeClr val="tx1"/>
                </a:solidFill>
                <a:latin typeface="+mn-ea"/>
              </a:endParaRPr>
            </a:p>
          </p:txBody>
        </p:sp>
      </p:grpSp>
      <p:sp>
        <p:nvSpPr>
          <p:cNvPr id="62" name="Shape 991"/>
          <p:cNvSpPr/>
          <p:nvPr/>
        </p:nvSpPr>
        <p:spPr>
          <a:xfrm>
            <a:off x="6078855" y="1696085"/>
            <a:ext cx="4694555" cy="829945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2400" b="1">
                <a:solidFill>
                  <a:srgbClr val="FFFFFF"/>
                </a:solidFill>
              </a:defRPr>
            </a:lvl1pPr>
          </a:lstStyle>
          <a:p>
            <a:pPr algn="r"/>
            <a:r>
              <a:rPr lang="en-US" altLang="zh-CN" sz="1600" spc="25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</a:t>
            </a:r>
            <a:r>
              <a:rPr lang="zh-CN" altLang="en-US" sz="1600" spc="25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对于于老师的教学方法，书中的第五</a:t>
            </a:r>
            <a:r>
              <a:rPr lang="en-US" altLang="zh-CN" sz="1600" spc="25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600" spc="25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章《行无言之教》令我感受颇深。</a:t>
            </a:r>
            <a:endParaRPr lang="zh-CN" altLang="en-US" sz="1600" spc="250" dirty="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5" name="Shape 994"/>
          <p:cNvSpPr/>
          <p:nvPr/>
        </p:nvSpPr>
        <p:spPr>
          <a:xfrm>
            <a:off x="6729095" y="4553585"/>
            <a:ext cx="3938905" cy="193802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1600">
                <a:solidFill>
                  <a:srgbClr val="FFFFFF"/>
                </a:solidFill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pc="250" dirty="0">
                <a:solidFill>
                  <a:schemeClr val="bg1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Gill Sans" charset="0"/>
              </a:rPr>
              <a:t>    </a:t>
            </a:r>
            <a:r>
              <a:rPr lang="zh-CN" altLang="en-US" spc="250" dirty="0">
                <a:solidFill>
                  <a:schemeClr val="bg1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Gill Sans" charset="0"/>
              </a:rPr>
              <a:t>身教的力量和影响是巨大而深远的，“身教”无痕，而且于老师认为这种影响在小学阶段尤为显著。因此于老师说：“老师就是一本教科书—</a:t>
            </a:r>
            <a:r>
              <a:rPr lang="zh-CN" altLang="en-US" b="1" spc="250" dirty="0">
                <a:solidFill>
                  <a:schemeClr val="bg1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Gill Sans" charset="0"/>
              </a:rPr>
              <a:t>一本学生天天看的‘无字之书’</a:t>
            </a:r>
            <a:r>
              <a:rPr lang="zh-CN" altLang="en-US" spc="250" dirty="0">
                <a:solidFill>
                  <a:schemeClr val="bg1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Gill Sans" charset="0"/>
              </a:rPr>
              <a:t>。”</a:t>
            </a:r>
            <a:endParaRPr lang="zh-CN" altLang="en-US" spc="250" dirty="0">
              <a:solidFill>
                <a:schemeClr val="bg1">
                  <a:lumMod val="50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Gill Sans" charset="0"/>
            </a:endParaRPr>
          </a:p>
        </p:txBody>
      </p:sp>
      <p:grpSp>
        <p:nvGrpSpPr>
          <p:cNvPr id="4" name="ïSḷîdê"/>
          <p:cNvGrpSpPr/>
          <p:nvPr/>
        </p:nvGrpSpPr>
        <p:grpSpPr>
          <a:xfrm flipH="1">
            <a:off x="6191885" y="3415030"/>
            <a:ext cx="343535" cy="741680"/>
            <a:chOff x="4044295" y="2033903"/>
            <a:chExt cx="419326" cy="693058"/>
          </a:xfrm>
          <a:solidFill>
            <a:srgbClr val="79C6DA"/>
          </a:solidFill>
        </p:grpSpPr>
        <p:sp>
          <p:nvSpPr>
            <p:cNvPr id="5" name="íṧ1iďé"/>
            <p:cNvSpPr/>
            <p:nvPr/>
          </p:nvSpPr>
          <p:spPr>
            <a:xfrm>
              <a:off x="4044295" y="2033903"/>
              <a:ext cx="105878" cy="69305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6" name="íṧľïďé"/>
            <p:cNvSpPr/>
            <p:nvPr/>
          </p:nvSpPr>
          <p:spPr>
            <a:xfrm>
              <a:off x="4303535" y="2345614"/>
              <a:ext cx="160086" cy="160086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32500" lnSpcReduction="20000"/>
            </a:bodyPr>
            <a:p>
              <a:pPr algn="ctr"/>
              <a:endParaRPr lang="en-US">
                <a:solidFill>
                  <a:schemeClr val="tx1"/>
                </a:solidFill>
                <a:latin typeface="+mn-ea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7077710" y="3125470"/>
            <a:ext cx="341312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04800"/>
            <a:r>
              <a:rPr lang="en-US" altLang="zh-CN" sz="1600" b="0" spc="25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sz="1600" b="0" spc="25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这一章的开篇便引用了老子的话：“圣人处无为之事，行不言之教。”而其中的“不言之教”指的就是“身教”。</a:t>
            </a:r>
            <a:endParaRPr lang="zh-CN" altLang="en-US" sz="1600" b="0" spc="250">
              <a:solidFill>
                <a:schemeClr val="tx1">
                  <a:lumMod val="50000"/>
                  <a:lumOff val="50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2" grpId="0"/>
      <p:bldP spid="65" grpId="0"/>
      <p:bldP spid="100" grpId="0"/>
      <p:bldP spid="3" grpId="1" animBg="1"/>
      <p:bldP spid="62" grpId="1"/>
      <p:bldP spid="65" grpId="1"/>
      <p:bldP spid="10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3" t="4227" r="8647" b="62375"/>
          <a:stretch>
            <a:fillRect/>
          </a:stretch>
        </p:blipFill>
        <p:spPr>
          <a:xfrm>
            <a:off x="4735461" y="4771104"/>
            <a:ext cx="3045542" cy="1039761"/>
          </a:xfrm>
          <a:prstGeom prst="rect">
            <a:avLst/>
          </a:prstGeom>
        </p:spPr>
      </p:pic>
      <p:sp>
        <p:nvSpPr>
          <p:cNvPr id="3" name="矩形 2" descr="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"/>
          <p:cNvSpPr/>
          <p:nvPr/>
        </p:nvSpPr>
        <p:spPr>
          <a:xfrm>
            <a:off x="2567722" y="2027368"/>
            <a:ext cx="7056557" cy="1706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2800" spc="500" dirty="0">
                <a:solidFill>
                  <a:srgbClr val="79C6DA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   </a:t>
            </a:r>
            <a:r>
              <a:rPr lang="zh-CN" altLang="en-US" sz="2800" spc="500" dirty="0">
                <a:solidFill>
                  <a:srgbClr val="79C6DA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于老师指出作为一名语文老师，对学生潜移默化、影响深远的“无言之教”有如下两个方面：</a:t>
            </a:r>
            <a:endParaRPr lang="zh-CN" altLang="en-US" sz="2800" spc="500" dirty="0">
              <a:solidFill>
                <a:srgbClr val="79C6DA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0" t="36236" r="68342" b="41399"/>
          <a:stretch>
            <a:fillRect/>
          </a:stretch>
        </p:blipFill>
        <p:spPr>
          <a:xfrm>
            <a:off x="861638" y="712275"/>
            <a:ext cx="1408793" cy="995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65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1637.4188976377952,&quot;width&quot;:4796.129133858268}"/>
</p:tagLst>
</file>

<file path=ppt/tags/tag2.xml><?xml version="1.0" encoding="utf-8"?>
<p:tagLst xmlns:p="http://schemas.openxmlformats.org/presentationml/2006/main">
  <p:tag name="COMMONDATA" val="eyJoZGlkIjoiYWJmNTAxYTA0NTllZTU0OWY5NWY0MWNlMzBjNGU2OTY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j4gszh3x">
      <a:majorFont>
        <a:latin typeface="思源黑体"/>
        <a:ea typeface="思源黑体"/>
        <a:cs typeface=""/>
      </a:majorFont>
      <a:minorFont>
        <a:latin typeface="思源黑体"/>
        <a:ea typeface="思源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1730</Words>
  <Application>WPS 演示</Application>
  <PresentationFormat>宽屏</PresentationFormat>
  <Paragraphs>147</Paragraphs>
  <Slides>20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44" baseType="lpstr">
      <vt:lpstr>Arial</vt:lpstr>
      <vt:lpstr>宋体</vt:lpstr>
      <vt:lpstr>Wingdings</vt:lpstr>
      <vt:lpstr>微软雅黑</vt:lpstr>
      <vt:lpstr>义启春暖花开（非商用）</vt:lpstr>
      <vt:lpstr>Open Sans</vt:lpstr>
      <vt:lpstr>Source Sans Pro ExtraLight</vt:lpstr>
      <vt:lpstr>Lato Light</vt:lpstr>
      <vt:lpstr>Segoe Print</vt:lpstr>
      <vt:lpstr>+中文正文</vt:lpstr>
      <vt:lpstr>Gill Sans</vt:lpstr>
      <vt:lpstr>Gill Sans MT</vt:lpstr>
      <vt:lpstr>思源黑体</vt:lpstr>
      <vt:lpstr>黑体</vt:lpstr>
      <vt:lpstr>Arial Unicode MS</vt:lpstr>
      <vt:lpstr>Calibri</vt:lpstr>
      <vt:lpstr>Arial</vt:lpstr>
      <vt:lpstr>Aa粉嘟嘟 (非商业使用)</vt:lpstr>
      <vt:lpstr>Pacifico</vt:lpstr>
      <vt:lpstr>Architects Daughter</vt:lpstr>
      <vt:lpstr>字魂59号-创粗黑</vt:lpstr>
      <vt:lpstr>思源黑体 CN Medium</vt:lpstr>
      <vt:lpstr>Neris Thin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王凌燕</dc:creator>
  <cp:lastModifiedBy>Dell</cp:lastModifiedBy>
  <cp:revision>43</cp:revision>
  <dcterms:created xsi:type="dcterms:W3CDTF">2022-07-10T07:05:00Z</dcterms:created>
  <dcterms:modified xsi:type="dcterms:W3CDTF">2022-08-27T10:51:38Z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5D2A9F7C0C864C03B219D1072E489863</vt:lpwstr>
  </property>
  <property fmtid="{D5CDD505-2E9C-101B-9397-08002B2CF9AE}" pid="3" name="KSOProductBuildVer">
    <vt:lpwstr>2052-11.1.0.12313</vt:lpwstr>
  </property>
</Properties>
</file>