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5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觅知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87650" y="2037080"/>
            <a:ext cx="6616700" cy="2387600"/>
          </a:xfrm>
        </p:spPr>
        <p:txBody>
          <a:bodyPr>
            <a:normAutofit fontScale="90000"/>
          </a:bodyPr>
          <a:p>
            <a:pPr algn="dist">
              <a:lnSpc>
                <a:spcPct val="100000"/>
              </a:lnSpc>
            </a:pPr>
            <a:br>
              <a:rPr lang="zh-CN" altLang="en-US" sz="8800">
                <a:solidFill>
                  <a:schemeClr val="bg1"/>
                </a:solidFill>
                <a:latin typeface="三极春联字体简" panose="00000500000000000000" charset="-122"/>
                <a:ea typeface="三极春联字体简" panose="00000500000000000000" charset="-122"/>
              </a:rPr>
            </a:br>
            <a:r>
              <a:rPr lang="zh-CN" altLang="en-US" sz="8800">
                <a:solidFill>
                  <a:schemeClr val="bg1"/>
                </a:solidFill>
                <a:latin typeface="三极春联字体简" panose="00000500000000000000" charset="-122"/>
                <a:ea typeface="三极春联字体简" panose="00000500000000000000" charset="-122"/>
              </a:rPr>
              <a:t>《爱的教育》</a:t>
            </a:r>
            <a:br>
              <a:rPr lang="zh-CN" altLang="en-US" sz="8800">
                <a:solidFill>
                  <a:schemeClr val="bg1"/>
                </a:solidFill>
                <a:latin typeface="三极春联字体简" panose="00000500000000000000" charset="-122"/>
                <a:ea typeface="三极春联字体简" panose="00000500000000000000" charset="-122"/>
              </a:rPr>
            </a:br>
            <a:r>
              <a:rPr lang="zh-CN" altLang="en-US" sz="8800">
                <a:solidFill>
                  <a:schemeClr val="bg1"/>
                </a:solidFill>
                <a:latin typeface="三极春联字体简" panose="00000500000000000000" charset="-122"/>
                <a:ea typeface="三极春联字体简" panose="00000500000000000000" charset="-122"/>
              </a:rPr>
              <a:t>读书交流会</a:t>
            </a:r>
            <a:endParaRPr lang="zh-CN" altLang="en-US" sz="8800">
              <a:solidFill>
                <a:schemeClr val="bg1"/>
              </a:solidFill>
              <a:latin typeface="三极春联字体简" panose="00000500000000000000" charset="-122"/>
              <a:ea typeface="三极春联字体简" panose="000005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735513"/>
            <a:ext cx="9144000" cy="1655762"/>
          </a:xfrm>
        </p:spPr>
        <p:txBody>
          <a:bodyPr/>
          <a:p>
            <a:r>
              <a:rPr lang="zh-CN" altLang="en-US" sz="2000">
                <a:solidFill>
                  <a:schemeClr val="bg1"/>
                </a:solidFill>
              </a:rPr>
              <a:t>主讲人：</a:t>
            </a:r>
            <a:r>
              <a:rPr lang="zh-CN" altLang="en-US" sz="2000">
                <a:solidFill>
                  <a:schemeClr val="bg1"/>
                </a:solidFill>
              </a:rPr>
              <a:t>陈康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5" name="图片 4" descr="51miz-E1074081-40FCA7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5340" y="75565"/>
            <a:ext cx="2941955" cy="19615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51miz-E785334-020A14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4845" y="1412240"/>
            <a:ext cx="5623560" cy="32118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244" name="矩形 4"/>
          <p:cNvSpPr/>
          <p:nvPr/>
        </p:nvSpPr>
        <p:spPr>
          <a:xfrm>
            <a:off x="3081655" y="2332673"/>
            <a:ext cx="678656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000" dirty="0">
                <a:solidFill>
                  <a:srgbClr val="215E5F"/>
                </a:solidFill>
                <a:latin typeface="Hiragino Sans GB W3"/>
              </a:rPr>
              <a:t>可怜又坚强的铁匠之子是谁？</a:t>
            </a:r>
            <a:endParaRPr lang="zh-CN" altLang="en-US" sz="2000" dirty="0">
              <a:solidFill>
                <a:srgbClr val="215E5F"/>
              </a:solidFill>
              <a:latin typeface="Hiragino Sans GB W3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6560" y="4194810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000" dirty="0">
                <a:solidFill>
                  <a:schemeClr val="bg1"/>
                </a:solidFill>
                <a:latin typeface="Hiragino Sans GB W3"/>
              </a:rPr>
              <a:t>泼来可西</a:t>
            </a:r>
            <a:endParaRPr lang="zh-CN" altLang="en-US" sz="2000" dirty="0">
              <a:solidFill>
                <a:schemeClr val="bg1"/>
              </a:solidFill>
              <a:latin typeface="Hiragino Sans GB W3"/>
            </a:endParaRPr>
          </a:p>
        </p:txBody>
      </p:sp>
      <p:pic>
        <p:nvPicPr>
          <p:cNvPr id="3" name="图片 2" descr="51miz-E1132409-B57DE2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51miz-E785334-020A14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4845" y="1412240"/>
            <a:ext cx="5623560" cy="3211830"/>
          </a:xfrm>
          <a:prstGeom prst="rect">
            <a:avLst/>
          </a:prstGeom>
        </p:spPr>
      </p:pic>
      <p:sp>
        <p:nvSpPr>
          <p:cNvPr id="43011" name="文本占位符 43010"/>
          <p:cNvSpPr>
            <a:spLocks noGrp="1"/>
          </p:cNvSpPr>
          <p:nvPr/>
        </p:nvSpPr>
        <p:spPr>
          <a:xfrm>
            <a:off x="2206625" y="2068830"/>
            <a:ext cx="8229600" cy="1031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40000"/>
              </a:lnSpc>
              <a:buNone/>
            </a:pPr>
            <a:r>
              <a:rPr lang="zh-CN" altLang="en-US" sz="2000" dirty="0">
                <a:solidFill>
                  <a:srgbClr val="215E5F"/>
                </a:solidFill>
                <a:latin typeface="Arial" panose="020B0604020202020204" pitchFamily="34" charset="0"/>
                <a:sym typeface="+mn-ea"/>
              </a:rPr>
              <a:t>在这本书中，哪个人物</a:t>
            </a:r>
            <a:endParaRPr lang="zh-CN" altLang="en-US" sz="2000" dirty="0">
              <a:solidFill>
                <a:srgbClr val="215E5F"/>
              </a:solidFill>
              <a:latin typeface="Arial" panose="020B0604020202020204" pitchFamily="34" charset="0"/>
              <a:sym typeface="+mn-ea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zh-CN" altLang="en-US" sz="2000" dirty="0">
                <a:solidFill>
                  <a:srgbClr val="215E5F"/>
                </a:solidFill>
                <a:latin typeface="Arial" panose="020B0604020202020204" pitchFamily="34" charset="0"/>
                <a:sym typeface="+mn-ea"/>
              </a:rPr>
              <a:t>给你留下了深刻的印象？</a:t>
            </a:r>
            <a:endParaRPr lang="zh-CN" altLang="en-US" sz="2000" dirty="0">
              <a:solidFill>
                <a:srgbClr val="215E5F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51201"/>
          <p:cNvSpPr>
            <a:spLocks noGrp="1"/>
          </p:cNvSpPr>
          <p:nvPr>
            <p:ph type="title"/>
          </p:nvPr>
        </p:nvSpPr>
        <p:spPr>
          <a:xfrm>
            <a:off x="1802448" y="1083310"/>
            <a:ext cx="8229600" cy="346075"/>
          </a:xfrm>
        </p:spPr>
        <p:txBody>
          <a:bodyPr anchor="ctr">
            <a:normAutofit fontScale="90000"/>
          </a:bodyPr>
          <a:p>
            <a:pPr algn="ctr"/>
            <a:r>
              <a:rPr lang="zh-CN" altLang="en-US" sz="3110" b="1" dirty="0">
                <a:solidFill>
                  <a:schemeClr val="bg1"/>
                </a:solidFill>
                <a:latin typeface="Aa润行体 (非商业使用)" panose="02010600010101010101" charset="-122"/>
                <a:ea typeface="Aa润行体 (非商业使用)" panose="02010600010101010101" charset="-122"/>
              </a:rPr>
              <a:t>精彩段落赏析</a:t>
            </a:r>
            <a:endParaRPr lang="zh-CN" altLang="en-US" sz="3110" b="1" dirty="0">
              <a:solidFill>
                <a:schemeClr val="bg1"/>
              </a:solidFill>
              <a:latin typeface="Aa润行体 (非商业使用)" panose="02010600010101010101" charset="-122"/>
              <a:ea typeface="Aa润行体 (非商业使用)" panose="02010600010101010101" charset="-122"/>
            </a:endParaRPr>
          </a:p>
        </p:txBody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xfrm>
            <a:off x="1802765" y="1624013"/>
            <a:ext cx="8229600" cy="4525962"/>
          </a:xfrm>
        </p:spPr>
        <p:txBody>
          <a:bodyPr>
            <a:normAutofit/>
          </a:bodyPr>
          <a:p>
            <a:pPr>
              <a:lnSpc>
                <a:spcPct val="160000"/>
              </a:lnSpc>
              <a:buBlip>
                <a:blip r:embed="rId1"/>
              </a:buBlip>
            </a:pP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  一个少年得知在外工作的父亲病了，赶来看望。但床上躺着的并不是父亲，而是一个生命垂危的老人。少年细心照料儿子不在身边的老人，就像对待亲生父亲那样，陪伴老人走过了生命的最后日子，让老人在“儿子”的陪伴中安详离去。</a:t>
            </a:r>
            <a:endParaRPr lang="zh-CN" altLang="en-US" sz="200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160000"/>
              </a:lnSpc>
              <a:buBlip>
                <a:blip r:embed="rId1"/>
              </a:buBlip>
            </a:pP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  佛罗伦萨的一个少年为了减轻家里的负担，趁父亲睡下后偷偷爬起来抄写其父没有抄完的订单，结果成绩下降，受到父亲的多次斥责却仍然默默坚持，终于被父亲发现，在父亲感动的热泪中得到了宽恕。 </a:t>
            </a:r>
            <a:endParaRPr lang="zh-CN" altLang="en-US" sz="200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10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charRg st="107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charRg st="10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charRg st="10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1201103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19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  在这一个个平凡而伟大的人物身上发生了很多平凡而伟大的故事。亚米契斯说：“每一个读过这本书的人，都会受到灵魂的震撼”。我国翻译这本书的夏丐焉老先生用了三天三夜留着泪将书读完，翻译的过程中，他也是常常流着泪的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1142683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逃出戏班子的少年，得到富人施舍的钱，为何最终把钱仍回给富人？（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en-US" altLang="zh-CN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A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因为富人奚落少年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B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因为富人侮辱少年的国家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1359853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2.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一个低年级的小朋友摔倒在马路上，一个（   ）年级的学生救了这个小朋友。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</a:pP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二年级       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B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三年级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933133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3.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对于他的炫耀，那个男孩为什么没有丝毫的反应，只是静静的坐在那里？（     ）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60000"/>
              </a:lnSpc>
            </a:pP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A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他是瞎子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他对他的炫耀不感兴趣。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1222058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4.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爸爸见他很喜欢收藏图书，就送了一样什么给他？（  ）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A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一本好书。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B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一个华丽的栗木书架。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1202373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5.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当孩子拿到了二等奖，他的父亲为什么感到十分忏悔？（    ）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60000"/>
              </a:lnSpc>
            </a:pP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他没有文化，从来不辅导孩子功课   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、他一向虐待孩子，而孩子一直忍耐着，还处处维护他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3712845" y="1360488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6.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校长为什么了要辞职（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</a:pP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不想干了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B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遭到失子的打击 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2620" y="1597025"/>
            <a:ext cx="8366760" cy="4351655"/>
          </a:xfrm>
        </p:spPr>
        <p:txBody>
          <a:bodyPr/>
          <a:p>
            <a:pPr marL="0" indent="0">
              <a:lnSpc>
                <a:spcPct val="24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读一本好书就是和许多高尚的人谈话，有的书能影响人的一生，改变人的命运，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爱的教育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就是这么一本好书。一百多年来，它深受人们特别是青少年的喜爱，风靡全球。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3623310" y="1093153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7.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当船快要沉没了，船长是怎样做的？（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与船共存亡 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放下救生艇逃跑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3474720" y="1251903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7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7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8.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爱国少年英雄，他是怎样牺牲的？（   ）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70000"/>
              </a:lnSpc>
            </a:pP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7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敌人问他话，他不肯回答，被杀       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7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B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爬到树上查看敌情，被敌人的子弹射中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3484245" y="1360488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9.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两个学生打起架来，是因为什么？（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取笑他 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B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取笑他母亲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3185160" y="1360488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7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7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10.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文中“ 我”送了什么东西给同学？（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70000"/>
              </a:lnSpc>
            </a:pP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7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玩具火车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7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、积木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1359853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21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 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爱的教育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是一部爱的赞美诗，书中的每一个故事都能在不经意间打动人心。那么，哪一个故事最令你感动？为什么？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1062673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19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  我们被一个个精彩的故事感动，每章每节，都把“爱”表现得精髓深入、淋漓尽致，大至国家、社会、民族的大我之爱，小至父母、师长、朋友间的小我之爱，处处扣人心弦、感人肺腑。这本书的中文名字除了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爱的教育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之外，还被称为什么？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1628458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2000" b="1" dirty="0"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有人说，爱是一缕温暖的阳光，有人说，爱是一阵及时的雨露，有人说爱是一把打开心扉的钥匙。你心中，爱到底是什么？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2011045" y="1122680"/>
            <a:ext cx="841883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21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  今天，我们一起重温了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爱的教育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。正如书中人物艾里克所感受到的一样，爱就像阳光、空气、雨露一样，无处不在；也像一个微笑、一句问候一样，如此简单。让我们感受爱，珍惜爱，学会爱，爱将永恒！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862455" y="1360170"/>
            <a:ext cx="8467725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19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“爱”像无形无味的空气，常常被我们忽视了！“爱”是无尽头的旅行，每天都有对新事物的感悟，让我们的知识更加丰富。“爱”是我们每个人常在说的一个字，但是我们经常光说不做，忽略了对周围人的爱。在生活中，如果没有了爱，那么就像一杯没有加糖的咖啡一样，苦涩无味。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1202" name="标题 51201"/>
          <p:cNvSpPr>
            <a:spLocks noGrp="1"/>
          </p:cNvSpPr>
          <p:nvPr>
            <p:ph type="title"/>
          </p:nvPr>
        </p:nvSpPr>
        <p:spPr>
          <a:xfrm>
            <a:off x="1981518" y="1360170"/>
            <a:ext cx="8229600" cy="346075"/>
          </a:xfrm>
        </p:spPr>
        <p:txBody>
          <a:bodyPr anchor="ctr">
            <a:normAutofit fontScale="90000"/>
          </a:bodyPr>
          <a:p>
            <a:pPr algn="ctr"/>
            <a:r>
              <a:rPr lang="zh-CN" altLang="en-US" sz="3110" b="1" dirty="0">
                <a:solidFill>
                  <a:schemeClr val="bg1"/>
                </a:solidFill>
                <a:latin typeface="三极春联字体简" panose="00000500000000000000" charset="-122"/>
                <a:ea typeface="三极春联字体简" panose="00000500000000000000" charset="-122"/>
                <a:sym typeface="+mn-ea"/>
              </a:rPr>
              <a:t>读书心得与体会</a:t>
            </a:r>
            <a:br>
              <a:rPr lang="zh-CN" altLang="en-US" sz="3110" dirty="0">
                <a:solidFill>
                  <a:srgbClr val="CC3300"/>
                </a:solidFill>
                <a:ea typeface="楷体_GB2312" charset="-122"/>
              </a:rPr>
            </a:br>
            <a:endParaRPr lang="zh-CN" altLang="en-US" sz="3110" b="1" dirty="0">
              <a:solidFill>
                <a:schemeClr val="bg1"/>
              </a:solidFill>
              <a:latin typeface="Aa润行体 (非商业使用)" panose="02010600010101010101" charset="-122"/>
              <a:ea typeface="Aa润行体 (非商业使用)" panose="02010600010101010101" charset="-122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87650" y="1510030"/>
            <a:ext cx="6616700" cy="2387600"/>
          </a:xfrm>
        </p:spPr>
        <p:txBody>
          <a:bodyPr/>
          <a:p>
            <a:pPr algn="dist"/>
            <a:r>
              <a:rPr lang="zh-CN" altLang="en-US" sz="8800">
                <a:solidFill>
                  <a:schemeClr val="bg1"/>
                </a:solidFill>
                <a:latin typeface="三极春联字体简" panose="00000500000000000000" charset="-122"/>
                <a:ea typeface="三极春联字体简" panose="00000500000000000000" charset="-122"/>
              </a:rPr>
              <a:t>谢谢观看</a:t>
            </a:r>
            <a:endParaRPr lang="zh-CN" altLang="en-US" sz="8800">
              <a:solidFill>
                <a:schemeClr val="bg1"/>
              </a:solidFill>
              <a:latin typeface="三极春联字体简" panose="00000500000000000000" charset="-122"/>
              <a:ea typeface="三极春联字体简" panose="00000500000000000000" charset="-122"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5" name="图片 4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6" name="图片 5" descr="51miz-E785334-020A14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95" y="1575435"/>
            <a:ext cx="5623560" cy="3211830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1535" y="2506345"/>
            <a:ext cx="8366760" cy="4351655"/>
          </a:xfrm>
        </p:spPr>
        <p:txBody>
          <a:bodyPr/>
          <a:p>
            <a:pPr marL="0" indent="0" algn="ctr">
              <a:buNone/>
            </a:pPr>
            <a:r>
              <a:rPr lang="en-US" altLang="zh-CN" sz="2000">
                <a:solidFill>
                  <a:srgbClr val="215E5F"/>
                </a:solidFill>
                <a:sym typeface="+mn-ea"/>
              </a:rPr>
              <a:t>《</a:t>
            </a:r>
            <a:r>
              <a:rPr lang="zh-CN" altLang="en-US" sz="2000" dirty="0">
                <a:solidFill>
                  <a:srgbClr val="215E5F"/>
                </a:solidFill>
                <a:sym typeface="+mn-ea"/>
              </a:rPr>
              <a:t>爱的教育</a:t>
            </a:r>
            <a:r>
              <a:rPr lang="en-US" altLang="zh-CN" sz="2000">
                <a:solidFill>
                  <a:srgbClr val="215E5F"/>
                </a:solidFill>
                <a:sym typeface="+mn-ea"/>
              </a:rPr>
              <a:t>》</a:t>
            </a:r>
            <a:r>
              <a:rPr lang="zh-CN" altLang="en-US" sz="2000" dirty="0">
                <a:solidFill>
                  <a:srgbClr val="215E5F"/>
                </a:solidFill>
                <a:sym typeface="+mn-ea"/>
              </a:rPr>
              <a:t>的作者是谁呢？</a:t>
            </a:r>
            <a:endParaRPr lang="zh-CN" altLang="en-US" sz="2000" dirty="0">
              <a:solidFill>
                <a:srgbClr val="215E5F"/>
              </a:solidFill>
            </a:endParaRPr>
          </a:p>
          <a:p>
            <a:pPr marL="0" indent="0" algn="ctr">
              <a:buNone/>
            </a:pPr>
            <a:endParaRPr lang="zh-CN" altLang="en-US" sz="2000" dirty="0">
              <a:solidFill>
                <a:srgbClr val="215E5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/>
          </p:cNvSpPr>
          <p:nvPr>
            <p:ph type="title"/>
          </p:nvPr>
        </p:nvSpPr>
        <p:spPr>
          <a:xfrm>
            <a:off x="3313113" y="915353"/>
            <a:ext cx="5565775" cy="1143000"/>
          </a:xfrm>
        </p:spPr>
        <p:txBody>
          <a:bodyPr anchor="ctr"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a润行体 (非商业使用)" panose="02010600010101010101" charset="-122"/>
                <a:ea typeface="Aa润行体 (非商业使用)" panose="02010600010101010101" charset="-122"/>
              </a:rPr>
              <a:t>作者介绍</a:t>
            </a:r>
            <a:endParaRPr lang="zh-CN" altLang="en-US" sz="2800" dirty="0">
              <a:solidFill>
                <a:schemeClr val="bg1"/>
              </a:solidFill>
              <a:latin typeface="Aa润行体 (非商业使用)" panose="02010600010101010101" charset="-122"/>
              <a:ea typeface="Aa润行体 (非商业使用)" panose="02010600010101010101" charset="-122"/>
            </a:endParaRPr>
          </a:p>
        </p:txBody>
      </p:sp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1630363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19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亚米契斯（1846-1908年）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,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意大利著名作家。中学毕业后，进入陆军学校学习，后来参加了统一意大利的爱国战争，逐渐从一名战士成长为一名军官。1868年，他的处女作《军营生活》发表，使他一举成名，这本书的成功激起了他极大的创作热情，他从此走上了文学创作的道路。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charRg st="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charRg st="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2620" y="2214245"/>
            <a:ext cx="8366760" cy="4351655"/>
          </a:xfrm>
        </p:spPr>
        <p:txBody>
          <a:bodyPr/>
          <a:p>
            <a:pPr marL="0" indent="0">
              <a:lnSpc>
                <a:spcPct val="210000"/>
              </a:lnSpc>
              <a:buNone/>
            </a:pPr>
            <a:r>
              <a:rPr lang="en-US" altLang="zh-CN" sz="2000">
                <a:sym typeface="+mn-ea"/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   《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爱的教育</a:t>
            </a:r>
            <a:r>
              <a:rPr lang="en-US" altLang="zh-CN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是一部风行全球、脍炙人口的伟大著作。谁能用几句话简单介绍一下这本书的主要内容？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190000"/>
              </a:lnSpc>
              <a:buNone/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/>
          </p:cNvSpPr>
          <p:nvPr>
            <p:ph type="title"/>
          </p:nvPr>
        </p:nvSpPr>
        <p:spPr>
          <a:xfrm>
            <a:off x="3313113" y="915353"/>
            <a:ext cx="5565775" cy="1143000"/>
          </a:xfrm>
        </p:spPr>
        <p:txBody>
          <a:bodyPr anchor="ctr"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a润行体 (非商业使用)" panose="02010600010101010101" charset="-122"/>
                <a:ea typeface="Aa润行体 (非商业使用)" panose="02010600010101010101" charset="-122"/>
              </a:rPr>
              <a:t>作品介绍</a:t>
            </a:r>
            <a:endParaRPr lang="zh-CN" altLang="en-US" sz="2800" dirty="0">
              <a:solidFill>
                <a:schemeClr val="bg1"/>
              </a:solidFill>
              <a:latin typeface="Aa润行体 (非商业使用)" panose="02010600010101010101" charset="-122"/>
              <a:ea typeface="Aa润行体 (非商业使用)" panose="02010600010101010101" charset="-122"/>
            </a:endParaRPr>
          </a:p>
        </p:txBody>
      </p:sp>
      <p:sp>
        <p:nvSpPr>
          <p:cNvPr id="43011" name="文本占位符 43010"/>
          <p:cNvSpPr>
            <a:spLocks noGrp="1"/>
          </p:cNvSpPr>
          <p:nvPr/>
        </p:nvSpPr>
        <p:spPr>
          <a:xfrm>
            <a:off x="1857375" y="1291590"/>
            <a:ext cx="8477885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7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《</a:t>
            </a: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爱的教育</a:t>
            </a:r>
            <a:r>
              <a:rPr lang="en-US" altLang="zh-CN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》</a:t>
            </a: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，是意大利作家亚米契斯根据他的儿子的日记改编而成的。这是一本日记体的小说，以一个意大利小学四年级男孩安利柯的眼光，讲述了从四年级</a:t>
            </a:r>
            <a:r>
              <a:rPr lang="en-US" altLang="zh-CN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10</a:t>
            </a: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月份开学的第一天到第二年</a:t>
            </a:r>
            <a:r>
              <a:rPr lang="en-US" altLang="zh-CN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10</a:t>
            </a: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月份在校内外的所见、所闻和所感，全书共</a:t>
            </a:r>
            <a:r>
              <a:rPr lang="en-US" altLang="zh-CN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10</a:t>
            </a: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卷，由</a:t>
            </a:r>
            <a:r>
              <a:rPr lang="en-US" altLang="zh-CN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100</a:t>
            </a: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篇文章构成，包括发生在安利柯身边各式各样感人的小故事，还包括亲人为他写的许多劝诫性的、具有启发意义的文章，以及老师在课堂上宣读的</a:t>
            </a:r>
            <a:r>
              <a:rPr lang="en-US" altLang="zh-CN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9</a:t>
            </a: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则感人肺腑的每月故事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/>
        </p:nvSpPr>
        <p:spPr>
          <a:xfrm>
            <a:off x="1981200" y="983298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90000"/>
              </a:lnSpc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19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  今天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爱的教育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在各国均有译本，被誉为世界少年最优良的读物之一。作者以一个小男孩的眼光，从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10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月份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年级开学第一天开始写起；一直写到第二年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月份，全书共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100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篇文章，包括发生在安利柯身边各式各样感人的小故事、父母在他日记本上写的劝诫启发性的文章，以及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10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则老师在课堂上宣读的精彩的“每月故事”。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51miz-E785334-020A14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5470" y="1575435"/>
            <a:ext cx="5623560" cy="3211830"/>
          </a:xfrm>
          <a:prstGeom prst="rect">
            <a:avLst/>
          </a:prstGeom>
        </p:spPr>
      </p:pic>
      <p:sp>
        <p:nvSpPr>
          <p:cNvPr id="8196" name="矩形 4"/>
          <p:cNvSpPr/>
          <p:nvPr/>
        </p:nvSpPr>
        <p:spPr>
          <a:xfrm>
            <a:off x="2095500" y="2332038"/>
            <a:ext cx="8001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rgbClr val="215E5F"/>
                </a:solidFill>
                <a:latin typeface="Arial" panose="020B0604020202020204" pitchFamily="34" charset="0"/>
              </a:rPr>
              <a:t>        学习成绩好，每次都获</a:t>
            </a:r>
            <a:endParaRPr lang="zh-CN" altLang="en-US" sz="2000" dirty="0">
              <a:solidFill>
                <a:srgbClr val="215E5F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rgbClr val="215E5F"/>
                </a:solidFill>
                <a:latin typeface="Arial" panose="020B0604020202020204" pitchFamily="34" charset="0"/>
              </a:rPr>
              <a:t>得头等奖的男孩是谁？</a:t>
            </a:r>
            <a:endParaRPr lang="zh-CN" altLang="en-US" sz="2000" dirty="0">
              <a:solidFill>
                <a:srgbClr val="215E5F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87683" y="4264343"/>
            <a:ext cx="10153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代洛西</a:t>
            </a:r>
            <a:r>
              <a:rPr lang="zh-CN" altLang="en-US" sz="2000" dirty="0">
                <a:solidFill>
                  <a:srgbClr val="215E5F"/>
                </a:solidFill>
                <a:latin typeface="Arial" panose="020B0604020202020204" pitchFamily="34" charset="0"/>
              </a:rPr>
              <a:t> </a:t>
            </a:r>
            <a:endParaRPr lang="zh-CN" altLang="en-US" sz="2000" dirty="0">
              <a:solidFill>
                <a:srgbClr val="215E5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5623560" y="4225290"/>
            <a:ext cx="94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卡洛斐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 descr="51miz-E1132409-B57DE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7965" y="-829310"/>
            <a:ext cx="3231515" cy="3231515"/>
          </a:xfrm>
          <a:prstGeom prst="rect">
            <a:avLst/>
          </a:prstGeom>
        </p:spPr>
      </p:pic>
      <p:pic>
        <p:nvPicPr>
          <p:cNvPr id="4" name="图片 3" descr="51miz-E212410-3DF7C6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6215" y="175895"/>
            <a:ext cx="1652270" cy="1632585"/>
          </a:xfrm>
          <a:prstGeom prst="rect">
            <a:avLst/>
          </a:prstGeom>
        </p:spPr>
      </p:pic>
      <p:pic>
        <p:nvPicPr>
          <p:cNvPr id="3" name="图片 2" descr="51miz-E785334-020A14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45" y="1412240"/>
            <a:ext cx="5623560" cy="3211830"/>
          </a:xfrm>
          <a:prstGeom prst="rect">
            <a:avLst/>
          </a:prstGeom>
        </p:spPr>
      </p:pic>
      <p:sp>
        <p:nvSpPr>
          <p:cNvPr id="9220" name="矩形 4"/>
          <p:cNvSpPr/>
          <p:nvPr/>
        </p:nvSpPr>
        <p:spPr>
          <a:xfrm>
            <a:off x="2632710" y="2402205"/>
            <a:ext cx="764381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000" dirty="0">
                <a:solidFill>
                  <a:srgbClr val="215E5F"/>
                </a:solidFill>
                <a:latin typeface="Arial" panose="020B0604020202020204" pitchFamily="34" charset="0"/>
              </a:rPr>
              <a:t>谁有一本最最心爱的邮票簿？</a:t>
            </a:r>
            <a:endParaRPr lang="zh-CN" altLang="en-US" sz="2000" dirty="0">
              <a:solidFill>
                <a:srgbClr val="215E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COMMONDATA" val="eyJoZGlkIjoiN2JkZmZjNTNkNmY1ZjcwZmZkZWJmMjFjNjIyZWU2M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2043</Words>
  <Application>WPS 演示</Application>
  <PresentationFormat>宽屏</PresentationFormat>
  <Paragraphs>109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三极春联字体简</vt:lpstr>
      <vt:lpstr>Aa润行体 (非商业使用)</vt:lpstr>
      <vt:lpstr>Hiragino Sans GB W3</vt:lpstr>
      <vt:lpstr>Segoe Print</vt:lpstr>
      <vt:lpstr>微软雅黑</vt:lpstr>
      <vt:lpstr>Calibri</vt:lpstr>
      <vt:lpstr>Arial Unicode MS</vt:lpstr>
      <vt:lpstr>楷体_GB2312</vt:lpstr>
      <vt:lpstr>Times New Roman</vt:lpstr>
      <vt:lpstr>新宋体</vt:lpstr>
      <vt:lpstr>Office 主题</vt:lpstr>
      <vt:lpstr> 《爱的教育》 读书交流会</vt:lpstr>
      <vt:lpstr>PowerPoint 演示文稿</vt:lpstr>
      <vt:lpstr>PowerPoint 演示文稿</vt:lpstr>
      <vt:lpstr>作者介绍</vt:lpstr>
      <vt:lpstr>PowerPoint 演示文稿</vt:lpstr>
      <vt:lpstr>作品介绍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精彩段落赏析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读书心得与体会 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86130</cp:lastModifiedBy>
  <cp:revision>6</cp:revision>
  <dcterms:created xsi:type="dcterms:W3CDTF">2020-10-15T14:41:00Z</dcterms:created>
  <dcterms:modified xsi:type="dcterms:W3CDTF">2022-08-29T03:09:58Z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1FC17952F52C4BB690DCF9AA8D961B38</vt:lpwstr>
  </property>
</Properties>
</file>