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3"/>
    <p:sldId id="273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-1680" y="-9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线条"/>
          <p:cNvSpPr/>
          <p:nvPr/>
        </p:nvSpPr>
        <p:spPr>
          <a:xfrm>
            <a:off x="508000" y="6591300"/>
            <a:ext cx="11999453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" name="线条"/>
          <p:cNvSpPr/>
          <p:nvPr/>
        </p:nvSpPr>
        <p:spPr>
          <a:xfrm>
            <a:off x="508000" y="4089400"/>
            <a:ext cx="12000019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" name="线条"/>
          <p:cNvSpPr/>
          <p:nvPr/>
        </p:nvSpPr>
        <p:spPr>
          <a:xfrm flipV="1">
            <a:off x="7994302" y="45262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" name="Lorem Ipsum Dolor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508000" y="35052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17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508000" y="414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标题文本</a:t>
            </a:r>
          </a:p>
        </p:txBody>
      </p:sp>
      <p:sp>
        <p:nvSpPr>
          <p:cNvPr id="18" name="正文级别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280400" y="414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9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508000" y="3670300"/>
            <a:ext cx="11988800" cy="24130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2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标题文本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3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标题文本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71" name="正文级别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2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文级别 1…"/>
          <p:cNvSpPr txBox="1">
            <a:spLocks noGrp="1"/>
          </p:cNvSpPr>
          <p:nvPr>
            <p:ph type="body" idx="1" hasCustomPrompt="1"/>
          </p:nvPr>
        </p:nvSpPr>
        <p:spPr>
          <a:xfrm>
            <a:off x="508000" y="1270000"/>
            <a:ext cx="11988800" cy="72136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90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–Johnny Appleseed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533400" y="5969000"/>
            <a:ext cx="11938000" cy="6096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1200"/>
              </a:spcBef>
              <a:buClrTx/>
              <a:buSzTx/>
              <a:buFontTx/>
              <a:buNone/>
              <a:defRPr sz="3000" i="1"/>
            </a:lvl1pPr>
          </a:lstStyle>
          <a:p>
            <a:r>
              <a:t>–Johnny Appleseed</a:t>
            </a:r>
          </a:p>
        </p:txBody>
      </p:sp>
      <p:sp>
        <p:nvSpPr>
          <p:cNvPr id="108" name="“Type a quote here.”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Font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109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图像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117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jpeg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线条"/>
          <p:cNvSpPr/>
          <p:nvPr/>
        </p:nvSpPr>
        <p:spPr>
          <a:xfrm>
            <a:off x="508000" y="21717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线条"/>
          <p:cNvSpPr/>
          <p:nvPr/>
        </p:nvSpPr>
        <p:spPr>
          <a:xfrm>
            <a:off x="508000" y="6350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" name="标题文本"/>
          <p:cNvSpPr txBox="1">
            <a:spLocks noGrp="1"/>
          </p:cNvSpPr>
          <p:nvPr>
            <p:ph type="title"/>
          </p:nvPr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5" name="正文级别 1…"/>
          <p:cNvSpPr txBox="1">
            <a:spLocks noGrp="1"/>
          </p:cNvSpPr>
          <p:nvPr>
            <p:ph type="body" idx="1"/>
          </p:nvPr>
        </p:nvSpPr>
        <p:spPr>
          <a:xfrm>
            <a:off x="508000" y="2628900"/>
            <a:ext cx="11988800" cy="60960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324599" y="9258300"/>
            <a:ext cx="342901" cy="4064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4C4946"/>
                </a:solidFill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1pPr>
      <a:lvl2pPr marL="0" marR="0" indent="2286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2pPr>
      <a:lvl3pPr marL="0" marR="0" indent="4572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3pPr>
      <a:lvl4pPr marL="0" marR="0" indent="6858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4pPr>
      <a:lvl5pPr marL="0" marR="0" indent="9144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5pPr>
      <a:lvl6pPr marL="0" marR="0" indent="11430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6pPr>
      <a:lvl7pPr marL="0" marR="0" indent="13716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7pPr>
      <a:lvl8pPr marL="0" marR="0" indent="16002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8pPr>
      <a:lvl9pPr marL="0" marR="0" indent="18288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1pPr>
      <a:lvl2pPr marL="9398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2pPr>
      <a:lvl3pPr marL="14097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3pPr>
      <a:lvl4pPr marL="18796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4pPr>
      <a:lvl5pPr marL="23495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5pPr>
      <a:lvl6pPr marL="28194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6pPr>
      <a:lvl7pPr marL="32893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7pPr>
      <a:lvl8pPr marL="37592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8pPr>
      <a:lvl9pPr marL="42291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10/2017…"/>
          <p:cNvSpPr txBox="1">
            <a:spLocks noGrp="1"/>
          </p:cNvSpPr>
          <p:nvPr>
            <p:ph type="body" idx="4294967295"/>
          </p:nvPr>
        </p:nvSpPr>
        <p:spPr>
          <a:xfrm>
            <a:off x="977505" y="2628900"/>
            <a:ext cx="11519295" cy="60960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r>
              <a:rPr dirty="0"/>
              <a:t>                                                                           </a:t>
            </a:r>
            <a:endParaRPr dirty="0"/>
          </a:p>
        </p:txBody>
      </p:sp>
      <p:sp>
        <p:nvSpPr>
          <p:cNvPr id="135" name="RUNDA Illumination"/>
          <p:cNvSpPr txBox="1"/>
          <p:nvPr/>
        </p:nvSpPr>
        <p:spPr>
          <a:xfrm>
            <a:off x="263046" y="5403956"/>
            <a:ext cx="12425819" cy="872034"/>
          </a:xfrm>
          <a:prstGeom prst="rect">
            <a:avLst/>
          </a:prstGeom>
          <a:ln w="12700">
            <a:miter lim="400000"/>
          </a:ln>
        </p:spPr>
        <p:txBody>
          <a:bodyPr wrap="square" lIns="50800" tIns="50800" rIns="50800" bIns="50800" anchor="ctr">
            <a:spAutoFit/>
          </a:bodyPr>
          <a:lstStyle>
            <a:lvl1pPr>
              <a:defRPr sz="5000">
                <a:solidFill>
                  <a:srgbClr val="003399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</a:lstStyle>
          <a:p>
            <a:r>
              <a:rPr lang="en-US" altLang="zh-CN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zh-CN" altLang="zh-C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22946" y="4019667"/>
            <a:ext cx="1203406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8800" b="1" dirty="0">
                <a:solidFill>
                  <a:srgbClr val="0070C0"/>
                </a:solidFill>
              </a:rPr>
              <a:t>《名联•清联鉴赏选析》</a:t>
            </a:r>
            <a:endParaRPr lang="zh-CN" altLang="en-US" sz="8800" b="1" dirty="0">
              <a:solidFill>
                <a:srgbClr val="0070C0"/>
              </a:solidFill>
              <a:latin typeface="华文新魏" pitchFamily="2" charset="-122"/>
              <a:ea typeface="华文新魏" pitchFamily="2" charset="-122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400017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志勤堂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朱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珔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士所尚在志，行远登高，万里鹏程关学问；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业必精于勤，博闻强识，三馀蛾术惜光阴。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6302" y="4831749"/>
            <a:ext cx="117368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志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勤堂：乃朱珔（</a:t>
            </a:r>
            <a:r>
              <a:rPr lang="en-US" altLang="zh-CN" b="1" dirty="0" err="1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ji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à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n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）的居室名。为家塾。朱珔（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1769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1850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玉存，一字兰坡，号兰友，清安徽泾江人。嘉庆进士。入值上书房。主讲钟山、紫阳书院。有《小万卷斋诗文集》等。尚在志：见《孟子•尽心上》：“王子垫问曰：‘士何事？’孟子曰：‘尚志。’”意为高尚其志。鹏程：喻人的前程远大。精于勤：见唐韩愈《进学解》：“业精于勤，荒于嬉。”博闻强识：见闻广博，强于记忆。识，同“记”。三馀：见《三国志•魏王肃传》：“……冬者岁之馀，夜者日之馀，阴雨者时之馀也。”泛指空闲时间。蛾术：《礼•学记》有“蛾子时术之”语。蛾，同“蚁”，言蚁虽小虫，时时习衔土之事，渐渐而成大垤，以喻学问须经长期积累乃有成就。清王鸣盛著有《蛾术编》，书名即以此取义。联语嵌“志勤”二字，化用成语典故，砥励子弟，立志向学，珍惜时间，精勤奋取，增长才识，亦含有自砺之意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37573" y="4479770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525277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望湖亭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贺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寿慈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欲上危亭，但到半途须努力；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久居平地，那知高处不胜寒。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3776" y="5370369"/>
            <a:ext cx="117368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望湖亭：在江西永修吴城镇鄱阳湖岸畔。远眺匡庐，近俯彭蠡。贺寿慈（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1810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1891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），字云甫，号芗垞，晚号楚天渔叟，清湖北蒲圻人。道光进士。官至工部尚书。危亭：高亭。高处不胜寒：语见苏轼词“我欲乘风归去，又恐慌琼楼玉宇，高处不胜寒”句。胜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(</a:t>
            </a:r>
            <a:r>
              <a:rPr lang="en-US" altLang="zh-CN" b="1" dirty="0" err="1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sh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ē</a:t>
            </a:r>
            <a:r>
              <a:rPr lang="en-US" altLang="zh-CN" b="1" dirty="0" err="1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ng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)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：力能担任，经得起。此联意谓登高不能半途而废，务须继续努力，在平地居久了，一旦到了高处，就有经不起寒冷之感。联语简明而意深，平淡中含浅显的道理，有普遍的教育意义。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62625" y="4780394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525277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题弥封所联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邓廷桢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姓氏不妨偕豹隐；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光芒终许看龙腾。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1354" y="5157426"/>
            <a:ext cx="117368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弥封所：在陕西西安贡院内。嘉庆二十三年（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1818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廷桢方为西安太守，曾为贡院撰联数十副。弥封所联即是其一。弥封，科举时代，为防止舞弊，考生试卷写姓名处由弥封官反转折叠，用纸钉固，糊名弥封，上盖关防。至试官阅文取中，填写榜文时，始拆封验视姓名。邓廷桢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1775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1846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嶰筠，清江苏江宁人。嘉庆进士。官至陕西巡抚。有《双砚斋诗集》。偕：同，共同。豹隐：比喻隐居伏处，爱惜其身，有所不为。事见《列女传•陶答子妻》。此指考试时将姓名隐藏于密封处。光芒：光辉四射。此指拆卷后现出姓名。龙腾：比喻考试中选登上龙虎榜。联语用典贴切，比喻形象，言简意明，极切弥封之事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62625" y="4780394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901058"/>
            <a:ext cx="1059702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题收卷所联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佚名 </a:t>
            </a:r>
            <a:r>
              <a:rPr lang="en-US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32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称心好句欣先睹；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入手奇文岂漫藏。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3880" y="5858884"/>
            <a:ext cx="117368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收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卷所：贡院收取考试试卷的场所。上联取“先睹为快”之意。入手：到临，得到。奇文：新奇的文章。岂：难道，哪能。漫：随意，随便。联语简洁明快，虽平易而切题，表现出收取试卷时谨慎而认真的心情。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50099" y="5118597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53227" y="562855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五咏堂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卞斌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胜境重开，诗采书声延古趣；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生机最乐，雀喧鱼戏助天和。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1354" y="5407947"/>
            <a:ext cx="117368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五咏堂：见前注。卞斌（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1778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1805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叔均，号雅堂，清浙江归安（今吴兴）人。嘉庆进士。官光禄寺卿。有《易经通解》等。自跋云：“独秀峰下，有颜光禄（即颜延之）读书旧址。岁己亥，茝林（即梁章钜）中丞规度其地，即起垣宇，刻《五君咏》壁间。暇则集同人于此，作放生乐事。因拟联语，并识之。”诗采：诗的文采。延：相延。古趣：往昔的情趣。生机：活力，生命力。天和：自然的祥和之气。此联表现的旷达情怀《自跋》是很精彩的注脚。平淡中有诗一样的语境，乐观的情趣，能引发读者的想象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962833" y="4792919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53227" y="562855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题故居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佚名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师友肯临容膝地；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儿孙莫负等身书。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1354" y="5407947"/>
            <a:ext cx="117368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故居：在福建福州文藻山。容膝：立足之地。晋陶潜《归去来兮辞》：“倚南窗以寄傲，审容膝之易安。”此指故居简陋。等身书：与人身高相等的书。宋朝贾黄中幼时十分聪明领悟，才五岁时，其父贾玭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(p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í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n)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每天早晨令他站正，展开书卷比之，谓之“等身书”，教他诵读。（《宋史•贾黄中传》）此指藏书很丰富。联语平易而深刻，对“师友肯临”感到欣慰，对儿孙的期望恳挚情真，读之给人以启迪。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962833" y="4792919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349913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                             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自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题联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林则徐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苟利国家生死以；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岂因祸福避趋之。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3776" y="4706490"/>
            <a:ext cx="117368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这副自题，是林则徐遭诬陷被朝廷流放新疆伊犁的途中所作的七律《赴戍登程口占示家人》诗中的颔联。全诗为：“力微任重久神疲，再竭衰庸是不支。苟利国家生死以，岂因祸福避趋之。谪居正是君恩厚，养拙刚于戍卒宜。戏与山妻谈故事，试吟断送老头皮。”道光皇帝听信谗言，罢了林则徐的官，并流放新疆。在受到极大的打击下，林则徐没有奉行“穷则独善其身，达则兼善天下”的古训，而是“自念祸及生死，早已置之度外”。在流放途中，他没有悲观和绝望，仍与妻子戏谈、吟咏。舒展“苟利国家生死以，岂因祸福避趋之”的忠怀。苟利：如果有利。岂因：那能因为。避趋：回避和趋向。上联说只要对国家有利，个人的生死自不计较；下联说，那能因祸就回避，是福就趋向。联语直抒胸臆，悲壮感慨，表现林则徐一颗赤忱的爱国之心和把个人的生死、祸福都置之度外的高尚情操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1000411" y="4392086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349913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                       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杭州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贡院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彭启丰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　　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蓉镜重开，漫向湖山寻旧迹；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桂枝擢秀，相期月旦识真才。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3776" y="4706490"/>
            <a:ext cx="117368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贡院：在浙江杭州青云街。彭启丰（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1701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1784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西林，号树虚，清江南长洲（今江苏苏州）人。雍正进士第一。曾三任浙江学政。官至兵部左侍郎。有《音韵讨论》等。蓉镜：镜名，即芙蓉镜。因形似莲花而名。传说唐李固言下第游蜀，遇一老妇，相告明年芙蓉镜下及第，又二十年后拜相。明年固言果真状元及第，试题中有“人镜芙蓉”之目。二十年后亦封相。见唐段成式《酉阳杂俎续集》。桂枝：桂树枝。科举考试及第为折桂，因称考科为桂科。擢（</a:t>
            </a:r>
            <a:r>
              <a:rPr lang="en-US" altLang="zh-CN" b="1" dirty="0" err="1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zhuo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秀：选拔人才之出众。月旦：《后汉书·许邵传》：“初，邵与靖（邵从兄）俱有高名，好共核论乡党人物，每月辄更其品题，故汝南俗有月旦评焉。”后因称品评人物为“月旦”。联语题于考试人才的贡院，倒很贴切。言简旨明，词新意达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1000411" y="4392086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587907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                          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自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题联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梁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同书　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　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能受苦方为志士； </a:t>
            </a:r>
            <a:endParaRPr lang="en-US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肯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吃亏不是痴人。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3880" y="5169953"/>
            <a:ext cx="117368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梁同书（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1723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1815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元颖，号山舟，清浙江钱塘（今杭州）人。乾隆特赐士，官翰林侍讲，加学士衔。有《频罗庵集》。联语通俗易懂，涵意深刻，能有这样的论识，难能可贵，直可当作格言来读。蒋心余的自题联有同工之妙。联云：“垂训一无欺，能安分者，即是敬宗尊祖；守身三自反，会吃亏者，便为孝子贤孙。”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1037989" y="4830497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587907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                        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题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保极宫联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王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杰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　　　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夜雨闲吟左司句；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时晴快仿右军书。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3880" y="5169953"/>
            <a:ext cx="117368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保极宫：在辽宁沈阳故宫，题于西壁。王杰（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1725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1805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伟人，号惺园，清陕西韩城人。乾隆进士第一。官至东阁大学士，入直军机。卒谥文端。左司句：指唐代诗人韦应物的诗句。韦应物曾任左司郎中，也任过苏州等地刺史。他的诗以淡雅著称。这里所写“夜雨闲吟”也许是泛指，也许是实指，指作者闲吟韦左司的《滁州西涧》：“独怜幽草涧边生，上有黄鹂深树鸣。春潮带雨晚来急，野渡无人舟自横。”右军书：指晋代王羲之的书法，王官至右军，故称王右军。“时晴”指王羲之的《快雪时晴帖》，也指时令。联语撇开宫殿人事不写，而别立新意，写读诗和学书的快感，既工整，又有意境。 </a:t>
            </a:r>
            <a:r>
              <a:rPr lang="en-US" altLang="zh-CN" dirty="0"/>
              <a:t> </a:t>
            </a:r>
            <a:endParaRPr lang="zh-CN" altLang="zh-CN" dirty="0"/>
          </a:p>
        </p:txBody>
      </p:sp>
      <p:sp>
        <p:nvSpPr>
          <p:cNvPr id="4" name="线条"/>
          <p:cNvSpPr/>
          <p:nvPr/>
        </p:nvSpPr>
        <p:spPr>
          <a:xfrm>
            <a:off x="1037989" y="4830497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15441" y="663062"/>
            <a:ext cx="100333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赠人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联</a:t>
            </a: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石韫玉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精神到处文章老；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endParaRPr lang="en-US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学问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深时意气平。 </a:t>
            </a:r>
            <a:r>
              <a:rPr lang="en-US" altLang="zh-CN" sz="4000" dirty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1354" y="4819224"/>
            <a:ext cx="1173688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3200" dirty="0"/>
              <a:t> </a:t>
            </a:r>
            <a:endParaRPr lang="zh-CN" altLang="zh-CN" sz="3200" dirty="0"/>
          </a:p>
          <a:p>
            <a:pPr algn="just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石韫玉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1756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1837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执如，号琢堂，又号独学老人，清江苏丹阳人。乾隆进士第一。官至山东按察使。有《独学庐稿》等。精神：此指神志，心神。老：老练。学问：学习和询问。《荀子•大略》：“《诗》曰：‘如切如磋，如琢如磨’谓学问也。”学与问本为两件事，后来指系统的知识。意气：此谓情谊恩义，指待人接物。平：平和。宁静温和，不偏激。联语言简意明，辩证说理，是格言，亦是</a:t>
            </a:r>
            <a:r>
              <a:rPr lang="zh-CN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警句，勉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人励己，堪为座右铭。 </a:t>
            </a:r>
            <a:r>
              <a:rPr lang="en-US" altLang="zh-CN" sz="3200" dirty="0"/>
              <a:t> </a:t>
            </a:r>
            <a:endParaRPr lang="zh-CN" altLang="zh-CN" sz="3200" dirty="0"/>
          </a:p>
        </p:txBody>
      </p:sp>
      <p:sp>
        <p:nvSpPr>
          <p:cNvPr id="4" name="线条"/>
          <p:cNvSpPr/>
          <p:nvPr/>
        </p:nvSpPr>
        <p:spPr>
          <a:xfrm>
            <a:off x="862624" y="4767869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03123" y="1038844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                           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书房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佚名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　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何物动人，二月杏花八月桂； </a:t>
            </a:r>
            <a:endParaRPr lang="en-US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有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谁催我，三更灯火五更鸡。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6302" y="5783729"/>
            <a:ext cx="117368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“二月杏花”句：旧时科举考试，每三年举行一次乡试，在二月进行，会试在八月。联语言简而意明，励读书人发奋进取，造语亲切，平易近人。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987885" y="5181226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78071" y="700642"/>
            <a:ext cx="1059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                        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学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使署联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朱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珪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　　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铁面无私，凡涉科场，亲戚年家须谅我；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镜心普照，但凭文字，清奇浓淡不冤渠。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38828" y="5420474"/>
            <a:ext cx="117368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学使署：为浙江学使衙门。朱珪（</a:t>
            </a:r>
            <a:r>
              <a:rPr lang="en-US" altLang="zh-CN" b="1" dirty="0" err="1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guI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）视浙中，因朱乃浙江籍人，特撰此联贴于学使署门上。朱珪（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1731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1807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石君，一字南崖，晚号盘陀老人。清大兴（今属北京）人。祖籍浙江萧山。乾隆进士，官至体仁阁大学士。卒谥文正。有《知足斋文集》。科场：科举考试的场所。如现在之高考考点。年家：年，即同年，指同一年、同一科考中称同年。家，指自己的家属、家族的人。渠：他，第三人称代词。联语立意明确，用语委婉，如同一篇宣传考纪，莫通关节的公告，表明选拔人才的原则。这样写来，十分亲切，易于使人接受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1000411" y="4955758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40701" y="512751"/>
            <a:ext cx="100333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藏书楼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联</a:t>
            </a: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佚名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著作集名流，好事效当年白傅；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文章留慧业，赏音俟后世扬雄。 </a:t>
            </a:r>
            <a:r>
              <a:rPr lang="en-US" altLang="zh-CN" sz="4000" dirty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3776" y="5132374"/>
            <a:ext cx="117368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endParaRPr lang="en-US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藏书楼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：在浙江杭州西湖。阮元抚浙江时，在灵隐寺华严阁后创建一阁，取四部书各种，搁于其上，命僧守之。著作：指历代名人作品。名流：著名人士。好事：指阮元建藏书阁一事。效：仿效。白傅：指唐代诗人白居易。白任杭州刺史三年。做了治水修堤等好事。历代诗人赞美西湖的诗篇数白居易最多。慧业：佛教指生来就有的业缘。赏音：听其音而知其曲，並识其人。犹言知音。俟：等待。扬雄：西汉辞赋家，字子云。联语叙事述史，评赞恳切，颂扬阮元建藏书楼对保存前人著作的历史贡献。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62624" y="4767869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40701" y="512751"/>
            <a:ext cx="1003334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春</a:t>
            </a: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舒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梦兰 </a:t>
            </a:r>
            <a:r>
              <a:rPr lang="en-US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32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遥闻爆竹知更岁；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偶见梅花觉已春。 </a:t>
            </a:r>
            <a:r>
              <a:rPr lang="en-US" altLang="zh-CN" sz="4000" dirty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3776" y="5132374"/>
            <a:ext cx="117368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endParaRPr lang="en-US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舒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梦兰（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1757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1813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香叔，一字白香，晚号天香居士，清江西靖安人。编有《白香词谱》，门人编定刊行的有《天香全集》。爆竹：古时以火燃竹，毕剥有声，称为爆竹，用以驱鬼。后世用纸卷火药，点燃发声，也称爆竹。宋王安石《除日》诗：“爆竹一声除旧岁，春风送暧入屠苏。”更：换，此联乃作者岁末游靖安扬鹤观，喜其高僻，遂留度岁，为道士作此联。联语于平淡中见新巧，“偶见梅花觉已春”一语婉曲雅致，极有神韵。 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62624" y="4767869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40701" y="512751"/>
            <a:ext cx="100333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黑龙潭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硕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庆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两树梅花一潭水；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四时烟雨半山云。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88724" y="5295213"/>
            <a:ext cx="117368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endParaRPr lang="en-US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黑龙潭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：在云南昆明东门外龙泉山麓。潭水深黑，潭畔梅花盛多。硕庆：清满洲人。嘉庆举人。曾在云南为官。“两树”句：指潭北龙泉观的两株唐梅。李于阳《龙泉观古梅记》：“两柯对峙：一老干纷披，僵卧屈抑，一枝叶扶疏，特立苍茫。”烟雨：指雾气和细雨。联语对黑龙潭的景色不作细致的刻画，而用浓墨重彩，两笔就勾勒黑龙潭的景物特色，鲜明而生动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62624" y="4767869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40701" y="512751"/>
            <a:ext cx="100333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                             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无题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姚文田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过如春草芟难尽；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学似秋云积不多。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88724" y="5357843"/>
            <a:ext cx="117368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endParaRPr lang="en-US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姚文田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1758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1827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），字秋农，号社畲，又号经田，清浙江归安（今湖州）人。嘉庆进士第一。官至礼部尚书。卒谥文僖。有《邃雅堂集》等。过：过失。《左传•宣公》二年：“人谁无过？过而能改，善莫大焉。”芟（</a:t>
            </a:r>
            <a:r>
              <a:rPr lang="en-US" altLang="zh-CN" b="1" dirty="0" err="1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sh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ā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n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）：除草。积：积蓄，积累。联语言简意明，议论风生，形象生动，的是名言警句，极富有教育意义。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62624" y="4767869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349913"/>
            <a:ext cx="100333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诗龛联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钱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泳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言论大苏，性情小谢；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襟怀北海，风度西涯。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1250" y="4769119"/>
            <a:ext cx="117368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诗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龛：清代文学家法式善居室名。所居为明东阳故居。法式善，见前注。钱泳（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1759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1844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初名鹤，字立群，号梅溪。清江苏金匮（今无锡）人。诸生。入毕沅幕。后以访碑、刻帖、著述为业。有《说文识小录》等。言论：言谈、议论。大苏：宋苏轼和其弟苏辙均有文名，时人称轼为大苏。性情：人的秉性和气质。小谢：此当指南朝齐谢朓。李白《宣州谢朓楼饯别校书叔云》诗：“蓬莱文章建安骨，中间小谢又清发。”谢朓，字去晖，与谢灵运同族，称小谢。任安徽宣城太守。襟怀：胸怀。北海：此指唐书法家李邕。风度：仪容，气度。西涯：指明代诗人李东阳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1447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1526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），字宾之，号西涯。明茶陵人。为文典雅流丽。为茶陵诗派领袖。联语构思雅致，用四个古代诗人、文学家比衬，烘云托月，突出了法式善诗文的风格，又切其人飘然出世之态。 </a:t>
            </a:r>
            <a:r>
              <a:rPr lang="en-US" altLang="zh-CN" dirty="0"/>
              <a:t> </a:t>
            </a:r>
            <a:endParaRPr lang="zh-CN" altLang="zh-CN" dirty="0"/>
          </a:p>
        </p:txBody>
      </p:sp>
      <p:sp>
        <p:nvSpPr>
          <p:cNvPr id="4" name="线条"/>
          <p:cNvSpPr/>
          <p:nvPr/>
        </p:nvSpPr>
        <p:spPr>
          <a:xfrm>
            <a:off x="887677" y="4341984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475173"/>
            <a:ext cx="100333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衍庆宫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阮 </a:t>
            </a:r>
            <a:r>
              <a:rPr lang="zh-CN" altLang="zh-CN" sz="32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元</a:t>
            </a: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水能性澹为吾友；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竹解心虚是我师。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3672" y="5257634"/>
            <a:ext cx="117368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衍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庆宫：在辽宁沈阳故宫凤凰楼右侧。是帝王进行政治活动召见亲近大臣议事的地方，此联作为文物保存在衍庆宫内。阮元（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1764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1849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伯元，号芸台，清江苏仪征人。乾隆进士。官至体仁阁大学士。卒谥文达。澹：恬静。《庄子•逍遥游•注》：“虽澹然而不待坐忘行志。”这里形容水性。竹解：把竹子劈开。解，剖开。因竹乃空心，喻虚心谦逊。联语富有哲理。以“水”和“竹”性能特征为喻，形容治学应采取的正确态度：一是宁静，一是虚心。比喻形象生动，涵意深远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62625" y="4655134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65753" y="475173"/>
            <a:ext cx="100333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题林昌彝联　</a:t>
            </a:r>
            <a:endParaRPr lang="en-US" altLang="zh-CN" sz="40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吴嵩梁</a:t>
            </a:r>
            <a:r>
              <a:rPr lang="zh-CN" altLang="zh-CN" sz="40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酒不能豪偏爱客； </a:t>
            </a:r>
            <a:r>
              <a:rPr lang="en-US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 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来犹难索更藏书。 </a:t>
            </a:r>
            <a:r>
              <a:rPr lang="en-US" altLang="zh-CN" sz="4000" dirty="0" smtClean="0">
                <a:latin typeface="华文细黑" pitchFamily="2" charset="-122"/>
                <a:ea typeface="华文细黑" pitchFamily="2" charset="-122"/>
              </a:rPr>
              <a:t> </a:t>
            </a:r>
            <a:endParaRPr lang="zh-CN" altLang="zh-CN" sz="4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1146" y="5432998"/>
            <a:ext cx="117368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[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简注</a:t>
            </a:r>
            <a:r>
              <a:rPr lang="en-US" altLang="zh-CN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]</a:t>
            </a:r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l"/>
            <a:endParaRPr lang="en-US" altLang="zh-CN" b="1" dirty="0" smtClean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just"/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林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昌彝，字芗溪。吴嵩梁（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1766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—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1834</a:t>
            </a:r>
            <a:r>
              <a:rPr lang="zh-CN" altLang="zh-CN" b="1" dirty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），字子山，号兰雪，又号莲花博士、石溪老渔，清江西东乡人。嘉庆举人。历官黔西知州。有《香苏山馆全集》。豪：豪饮意。索：索取。联语以正反相衬的手法，突出主旨。如此写来，幽默谐趣，别有情味，极风人之致。</a:t>
            </a:r>
            <a:endParaRPr lang="zh-CN" altLang="zh-CN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线条"/>
          <p:cNvSpPr/>
          <p:nvPr/>
        </p:nvSpPr>
        <p:spPr>
          <a:xfrm>
            <a:off x="850099" y="4730290"/>
            <a:ext cx="10945708" cy="1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New_Template4">
  <a:themeElements>
    <a:clrScheme name="New_Template4">
      <a:dk1>
        <a:srgbClr val="414141"/>
      </a:dk1>
      <a:lt1>
        <a:srgbClr val="004141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5464</Words>
  <Application>WPS 演示</Application>
  <PresentationFormat>自定义</PresentationFormat>
  <Paragraphs>188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8" baseType="lpstr">
      <vt:lpstr>Arial</vt:lpstr>
      <vt:lpstr>宋体</vt:lpstr>
      <vt:lpstr>Wingdings</vt:lpstr>
      <vt:lpstr>Palatino</vt:lpstr>
      <vt:lpstr>Palatino Linotype</vt:lpstr>
      <vt:lpstr>Helvetica</vt:lpstr>
      <vt:lpstr>Bodoni SvtyTwo ITC TT-Book</vt:lpstr>
      <vt:lpstr>Porsche News Gothic</vt:lpstr>
      <vt:lpstr>Zapf Dingbats</vt:lpstr>
      <vt:lpstr>Helvetica Neue</vt:lpstr>
      <vt:lpstr>Arial</vt:lpstr>
      <vt:lpstr>华文新魏</vt:lpstr>
      <vt:lpstr>华文楷体</vt:lpstr>
      <vt:lpstr>微软雅黑</vt:lpstr>
      <vt:lpstr>华文细黑</vt:lpstr>
      <vt:lpstr>Arial Unicode MS</vt:lpstr>
      <vt:lpstr>New_Template4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沈达飞</dc:creator>
  <cp:lastModifiedBy>admin</cp:lastModifiedBy>
  <cp:revision>51</cp:revision>
  <dcterms:created xsi:type="dcterms:W3CDTF">2024-10-11T10:52:37Z</dcterms:created>
  <dcterms:modified xsi:type="dcterms:W3CDTF">2024-10-11T10:53:42Z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2A271630CF3446D3A10409139C256C82_13</vt:lpwstr>
  </property>
  <property fmtid="{D5CDD505-2E9C-101B-9397-08002B2CF9AE}" pid="3" name="KSOProductBuildVer">
    <vt:lpwstr>2052-12.1.0.15712</vt:lpwstr>
  </property>
</Properties>
</file>