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7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41C502-2659-D393-1EFE-59BC7C492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9AD35C-7990-0E0A-4887-512F386E5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C28419-28AE-39FD-D53D-637B4FF9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5F1-D5B3-4713-9E8A-FCBFFA676F49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9A46E5-997F-05DD-414D-E06BBE99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CAED5D-1464-9F61-7A16-69A71844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90B3-AB05-42DD-9B48-577C9C065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53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532DC1-432B-3A6C-5DF4-8143D7C7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D233F5-55B1-6845-57E7-26D2DA480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A98610-F0A5-6EBA-C389-5075D52C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5F1-D5B3-4713-9E8A-FCBFFA676F49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613022-C7D6-83BE-0E6C-E7C69C10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BB169C-3CD8-593A-2290-18368F26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90B3-AB05-42DD-9B48-577C9C065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9FF5014-2058-6E14-B49C-9939433E4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E75075-5586-50A5-C6C7-DFC1C3F3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BB23ED-E018-9220-2D25-3F938173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5F1-D5B3-4713-9E8A-FCBFFA676F49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EC8748-7FF3-00EC-8176-47D15BA4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C02BD4-084C-C424-9649-9C99B6AEA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90B3-AB05-42DD-9B48-577C9C065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24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95CE39-FE0F-7C28-27F1-C62E4469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C5A45F-367A-7B6E-D84B-972081AD7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5FECFE-F0C1-584A-0088-4F036CCF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5F1-D5B3-4713-9E8A-FCBFFA676F49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629A3D-F944-34BB-BE4F-6578A3F1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5EFB2A-D037-51C1-B492-E4D301B8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90B3-AB05-42DD-9B48-577C9C065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43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9449D-A129-FC5C-307C-5ABAC7CF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179F62-2F63-D46C-608B-3B89392BD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7C6FCA-EF04-8E3B-4477-938E8DC7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5F1-D5B3-4713-9E8A-FCBFFA676F49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3A6A6F-B855-883B-C2CD-B85497B2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41D3A6-C8D3-248D-22E6-5DEF96EEF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90B3-AB05-42DD-9B48-577C9C065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2837D-A053-CC1F-7861-C80C48B6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ECD0DD-7E91-E5E2-BD4E-161BC9816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CF89B1-45BF-209A-8D96-14D71603B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8D6F4C-12EF-0069-3CBB-F2A8AC07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5F1-D5B3-4713-9E8A-FCBFFA676F49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62C572-BB3A-26E0-B886-27669FA2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6FB235-C974-7AB6-9BB8-F26AB77F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90B3-AB05-42DD-9B48-577C9C065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55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0ED709-CA09-26C7-FEA6-39FF7F74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B330EC-D89D-69E7-3D94-4203190B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F0C2BA-033B-1377-B344-1E574B3F3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39267D3-3364-B146-CA4E-A7728A46C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D14BD6-78A7-51A8-B0C0-25CF751C8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350D638-7380-9726-E779-4F965CC4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5F1-D5B3-4713-9E8A-FCBFFA676F49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0E1C84C-DCFA-72FC-4853-EF798964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C38E64A-F9B5-5B8D-F222-6CBCA966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90B3-AB05-42DD-9B48-577C9C065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54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9849B-AB0A-36A8-1D57-3BCC7EB9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E63321-D99D-FEBD-4121-E598A8C2E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5F1-D5B3-4713-9E8A-FCBFFA676F49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03D279-2720-2A49-4869-0A8725D9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CFBD3A-B3CA-2273-ED21-08A59376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90B3-AB05-42DD-9B48-577C9C065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97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F80B66-7015-BECB-5001-B0F39F25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5F1-D5B3-4713-9E8A-FCBFFA676F49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29E155E-E6F3-F3C7-82BE-CE0965E8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FB3A9F-5647-3131-9E1A-498CD00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90B3-AB05-42DD-9B48-577C9C065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23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D88D28-367D-21E6-E890-1BE8CBA5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463BD7-E36F-90AF-68EB-62CC8DDB3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0A128C-0DEB-42FC-DE34-7EA468E48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A8409A-F8D0-537F-59C4-F1F7EEE0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5F1-D5B3-4713-9E8A-FCBFFA676F49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3C2195-BDA2-35D9-7120-007F4B8B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EB1FB2-945C-7F98-9077-EDD4DE34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90B3-AB05-42DD-9B48-577C9C065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79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4AD7D8-FB86-1ADE-D8FC-7D44C7E0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30A819-E435-1A11-62C3-F94365665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C9297C-FC71-B5DB-C75B-109E1105F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C598C3-C7BC-1635-B742-557811E3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5F1-D5B3-4713-9E8A-FCBFFA676F49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A3A7AF-FF64-6D1D-0EEA-47E7302F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27EC36-2DC8-2149-EEF3-7ECB426A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90B3-AB05-42DD-9B48-577C9C065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9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5211694-09EE-5770-44B8-3F82D030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E87483-5C6D-8312-0771-32518AD05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46D75-C99D-5D0A-85E1-D2FBA4370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B5F1-D5B3-4713-9E8A-FCBFFA676F49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B797AB-5A7B-D802-9E7D-89EF6FBDB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ED310C-7231-BDC7-515F-6E206ECC6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90B3-AB05-42DD-9B48-577C9C065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89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A2B505F-DB70-881A-0C19-61E02D2D9C44}"/>
              </a:ext>
            </a:extLst>
          </p:cNvPr>
          <p:cNvGrpSpPr/>
          <p:nvPr/>
        </p:nvGrpSpPr>
        <p:grpSpPr>
          <a:xfrm>
            <a:off x="0" y="0"/>
            <a:ext cx="12192000" cy="6849964"/>
            <a:chOff x="0" y="4018"/>
            <a:chExt cx="12192000" cy="684996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0E61003-6CA3-7C64-F7AD-BEC5F8DED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18"/>
              <a:ext cx="12192000" cy="6849964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25FFF02-E6D5-AB2B-CCD6-C6CEB74BE658}"/>
                </a:ext>
              </a:extLst>
            </p:cNvPr>
            <p:cNvSpPr/>
            <p:nvPr/>
          </p:nvSpPr>
          <p:spPr>
            <a:xfrm>
              <a:off x="2743200" y="1708030"/>
              <a:ext cx="6849374" cy="3611593"/>
            </a:xfrm>
            <a:prstGeom prst="rect">
              <a:avLst/>
            </a:prstGeom>
            <a:solidFill>
              <a:srgbClr val="EE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EECED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89895DCA-5B95-1157-0F7F-EF78D379F1B0}"/>
              </a:ext>
            </a:extLst>
          </p:cNvPr>
          <p:cNvSpPr txBox="1"/>
          <p:nvPr/>
        </p:nvSpPr>
        <p:spPr>
          <a:xfrm>
            <a:off x="2743200" y="1917700"/>
            <a:ext cx="66271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/>
              <a:t>《</a:t>
            </a:r>
            <a:r>
              <a:rPr lang="zh-CN" altLang="en-US" sz="7200" b="1" dirty="0"/>
              <a:t>教师的语言力</a:t>
            </a:r>
            <a:r>
              <a:rPr lang="en-US" altLang="zh-CN" sz="7200" b="1" dirty="0"/>
              <a:t>》</a:t>
            </a:r>
          </a:p>
          <a:p>
            <a:pPr algn="ctr"/>
            <a:r>
              <a:rPr lang="zh-CN" altLang="en-US" sz="3200" b="1" dirty="0"/>
              <a:t>教师如何说话才有效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4736F72-FCFA-B28C-7C20-DB2E7680B235}"/>
              </a:ext>
            </a:extLst>
          </p:cNvPr>
          <p:cNvSpPr txBox="1"/>
          <p:nvPr/>
        </p:nvSpPr>
        <p:spPr>
          <a:xfrm>
            <a:off x="4222750" y="5236538"/>
            <a:ext cx="294005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  分享人：朱丽佳   </a:t>
            </a:r>
            <a:endParaRPr lang="en-US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FCDE219-C22F-31E6-73D3-0F56E0A35548}"/>
              </a:ext>
            </a:extLst>
          </p:cNvPr>
          <p:cNvSpPr txBox="1"/>
          <p:nvPr/>
        </p:nvSpPr>
        <p:spPr>
          <a:xfrm>
            <a:off x="2432050" y="14807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隶书" panose="02010509060101010101" pitchFamily="49" charset="-122"/>
                <a:ea typeface="隶书" panose="02010509060101010101" pitchFamily="49" charset="-122"/>
              </a:rPr>
              <a:t>读书分享</a:t>
            </a:r>
          </a:p>
        </p:txBody>
      </p:sp>
    </p:spTree>
    <p:extLst>
      <p:ext uri="{BB962C8B-B14F-4D97-AF65-F5344CB8AC3E}">
        <p14:creationId xmlns:p14="http://schemas.microsoft.com/office/powerpoint/2010/main" val="246850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16B066EF-0CC5-9474-AE8B-4941CADB6C3B}"/>
              </a:ext>
            </a:extLst>
          </p:cNvPr>
          <p:cNvGrpSpPr/>
          <p:nvPr/>
        </p:nvGrpSpPr>
        <p:grpSpPr>
          <a:xfrm>
            <a:off x="0" y="4018"/>
            <a:ext cx="12192000" cy="6849964"/>
            <a:chOff x="0" y="4018"/>
            <a:chExt cx="12192000" cy="684996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9F4D1ED-09FA-30A5-DB45-92E31B7A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18"/>
              <a:ext cx="12192000" cy="6849964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851966A-147C-170C-C520-6A3935148B65}"/>
                </a:ext>
              </a:extLst>
            </p:cNvPr>
            <p:cNvSpPr/>
            <p:nvPr/>
          </p:nvSpPr>
          <p:spPr>
            <a:xfrm>
              <a:off x="2743200" y="1708030"/>
              <a:ext cx="6849374" cy="3611593"/>
            </a:xfrm>
            <a:prstGeom prst="rect">
              <a:avLst/>
            </a:prstGeom>
            <a:solidFill>
              <a:srgbClr val="EE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EECED"/>
                </a:solidFill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C42C4A84-37D5-F691-570A-CA0A261C3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6" y="1263049"/>
            <a:ext cx="3376164" cy="450155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EB816D0-94A9-65CC-0266-73B29810A05B}"/>
              </a:ext>
            </a:extLst>
          </p:cNvPr>
          <p:cNvSpPr txBox="1"/>
          <p:nvPr/>
        </p:nvSpPr>
        <p:spPr>
          <a:xfrm>
            <a:off x="5747770" y="1538377"/>
            <a:ext cx="403656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作者简介</a:t>
            </a:r>
            <a:endParaRPr lang="en-US" altLang="zh-CN" sz="48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32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4800" dirty="0"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内容简介</a:t>
            </a:r>
            <a:endParaRPr lang="en-US" altLang="zh-CN" sz="48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32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4800" dirty="0"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读后感想</a:t>
            </a:r>
          </a:p>
        </p:txBody>
      </p:sp>
    </p:spTree>
    <p:extLst>
      <p:ext uri="{BB962C8B-B14F-4D97-AF65-F5344CB8AC3E}">
        <p14:creationId xmlns:p14="http://schemas.microsoft.com/office/powerpoint/2010/main" val="308948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16B066EF-0CC5-9474-AE8B-4941CADB6C3B}"/>
              </a:ext>
            </a:extLst>
          </p:cNvPr>
          <p:cNvGrpSpPr/>
          <p:nvPr/>
        </p:nvGrpSpPr>
        <p:grpSpPr>
          <a:xfrm>
            <a:off x="0" y="4018"/>
            <a:ext cx="12192000" cy="6849964"/>
            <a:chOff x="0" y="4018"/>
            <a:chExt cx="12192000" cy="684996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9F4D1ED-09FA-30A5-DB45-92E31B7A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18"/>
              <a:ext cx="12192000" cy="6849964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851966A-147C-170C-C520-6A3935148B65}"/>
                </a:ext>
              </a:extLst>
            </p:cNvPr>
            <p:cNvSpPr/>
            <p:nvPr/>
          </p:nvSpPr>
          <p:spPr>
            <a:xfrm>
              <a:off x="2743200" y="1708030"/>
              <a:ext cx="6849374" cy="3611593"/>
            </a:xfrm>
            <a:prstGeom prst="rect">
              <a:avLst/>
            </a:prstGeom>
            <a:solidFill>
              <a:srgbClr val="EE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EECED"/>
                </a:solidFill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EB816D0-94A9-65CC-0266-73B29810A05B}"/>
              </a:ext>
            </a:extLst>
          </p:cNvPr>
          <p:cNvSpPr txBox="1"/>
          <p:nvPr/>
        </p:nvSpPr>
        <p:spPr>
          <a:xfrm>
            <a:off x="2287020" y="276810"/>
            <a:ext cx="403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作者简介</a:t>
            </a:r>
            <a:endParaRPr lang="en-US" altLang="zh-CN" sz="4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9E5A42A-50BE-3DD8-79A1-A1DC2D0AFEA9}"/>
              </a:ext>
            </a:extLst>
          </p:cNvPr>
          <p:cNvSpPr txBox="1"/>
          <p:nvPr/>
        </p:nvSpPr>
        <p:spPr>
          <a:xfrm>
            <a:off x="2287020" y="1917700"/>
            <a:ext cx="78295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三好真史</a:t>
            </a:r>
            <a:endParaRPr lang="en-US" altLang="zh-CN" sz="2800" b="1" dirty="0"/>
          </a:p>
          <a:p>
            <a:endParaRPr lang="en-US" altLang="zh-CN" b="1" dirty="0"/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大阪教育大学教育学系毕业。堺市立小学教师、心理咨询师、教育团体“大阪</a:t>
            </a:r>
            <a:r>
              <a:rPr lang="en-US" altLang="zh-CN" b="0" i="0" dirty="0" err="1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fukuekubo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”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负责人。学习过体育心理学，在全日本大学生运动会的跳马比赛中获得亚军。毕业论文以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《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语言的多样性和效果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》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为题进行研究。毕业后在小学任教，一直从事语言能力的相关研究。代表作有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《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改变孩子的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3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分钟小故事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》《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班级游戏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101》《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道德游戏</a:t>
            </a:r>
            <a:r>
              <a:rPr lang="en-US" altLang="zh-CN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101》</a:t>
            </a:r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等。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3767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16B066EF-0CC5-9474-AE8B-4941CADB6C3B}"/>
              </a:ext>
            </a:extLst>
          </p:cNvPr>
          <p:cNvGrpSpPr/>
          <p:nvPr/>
        </p:nvGrpSpPr>
        <p:grpSpPr>
          <a:xfrm>
            <a:off x="0" y="4018"/>
            <a:ext cx="12192000" cy="6849964"/>
            <a:chOff x="0" y="4018"/>
            <a:chExt cx="12192000" cy="684996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9F4D1ED-09FA-30A5-DB45-92E31B7A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18"/>
              <a:ext cx="12192000" cy="6849964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851966A-147C-170C-C520-6A3935148B65}"/>
                </a:ext>
              </a:extLst>
            </p:cNvPr>
            <p:cNvSpPr/>
            <p:nvPr/>
          </p:nvSpPr>
          <p:spPr>
            <a:xfrm>
              <a:off x="2743200" y="1708030"/>
              <a:ext cx="6849374" cy="3611593"/>
            </a:xfrm>
            <a:prstGeom prst="rect">
              <a:avLst/>
            </a:prstGeom>
            <a:solidFill>
              <a:srgbClr val="EE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EECED"/>
                </a:solidFill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EB816D0-94A9-65CC-0266-73B29810A05B}"/>
              </a:ext>
            </a:extLst>
          </p:cNvPr>
          <p:cNvSpPr txBox="1"/>
          <p:nvPr/>
        </p:nvSpPr>
        <p:spPr>
          <a:xfrm>
            <a:off x="2287020" y="276810"/>
            <a:ext cx="4036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内容简介</a:t>
            </a:r>
            <a:endParaRPr lang="en-US" altLang="zh-CN" sz="48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4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9E5A42A-50BE-3DD8-79A1-A1DC2D0AFEA9}"/>
              </a:ext>
            </a:extLst>
          </p:cNvPr>
          <p:cNvSpPr txBox="1"/>
          <p:nvPr/>
        </p:nvSpPr>
        <p:spPr>
          <a:xfrm>
            <a:off x="2284744" y="2005220"/>
            <a:ext cx="9809730" cy="267765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latinLnBrk="0"/>
            <a:r>
              <a:rPr lang="en-US" altLang="zh-CN" sz="24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•  </a:t>
            </a:r>
            <a:r>
              <a:rPr lang="zh-CN" altLang="en-US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本书是一本辞典式的应用方法手册。</a:t>
            </a:r>
            <a:endParaRPr lang="en-US" altLang="zh-CN" sz="2400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pPr algn="l" latinLnBrk="0"/>
            <a:endParaRPr lang="zh-CN" altLang="en-US" sz="2400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pPr algn="l" latinLnBrk="0"/>
            <a:r>
              <a:rPr lang="en-US" altLang="zh-CN" sz="24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•</a:t>
            </a:r>
            <a:r>
              <a:rPr lang="zh-CN" altLang="en-US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内容便于查找、轻松易懂、代入感强。</a:t>
            </a:r>
            <a:endParaRPr lang="en-US" altLang="zh-CN" sz="2400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pPr algn="l" latinLnBrk="0"/>
            <a:endParaRPr lang="zh-CN" altLang="en-US" sz="2400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pPr algn="l" latinLnBrk="0"/>
            <a:r>
              <a:rPr lang="en-US" altLang="zh-CN" sz="24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•</a:t>
            </a:r>
            <a:r>
              <a:rPr lang="zh-CN" altLang="en-US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书中融合了教育学、心理学的理论指导，为教师提供有效的沟通方法。</a:t>
            </a:r>
            <a:endParaRPr lang="en-US" altLang="zh-CN" sz="2400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pPr algn="l" latinLnBrk="0"/>
            <a:endParaRPr lang="zh-CN" altLang="en-US" sz="2400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pPr algn="l" latinLnBrk="0"/>
            <a:r>
              <a:rPr lang="en-US" altLang="zh-CN" sz="24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•</a:t>
            </a:r>
            <a:r>
              <a:rPr lang="zh-CN" altLang="en-US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书中将沟通分为</a:t>
            </a:r>
            <a:r>
              <a:rPr lang="en-US" altLang="zh-CN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5</a:t>
            </a:r>
            <a:r>
              <a:rPr lang="zh-CN" altLang="en-US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个类别，提供了</a:t>
            </a:r>
            <a:r>
              <a:rPr lang="en-US" altLang="zh-CN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21</a:t>
            </a:r>
            <a:r>
              <a:rPr lang="zh-CN" altLang="en-US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种场景实例，讲解了</a:t>
            </a:r>
            <a:r>
              <a:rPr lang="en-US" altLang="zh-CN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50</a:t>
            </a:r>
            <a:r>
              <a:rPr lang="zh-CN" altLang="en-US" sz="2400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种方法。</a:t>
            </a:r>
          </a:p>
        </p:txBody>
      </p:sp>
    </p:spTree>
    <p:extLst>
      <p:ext uri="{BB962C8B-B14F-4D97-AF65-F5344CB8AC3E}">
        <p14:creationId xmlns:p14="http://schemas.microsoft.com/office/powerpoint/2010/main" val="426345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16B066EF-0CC5-9474-AE8B-4941CADB6C3B}"/>
              </a:ext>
            </a:extLst>
          </p:cNvPr>
          <p:cNvGrpSpPr/>
          <p:nvPr/>
        </p:nvGrpSpPr>
        <p:grpSpPr>
          <a:xfrm>
            <a:off x="0" y="4018"/>
            <a:ext cx="12192000" cy="6849964"/>
            <a:chOff x="0" y="4018"/>
            <a:chExt cx="12192000" cy="684996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9F4D1ED-09FA-30A5-DB45-92E31B7A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18"/>
              <a:ext cx="12192000" cy="6849964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851966A-147C-170C-C520-6A3935148B65}"/>
                </a:ext>
              </a:extLst>
            </p:cNvPr>
            <p:cNvSpPr/>
            <p:nvPr/>
          </p:nvSpPr>
          <p:spPr>
            <a:xfrm>
              <a:off x="2743200" y="1708030"/>
              <a:ext cx="6849374" cy="3611593"/>
            </a:xfrm>
            <a:prstGeom prst="rect">
              <a:avLst/>
            </a:prstGeom>
            <a:solidFill>
              <a:srgbClr val="EE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EECED"/>
                </a:solidFill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EB816D0-94A9-65CC-0266-73B29810A05B}"/>
              </a:ext>
            </a:extLst>
          </p:cNvPr>
          <p:cNvSpPr txBox="1"/>
          <p:nvPr/>
        </p:nvSpPr>
        <p:spPr>
          <a:xfrm>
            <a:off x="2287020" y="276810"/>
            <a:ext cx="4036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内容简介</a:t>
            </a:r>
            <a:endParaRPr lang="en-US" altLang="zh-CN" sz="48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4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111AACE-F82B-ACDD-0DCD-F45A6A4715C2}"/>
              </a:ext>
            </a:extLst>
          </p:cNvPr>
          <p:cNvSpPr/>
          <p:nvPr/>
        </p:nvSpPr>
        <p:spPr>
          <a:xfrm>
            <a:off x="4727865" y="1395620"/>
            <a:ext cx="2225385" cy="11176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</a:rPr>
              <a:t>沟通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0F85A8E-3228-6515-96B5-93EC56979432}"/>
              </a:ext>
            </a:extLst>
          </p:cNvPr>
          <p:cNvCxnSpPr>
            <a:cxnSpLocks/>
          </p:cNvCxnSpPr>
          <p:nvPr/>
        </p:nvCxnSpPr>
        <p:spPr>
          <a:xfrm flipH="1">
            <a:off x="2139950" y="2679700"/>
            <a:ext cx="2724150" cy="9523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6975A40-ABDC-69FE-F55C-187ED03ECE99}"/>
              </a:ext>
            </a:extLst>
          </p:cNvPr>
          <p:cNvCxnSpPr>
            <a:cxnSpLocks/>
          </p:cNvCxnSpPr>
          <p:nvPr/>
        </p:nvCxnSpPr>
        <p:spPr>
          <a:xfrm>
            <a:off x="5779638" y="2696619"/>
            <a:ext cx="0" cy="9354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8C8C3D2-038D-B96F-17F6-1272463807F2}"/>
              </a:ext>
            </a:extLst>
          </p:cNvPr>
          <p:cNvCxnSpPr>
            <a:cxnSpLocks/>
          </p:cNvCxnSpPr>
          <p:nvPr/>
        </p:nvCxnSpPr>
        <p:spPr>
          <a:xfrm>
            <a:off x="6953250" y="2609850"/>
            <a:ext cx="2639324" cy="10221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3E0AF4F-1A59-4350-AA27-937B63A126CD}"/>
              </a:ext>
            </a:extLst>
          </p:cNvPr>
          <p:cNvSpPr txBox="1"/>
          <p:nvPr/>
        </p:nvSpPr>
        <p:spPr>
          <a:xfrm>
            <a:off x="1451874" y="3795565"/>
            <a:ext cx="1811786" cy="19082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5</a:t>
            </a:r>
            <a:r>
              <a:rPr lang="zh-CN" altLang="en-US" sz="28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个类别</a:t>
            </a:r>
            <a:endParaRPr lang="en-US" altLang="zh-CN" sz="2800" b="1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夸奖</a:t>
            </a:r>
            <a:endParaRPr lang="en-US" altLang="zh-CN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批评</a:t>
            </a:r>
            <a:endParaRPr lang="en-US" altLang="zh-CN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提问</a:t>
            </a:r>
            <a:endParaRPr lang="en-US" altLang="zh-CN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鼓励</a:t>
            </a:r>
            <a:endParaRPr lang="en-US" altLang="zh-CN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反向激励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0CB8D67-7A95-1D39-FB6C-7BF1D21F6815}"/>
              </a:ext>
            </a:extLst>
          </p:cNvPr>
          <p:cNvSpPr txBox="1"/>
          <p:nvPr/>
        </p:nvSpPr>
        <p:spPr>
          <a:xfrm>
            <a:off x="5065858" y="3795566"/>
            <a:ext cx="2547791" cy="19082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21</a:t>
            </a:r>
            <a:r>
              <a:rPr lang="zh-CN" altLang="en-US" sz="28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种场景：</a:t>
            </a:r>
            <a:endParaRPr lang="en-US" altLang="zh-CN" sz="2800" b="1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学生不做作业</a:t>
            </a:r>
            <a:endParaRPr lang="en-US" altLang="zh-CN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迟到</a:t>
            </a:r>
            <a:endParaRPr lang="en-US" altLang="zh-CN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无人举手回答问题</a:t>
            </a:r>
            <a:endParaRPr lang="en-US" altLang="zh-CN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等教师会遇到的实际问题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C23A8D2-9F56-B920-8BFC-F2B0F961E42D}"/>
              </a:ext>
            </a:extLst>
          </p:cNvPr>
          <p:cNvSpPr txBox="1"/>
          <p:nvPr/>
        </p:nvSpPr>
        <p:spPr>
          <a:xfrm>
            <a:off x="8847950" y="3748696"/>
            <a:ext cx="2035950" cy="24622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50</a:t>
            </a:r>
            <a:r>
              <a:rPr lang="zh-CN" altLang="en-US" sz="2800" b="1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种方法</a:t>
            </a:r>
            <a:endParaRPr lang="en-US" altLang="zh-CN" sz="2800" b="1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目标法</a:t>
            </a:r>
            <a:endParaRPr lang="en-US" altLang="zh-CN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选择法</a:t>
            </a:r>
            <a:endParaRPr lang="en-US" altLang="zh-CN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想象法</a:t>
            </a:r>
            <a:endParaRPr lang="en-US" altLang="zh-CN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发现法</a:t>
            </a:r>
            <a:endParaRPr lang="en-US" altLang="zh-CN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扩大法</a:t>
            </a:r>
            <a:endParaRPr lang="en-US" altLang="zh-CN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收束法</a:t>
            </a:r>
            <a:endParaRPr lang="en-US" altLang="zh-CN" b="0" i="0" dirty="0">
              <a:solidFill>
                <a:srgbClr val="111111"/>
              </a:solidFill>
              <a:effectLst/>
              <a:latin typeface="Helvetica" panose="020B0604020202020204" pitchFamily="34" charset="0"/>
            </a:endParaRPr>
          </a:p>
          <a:p>
            <a:r>
              <a:rPr lang="zh-CN" altLang="en-US" b="0" i="0" dirty="0">
                <a:solidFill>
                  <a:srgbClr val="111111"/>
                </a:solidFill>
                <a:effectLst/>
                <a:latin typeface="Helvetica" panose="020B0604020202020204" pitchFamily="34" charset="0"/>
              </a:rPr>
              <a:t>原因法</a:t>
            </a:r>
            <a:r>
              <a:rPr lang="zh-CN" altLang="en-US" dirty="0">
                <a:solidFill>
                  <a:srgbClr val="111111"/>
                </a:solidFill>
                <a:latin typeface="Helvetica" panose="020B0604020202020204" pitchFamily="34" charset="0"/>
              </a:rPr>
              <a:t>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889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16B066EF-0CC5-9474-AE8B-4941CADB6C3B}"/>
              </a:ext>
            </a:extLst>
          </p:cNvPr>
          <p:cNvGrpSpPr/>
          <p:nvPr/>
        </p:nvGrpSpPr>
        <p:grpSpPr>
          <a:xfrm>
            <a:off x="0" y="4018"/>
            <a:ext cx="12192000" cy="6849964"/>
            <a:chOff x="0" y="4018"/>
            <a:chExt cx="12192000" cy="684996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9F4D1ED-09FA-30A5-DB45-92E31B7A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18"/>
              <a:ext cx="12192000" cy="6849964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851966A-147C-170C-C520-6A3935148B65}"/>
                </a:ext>
              </a:extLst>
            </p:cNvPr>
            <p:cNvSpPr/>
            <p:nvPr/>
          </p:nvSpPr>
          <p:spPr>
            <a:xfrm>
              <a:off x="2743200" y="1708030"/>
              <a:ext cx="6849374" cy="3611593"/>
            </a:xfrm>
            <a:prstGeom prst="rect">
              <a:avLst/>
            </a:prstGeom>
            <a:solidFill>
              <a:srgbClr val="EE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EECED"/>
                </a:solidFill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EB816D0-94A9-65CC-0266-73B29810A05B}"/>
              </a:ext>
            </a:extLst>
          </p:cNvPr>
          <p:cNvSpPr txBox="1"/>
          <p:nvPr/>
        </p:nvSpPr>
        <p:spPr>
          <a:xfrm>
            <a:off x="2287020" y="276810"/>
            <a:ext cx="403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读后感想</a:t>
            </a:r>
            <a:endParaRPr lang="en-US" altLang="zh-CN" sz="4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9E5A42A-50BE-3DD8-79A1-A1DC2D0AFEA9}"/>
              </a:ext>
            </a:extLst>
          </p:cNvPr>
          <p:cNvSpPr txBox="1"/>
          <p:nvPr/>
        </p:nvSpPr>
        <p:spPr>
          <a:xfrm>
            <a:off x="2287020" y="1808370"/>
            <a:ext cx="8146030" cy="35394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读完这部书，我觉得教师语言真的太重要了，它不仅是我们教师向学生传道、授业、解惑以及师生之间传递信息、交流情感的凭借，也是在教学实践中逐步形成的符合教学需要、遵循语言规律的职业语言，更是</a:t>
            </a:r>
            <a:r>
              <a:rPr lang="en-US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一种什么也代替不了的影响学生心灵的工具。</a:t>
            </a:r>
          </a:p>
          <a:p>
            <a:pPr algn="l" latinLnBrk="0"/>
            <a:endParaRPr lang="zh-CN" altLang="en-US" sz="3200" b="0" i="0" dirty="0">
              <a:solidFill>
                <a:srgbClr val="11111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64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16B066EF-0CC5-9474-AE8B-4941CADB6C3B}"/>
              </a:ext>
            </a:extLst>
          </p:cNvPr>
          <p:cNvGrpSpPr/>
          <p:nvPr/>
        </p:nvGrpSpPr>
        <p:grpSpPr>
          <a:xfrm>
            <a:off x="0" y="4018"/>
            <a:ext cx="12192000" cy="6849964"/>
            <a:chOff x="0" y="4018"/>
            <a:chExt cx="12192000" cy="684996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9F4D1ED-09FA-30A5-DB45-92E31B7A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18"/>
              <a:ext cx="12192000" cy="6849964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851966A-147C-170C-C520-6A3935148B65}"/>
                </a:ext>
              </a:extLst>
            </p:cNvPr>
            <p:cNvSpPr/>
            <p:nvPr/>
          </p:nvSpPr>
          <p:spPr>
            <a:xfrm>
              <a:off x="2743200" y="1708030"/>
              <a:ext cx="6849374" cy="3611593"/>
            </a:xfrm>
            <a:prstGeom prst="rect">
              <a:avLst/>
            </a:prstGeom>
            <a:solidFill>
              <a:srgbClr val="EE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EECED"/>
                </a:solidFill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EB816D0-94A9-65CC-0266-73B29810A05B}"/>
              </a:ext>
            </a:extLst>
          </p:cNvPr>
          <p:cNvSpPr txBox="1"/>
          <p:nvPr/>
        </p:nvSpPr>
        <p:spPr>
          <a:xfrm>
            <a:off x="2287020" y="276810"/>
            <a:ext cx="403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读后感想</a:t>
            </a:r>
            <a:endParaRPr lang="en-US" altLang="zh-CN" sz="4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9E5A42A-50BE-3DD8-79A1-A1DC2D0AFEA9}"/>
              </a:ext>
            </a:extLst>
          </p:cNvPr>
          <p:cNvSpPr txBox="1"/>
          <p:nvPr/>
        </p:nvSpPr>
        <p:spPr>
          <a:xfrm>
            <a:off x="2287020" y="1808370"/>
            <a:ext cx="8146030" cy="35394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总的来说，这部书给我带来很多教学帮助，它让我学会不断地梳理自己多年教学中的语言表达技巧，这也是教学能力的一种。我也从阅读中明白：有时教师的一句话可以让学生获得</a:t>
            </a:r>
            <a:r>
              <a:rPr lang="en-US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我努力的话一定可以做到</a:t>
            </a:r>
            <a:r>
              <a:rPr lang="en-US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的希望；相反，一句</a:t>
            </a:r>
            <a:r>
              <a:rPr lang="en-US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你怎么什么都做不好</a:t>
            </a:r>
            <a:r>
              <a:rPr lang="en-US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可能带给学生一生的伤害。</a:t>
            </a:r>
          </a:p>
        </p:txBody>
      </p:sp>
    </p:spTree>
    <p:extLst>
      <p:ext uri="{BB962C8B-B14F-4D97-AF65-F5344CB8AC3E}">
        <p14:creationId xmlns:p14="http://schemas.microsoft.com/office/powerpoint/2010/main" val="362365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16B066EF-0CC5-9474-AE8B-4941CADB6C3B}"/>
              </a:ext>
            </a:extLst>
          </p:cNvPr>
          <p:cNvGrpSpPr/>
          <p:nvPr/>
        </p:nvGrpSpPr>
        <p:grpSpPr>
          <a:xfrm>
            <a:off x="0" y="4018"/>
            <a:ext cx="12192000" cy="6849964"/>
            <a:chOff x="0" y="4018"/>
            <a:chExt cx="12192000" cy="684996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9F4D1ED-09FA-30A5-DB45-92E31B7A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18"/>
              <a:ext cx="12192000" cy="6849964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851966A-147C-170C-C520-6A3935148B65}"/>
                </a:ext>
              </a:extLst>
            </p:cNvPr>
            <p:cNvSpPr/>
            <p:nvPr/>
          </p:nvSpPr>
          <p:spPr>
            <a:xfrm>
              <a:off x="2743200" y="1708030"/>
              <a:ext cx="6849374" cy="3611593"/>
            </a:xfrm>
            <a:prstGeom prst="rect">
              <a:avLst/>
            </a:prstGeom>
            <a:solidFill>
              <a:srgbClr val="EE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EECED"/>
                </a:solidFill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EB816D0-94A9-65CC-0266-73B29810A05B}"/>
              </a:ext>
            </a:extLst>
          </p:cNvPr>
          <p:cNvSpPr txBox="1"/>
          <p:nvPr/>
        </p:nvSpPr>
        <p:spPr>
          <a:xfrm>
            <a:off x="2287020" y="276810"/>
            <a:ext cx="4036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隶书" panose="02010509060101010101" pitchFamily="49" charset="-122"/>
                <a:ea typeface="隶书" panose="02010509060101010101" pitchFamily="49" charset="-122"/>
              </a:rPr>
              <a:t>3.</a:t>
            </a:r>
            <a:r>
              <a:rPr lang="zh-CN" altLang="en-US" sz="4800" dirty="0">
                <a:latin typeface="隶书" panose="02010509060101010101" pitchFamily="49" charset="-122"/>
                <a:ea typeface="隶书" panose="02010509060101010101" pitchFamily="49" charset="-122"/>
              </a:rPr>
              <a:t>读后感想</a:t>
            </a:r>
            <a:endParaRPr lang="en-US" altLang="zh-CN" sz="4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9E5A42A-50BE-3DD8-79A1-A1DC2D0AFEA9}"/>
              </a:ext>
            </a:extLst>
          </p:cNvPr>
          <p:cNvSpPr txBox="1"/>
          <p:nvPr/>
        </p:nvSpPr>
        <p:spPr>
          <a:xfrm>
            <a:off x="2287020" y="1808370"/>
            <a:ext cx="8146030" cy="304698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zh-CN" sz="32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优秀的语言表达不仅可以塑造孩子健康的心灵，提高上课的课堂品质也能提高我们自身素质。作为教育工作者的我们务必掌握和运用语言艺术，增强语言表现力不放过任何一次表扬、赞美、鼓励学生的机会，不断地实践反思，从多方面提高我们的教学水平。</a:t>
            </a:r>
          </a:p>
        </p:txBody>
      </p:sp>
    </p:spTree>
    <p:extLst>
      <p:ext uri="{BB962C8B-B14F-4D97-AF65-F5344CB8AC3E}">
        <p14:creationId xmlns:p14="http://schemas.microsoft.com/office/powerpoint/2010/main" val="122925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16B066EF-0CC5-9474-AE8B-4941CADB6C3B}"/>
              </a:ext>
            </a:extLst>
          </p:cNvPr>
          <p:cNvGrpSpPr/>
          <p:nvPr/>
        </p:nvGrpSpPr>
        <p:grpSpPr>
          <a:xfrm>
            <a:off x="0" y="-116632"/>
            <a:ext cx="12192000" cy="7285782"/>
            <a:chOff x="0" y="4018"/>
            <a:chExt cx="12192000" cy="684996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9F4D1ED-09FA-30A5-DB45-92E31B7A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018"/>
              <a:ext cx="12192000" cy="6849964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851966A-147C-170C-C520-6A3935148B65}"/>
                </a:ext>
              </a:extLst>
            </p:cNvPr>
            <p:cNvSpPr/>
            <p:nvPr/>
          </p:nvSpPr>
          <p:spPr>
            <a:xfrm>
              <a:off x="2743200" y="1708030"/>
              <a:ext cx="6849374" cy="3611593"/>
            </a:xfrm>
            <a:prstGeom prst="rect">
              <a:avLst/>
            </a:prstGeom>
            <a:solidFill>
              <a:srgbClr val="EE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EECED"/>
                </a:solidFill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EB816D0-94A9-65CC-0266-73B29810A05B}"/>
              </a:ext>
            </a:extLst>
          </p:cNvPr>
          <p:cNvSpPr txBox="1"/>
          <p:nvPr/>
        </p:nvSpPr>
        <p:spPr>
          <a:xfrm>
            <a:off x="3442720" y="2598003"/>
            <a:ext cx="6006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隶书" panose="02010509060101010101" pitchFamily="49" charset="-122"/>
                <a:ea typeface="隶书" panose="02010509060101010101" pitchFamily="49" charset="-122"/>
              </a:rPr>
              <a:t>感谢您的聆听！</a:t>
            </a:r>
            <a:endParaRPr lang="en-US" altLang="zh-CN" sz="6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7376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478</Words>
  <Application>Microsoft Office PowerPoint</Application>
  <PresentationFormat>宽屏</PresentationFormat>
  <Paragraphs>49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隶书</vt:lpstr>
      <vt:lpstr>宋体</vt:lpstr>
      <vt:lpstr>Arial</vt:lpstr>
      <vt:lpstr>Helvetica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547389706@qq.com</dc:creator>
  <cp:lastModifiedBy>547389706@qq.com</cp:lastModifiedBy>
  <cp:revision>1</cp:revision>
  <dcterms:created xsi:type="dcterms:W3CDTF">2022-08-27T13:49:41Z</dcterms:created>
  <dcterms:modified xsi:type="dcterms:W3CDTF">2022-08-27T14:42:11Z</dcterms:modified>
</cp:coreProperties>
</file>