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9" r:id="rId4"/>
    <p:sldId id="264" r:id="rId5"/>
    <p:sldId id="265" r:id="rId6"/>
    <p:sldId id="300" r:id="rId7"/>
    <p:sldId id="257" r:id="rId8"/>
    <p:sldId id="282" r:id="rId9"/>
    <p:sldId id="291" r:id="rId10"/>
    <p:sldId id="301" r:id="rId11"/>
    <p:sldId id="271" r:id="rId12"/>
    <p:sldId id="276" r:id="rId13"/>
    <p:sldId id="263" r:id="rId14"/>
    <p:sldId id="268" r:id="rId15"/>
    <p:sldId id="270" r:id="rId16"/>
    <p:sldId id="269" r:id="rId17"/>
    <p:sldId id="25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15130" y="314325"/>
            <a:ext cx="3528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期中试卷讲评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979805" y="2194560"/>
            <a:ext cx="273621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班级均分：</a:t>
            </a:r>
            <a:r>
              <a:rPr lang="en-US" altLang="zh-CN" sz="2400"/>
              <a:t>72.66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最高分：</a:t>
            </a:r>
            <a:r>
              <a:rPr lang="en-US" altLang="zh-CN" sz="2400"/>
              <a:t>98</a:t>
            </a:r>
            <a:endParaRPr lang="en-US" altLang="zh-CN" sz="2400"/>
          </a:p>
          <a:p>
            <a:endParaRPr lang="en-US" altLang="zh-CN" sz="2400"/>
          </a:p>
          <a:p>
            <a:pPr algn="l">
              <a:buClrTx/>
              <a:buSzTx/>
              <a:buFontTx/>
            </a:pPr>
            <a:r>
              <a:rPr lang="zh-CN" altLang="en-US" sz="2400"/>
              <a:t>优秀率：</a:t>
            </a:r>
            <a:r>
              <a:rPr lang="zh-CN" altLang="en-US" sz="2400" b="1">
                <a:solidFill>
                  <a:srgbClr val="FF0000"/>
                </a:solidFill>
              </a:rPr>
              <a:t>17.02%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l">
              <a:buClrTx/>
              <a:buSzTx/>
              <a:buFontTx/>
            </a:pPr>
            <a:endParaRPr lang="zh-CN" altLang="en-US" sz="2400"/>
          </a:p>
          <a:p>
            <a:pPr algn="l">
              <a:buClrTx/>
              <a:buSzTx/>
              <a:buFontTx/>
            </a:pPr>
            <a:r>
              <a:rPr lang="zh-CN" altLang="en-US" sz="2400"/>
              <a:t>及格率：80.85%</a:t>
            </a:r>
            <a:endParaRPr lang="zh-CN" altLang="en-US" sz="2400"/>
          </a:p>
          <a:p>
            <a:pPr algn="l">
              <a:buClrTx/>
              <a:buSzTx/>
              <a:buFontTx/>
            </a:pPr>
            <a:endParaRPr lang="zh-CN" altLang="en-US" sz="2400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6120" y="1393825"/>
            <a:ext cx="3283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ym typeface="+mn-ea"/>
              </a:rPr>
              <a:t>班级基本信息</a:t>
            </a:r>
            <a:endParaRPr lang="zh-CN" altLang="en-US" sz="3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6360" y="2200275"/>
            <a:ext cx="1727200" cy="30689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39995" y="1405255"/>
            <a:ext cx="2297430" cy="544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3600"/>
              <a:t>优秀</a:t>
            </a:r>
            <a:r>
              <a:rPr lang="zh-CN" altLang="en-US" sz="3600"/>
              <a:t>名单</a:t>
            </a:r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8439785" y="1405255"/>
            <a:ext cx="2297430" cy="544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3600"/>
              <a:t>进步</a:t>
            </a:r>
            <a:r>
              <a:rPr lang="zh-CN" altLang="en-US" sz="3600"/>
              <a:t>名单</a:t>
            </a:r>
            <a:endParaRPr lang="zh-CN" altLang="en-US" sz="3600"/>
          </a:p>
        </p:txBody>
      </p:sp>
      <p:sp>
        <p:nvSpPr>
          <p:cNvPr id="13" name="文本框 12"/>
          <p:cNvSpPr txBox="1"/>
          <p:nvPr/>
        </p:nvSpPr>
        <p:spPr>
          <a:xfrm>
            <a:off x="979805" y="5945505"/>
            <a:ext cx="592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阶段目标：优秀率达到校平均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0" y="2194560"/>
            <a:ext cx="1790700" cy="4086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722630" y="598805"/>
            <a:ext cx="9944100" cy="3241675"/>
            <a:chOff x="1033" y="1203"/>
            <a:chExt cx="15660" cy="510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3" y="1203"/>
              <a:ext cx="15660" cy="510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105" y="1203"/>
              <a:ext cx="760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000"/>
                <a:t>4</a:t>
              </a:r>
              <a:r>
                <a:rPr lang="zh-CN" altLang="en-US"/>
                <a:t>、</a:t>
              </a:r>
              <a:endParaRPr lang="zh-CN" altLang="en-US"/>
            </a:p>
          </p:txBody>
        </p:sp>
      </p:grpSp>
      <p:sp>
        <p:nvSpPr>
          <p:cNvPr id="5" name="任意多边形 4"/>
          <p:cNvSpPr/>
          <p:nvPr/>
        </p:nvSpPr>
        <p:spPr>
          <a:xfrm>
            <a:off x="4240530" y="1991995"/>
            <a:ext cx="1608455" cy="469900"/>
          </a:xfrm>
          <a:custGeom>
            <a:avLst/>
            <a:gdLst>
              <a:gd name="connisteX0" fmla="*/ 0 w 1608581"/>
              <a:gd name="connsiteY0" fmla="*/ 114935 h 469970"/>
              <a:gd name="connisteX1" fmla="*/ 72390 w 1608581"/>
              <a:gd name="connsiteY1" fmla="*/ 158115 h 469970"/>
              <a:gd name="connisteX2" fmla="*/ 144145 w 1608581"/>
              <a:gd name="connsiteY2" fmla="*/ 187325 h 469970"/>
              <a:gd name="connisteX3" fmla="*/ 208915 w 1608581"/>
              <a:gd name="connsiteY3" fmla="*/ 201295 h 469970"/>
              <a:gd name="connisteX4" fmla="*/ 273685 w 1608581"/>
              <a:gd name="connsiteY4" fmla="*/ 244475 h 469970"/>
              <a:gd name="connisteX5" fmla="*/ 346075 w 1608581"/>
              <a:gd name="connsiteY5" fmla="*/ 266065 h 469970"/>
              <a:gd name="connisteX6" fmla="*/ 410845 w 1608581"/>
              <a:gd name="connsiteY6" fmla="*/ 309245 h 469970"/>
              <a:gd name="connisteX7" fmla="*/ 475615 w 1608581"/>
              <a:gd name="connsiteY7" fmla="*/ 345440 h 469970"/>
              <a:gd name="connisteX8" fmla="*/ 540385 w 1608581"/>
              <a:gd name="connsiteY8" fmla="*/ 381635 h 469970"/>
              <a:gd name="connisteX9" fmla="*/ 605155 w 1608581"/>
              <a:gd name="connsiteY9" fmla="*/ 410210 h 469970"/>
              <a:gd name="connisteX10" fmla="*/ 676910 w 1608581"/>
              <a:gd name="connsiteY10" fmla="*/ 439420 h 469970"/>
              <a:gd name="connisteX11" fmla="*/ 749300 w 1608581"/>
              <a:gd name="connsiteY11" fmla="*/ 446405 h 469970"/>
              <a:gd name="connisteX12" fmla="*/ 814070 w 1608581"/>
              <a:gd name="connsiteY12" fmla="*/ 446405 h 469970"/>
              <a:gd name="connisteX13" fmla="*/ 893445 w 1608581"/>
              <a:gd name="connsiteY13" fmla="*/ 467995 h 469970"/>
              <a:gd name="connisteX14" fmla="*/ 965200 w 1608581"/>
              <a:gd name="connsiteY14" fmla="*/ 467995 h 469970"/>
              <a:gd name="connisteX15" fmla="*/ 1044575 w 1608581"/>
              <a:gd name="connsiteY15" fmla="*/ 467995 h 469970"/>
              <a:gd name="connisteX16" fmla="*/ 1109345 w 1608581"/>
              <a:gd name="connsiteY16" fmla="*/ 467995 h 469970"/>
              <a:gd name="connisteX17" fmla="*/ 1181100 w 1608581"/>
              <a:gd name="connsiteY17" fmla="*/ 453390 h 469970"/>
              <a:gd name="connisteX18" fmla="*/ 1275080 w 1608581"/>
              <a:gd name="connsiteY18" fmla="*/ 446405 h 469970"/>
              <a:gd name="connisteX19" fmla="*/ 1339850 w 1608581"/>
              <a:gd name="connsiteY19" fmla="*/ 424815 h 469970"/>
              <a:gd name="connisteX20" fmla="*/ 1411605 w 1608581"/>
              <a:gd name="connsiteY20" fmla="*/ 410210 h 469970"/>
              <a:gd name="connisteX21" fmla="*/ 1476375 w 1608581"/>
              <a:gd name="connsiteY21" fmla="*/ 367030 h 469970"/>
              <a:gd name="connisteX22" fmla="*/ 1541145 w 1608581"/>
              <a:gd name="connsiteY22" fmla="*/ 316865 h 469970"/>
              <a:gd name="connisteX23" fmla="*/ 1584325 w 1608581"/>
              <a:gd name="connsiteY23" fmla="*/ 252095 h 469970"/>
              <a:gd name="connisteX24" fmla="*/ 1605915 w 1608581"/>
              <a:gd name="connsiteY24" fmla="*/ 187325 h 469970"/>
              <a:gd name="connisteX25" fmla="*/ 1605915 w 1608581"/>
              <a:gd name="connsiteY25" fmla="*/ 122555 h 469970"/>
              <a:gd name="connisteX26" fmla="*/ 1591945 w 1608581"/>
              <a:gd name="connsiteY26" fmla="*/ 57785 h 469970"/>
              <a:gd name="connisteX27" fmla="*/ 1527175 w 1608581"/>
              <a:gd name="connsiteY27" fmla="*/ 0 h 4699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</a:cxnLst>
            <a:rect l="l" t="t" r="r" b="b"/>
            <a:pathLst>
              <a:path w="1608581" h="469971">
                <a:moveTo>
                  <a:pt x="0" y="114935"/>
                </a:moveTo>
                <a:cubicBezTo>
                  <a:pt x="13335" y="123190"/>
                  <a:pt x="43815" y="143510"/>
                  <a:pt x="72390" y="158115"/>
                </a:cubicBezTo>
                <a:cubicBezTo>
                  <a:pt x="100965" y="172720"/>
                  <a:pt x="116840" y="178435"/>
                  <a:pt x="144145" y="187325"/>
                </a:cubicBezTo>
                <a:cubicBezTo>
                  <a:pt x="171450" y="196215"/>
                  <a:pt x="182880" y="189865"/>
                  <a:pt x="208915" y="201295"/>
                </a:cubicBezTo>
                <a:cubicBezTo>
                  <a:pt x="234950" y="212725"/>
                  <a:pt x="246380" y="231775"/>
                  <a:pt x="273685" y="244475"/>
                </a:cubicBezTo>
                <a:cubicBezTo>
                  <a:pt x="300990" y="257175"/>
                  <a:pt x="318770" y="253365"/>
                  <a:pt x="346075" y="266065"/>
                </a:cubicBezTo>
                <a:cubicBezTo>
                  <a:pt x="373380" y="278765"/>
                  <a:pt x="384810" y="293370"/>
                  <a:pt x="410845" y="309245"/>
                </a:cubicBezTo>
                <a:cubicBezTo>
                  <a:pt x="436880" y="325120"/>
                  <a:pt x="449580" y="330835"/>
                  <a:pt x="475615" y="345440"/>
                </a:cubicBezTo>
                <a:cubicBezTo>
                  <a:pt x="501650" y="360045"/>
                  <a:pt x="514350" y="368935"/>
                  <a:pt x="540385" y="381635"/>
                </a:cubicBezTo>
                <a:cubicBezTo>
                  <a:pt x="566420" y="394335"/>
                  <a:pt x="577850" y="398780"/>
                  <a:pt x="605155" y="410210"/>
                </a:cubicBezTo>
                <a:cubicBezTo>
                  <a:pt x="632460" y="421640"/>
                  <a:pt x="648335" y="432435"/>
                  <a:pt x="676910" y="439420"/>
                </a:cubicBezTo>
                <a:cubicBezTo>
                  <a:pt x="705485" y="446405"/>
                  <a:pt x="721995" y="445135"/>
                  <a:pt x="749300" y="446405"/>
                </a:cubicBezTo>
                <a:cubicBezTo>
                  <a:pt x="776605" y="447675"/>
                  <a:pt x="785495" y="441960"/>
                  <a:pt x="814070" y="446405"/>
                </a:cubicBezTo>
                <a:cubicBezTo>
                  <a:pt x="842645" y="450850"/>
                  <a:pt x="862965" y="463550"/>
                  <a:pt x="893445" y="467995"/>
                </a:cubicBezTo>
                <a:cubicBezTo>
                  <a:pt x="923925" y="472440"/>
                  <a:pt x="934720" y="467995"/>
                  <a:pt x="965200" y="467995"/>
                </a:cubicBezTo>
                <a:cubicBezTo>
                  <a:pt x="995680" y="467995"/>
                  <a:pt x="1016000" y="467995"/>
                  <a:pt x="1044575" y="467995"/>
                </a:cubicBezTo>
                <a:cubicBezTo>
                  <a:pt x="1073150" y="467995"/>
                  <a:pt x="1082040" y="471170"/>
                  <a:pt x="1109345" y="467995"/>
                </a:cubicBezTo>
                <a:cubicBezTo>
                  <a:pt x="1136650" y="464820"/>
                  <a:pt x="1148080" y="457835"/>
                  <a:pt x="1181100" y="453390"/>
                </a:cubicBezTo>
                <a:cubicBezTo>
                  <a:pt x="1214120" y="448945"/>
                  <a:pt x="1243330" y="452120"/>
                  <a:pt x="1275080" y="446405"/>
                </a:cubicBezTo>
                <a:cubicBezTo>
                  <a:pt x="1306830" y="440690"/>
                  <a:pt x="1312545" y="431800"/>
                  <a:pt x="1339850" y="424815"/>
                </a:cubicBezTo>
                <a:cubicBezTo>
                  <a:pt x="1367155" y="417830"/>
                  <a:pt x="1384300" y="421640"/>
                  <a:pt x="1411605" y="410210"/>
                </a:cubicBezTo>
                <a:cubicBezTo>
                  <a:pt x="1438910" y="398780"/>
                  <a:pt x="1450340" y="385445"/>
                  <a:pt x="1476375" y="367030"/>
                </a:cubicBezTo>
                <a:cubicBezTo>
                  <a:pt x="1502410" y="348615"/>
                  <a:pt x="1519555" y="339725"/>
                  <a:pt x="1541145" y="316865"/>
                </a:cubicBezTo>
                <a:cubicBezTo>
                  <a:pt x="1562735" y="294005"/>
                  <a:pt x="1571625" y="278130"/>
                  <a:pt x="1584325" y="252095"/>
                </a:cubicBezTo>
                <a:cubicBezTo>
                  <a:pt x="1597025" y="226060"/>
                  <a:pt x="1601470" y="213360"/>
                  <a:pt x="1605915" y="187325"/>
                </a:cubicBezTo>
                <a:cubicBezTo>
                  <a:pt x="1610360" y="161290"/>
                  <a:pt x="1608455" y="148590"/>
                  <a:pt x="1605915" y="122555"/>
                </a:cubicBezTo>
                <a:cubicBezTo>
                  <a:pt x="1603375" y="96520"/>
                  <a:pt x="1607820" y="82550"/>
                  <a:pt x="1591945" y="57785"/>
                </a:cubicBezTo>
                <a:cubicBezTo>
                  <a:pt x="1576070" y="33020"/>
                  <a:pt x="1539875" y="10160"/>
                  <a:pt x="1527175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327015" y="1427480"/>
            <a:ext cx="974725" cy="1718945"/>
          </a:xfrm>
          <a:custGeom>
            <a:avLst/>
            <a:gdLst>
              <a:gd name="connisteX0" fmla="*/ 339866 w 975007"/>
              <a:gd name="connsiteY0" fmla="*/ 1716405 h 1718945"/>
              <a:gd name="connisteX1" fmla="*/ 404636 w 975007"/>
              <a:gd name="connsiteY1" fmla="*/ 1716405 h 1718945"/>
              <a:gd name="connisteX2" fmla="*/ 484011 w 975007"/>
              <a:gd name="connsiteY2" fmla="*/ 1716405 h 1718945"/>
              <a:gd name="connisteX3" fmla="*/ 548781 w 975007"/>
              <a:gd name="connsiteY3" fmla="*/ 1716405 h 1718945"/>
              <a:gd name="connisteX4" fmla="*/ 613551 w 975007"/>
              <a:gd name="connsiteY4" fmla="*/ 1687830 h 1718945"/>
              <a:gd name="connisteX5" fmla="*/ 678321 w 975007"/>
              <a:gd name="connsiteY5" fmla="*/ 1651635 h 1718945"/>
              <a:gd name="connisteX6" fmla="*/ 750076 w 975007"/>
              <a:gd name="connsiteY6" fmla="*/ 1572895 h 1718945"/>
              <a:gd name="connisteX7" fmla="*/ 814846 w 975007"/>
              <a:gd name="connsiteY7" fmla="*/ 1493520 h 1718945"/>
              <a:gd name="connisteX8" fmla="*/ 851041 w 975007"/>
              <a:gd name="connsiteY8" fmla="*/ 1428750 h 1718945"/>
              <a:gd name="connisteX9" fmla="*/ 894221 w 975007"/>
              <a:gd name="connsiteY9" fmla="*/ 1356360 h 1718945"/>
              <a:gd name="connisteX10" fmla="*/ 923431 w 975007"/>
              <a:gd name="connsiteY10" fmla="*/ 1284605 h 1718945"/>
              <a:gd name="connisteX11" fmla="*/ 945021 w 975007"/>
              <a:gd name="connsiteY11" fmla="*/ 1219835 h 1718945"/>
              <a:gd name="connisteX12" fmla="*/ 958991 w 975007"/>
              <a:gd name="connsiteY12" fmla="*/ 1140460 h 1718945"/>
              <a:gd name="connisteX13" fmla="*/ 973596 w 975007"/>
              <a:gd name="connsiteY13" fmla="*/ 1061085 h 1718945"/>
              <a:gd name="connisteX14" fmla="*/ 973596 w 975007"/>
              <a:gd name="connsiteY14" fmla="*/ 996315 h 1718945"/>
              <a:gd name="connisteX15" fmla="*/ 973596 w 975007"/>
              <a:gd name="connsiteY15" fmla="*/ 931545 h 1718945"/>
              <a:gd name="connisteX16" fmla="*/ 973596 w 975007"/>
              <a:gd name="connsiteY16" fmla="*/ 866775 h 1718945"/>
              <a:gd name="connisteX17" fmla="*/ 973596 w 975007"/>
              <a:gd name="connsiteY17" fmla="*/ 802005 h 1718945"/>
              <a:gd name="connisteX18" fmla="*/ 973596 w 975007"/>
              <a:gd name="connsiteY18" fmla="*/ 737235 h 1718945"/>
              <a:gd name="connisteX19" fmla="*/ 966611 w 975007"/>
              <a:gd name="connsiteY19" fmla="*/ 672465 h 1718945"/>
              <a:gd name="connisteX20" fmla="*/ 952006 w 975007"/>
              <a:gd name="connsiteY20" fmla="*/ 600075 h 1718945"/>
              <a:gd name="connisteX21" fmla="*/ 937401 w 975007"/>
              <a:gd name="connsiteY21" fmla="*/ 535305 h 1718945"/>
              <a:gd name="connisteX22" fmla="*/ 923431 w 975007"/>
              <a:gd name="connsiteY22" fmla="*/ 470535 h 1718945"/>
              <a:gd name="connisteX23" fmla="*/ 901206 w 975007"/>
              <a:gd name="connsiteY23" fmla="*/ 384175 h 1718945"/>
              <a:gd name="connisteX24" fmla="*/ 872631 w 975007"/>
              <a:gd name="connsiteY24" fmla="*/ 305435 h 1718945"/>
              <a:gd name="connisteX25" fmla="*/ 822466 w 975007"/>
              <a:gd name="connsiteY25" fmla="*/ 240030 h 1718945"/>
              <a:gd name="connisteX26" fmla="*/ 771666 w 975007"/>
              <a:gd name="connsiteY26" fmla="*/ 175260 h 1718945"/>
              <a:gd name="connisteX27" fmla="*/ 714516 w 975007"/>
              <a:gd name="connsiteY27" fmla="*/ 110490 h 1718945"/>
              <a:gd name="connisteX28" fmla="*/ 649746 w 975007"/>
              <a:gd name="connsiteY28" fmla="*/ 74930 h 1718945"/>
              <a:gd name="connisteX29" fmla="*/ 584341 w 975007"/>
              <a:gd name="connsiteY29" fmla="*/ 38735 h 1718945"/>
              <a:gd name="connisteX30" fmla="*/ 519571 w 975007"/>
              <a:gd name="connsiteY30" fmla="*/ 24130 h 1718945"/>
              <a:gd name="connisteX31" fmla="*/ 454801 w 975007"/>
              <a:gd name="connsiteY31" fmla="*/ 2540 h 1718945"/>
              <a:gd name="connisteX32" fmla="*/ 390031 w 975007"/>
              <a:gd name="connsiteY32" fmla="*/ 2540 h 1718945"/>
              <a:gd name="connisteX33" fmla="*/ 325261 w 975007"/>
              <a:gd name="connsiteY33" fmla="*/ 2540 h 1718945"/>
              <a:gd name="connisteX34" fmla="*/ 260491 w 975007"/>
              <a:gd name="connsiteY34" fmla="*/ 2540 h 1718945"/>
              <a:gd name="connisteX35" fmla="*/ 195721 w 975007"/>
              <a:gd name="connsiteY35" fmla="*/ 31750 h 1718945"/>
              <a:gd name="connisteX36" fmla="*/ 130951 w 975007"/>
              <a:gd name="connsiteY36" fmla="*/ 88900 h 1718945"/>
              <a:gd name="connisteX37" fmla="*/ 87771 w 975007"/>
              <a:gd name="connsiteY37" fmla="*/ 153670 h 1718945"/>
              <a:gd name="connisteX38" fmla="*/ 51576 w 975007"/>
              <a:gd name="connsiteY38" fmla="*/ 218440 h 1718945"/>
              <a:gd name="connisteX39" fmla="*/ 16016 w 975007"/>
              <a:gd name="connsiteY39" fmla="*/ 283210 h 1718945"/>
              <a:gd name="connisteX40" fmla="*/ 1411 w 975007"/>
              <a:gd name="connsiteY40" fmla="*/ 348615 h 1718945"/>
              <a:gd name="connisteX41" fmla="*/ 1411 w 975007"/>
              <a:gd name="connsiteY41" fmla="*/ 413385 h 1718945"/>
              <a:gd name="connisteX42" fmla="*/ 1411 w 975007"/>
              <a:gd name="connsiteY42" fmla="*/ 478155 h 1718945"/>
              <a:gd name="connisteX43" fmla="*/ 1411 w 975007"/>
              <a:gd name="connsiteY43" fmla="*/ 542925 h 17189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</a:cxnLst>
            <a:rect l="l" t="t" r="r" b="b"/>
            <a:pathLst>
              <a:path w="975007" h="1718945">
                <a:moveTo>
                  <a:pt x="339866" y="1716405"/>
                </a:moveTo>
                <a:cubicBezTo>
                  <a:pt x="351296" y="1716405"/>
                  <a:pt x="376061" y="1716405"/>
                  <a:pt x="404636" y="1716405"/>
                </a:cubicBezTo>
                <a:cubicBezTo>
                  <a:pt x="433211" y="1716405"/>
                  <a:pt x="455436" y="1716405"/>
                  <a:pt x="484011" y="1716405"/>
                </a:cubicBezTo>
                <a:cubicBezTo>
                  <a:pt x="512586" y="1716405"/>
                  <a:pt x="522746" y="1722120"/>
                  <a:pt x="548781" y="1716405"/>
                </a:cubicBezTo>
                <a:cubicBezTo>
                  <a:pt x="574816" y="1710690"/>
                  <a:pt x="587516" y="1700530"/>
                  <a:pt x="613551" y="1687830"/>
                </a:cubicBezTo>
                <a:cubicBezTo>
                  <a:pt x="639586" y="1675130"/>
                  <a:pt x="651016" y="1674495"/>
                  <a:pt x="678321" y="1651635"/>
                </a:cubicBezTo>
                <a:cubicBezTo>
                  <a:pt x="705626" y="1628775"/>
                  <a:pt x="722771" y="1604645"/>
                  <a:pt x="750076" y="1572895"/>
                </a:cubicBezTo>
                <a:cubicBezTo>
                  <a:pt x="777381" y="1541145"/>
                  <a:pt x="794526" y="1522095"/>
                  <a:pt x="814846" y="1493520"/>
                </a:cubicBezTo>
                <a:cubicBezTo>
                  <a:pt x="835166" y="1464945"/>
                  <a:pt x="835166" y="1456055"/>
                  <a:pt x="851041" y="1428750"/>
                </a:cubicBezTo>
                <a:cubicBezTo>
                  <a:pt x="866916" y="1401445"/>
                  <a:pt x="879616" y="1384935"/>
                  <a:pt x="894221" y="1356360"/>
                </a:cubicBezTo>
                <a:cubicBezTo>
                  <a:pt x="908826" y="1327785"/>
                  <a:pt x="913271" y="1311910"/>
                  <a:pt x="923431" y="1284605"/>
                </a:cubicBezTo>
                <a:cubicBezTo>
                  <a:pt x="933591" y="1257300"/>
                  <a:pt x="938036" y="1248410"/>
                  <a:pt x="945021" y="1219835"/>
                </a:cubicBezTo>
                <a:cubicBezTo>
                  <a:pt x="952006" y="1191260"/>
                  <a:pt x="953276" y="1172210"/>
                  <a:pt x="958991" y="1140460"/>
                </a:cubicBezTo>
                <a:cubicBezTo>
                  <a:pt x="964706" y="1108710"/>
                  <a:pt x="970421" y="1089660"/>
                  <a:pt x="973596" y="1061085"/>
                </a:cubicBezTo>
                <a:cubicBezTo>
                  <a:pt x="976771" y="1032510"/>
                  <a:pt x="973596" y="1022350"/>
                  <a:pt x="973596" y="996315"/>
                </a:cubicBezTo>
                <a:cubicBezTo>
                  <a:pt x="973596" y="970280"/>
                  <a:pt x="973596" y="957580"/>
                  <a:pt x="973596" y="931545"/>
                </a:cubicBezTo>
                <a:cubicBezTo>
                  <a:pt x="973596" y="905510"/>
                  <a:pt x="973596" y="892810"/>
                  <a:pt x="973596" y="866775"/>
                </a:cubicBezTo>
                <a:cubicBezTo>
                  <a:pt x="973596" y="840740"/>
                  <a:pt x="973596" y="828040"/>
                  <a:pt x="973596" y="802005"/>
                </a:cubicBezTo>
                <a:cubicBezTo>
                  <a:pt x="973596" y="775970"/>
                  <a:pt x="974866" y="763270"/>
                  <a:pt x="973596" y="737235"/>
                </a:cubicBezTo>
                <a:cubicBezTo>
                  <a:pt x="972326" y="711200"/>
                  <a:pt x="971056" y="699770"/>
                  <a:pt x="966611" y="672465"/>
                </a:cubicBezTo>
                <a:cubicBezTo>
                  <a:pt x="962166" y="645160"/>
                  <a:pt x="957721" y="627380"/>
                  <a:pt x="952006" y="600075"/>
                </a:cubicBezTo>
                <a:cubicBezTo>
                  <a:pt x="946291" y="572770"/>
                  <a:pt x="943116" y="561340"/>
                  <a:pt x="937401" y="535305"/>
                </a:cubicBezTo>
                <a:cubicBezTo>
                  <a:pt x="931686" y="509270"/>
                  <a:pt x="930416" y="501015"/>
                  <a:pt x="923431" y="470535"/>
                </a:cubicBezTo>
                <a:cubicBezTo>
                  <a:pt x="916446" y="440055"/>
                  <a:pt x="911366" y="417195"/>
                  <a:pt x="901206" y="384175"/>
                </a:cubicBezTo>
                <a:cubicBezTo>
                  <a:pt x="891046" y="351155"/>
                  <a:pt x="888506" y="334010"/>
                  <a:pt x="872631" y="305435"/>
                </a:cubicBezTo>
                <a:cubicBezTo>
                  <a:pt x="856756" y="276860"/>
                  <a:pt x="842786" y="266065"/>
                  <a:pt x="822466" y="240030"/>
                </a:cubicBezTo>
                <a:cubicBezTo>
                  <a:pt x="802146" y="213995"/>
                  <a:pt x="793256" y="201295"/>
                  <a:pt x="771666" y="175260"/>
                </a:cubicBezTo>
                <a:cubicBezTo>
                  <a:pt x="750076" y="149225"/>
                  <a:pt x="738646" y="130810"/>
                  <a:pt x="714516" y="110490"/>
                </a:cubicBezTo>
                <a:cubicBezTo>
                  <a:pt x="690386" y="90170"/>
                  <a:pt x="675781" y="89535"/>
                  <a:pt x="649746" y="74930"/>
                </a:cubicBezTo>
                <a:cubicBezTo>
                  <a:pt x="623711" y="60325"/>
                  <a:pt x="610376" y="48895"/>
                  <a:pt x="584341" y="38735"/>
                </a:cubicBezTo>
                <a:cubicBezTo>
                  <a:pt x="558306" y="28575"/>
                  <a:pt x="545606" y="31115"/>
                  <a:pt x="519571" y="24130"/>
                </a:cubicBezTo>
                <a:cubicBezTo>
                  <a:pt x="493536" y="17145"/>
                  <a:pt x="480836" y="6985"/>
                  <a:pt x="454801" y="2540"/>
                </a:cubicBezTo>
                <a:cubicBezTo>
                  <a:pt x="428766" y="-1905"/>
                  <a:pt x="416066" y="2540"/>
                  <a:pt x="390031" y="2540"/>
                </a:cubicBezTo>
                <a:cubicBezTo>
                  <a:pt x="363996" y="2540"/>
                  <a:pt x="351296" y="2540"/>
                  <a:pt x="325261" y="2540"/>
                </a:cubicBezTo>
                <a:cubicBezTo>
                  <a:pt x="299226" y="2540"/>
                  <a:pt x="286526" y="-3175"/>
                  <a:pt x="260491" y="2540"/>
                </a:cubicBezTo>
                <a:cubicBezTo>
                  <a:pt x="234456" y="8255"/>
                  <a:pt x="221756" y="14605"/>
                  <a:pt x="195721" y="31750"/>
                </a:cubicBezTo>
                <a:cubicBezTo>
                  <a:pt x="169686" y="48895"/>
                  <a:pt x="152541" y="64770"/>
                  <a:pt x="130951" y="88900"/>
                </a:cubicBezTo>
                <a:cubicBezTo>
                  <a:pt x="109361" y="113030"/>
                  <a:pt x="103646" y="127635"/>
                  <a:pt x="87771" y="153670"/>
                </a:cubicBezTo>
                <a:cubicBezTo>
                  <a:pt x="71896" y="179705"/>
                  <a:pt x="66181" y="192405"/>
                  <a:pt x="51576" y="218440"/>
                </a:cubicBezTo>
                <a:cubicBezTo>
                  <a:pt x="36971" y="244475"/>
                  <a:pt x="26176" y="257175"/>
                  <a:pt x="16016" y="283210"/>
                </a:cubicBezTo>
                <a:cubicBezTo>
                  <a:pt x="5856" y="309245"/>
                  <a:pt x="4586" y="322580"/>
                  <a:pt x="1411" y="348615"/>
                </a:cubicBezTo>
                <a:cubicBezTo>
                  <a:pt x="-1764" y="374650"/>
                  <a:pt x="1411" y="387350"/>
                  <a:pt x="1411" y="413385"/>
                </a:cubicBezTo>
                <a:cubicBezTo>
                  <a:pt x="1411" y="439420"/>
                  <a:pt x="1411" y="452120"/>
                  <a:pt x="1411" y="478155"/>
                </a:cubicBezTo>
                <a:cubicBezTo>
                  <a:pt x="1411" y="504190"/>
                  <a:pt x="1411" y="531495"/>
                  <a:pt x="1411" y="542925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4314190"/>
            <a:ext cx="6777355" cy="194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894080"/>
            <a:ext cx="6373495" cy="3468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085" y="4291965"/>
            <a:ext cx="6155055" cy="25666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5" y="4291965"/>
            <a:ext cx="4256405" cy="25660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9410" y="104775"/>
            <a:ext cx="4097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三、同伴纠错、铭记于心</a:t>
            </a:r>
            <a:endParaRPr lang="zh-CN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0"/>
            <a:ext cx="7267575" cy="2150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2469515"/>
            <a:ext cx="4792345" cy="36715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2469515"/>
            <a:ext cx="5229860" cy="37547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025" y="2976245"/>
            <a:ext cx="7510145" cy="3020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" y="92710"/>
            <a:ext cx="77216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188595" y="349250"/>
            <a:ext cx="11436985" cy="2023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某物体重</a:t>
            </a:r>
            <a:r>
              <a:rPr lang="en-US" altLang="zh-CN" sz="2800"/>
              <a:t>1000N</a:t>
            </a:r>
            <a:r>
              <a:rPr lang="zh-CN" altLang="en-US" sz="2800"/>
              <a:t>，在拉力</a:t>
            </a:r>
            <a:r>
              <a:rPr lang="en-US" altLang="zh-CN" sz="2800"/>
              <a:t>F</a:t>
            </a:r>
            <a:r>
              <a:rPr lang="en-US" altLang="zh-CN" sz="2800" baseline="-25000"/>
              <a:t>1</a:t>
            </a:r>
            <a:r>
              <a:rPr lang="zh-CN" altLang="en-US" sz="2800"/>
              <a:t>的作用下，沿水平面</a:t>
            </a:r>
            <a:r>
              <a:rPr lang="en-US" altLang="zh-CN" sz="2800"/>
              <a:t>AB</a:t>
            </a:r>
            <a:r>
              <a:rPr lang="zh-CN" altLang="en-US" sz="2800"/>
              <a:t>做匀速直线运动。再被大小为</a:t>
            </a:r>
            <a:r>
              <a:rPr lang="en-US" altLang="zh-CN" sz="2800"/>
              <a:t>700N</a:t>
            </a:r>
            <a:r>
              <a:rPr lang="zh-CN" altLang="en-US" sz="2800"/>
              <a:t>的拉力</a:t>
            </a:r>
            <a:r>
              <a:rPr lang="en-US" altLang="zh-CN" sz="2800"/>
              <a:t>F</a:t>
            </a:r>
            <a:r>
              <a:rPr lang="en-US" altLang="zh-CN" sz="2800" baseline="-25000"/>
              <a:t>2</a:t>
            </a:r>
            <a:r>
              <a:rPr lang="zh-CN" altLang="en-US" sz="2800"/>
              <a:t>沿斜面</a:t>
            </a:r>
            <a:r>
              <a:rPr lang="en-US" altLang="zh-CN" sz="2800"/>
              <a:t>BC</a:t>
            </a:r>
            <a:r>
              <a:rPr lang="zh-CN" altLang="en-US" sz="2800"/>
              <a:t>拉到高</a:t>
            </a:r>
            <a:r>
              <a:rPr lang="en-US" altLang="zh-CN" sz="2800"/>
              <a:t>6m</a:t>
            </a:r>
            <a:r>
              <a:rPr lang="zh-CN" altLang="en-US" sz="2800"/>
              <a:t>的平台上。已知</a:t>
            </a:r>
            <a:r>
              <a:rPr lang="en-US" altLang="zh-CN" sz="2800"/>
              <a:t>AB=BC=10m,F</a:t>
            </a:r>
            <a:r>
              <a:rPr lang="en-US" altLang="zh-CN" sz="2800" baseline="-25000"/>
              <a:t>1</a:t>
            </a:r>
            <a:r>
              <a:rPr lang="zh-CN" altLang="en-US" sz="2800"/>
              <a:t>在</a:t>
            </a:r>
            <a:r>
              <a:rPr lang="en-US" altLang="zh-CN" sz="2800"/>
              <a:t>AB</a:t>
            </a:r>
            <a:r>
              <a:rPr lang="zh-CN" altLang="en-US" sz="2800"/>
              <a:t>段做的功</a:t>
            </a:r>
            <a:r>
              <a:rPr lang="en-US" altLang="zh-CN" sz="2800"/>
              <a:t>W</a:t>
            </a:r>
            <a:r>
              <a:rPr lang="en-US" altLang="zh-CN" sz="2800" baseline="-25000"/>
              <a:t>1</a:t>
            </a:r>
            <a:r>
              <a:rPr lang="zh-CN" altLang="en-US" sz="2800"/>
              <a:t>为</a:t>
            </a:r>
            <a:r>
              <a:rPr lang="en-US" altLang="zh-CN" sz="2800"/>
              <a:t>2000J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求：（</a:t>
            </a:r>
            <a:r>
              <a:rPr lang="en-US" altLang="zh-CN" sz="2800"/>
              <a:t>1</a:t>
            </a:r>
            <a:r>
              <a:rPr lang="zh-CN" altLang="en-US" sz="2800"/>
              <a:t>）</a:t>
            </a:r>
            <a:r>
              <a:rPr lang="en-US" altLang="zh-CN" sz="2800"/>
              <a:t>AB</a:t>
            </a:r>
            <a:r>
              <a:rPr lang="zh-CN" altLang="en-US" sz="2800"/>
              <a:t>段的阻力</a:t>
            </a:r>
            <a:r>
              <a:rPr lang="en-US" altLang="zh-CN" sz="2800"/>
              <a:t>f</a:t>
            </a:r>
            <a:r>
              <a:rPr lang="en-US" altLang="zh-CN" sz="2800" baseline="-25000"/>
              <a:t>1</a:t>
            </a:r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</a:t>
            </a:r>
            <a:r>
              <a:rPr lang="en-US" altLang="zh-CN" sz="2800"/>
              <a:t>BC</a:t>
            </a:r>
            <a:r>
              <a:rPr lang="zh-CN" altLang="en-US" sz="2800"/>
              <a:t>段的阻力</a:t>
            </a:r>
            <a:r>
              <a:rPr lang="en-US" altLang="zh-CN" sz="2800"/>
              <a:t>f</a:t>
            </a:r>
            <a:r>
              <a:rPr lang="en-US" altLang="zh-CN" sz="2800" baseline="-25000"/>
              <a:t>2</a:t>
            </a:r>
            <a:endParaRPr lang="en-US" altLang="zh-CN" sz="2800" baseline="-25000"/>
          </a:p>
        </p:txBody>
      </p:sp>
      <p:grpSp>
        <p:nvGrpSpPr>
          <p:cNvPr id="22" name="组合 21"/>
          <p:cNvGrpSpPr/>
          <p:nvPr/>
        </p:nvGrpSpPr>
        <p:grpSpPr>
          <a:xfrm>
            <a:off x="663575" y="2821305"/>
            <a:ext cx="6617970" cy="2005330"/>
            <a:chOff x="2442" y="2913"/>
            <a:chExt cx="10422" cy="3158"/>
          </a:xfrm>
        </p:grpSpPr>
        <p:grpSp>
          <p:nvGrpSpPr>
            <p:cNvPr id="14" name="组合 13"/>
            <p:cNvGrpSpPr/>
            <p:nvPr/>
          </p:nvGrpSpPr>
          <p:grpSpPr>
            <a:xfrm>
              <a:off x="2442" y="2913"/>
              <a:ext cx="9449" cy="3159"/>
              <a:chOff x="2301" y="2044"/>
              <a:chExt cx="9449" cy="3159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2392" y="4520"/>
                <a:ext cx="455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/>
            </p:nvCxnSpPr>
            <p:spPr>
              <a:xfrm flipV="1">
                <a:off x="6927" y="2716"/>
                <a:ext cx="4253" cy="181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4" name="矩形 3"/>
              <p:cNvSpPr/>
              <p:nvPr/>
            </p:nvSpPr>
            <p:spPr>
              <a:xfrm>
                <a:off x="2394" y="3782"/>
                <a:ext cx="771" cy="749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20160000">
                <a:off x="6744" y="3679"/>
                <a:ext cx="797" cy="721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6" name="直接箭头连接符 5"/>
              <p:cNvCxnSpPr>
                <a:stCxn id="4" idx="3"/>
              </p:cNvCxnSpPr>
              <p:nvPr/>
            </p:nvCxnSpPr>
            <p:spPr>
              <a:xfrm flipV="1">
                <a:off x="3165" y="4146"/>
                <a:ext cx="894" cy="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>
                <a:stCxn id="5" idx="3"/>
              </p:cNvCxnSpPr>
              <p:nvPr/>
            </p:nvCxnSpPr>
            <p:spPr>
              <a:xfrm flipV="1">
                <a:off x="7507" y="3569"/>
                <a:ext cx="759" cy="3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2301" y="4623"/>
                <a:ext cx="93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A</a:t>
                </a:r>
                <a:endParaRPr lang="en-US" altLang="zh-CN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836" y="4623"/>
                <a:ext cx="93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B</a:t>
                </a:r>
                <a:endParaRPr lang="en-US" altLang="zh-CN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820" y="2044"/>
                <a:ext cx="93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C</a:t>
                </a:r>
                <a:endParaRPr lang="en-US" altLang="zh-CN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786" y="3535"/>
                <a:ext cx="9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F</a:t>
                </a:r>
                <a:r>
                  <a:rPr lang="en-US" altLang="zh-CN" baseline="-25000"/>
                  <a:t>1</a:t>
                </a:r>
                <a:endParaRPr lang="en-US" altLang="zh-CN" baseline="-25000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581" y="2941"/>
                <a:ext cx="9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F</a:t>
                </a:r>
                <a:r>
                  <a:rPr lang="en-US" altLang="zh-CN" baseline="-25000"/>
                  <a:t>2</a:t>
                </a:r>
                <a:endParaRPr lang="en-US" altLang="zh-CN" baseline="-25000"/>
              </a:p>
            </p:txBody>
          </p:sp>
        </p:grpSp>
        <p:sp>
          <p:nvSpPr>
            <p:cNvPr id="20" name="任意多边形 19"/>
            <p:cNvSpPr/>
            <p:nvPr/>
          </p:nvSpPr>
          <p:spPr>
            <a:xfrm>
              <a:off x="7078" y="3592"/>
              <a:ext cx="4223" cy="1785"/>
            </a:xfrm>
            <a:custGeom>
              <a:avLst/>
              <a:gdLst>
                <a:gd name="connsiteX0" fmla="*/ 0 w 4223"/>
                <a:gd name="connsiteY0" fmla="*/ 1785 h 1785"/>
                <a:gd name="connsiteX1" fmla="*/ 4205 w 4223"/>
                <a:gd name="connsiteY1" fmla="*/ 0 h 1785"/>
                <a:gd name="connsiteX2" fmla="*/ 4223 w 4223"/>
                <a:gd name="connsiteY2" fmla="*/ 1732 h 1785"/>
                <a:gd name="connsiteX3" fmla="*/ 0 w 4223"/>
                <a:gd name="connsiteY3" fmla="*/ 1785 h 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3" h="1785">
                  <a:moveTo>
                    <a:pt x="0" y="1785"/>
                  </a:moveTo>
                  <a:lnTo>
                    <a:pt x="4205" y="0"/>
                  </a:lnTo>
                  <a:lnTo>
                    <a:pt x="4223" y="1732"/>
                  </a:lnTo>
                  <a:lnTo>
                    <a:pt x="0" y="178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260" y="3573"/>
              <a:ext cx="1605" cy="176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2305"/>
          <a:stretch>
            <a:fillRect/>
          </a:stretch>
        </p:blipFill>
        <p:spPr>
          <a:xfrm>
            <a:off x="351790" y="989965"/>
            <a:ext cx="6785610" cy="2442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1790" y="184150"/>
            <a:ext cx="5343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四、</a:t>
            </a:r>
            <a:r>
              <a:rPr lang="zh-CN" altLang="en-US" sz="3200"/>
              <a:t>教师指点、</a:t>
            </a:r>
            <a:r>
              <a:rPr lang="zh-CN" altLang="en-US" sz="3200"/>
              <a:t>把握核心</a:t>
            </a:r>
            <a:endParaRPr lang="zh-CN" altLang="en-US" sz="3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" y="3429000"/>
            <a:ext cx="7458075" cy="5321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502410" y="4911725"/>
            <a:ext cx="8698230" cy="829310"/>
            <a:chOff x="2366" y="7735"/>
            <a:chExt cx="13698" cy="1306"/>
          </a:xfrm>
        </p:grpSpPr>
        <p:sp>
          <p:nvSpPr>
            <p:cNvPr id="7" name="文本框 6"/>
            <p:cNvSpPr txBox="1"/>
            <p:nvPr/>
          </p:nvSpPr>
          <p:spPr>
            <a:xfrm>
              <a:off x="2366" y="7735"/>
              <a:ext cx="6194" cy="13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rgbClr val="FF0000"/>
                  </a:solidFill>
                </a:rPr>
                <a:t>        </a:t>
              </a:r>
              <a:r>
                <a:rPr lang="zh-CN" altLang="en-US" sz="2400">
                  <a:solidFill>
                    <a:srgbClr val="FF0000"/>
                  </a:solidFill>
                </a:rPr>
                <a:t>燃料放出热量的多少</a:t>
              </a:r>
              <a:endParaRPr lang="zh-CN" altLang="en-US" sz="2400">
                <a:solidFill>
                  <a:srgbClr val="FF0000"/>
                </a:solidFill>
              </a:endParaRPr>
            </a:p>
            <a:p>
              <a:r>
                <a:rPr lang="zh-CN" altLang="en-US" sz="2400">
                  <a:solidFill>
                    <a:srgbClr val="FF0000"/>
                  </a:solidFill>
                </a:rPr>
                <a:t>（放出热量越多，热值越大）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464" y="8057"/>
              <a:ext cx="5601" cy="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rgbClr val="FF0000"/>
                  </a:solidFill>
                </a:rPr>
                <a:t>        </a:t>
              </a:r>
              <a:r>
                <a:rPr lang="zh-CN" altLang="en-US" sz="2400">
                  <a:solidFill>
                    <a:srgbClr val="FF0000"/>
                  </a:solidFill>
                </a:rPr>
                <a:t>温度计上升的示数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cxnSp>
          <p:nvCxnSpPr>
            <p:cNvPr id="9" name="直接箭头连接符 8"/>
            <p:cNvCxnSpPr>
              <a:stCxn id="7" idx="3"/>
              <a:endCxn id="8" idx="1"/>
            </p:cNvCxnSpPr>
            <p:nvPr/>
          </p:nvCxnSpPr>
          <p:spPr>
            <a:xfrm>
              <a:off x="8560" y="8389"/>
              <a:ext cx="1904" cy="31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5" y="4138295"/>
            <a:ext cx="7058025" cy="27876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195830" y="2273935"/>
            <a:ext cx="5257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245995" y="2136140"/>
            <a:ext cx="1217295" cy="69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432935" y="2056130"/>
            <a:ext cx="1217295" cy="69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485640" y="1802765"/>
            <a:ext cx="400685" cy="8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547495" y="2404745"/>
            <a:ext cx="1297305" cy="3683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a</a:t>
            </a:r>
            <a:r>
              <a:rPr lang="zh-CN" altLang="en-US" b="1">
                <a:solidFill>
                  <a:srgbClr val="FF0000"/>
                </a:solidFill>
              </a:rPr>
              <a:t>上升</a:t>
            </a:r>
            <a:r>
              <a:rPr lang="en-US" altLang="zh-CN" b="1">
                <a:solidFill>
                  <a:srgbClr val="FF0000"/>
                </a:solidFill>
              </a:rPr>
              <a:t>60℃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72715" y="1694815"/>
            <a:ext cx="1289685" cy="36830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上升</a:t>
            </a:r>
            <a:r>
              <a:rPr lang="en-US" altLang="zh-CN" b="1">
                <a:solidFill>
                  <a:srgbClr val="FF0000"/>
                </a:solidFill>
              </a:rPr>
              <a:t>70℃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95315" y="1326515"/>
            <a:ext cx="2016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c</a:t>
            </a:r>
            <a:r>
              <a:rPr lang="zh-CN" altLang="en-US" b="1">
                <a:solidFill>
                  <a:srgbClr val="FF0000"/>
                </a:solidFill>
              </a:rPr>
              <a:t>至少上升</a:t>
            </a:r>
            <a:r>
              <a:rPr lang="en-US" altLang="zh-CN" b="1">
                <a:solidFill>
                  <a:srgbClr val="FF0000"/>
                </a:solidFill>
              </a:rPr>
              <a:t>50℃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50230" y="2110105"/>
            <a:ext cx="2016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d</a:t>
            </a:r>
            <a:r>
              <a:rPr lang="zh-CN" altLang="en-US" b="1">
                <a:solidFill>
                  <a:srgbClr val="FF0000"/>
                </a:solidFill>
              </a:rPr>
              <a:t>上升</a:t>
            </a:r>
            <a:r>
              <a:rPr lang="en-US" altLang="zh-CN" b="1">
                <a:solidFill>
                  <a:srgbClr val="FF0000"/>
                </a:solidFill>
              </a:rPr>
              <a:t>40℃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83505" y="5995670"/>
            <a:ext cx="2275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核心知识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55"/>
            <a:ext cx="5511800" cy="3028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74295"/>
            <a:ext cx="6463665" cy="1511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260" y="1774825"/>
            <a:ext cx="6722745" cy="126238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7869555" y="299085"/>
            <a:ext cx="655955" cy="29591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957580" y="3639185"/>
            <a:ext cx="3809365" cy="453390"/>
            <a:chOff x="1508" y="5731"/>
            <a:chExt cx="5999" cy="714"/>
          </a:xfrm>
        </p:grpSpPr>
        <p:sp>
          <p:nvSpPr>
            <p:cNvPr id="4" name="文本框 3"/>
            <p:cNvSpPr txBox="1"/>
            <p:nvPr/>
          </p:nvSpPr>
          <p:spPr>
            <a:xfrm>
              <a:off x="3627" y="5731"/>
              <a:ext cx="3881" cy="7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p>
              <a:r>
                <a:rPr lang="zh-CN" altLang="en-US" sz="2400">
                  <a:solidFill>
                    <a:srgbClr val="00B0F0"/>
                  </a:solidFill>
                </a:rPr>
                <a:t>弹簧的弹性势能</a:t>
              </a:r>
              <a:endParaRPr lang="zh-CN" altLang="en-US" sz="2400">
                <a:solidFill>
                  <a:srgbClr val="00B0F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08" y="5731"/>
              <a:ext cx="2020" cy="7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p>
              <a:r>
                <a:rPr lang="zh-CN" altLang="en-US" sz="2400">
                  <a:solidFill>
                    <a:srgbClr val="00B0F0"/>
                  </a:solidFill>
                </a:rPr>
                <a:t>问题②</a:t>
              </a:r>
              <a:endParaRPr lang="zh-CN" altLang="en-US" sz="2400">
                <a:solidFill>
                  <a:srgbClr val="00B0F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57580" y="4461510"/>
            <a:ext cx="3750310" cy="459740"/>
            <a:chOff x="1508" y="7026"/>
            <a:chExt cx="5906" cy="724"/>
          </a:xfrm>
        </p:grpSpPr>
        <p:sp>
          <p:nvSpPr>
            <p:cNvPr id="9" name="文本框 8"/>
            <p:cNvSpPr txBox="1"/>
            <p:nvPr/>
          </p:nvSpPr>
          <p:spPr>
            <a:xfrm>
              <a:off x="3628" y="7026"/>
              <a:ext cx="3787" cy="7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2400">
                  <a:solidFill>
                    <a:srgbClr val="7030A0"/>
                  </a:solidFill>
                </a:rPr>
                <a:t>重力势能</a:t>
              </a:r>
              <a:endParaRPr lang="zh-CN" altLang="en-US" sz="2400">
                <a:solidFill>
                  <a:srgbClr val="7030A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08" y="7026"/>
              <a:ext cx="1901" cy="7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rgbClr val="7030A0"/>
                  </a:solidFill>
                </a:rPr>
                <a:t>问题</a:t>
              </a:r>
              <a:r>
                <a:rPr lang="en-US" altLang="zh-CN" sz="2400">
                  <a:solidFill>
                    <a:srgbClr val="7030A0"/>
                  </a:solidFill>
                </a:rPr>
                <a:t>(4)</a:t>
              </a:r>
              <a:endParaRPr lang="en-US" altLang="zh-CN" sz="240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37580" y="4001135"/>
            <a:ext cx="4649470" cy="459740"/>
            <a:chOff x="9508" y="6301"/>
            <a:chExt cx="7322" cy="724"/>
          </a:xfrm>
        </p:grpSpPr>
        <p:sp>
          <p:nvSpPr>
            <p:cNvPr id="2" name="文本框 1"/>
            <p:cNvSpPr txBox="1"/>
            <p:nvPr/>
          </p:nvSpPr>
          <p:spPr>
            <a:xfrm>
              <a:off x="9508" y="6301"/>
              <a:ext cx="2268" cy="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rgbClr val="FF0000"/>
                  </a:solidFill>
                </a:rPr>
                <a:t>小球动能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132" y="6301"/>
              <a:ext cx="3699" cy="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rgbClr val="FF0000"/>
                  </a:solidFill>
                </a:rPr>
                <a:t>木块移动的距离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cxnSp>
          <p:nvCxnSpPr>
            <p:cNvPr id="12" name="直接箭头连接符 11"/>
            <p:cNvCxnSpPr>
              <a:stCxn id="2" idx="3"/>
              <a:endCxn id="3" idx="1"/>
            </p:cNvCxnSpPr>
            <p:nvPr/>
          </p:nvCxnSpPr>
          <p:spPr>
            <a:xfrm>
              <a:off x="11776" y="6664"/>
              <a:ext cx="1356" cy="0"/>
            </a:xfrm>
            <a:prstGeom prst="straightConnector1">
              <a:avLst/>
            </a:prstGeom>
            <a:ln w="34925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cxnSp>
        <p:nvCxnSpPr>
          <p:cNvPr id="13" name="直接箭头连接符 12"/>
          <p:cNvCxnSpPr>
            <a:stCxn id="4" idx="3"/>
            <a:endCxn id="2" idx="1"/>
          </p:cNvCxnSpPr>
          <p:nvPr/>
        </p:nvCxnSpPr>
        <p:spPr>
          <a:xfrm>
            <a:off x="4767580" y="3866515"/>
            <a:ext cx="1270000" cy="36512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4768215" y="4396740"/>
            <a:ext cx="1215390" cy="37465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059295" y="4678045"/>
            <a:ext cx="2275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核心知识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643890" y="289560"/>
            <a:ext cx="3968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得分率低的题目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4887595" y="289560"/>
            <a:ext cx="3968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订正后</a:t>
            </a:r>
            <a:r>
              <a:rPr lang="zh-CN" altLang="en-US" sz="3600"/>
              <a:t>的题目</a:t>
            </a:r>
            <a:endParaRPr lang="zh-CN" altLang="en-US" sz="3600"/>
          </a:p>
        </p:txBody>
      </p:sp>
      <p:sp>
        <p:nvSpPr>
          <p:cNvPr id="8" name="文本框 7"/>
          <p:cNvSpPr txBox="1"/>
          <p:nvPr/>
        </p:nvSpPr>
        <p:spPr>
          <a:xfrm>
            <a:off x="4764405" y="1221740"/>
            <a:ext cx="352869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13</a:t>
            </a:r>
            <a:r>
              <a:rPr lang="zh-CN" altLang="en-US" sz="4400"/>
              <a:t>、</a:t>
            </a:r>
            <a:r>
              <a:rPr lang="en-US" altLang="zh-CN" sz="4400"/>
              <a:t>18</a:t>
            </a:r>
            <a:r>
              <a:rPr lang="zh-CN" altLang="en-US" sz="4400"/>
              <a:t>、</a:t>
            </a:r>
            <a:r>
              <a:rPr lang="en-US" altLang="zh-CN" sz="4400"/>
              <a:t>22</a:t>
            </a:r>
            <a:r>
              <a:rPr lang="zh-CN" altLang="en-US" sz="4400"/>
              <a:t>、</a:t>
            </a:r>
            <a:r>
              <a:rPr lang="en-US" altLang="zh-CN" sz="4400"/>
              <a:t>26</a:t>
            </a:r>
            <a:r>
              <a:rPr lang="zh-CN" altLang="en-US" sz="4400"/>
              <a:t>、</a:t>
            </a:r>
            <a:r>
              <a:rPr lang="en-US" altLang="zh-CN" sz="4400"/>
              <a:t>27</a:t>
            </a:r>
            <a:r>
              <a:rPr lang="zh-CN" altLang="en-US" sz="4400"/>
              <a:t>、</a:t>
            </a:r>
            <a:r>
              <a:rPr lang="en-US" altLang="zh-CN" sz="4400"/>
              <a:t>28</a:t>
            </a:r>
            <a:r>
              <a:rPr lang="zh-CN" altLang="en-US" sz="4400"/>
              <a:t>、</a:t>
            </a:r>
            <a:r>
              <a:rPr lang="en-US" altLang="zh-CN" sz="4400"/>
              <a:t>29</a:t>
            </a:r>
            <a:r>
              <a:rPr lang="zh-CN" altLang="en-US" sz="4400"/>
              <a:t>、</a:t>
            </a:r>
            <a:r>
              <a:rPr lang="en-US" altLang="zh-CN" sz="4400"/>
              <a:t>30</a:t>
            </a:r>
            <a:endParaRPr lang="en-US" altLang="zh-CN" sz="44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530" y="1049655"/>
            <a:ext cx="302133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905" y="1085850"/>
            <a:ext cx="7704455" cy="23831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" y="3700145"/>
            <a:ext cx="7207250" cy="13366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7820" y="263525"/>
            <a:ext cx="473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一、团结协作、共同进步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8071485" y="990600"/>
            <a:ext cx="3947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考点：动能势能的相互转化、机械能守恒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28305" y="2003425"/>
            <a:ext cx="39897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错因：对运动过程分析不准确、机械能守恒条件</a:t>
            </a:r>
            <a:r>
              <a:rPr lang="zh-CN" altLang="en-US" sz="2400">
                <a:solidFill>
                  <a:srgbClr val="FF0000"/>
                </a:solidFill>
              </a:rPr>
              <a:t>不清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28940" y="3059430"/>
            <a:ext cx="39897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方法：仔细分析运动过程，确定关键词，</a:t>
            </a:r>
            <a:r>
              <a:rPr lang="zh-CN" altLang="en-US" sz="2400">
                <a:solidFill>
                  <a:srgbClr val="FF0000"/>
                </a:solidFill>
              </a:rPr>
              <a:t>判断机械能是否</a:t>
            </a:r>
            <a:r>
              <a:rPr lang="zh-CN" altLang="en-US" sz="2400">
                <a:solidFill>
                  <a:srgbClr val="FF0000"/>
                </a:solidFill>
              </a:rPr>
              <a:t>守恒。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564005" y="990600"/>
            <a:ext cx="791845" cy="36703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5940425" y="1898015"/>
            <a:ext cx="1649095" cy="5689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rot="1080000">
            <a:off x="5953760" y="1625600"/>
            <a:ext cx="1792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最高点越来越低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/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" y="189865"/>
            <a:ext cx="7637145" cy="96075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6106160" y="189865"/>
            <a:ext cx="1000125" cy="3454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7069455" y="189865"/>
            <a:ext cx="676910" cy="30353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920615" y="493395"/>
            <a:ext cx="906145" cy="36703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1423035"/>
            <a:ext cx="7183120" cy="20656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1815" y="4102100"/>
            <a:ext cx="5702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考点：动能、势能、机械能的</a:t>
            </a:r>
            <a:r>
              <a:rPr lang="zh-CN" altLang="en-US" sz="2400">
                <a:solidFill>
                  <a:srgbClr val="FF0000"/>
                </a:solidFill>
              </a:rPr>
              <a:t>变化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1815" y="4612640"/>
            <a:ext cx="5702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错因：</a:t>
            </a:r>
            <a:r>
              <a:rPr lang="en-US" altLang="zh-CN" sz="2400">
                <a:solidFill>
                  <a:srgbClr val="FF0000"/>
                </a:solidFill>
              </a:rPr>
              <a:t>1</a:t>
            </a:r>
            <a:r>
              <a:rPr lang="zh-CN" altLang="en-US" sz="2400">
                <a:solidFill>
                  <a:srgbClr val="FF0000"/>
                </a:solidFill>
              </a:rPr>
              <a:t>、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影响因素记忆错误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             2</a:t>
            </a:r>
            <a:r>
              <a:rPr lang="zh-CN" altLang="en-US" sz="2400">
                <a:solidFill>
                  <a:srgbClr val="FF0000"/>
                </a:solidFill>
              </a:rPr>
              <a:t>、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没有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意识到质量的变化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1815" y="5492750"/>
            <a:ext cx="6515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方法：找关键词、标</a:t>
            </a:r>
            <a:r>
              <a:rPr lang="zh-CN" altLang="en-US" sz="2400">
                <a:solidFill>
                  <a:srgbClr val="FF0000"/>
                </a:solidFill>
              </a:rPr>
              <a:t>物理量</a:t>
            </a:r>
            <a:endParaRPr lang="zh-CN" altLang="en-US" sz="240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>
            <a:stCxn id="8" idx="2"/>
          </p:cNvCxnSpPr>
          <p:nvPr/>
        </p:nvCxnSpPr>
        <p:spPr>
          <a:xfrm>
            <a:off x="6606540" y="535305"/>
            <a:ext cx="2041525" cy="75057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746365" y="320040"/>
            <a:ext cx="908685" cy="30353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401310" y="860425"/>
            <a:ext cx="3246755" cy="105219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979535" y="393065"/>
            <a:ext cx="120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v</a:t>
            </a:r>
            <a:r>
              <a:rPr lang="zh-CN" altLang="en-US" sz="2000" b="1">
                <a:solidFill>
                  <a:srgbClr val="FF0000"/>
                </a:solidFill>
              </a:rPr>
              <a:t>不变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79535" y="1054735"/>
            <a:ext cx="120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h</a:t>
            </a:r>
            <a:r>
              <a:rPr lang="zh-CN" altLang="en-US" sz="2000" b="1">
                <a:solidFill>
                  <a:srgbClr val="FF0000"/>
                </a:solidFill>
              </a:rPr>
              <a:t>不变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79535" y="1716405"/>
            <a:ext cx="120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m</a:t>
            </a:r>
            <a:r>
              <a:rPr lang="zh-CN" altLang="en-US" sz="2000" b="1">
                <a:solidFill>
                  <a:srgbClr val="FF0000"/>
                </a:solidFill>
              </a:rPr>
              <a:t>变小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8" grpId="0" animBg="1"/>
      <p:bldP spid="9" grpId="0" animBg="1"/>
      <p:bldP spid="10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5879"/>
          <a:stretch>
            <a:fillRect/>
          </a:stretch>
        </p:blipFill>
        <p:spPr>
          <a:xfrm>
            <a:off x="144145" y="205740"/>
            <a:ext cx="8431530" cy="1067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425" y="48895"/>
            <a:ext cx="1285240" cy="2643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1551305"/>
            <a:ext cx="8158480" cy="17964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2965" y="3503930"/>
            <a:ext cx="5085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考点：滑轮组的功、功率、</a:t>
            </a:r>
            <a:r>
              <a:rPr lang="zh-CN" altLang="en-US" sz="2400">
                <a:solidFill>
                  <a:srgbClr val="FF0000"/>
                </a:solidFill>
              </a:rPr>
              <a:t>机械效率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4560" y="4199890"/>
            <a:ext cx="4961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错因：物体端和绳端的物理量用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混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2965" y="4895850"/>
            <a:ext cx="5400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方法：标记题中各物理量，并</a:t>
            </a:r>
            <a:r>
              <a:rPr lang="zh-CN" altLang="en-US" sz="2400">
                <a:solidFill>
                  <a:srgbClr val="FF0000"/>
                </a:solidFill>
              </a:rPr>
              <a:t>用下标进行区分，代入公式时要保证物理量之间是对应</a:t>
            </a:r>
            <a:r>
              <a:rPr lang="zh-CN" altLang="en-US" sz="2400">
                <a:solidFill>
                  <a:srgbClr val="FF0000"/>
                </a:solidFill>
              </a:rPr>
              <a:t>的。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563370" y="673100"/>
            <a:ext cx="906145" cy="36703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469515" y="1055370"/>
            <a:ext cx="1958340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493260" y="1090930"/>
            <a:ext cx="1504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F(</a:t>
            </a:r>
            <a:r>
              <a:rPr lang="zh-CN" altLang="en-US" sz="2400" b="1">
                <a:solidFill>
                  <a:srgbClr val="FF0000"/>
                </a:solidFill>
              </a:rPr>
              <a:t>绳端</a:t>
            </a:r>
            <a:r>
              <a:rPr lang="en-US" altLang="zh-CN" sz="2400" b="1">
                <a:solidFill>
                  <a:srgbClr val="FF0000"/>
                </a:solidFill>
              </a:rPr>
              <a:t>)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046595" y="158750"/>
            <a:ext cx="1285875" cy="3454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7344410" y="504190"/>
            <a:ext cx="426085" cy="673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422390" y="1090930"/>
            <a:ext cx="1490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h(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物体端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)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3" grpId="0" bldLvl="0" animBg="1"/>
      <p:bldP spid="7" grpId="0"/>
      <p:bldP spid="8" grpId="0"/>
      <p:bldP spid="9" grpId="0"/>
      <p:bldP spid="1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4898" t="3386" r="21432" b="4399"/>
          <a:stretch>
            <a:fillRect/>
          </a:stretch>
        </p:blipFill>
        <p:spPr>
          <a:xfrm>
            <a:off x="7103745" y="445135"/>
            <a:ext cx="3971925" cy="25990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68035" y="235585"/>
            <a:ext cx="2296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典型</a:t>
            </a:r>
            <a:r>
              <a:rPr lang="zh-CN" altLang="en-US" sz="3200"/>
              <a:t>错误：</a:t>
            </a:r>
            <a:endParaRPr lang="zh-CN" altLang="en-US" sz="3200"/>
          </a:p>
        </p:txBody>
      </p:sp>
      <p:sp>
        <p:nvSpPr>
          <p:cNvPr id="12" name="任意多边形 11"/>
          <p:cNvSpPr/>
          <p:nvPr/>
        </p:nvSpPr>
        <p:spPr>
          <a:xfrm>
            <a:off x="8785225" y="923925"/>
            <a:ext cx="1191260" cy="368300"/>
          </a:xfrm>
          <a:custGeom>
            <a:avLst/>
            <a:gdLst>
              <a:gd name="connisteX0" fmla="*/ 4515 w 1191552"/>
              <a:gd name="connsiteY0" fmla="*/ 368496 h 368496"/>
              <a:gd name="connisteX1" fmla="*/ 4515 w 1191552"/>
              <a:gd name="connsiteY1" fmla="*/ 303726 h 368496"/>
              <a:gd name="connisteX2" fmla="*/ 4515 w 1191552"/>
              <a:gd name="connsiteY2" fmla="*/ 238956 h 368496"/>
              <a:gd name="connisteX3" fmla="*/ 54680 w 1191552"/>
              <a:gd name="connsiteY3" fmla="*/ 174186 h 368496"/>
              <a:gd name="connisteX4" fmla="*/ 119450 w 1191552"/>
              <a:gd name="connsiteY4" fmla="*/ 131006 h 368496"/>
              <a:gd name="connisteX5" fmla="*/ 184855 w 1191552"/>
              <a:gd name="connsiteY5" fmla="*/ 101796 h 368496"/>
              <a:gd name="connisteX6" fmla="*/ 256610 w 1191552"/>
              <a:gd name="connsiteY6" fmla="*/ 80206 h 368496"/>
              <a:gd name="connisteX7" fmla="*/ 321380 w 1191552"/>
              <a:gd name="connsiteY7" fmla="*/ 37026 h 368496"/>
              <a:gd name="connisteX8" fmla="*/ 386150 w 1191552"/>
              <a:gd name="connsiteY8" fmla="*/ 37026 h 368496"/>
              <a:gd name="connisteX9" fmla="*/ 450920 w 1191552"/>
              <a:gd name="connsiteY9" fmla="*/ 30041 h 368496"/>
              <a:gd name="connisteX10" fmla="*/ 515690 w 1191552"/>
              <a:gd name="connsiteY10" fmla="*/ 23056 h 368496"/>
              <a:gd name="connisteX11" fmla="*/ 595065 w 1191552"/>
              <a:gd name="connsiteY11" fmla="*/ 8451 h 368496"/>
              <a:gd name="connisteX12" fmla="*/ 659835 w 1191552"/>
              <a:gd name="connsiteY12" fmla="*/ 1466 h 368496"/>
              <a:gd name="connisteX13" fmla="*/ 731590 w 1191552"/>
              <a:gd name="connsiteY13" fmla="*/ 1466 h 368496"/>
              <a:gd name="connisteX14" fmla="*/ 796995 w 1191552"/>
              <a:gd name="connsiteY14" fmla="*/ 15436 h 368496"/>
              <a:gd name="connisteX15" fmla="*/ 861765 w 1191552"/>
              <a:gd name="connsiteY15" fmla="*/ 30041 h 368496"/>
              <a:gd name="connisteX16" fmla="*/ 926535 w 1191552"/>
              <a:gd name="connsiteY16" fmla="*/ 58616 h 368496"/>
              <a:gd name="connisteX17" fmla="*/ 991305 w 1191552"/>
              <a:gd name="connsiteY17" fmla="*/ 94811 h 368496"/>
              <a:gd name="connisteX18" fmla="*/ 1056075 w 1191552"/>
              <a:gd name="connsiteY18" fmla="*/ 152596 h 368496"/>
              <a:gd name="connisteX19" fmla="*/ 1120845 w 1191552"/>
              <a:gd name="connsiteY19" fmla="*/ 195776 h 368496"/>
              <a:gd name="connisteX20" fmla="*/ 1185615 w 1191552"/>
              <a:gd name="connsiteY20" fmla="*/ 260546 h 368496"/>
              <a:gd name="connisteX21" fmla="*/ 1185615 w 1191552"/>
              <a:gd name="connsiteY21" fmla="*/ 325316 h 3684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</a:cxnLst>
            <a:rect l="l" t="t" r="r" b="b"/>
            <a:pathLst>
              <a:path w="1191553" h="368496">
                <a:moveTo>
                  <a:pt x="4516" y="368496"/>
                </a:moveTo>
                <a:cubicBezTo>
                  <a:pt x="4516" y="357066"/>
                  <a:pt x="4516" y="329761"/>
                  <a:pt x="4516" y="303726"/>
                </a:cubicBezTo>
                <a:cubicBezTo>
                  <a:pt x="4516" y="277691"/>
                  <a:pt x="-5644" y="264991"/>
                  <a:pt x="4516" y="238956"/>
                </a:cubicBezTo>
                <a:cubicBezTo>
                  <a:pt x="14676" y="212921"/>
                  <a:pt x="31821" y="195776"/>
                  <a:pt x="54681" y="174186"/>
                </a:cubicBezTo>
                <a:cubicBezTo>
                  <a:pt x="77541" y="152596"/>
                  <a:pt x="93416" y="145611"/>
                  <a:pt x="119451" y="131006"/>
                </a:cubicBezTo>
                <a:cubicBezTo>
                  <a:pt x="145486" y="116401"/>
                  <a:pt x="157551" y="111956"/>
                  <a:pt x="184856" y="101796"/>
                </a:cubicBezTo>
                <a:cubicBezTo>
                  <a:pt x="212161" y="91636"/>
                  <a:pt x="229306" y="92906"/>
                  <a:pt x="256611" y="80206"/>
                </a:cubicBezTo>
                <a:cubicBezTo>
                  <a:pt x="283916" y="67506"/>
                  <a:pt x="295346" y="45916"/>
                  <a:pt x="321381" y="37026"/>
                </a:cubicBezTo>
                <a:cubicBezTo>
                  <a:pt x="347416" y="28136"/>
                  <a:pt x="360116" y="38296"/>
                  <a:pt x="386151" y="37026"/>
                </a:cubicBezTo>
                <a:cubicBezTo>
                  <a:pt x="412186" y="35756"/>
                  <a:pt x="424886" y="32581"/>
                  <a:pt x="450921" y="30041"/>
                </a:cubicBezTo>
                <a:cubicBezTo>
                  <a:pt x="476956" y="27501"/>
                  <a:pt x="487116" y="27501"/>
                  <a:pt x="515691" y="23056"/>
                </a:cubicBezTo>
                <a:cubicBezTo>
                  <a:pt x="544266" y="18611"/>
                  <a:pt x="566491" y="12896"/>
                  <a:pt x="595066" y="8451"/>
                </a:cubicBezTo>
                <a:cubicBezTo>
                  <a:pt x="623641" y="4006"/>
                  <a:pt x="632531" y="2736"/>
                  <a:pt x="659836" y="1466"/>
                </a:cubicBezTo>
                <a:cubicBezTo>
                  <a:pt x="687141" y="196"/>
                  <a:pt x="704286" y="-1074"/>
                  <a:pt x="731591" y="1466"/>
                </a:cubicBezTo>
                <a:cubicBezTo>
                  <a:pt x="758896" y="4006"/>
                  <a:pt x="770961" y="9721"/>
                  <a:pt x="796996" y="15436"/>
                </a:cubicBezTo>
                <a:cubicBezTo>
                  <a:pt x="823031" y="21151"/>
                  <a:pt x="835731" y="21151"/>
                  <a:pt x="861766" y="30041"/>
                </a:cubicBezTo>
                <a:cubicBezTo>
                  <a:pt x="887801" y="38931"/>
                  <a:pt x="900501" y="45916"/>
                  <a:pt x="926536" y="58616"/>
                </a:cubicBezTo>
                <a:cubicBezTo>
                  <a:pt x="952571" y="71316"/>
                  <a:pt x="965271" y="75761"/>
                  <a:pt x="991306" y="94811"/>
                </a:cubicBezTo>
                <a:cubicBezTo>
                  <a:pt x="1017341" y="113861"/>
                  <a:pt x="1030041" y="132276"/>
                  <a:pt x="1056076" y="152596"/>
                </a:cubicBezTo>
                <a:cubicBezTo>
                  <a:pt x="1082111" y="172916"/>
                  <a:pt x="1094811" y="174186"/>
                  <a:pt x="1120846" y="195776"/>
                </a:cubicBezTo>
                <a:cubicBezTo>
                  <a:pt x="1146881" y="217366"/>
                  <a:pt x="1172916" y="234511"/>
                  <a:pt x="1185616" y="260546"/>
                </a:cubicBezTo>
                <a:cubicBezTo>
                  <a:pt x="1198316" y="286581"/>
                  <a:pt x="1186886" y="313886"/>
                  <a:pt x="1185616" y="3253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418955" y="1025525"/>
            <a:ext cx="582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×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6785" y="3069590"/>
            <a:ext cx="5973445" cy="539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FF0000"/>
                </a:solidFill>
              </a:rPr>
              <a:t>考点：电路图画实物图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3025140"/>
            <a:ext cx="5626735" cy="16173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026785" y="3608705"/>
            <a:ext cx="5973445" cy="539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FF0000"/>
                </a:solidFill>
              </a:rPr>
              <a:t>错因：分支点确定</a:t>
            </a:r>
            <a:r>
              <a:rPr lang="zh-CN" altLang="en-US" sz="2400">
                <a:solidFill>
                  <a:srgbClr val="FF0000"/>
                </a:solidFill>
              </a:rPr>
              <a:t>错误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26785" y="4217670"/>
            <a:ext cx="5605145" cy="1525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FF0000"/>
                </a:solidFill>
              </a:rPr>
              <a:t>方法：</a:t>
            </a:r>
            <a:r>
              <a:rPr lang="en-US" altLang="zh-CN" sz="2400">
                <a:solidFill>
                  <a:srgbClr val="FF0000"/>
                </a:solidFill>
              </a:rPr>
              <a:t>1</a:t>
            </a:r>
            <a:r>
              <a:rPr lang="zh-CN" altLang="en-US" sz="2400">
                <a:solidFill>
                  <a:srgbClr val="FF0000"/>
                </a:solidFill>
              </a:rPr>
              <a:t>、在已完成的实物图中，根据电路图确定好分支点</a:t>
            </a:r>
            <a:r>
              <a:rPr lang="zh-CN" altLang="en-US" sz="2400">
                <a:solidFill>
                  <a:srgbClr val="FF0000"/>
                </a:solidFill>
              </a:rPr>
              <a:t>位置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             2</a:t>
            </a:r>
            <a:r>
              <a:rPr lang="zh-CN" altLang="en-US" sz="2400">
                <a:solidFill>
                  <a:srgbClr val="FF0000"/>
                </a:solidFill>
              </a:rPr>
              <a:t>、走一遍</a:t>
            </a:r>
            <a:r>
              <a:rPr lang="zh-CN" altLang="en-US" sz="2400">
                <a:solidFill>
                  <a:srgbClr val="FF0000"/>
                </a:solidFill>
              </a:rPr>
              <a:t>电流、进行检查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b="2956"/>
          <a:stretch>
            <a:fillRect/>
          </a:stretch>
        </p:blipFill>
        <p:spPr>
          <a:xfrm>
            <a:off x="52070" y="923925"/>
            <a:ext cx="5866765" cy="173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bldLvl="0" animBg="1"/>
      <p:bldP spid="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7820" y="263525"/>
            <a:ext cx="4787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二、及时巩固、夯实基础</a:t>
            </a:r>
            <a:endParaRPr lang="zh-CN" altLang="en-US" sz="2800"/>
          </a:p>
        </p:txBody>
      </p:sp>
      <p:grpSp>
        <p:nvGrpSpPr>
          <p:cNvPr id="5" name="组合 4"/>
          <p:cNvGrpSpPr/>
          <p:nvPr/>
        </p:nvGrpSpPr>
        <p:grpSpPr>
          <a:xfrm>
            <a:off x="448945" y="974090"/>
            <a:ext cx="11389360" cy="4603750"/>
            <a:chOff x="707" y="1534"/>
            <a:chExt cx="17936" cy="72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7" y="1534"/>
              <a:ext cx="17936" cy="725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51" y="1567"/>
              <a:ext cx="635" cy="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/>
                <a:t>1</a:t>
              </a:r>
              <a:r>
                <a:rPr lang="zh-CN" altLang="en-US"/>
                <a:t>、</a:t>
              </a:r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828925" y="1264285"/>
            <a:ext cx="634365" cy="599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olidFill>
                  <a:srgbClr val="FF0000"/>
                </a:solidFill>
              </a:rPr>
              <a:t>D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5477510"/>
            <a:ext cx="7207250" cy="133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98425" y="226060"/>
            <a:ext cx="12092940" cy="4364990"/>
            <a:chOff x="0" y="999"/>
            <a:chExt cx="19044" cy="68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999"/>
              <a:ext cx="19045" cy="687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98" y="1171"/>
              <a:ext cx="726" cy="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/>
                <a:t>2</a:t>
              </a:r>
              <a:r>
                <a:rPr lang="zh-CN" altLang="en-US"/>
                <a:t>、</a:t>
              </a: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024235" y="396875"/>
            <a:ext cx="922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A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5195"/>
            <a:ext cx="7183120" cy="206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76835" y="171450"/>
            <a:ext cx="12057380" cy="3682365"/>
            <a:chOff x="212" y="361"/>
            <a:chExt cx="17816" cy="503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0" y="361"/>
              <a:ext cx="17538" cy="503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2" y="521"/>
              <a:ext cx="649" cy="5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/>
                <a:t>3</a:t>
              </a:r>
              <a:r>
                <a:rPr lang="zh-CN" altLang="en-US"/>
                <a:t>、</a:t>
              </a:r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75" y="1705610"/>
            <a:ext cx="8158480" cy="17964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5125" y="598805"/>
            <a:ext cx="922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125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70225" y="656590"/>
            <a:ext cx="1195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62.5%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36940" y="656590"/>
            <a:ext cx="922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增大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WPS 演示</Application>
  <PresentationFormat>宽屏</PresentationFormat>
  <Paragraphs>136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谢阳</dc:creator>
  <cp:lastModifiedBy>AN</cp:lastModifiedBy>
  <cp:revision>23</cp:revision>
  <dcterms:created xsi:type="dcterms:W3CDTF">2023-08-09T12:44:00Z</dcterms:created>
  <dcterms:modified xsi:type="dcterms:W3CDTF">2024-12-12T07:08:25Z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2052-12.1.0.19302</vt:lpwstr>
  </property>
</Properties>
</file>