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75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3" r:id="rId18"/>
    <p:sldId id="276" r:id="rId19"/>
    <p:sldId id="272" r:id="rId20"/>
    <p:sldId id="274" r:id="rId21"/>
  </p:sldIdLst>
  <p:sldSz cx="12190413" cy="6859588"/>
  <p:notesSz cx="6858000" cy="9144000"/>
  <p:defaultTextStyle>
    <a:defPPr>
      <a:defRPr lang="zh-CN"/>
    </a:defPPr>
    <a:lvl1pPr marL="0" algn="l" defTabSz="1094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7040" algn="l" defTabSz="1094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4080" algn="l" defTabSz="1094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1119" algn="l" defTabSz="1094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88159" algn="l" defTabSz="1094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35199" algn="l" defTabSz="1094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82239" algn="l" defTabSz="1094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29279" algn="l" defTabSz="1094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76318" algn="l" defTabSz="10940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75" autoAdjust="0"/>
    <p:restoredTop sz="94660"/>
  </p:normalViewPr>
  <p:slideViewPr>
    <p:cSldViewPr>
      <p:cViewPr varScale="1">
        <p:scale>
          <a:sx n="64" d="100"/>
          <a:sy n="64" d="100"/>
        </p:scale>
        <p:origin x="-860" y="-68"/>
      </p:cViewPr>
      <p:guideLst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2" y="2130920"/>
            <a:ext cx="10361851" cy="147036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7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1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8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3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2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29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76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50" y="274703"/>
            <a:ext cx="2742843" cy="58528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2" y="274703"/>
            <a:ext cx="8025355" cy="585288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528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70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40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111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81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3519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22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292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7631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040" indent="0">
              <a:buNone/>
              <a:defRPr sz="2400" b="1"/>
            </a:lvl2pPr>
            <a:lvl3pPr marL="1094080" indent="0">
              <a:buNone/>
              <a:defRPr sz="2200" b="1"/>
            </a:lvl3pPr>
            <a:lvl4pPr marL="1641119" indent="0">
              <a:buNone/>
              <a:defRPr sz="1900" b="1"/>
            </a:lvl4pPr>
            <a:lvl5pPr marL="2188159" indent="0">
              <a:buNone/>
              <a:defRPr sz="1900" b="1"/>
            </a:lvl5pPr>
            <a:lvl6pPr marL="2735199" indent="0">
              <a:buNone/>
              <a:defRPr sz="1900" b="1"/>
            </a:lvl6pPr>
            <a:lvl7pPr marL="3282239" indent="0">
              <a:buNone/>
              <a:defRPr sz="1900" b="1"/>
            </a:lvl7pPr>
            <a:lvl8pPr marL="3829279" indent="0">
              <a:buNone/>
              <a:defRPr sz="1900" b="1"/>
            </a:lvl8pPr>
            <a:lvl9pPr marL="4376318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4" y="1535469"/>
            <a:ext cx="5388332" cy="63991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040" indent="0">
              <a:buNone/>
              <a:defRPr sz="2400" b="1"/>
            </a:lvl2pPr>
            <a:lvl3pPr marL="1094080" indent="0">
              <a:buNone/>
              <a:defRPr sz="2200" b="1"/>
            </a:lvl3pPr>
            <a:lvl4pPr marL="1641119" indent="0">
              <a:buNone/>
              <a:defRPr sz="1900" b="1"/>
            </a:lvl4pPr>
            <a:lvl5pPr marL="2188159" indent="0">
              <a:buNone/>
              <a:defRPr sz="1900" b="1"/>
            </a:lvl5pPr>
            <a:lvl6pPr marL="2735199" indent="0">
              <a:buNone/>
              <a:defRPr sz="1900" b="1"/>
            </a:lvl6pPr>
            <a:lvl7pPr marL="3282239" indent="0">
              <a:buNone/>
              <a:defRPr sz="1900" b="1"/>
            </a:lvl7pPr>
            <a:lvl8pPr marL="3829279" indent="0">
              <a:buNone/>
              <a:defRPr sz="1900" b="1"/>
            </a:lvl8pPr>
            <a:lvl9pPr marL="4376318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4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4" y="273116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4" y="1435435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7040" indent="0">
              <a:buNone/>
              <a:defRPr sz="1400"/>
            </a:lvl2pPr>
            <a:lvl3pPr marL="1094080" indent="0">
              <a:buNone/>
              <a:defRPr sz="1200"/>
            </a:lvl3pPr>
            <a:lvl4pPr marL="1641119" indent="0">
              <a:buNone/>
              <a:defRPr sz="1100"/>
            </a:lvl4pPr>
            <a:lvl5pPr marL="2188159" indent="0">
              <a:buNone/>
              <a:defRPr sz="1100"/>
            </a:lvl5pPr>
            <a:lvl6pPr marL="2735199" indent="0">
              <a:buNone/>
              <a:defRPr sz="1100"/>
            </a:lvl6pPr>
            <a:lvl7pPr marL="3282239" indent="0">
              <a:buNone/>
              <a:defRPr sz="1100"/>
            </a:lvl7pPr>
            <a:lvl8pPr marL="3829279" indent="0">
              <a:buNone/>
              <a:defRPr sz="1100"/>
            </a:lvl8pPr>
            <a:lvl9pPr marL="4376318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1713"/>
            <a:ext cx="7314248" cy="56687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7040" indent="0">
              <a:buNone/>
              <a:defRPr sz="3400"/>
            </a:lvl2pPr>
            <a:lvl3pPr marL="1094080" indent="0">
              <a:buNone/>
              <a:defRPr sz="2900"/>
            </a:lvl3pPr>
            <a:lvl4pPr marL="1641119" indent="0">
              <a:buNone/>
              <a:defRPr sz="2400"/>
            </a:lvl4pPr>
            <a:lvl5pPr marL="2188159" indent="0">
              <a:buNone/>
              <a:defRPr sz="2400"/>
            </a:lvl5pPr>
            <a:lvl6pPr marL="2735199" indent="0">
              <a:buNone/>
              <a:defRPr sz="2400"/>
            </a:lvl6pPr>
            <a:lvl7pPr marL="3282239" indent="0">
              <a:buNone/>
              <a:defRPr sz="2400"/>
            </a:lvl7pPr>
            <a:lvl8pPr marL="3829279" indent="0">
              <a:buNone/>
              <a:defRPr sz="2400"/>
            </a:lvl8pPr>
            <a:lvl9pPr marL="4376318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8582"/>
            <a:ext cx="7314248" cy="805049"/>
          </a:xfrm>
        </p:spPr>
        <p:txBody>
          <a:bodyPr/>
          <a:lstStyle>
            <a:lvl1pPr marL="0" indent="0">
              <a:buNone/>
              <a:defRPr sz="1700"/>
            </a:lvl1pPr>
            <a:lvl2pPr marL="547040" indent="0">
              <a:buNone/>
              <a:defRPr sz="1400"/>
            </a:lvl2pPr>
            <a:lvl3pPr marL="1094080" indent="0">
              <a:buNone/>
              <a:defRPr sz="1200"/>
            </a:lvl3pPr>
            <a:lvl4pPr marL="1641119" indent="0">
              <a:buNone/>
              <a:defRPr sz="1100"/>
            </a:lvl4pPr>
            <a:lvl5pPr marL="2188159" indent="0">
              <a:buNone/>
              <a:defRPr sz="1100"/>
            </a:lvl5pPr>
            <a:lvl6pPr marL="2735199" indent="0">
              <a:buNone/>
              <a:defRPr sz="1100"/>
            </a:lvl6pPr>
            <a:lvl7pPr marL="3282239" indent="0">
              <a:buNone/>
              <a:defRPr sz="1100"/>
            </a:lvl7pPr>
            <a:lvl8pPr marL="3829279" indent="0">
              <a:buNone/>
              <a:defRPr sz="1100"/>
            </a:lvl8pPr>
            <a:lvl9pPr marL="4376318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109408" tIns="54704" rIns="109408" bIns="5470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109408" tIns="54704" rIns="109408" bIns="5470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7824"/>
            <a:ext cx="2844430" cy="365209"/>
          </a:xfrm>
          <a:prstGeom prst="rect">
            <a:avLst/>
          </a:prstGeom>
        </p:spPr>
        <p:txBody>
          <a:bodyPr vert="horz" lIns="109408" tIns="54704" rIns="109408" bIns="5470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9" y="6357824"/>
            <a:ext cx="3860297" cy="365209"/>
          </a:xfrm>
          <a:prstGeom prst="rect">
            <a:avLst/>
          </a:prstGeom>
        </p:spPr>
        <p:txBody>
          <a:bodyPr vert="horz" lIns="109408" tIns="54704" rIns="109408" bIns="5470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7824"/>
            <a:ext cx="2844430" cy="365209"/>
          </a:xfrm>
          <a:prstGeom prst="rect">
            <a:avLst/>
          </a:prstGeom>
        </p:spPr>
        <p:txBody>
          <a:bodyPr vert="horz" lIns="109408" tIns="54704" rIns="109408" bIns="5470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094080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0280" indent="-410280" algn="l" defTabSz="1094080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8940" indent="-341900" algn="l" defTabSz="1094080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67600" indent="-273520" algn="l" defTabSz="109408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4639" indent="-273520" algn="l" defTabSz="10940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1679" indent="-273520" algn="l" defTabSz="10940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8719" indent="-273520" algn="l" defTabSz="10940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55759" indent="-273520" algn="l" defTabSz="10940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02799" indent="-273520" algn="l" defTabSz="10940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49838" indent="-273520" algn="l" defTabSz="10940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40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7040" algn="l" defTabSz="10940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4080" algn="l" defTabSz="10940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1119" algn="l" defTabSz="10940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88159" algn="l" defTabSz="10940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5199" algn="l" defTabSz="10940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2239" algn="l" defTabSz="10940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9279" algn="l" defTabSz="10940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76318" algn="l" defTabSz="10940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image" Target="../media/image13.jpe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../media/image12.png"/><Relationship Id="rId5" Type="http://schemas.openxmlformats.org/officeDocument/2006/relationships/tags" Target="../tags/tag5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7.xml"/><Relationship Id="rId9" Type="http://schemas.openxmlformats.org/officeDocument/2006/relationships/tags" Target="../tags/tag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image" Target="../media/image18.png"/><Relationship Id="rId3" Type="http://schemas.openxmlformats.org/officeDocument/2006/relationships/video" Target="../media/media1.mp4"/><Relationship Id="rId7" Type="http://schemas.openxmlformats.org/officeDocument/2006/relationships/tags" Target="../tags/tag70.xml"/><Relationship Id="rId12" Type="http://schemas.openxmlformats.org/officeDocument/2006/relationships/image" Target="../media/image24.svg"/><Relationship Id="rId2" Type="http://schemas.microsoft.com/office/2007/relationships/media" Target="../media/media1.mp4"/><Relationship Id="rId1" Type="http://schemas.openxmlformats.org/officeDocument/2006/relationships/tags" Target="../tags/tag66.xml"/><Relationship Id="rId6" Type="http://schemas.openxmlformats.org/officeDocument/2006/relationships/tags" Target="../tags/tag69.xml"/><Relationship Id="rId11" Type="http://schemas.openxmlformats.org/officeDocument/2006/relationships/image" Target="../media/image17.png"/><Relationship Id="rId5" Type="http://schemas.openxmlformats.org/officeDocument/2006/relationships/tags" Target="../tags/tag68.xml"/><Relationship Id="rId10" Type="http://schemas.openxmlformats.org/officeDocument/2006/relationships/image" Target="../media/image16.png"/><Relationship Id="rId4" Type="http://schemas.openxmlformats.org/officeDocument/2006/relationships/tags" Target="../tags/tag67.xml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tags" Target="../tags/tag83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5" Type="http://schemas.openxmlformats.org/officeDocument/2006/relationships/tags" Target="../tags/tag76.xml"/><Relationship Id="rId10" Type="http://schemas.openxmlformats.org/officeDocument/2006/relationships/tags" Target="../tags/tag81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20.jpe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95.xml"/><Relationship Id="rId10" Type="http://schemas.openxmlformats.org/officeDocument/2006/relationships/tags" Target="../tags/tag100.xml"/><Relationship Id="rId4" Type="http://schemas.openxmlformats.org/officeDocument/2006/relationships/tags" Target="../tags/tag94.xml"/><Relationship Id="rId9" Type="http://schemas.openxmlformats.org/officeDocument/2006/relationships/tags" Target="../tags/tag9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18" Type="http://schemas.openxmlformats.org/officeDocument/2006/relationships/image" Target="../media/image22.jpeg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17" Type="http://schemas.openxmlformats.org/officeDocument/2006/relationships/image" Target="../media/image21.jpeg"/><Relationship Id="rId2" Type="http://schemas.openxmlformats.org/officeDocument/2006/relationships/tags" Target="../tags/tag10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24.jpeg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5" Type="http://schemas.openxmlformats.org/officeDocument/2006/relationships/tags" Target="../tags/tag105.xml"/><Relationship Id="rId15" Type="http://schemas.openxmlformats.org/officeDocument/2006/relationships/tags" Target="../tags/tag115.xml"/><Relationship Id="rId10" Type="http://schemas.openxmlformats.org/officeDocument/2006/relationships/tags" Target="../tags/tag110.xml"/><Relationship Id="rId19" Type="http://schemas.openxmlformats.org/officeDocument/2006/relationships/image" Target="../media/image23.jpeg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tags" Target="../tags/tag1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image" Target="../media/image25.jpeg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6" Type="http://schemas.openxmlformats.org/officeDocument/2006/relationships/image" Target="../media/image28.jpeg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5" Type="http://schemas.openxmlformats.org/officeDocument/2006/relationships/tags" Target="../tags/tag120.xml"/><Relationship Id="rId15" Type="http://schemas.openxmlformats.org/officeDocument/2006/relationships/image" Target="../media/image27.png"/><Relationship Id="rId10" Type="http://schemas.openxmlformats.org/officeDocument/2006/relationships/tags" Target="../tags/tag125.xml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jpe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image" Target="../media/image6.jpe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8.jpeg"/><Relationship Id="rId5" Type="http://schemas.openxmlformats.org/officeDocument/2006/relationships/tags" Target="../tags/tag23.xml"/><Relationship Id="rId10" Type="http://schemas.openxmlformats.org/officeDocument/2006/relationships/image" Target="../media/image7.jpe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10.jpe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../media/image9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1.xml"/><Relationship Id="rId10" Type="http://schemas.openxmlformats.org/officeDocument/2006/relationships/tags" Target="../tags/tag36.xml"/><Relationship Id="rId4" Type="http://schemas.openxmlformats.org/officeDocument/2006/relationships/tags" Target="../tags/tag30.xml"/><Relationship Id="rId9" Type="http://schemas.openxmlformats.org/officeDocument/2006/relationships/tags" Target="../tags/tag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2" Type="http://schemas.openxmlformats.org/officeDocument/2006/relationships/tags" Target="../tags/tag38.xml"/><Relationship Id="rId16" Type="http://schemas.openxmlformats.org/officeDocument/2006/relationships/image" Target="../media/image11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718942" y="2709714"/>
            <a:ext cx="8306393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秦汉时期的科技与文化</a:t>
            </a:r>
            <a:endParaRPr lang="en-US" altLang="zh-CN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 </a:t>
            </a:r>
            <a:r>
              <a:rPr lang="en-US" altLang="zh-C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——</a:t>
            </a:r>
            <a:r>
              <a:rPr lang="zh-CN" alt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古今一脉 文韵悠长</a:t>
            </a:r>
            <a:endParaRPr lang="zh-CN" alt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08034" y="-110671"/>
            <a:ext cx="2465646" cy="7003710"/>
            <a:chOff x="225" y="2411"/>
            <a:chExt cx="3016" cy="8567"/>
          </a:xfrm>
        </p:grpSpPr>
        <p:pic>
          <p:nvPicPr>
            <p:cNvPr id="19" name="图片 18" descr="2726dfd2-7c4a-48d6-a8b0-01d959b21ba9"/>
            <p:cNvPicPr>
              <a:picLocks noChangeAspect="1"/>
            </p:cNvPicPr>
            <p:nvPr/>
          </p:nvPicPr>
          <p:blipFill>
            <a:blip r:embed="rId3"/>
            <a:srcRect r="44860"/>
            <a:stretch>
              <a:fillRect/>
            </a:stretch>
          </p:blipFill>
          <p:spPr>
            <a:xfrm>
              <a:off x="225" y="2411"/>
              <a:ext cx="2399" cy="8567"/>
            </a:xfrm>
            <a:prstGeom prst="rect">
              <a:avLst/>
            </a:prstGeom>
          </p:spPr>
        </p:pic>
        <p:sp>
          <p:nvSpPr>
            <p:cNvPr id="20" name="文本框 8"/>
            <p:cNvSpPr txBox="1"/>
            <p:nvPr>
              <p:custDataLst>
                <p:tags r:id="rId1"/>
              </p:custDataLst>
            </p:nvPr>
          </p:nvSpPr>
          <p:spPr>
            <a:xfrm>
              <a:off x="2394" y="5861"/>
              <a:ext cx="847" cy="4688"/>
            </a:xfrm>
            <a:prstGeom prst="rect">
              <a:avLst/>
            </a:prstGeom>
            <a:noFill/>
          </p:spPr>
          <p:txBody>
            <a:bodyPr vert="eaVert" wrap="none" rtlCol="0">
              <a:noAutofit/>
            </a:bodyPr>
            <a:lstStyle/>
            <a:p>
              <a:pPr algn="ctr">
                <a:buNone/>
              </a:pPr>
              <a:r>
                <a:rPr lang="zh-CN" altLang="en-US" sz="2800" b="1" dirty="0" smtClean="0">
                  <a:solidFill>
                    <a:schemeClr val="tx1"/>
                  </a:solidFill>
                  <a:latin typeface="江西拙楷" panose="02010600040101010101" charset="-122"/>
                  <a:ea typeface="江西拙楷" panose="02010600040101010101" charset="-122"/>
                  <a:sym typeface="+mn-ea"/>
                </a:rPr>
                <a:t>云梦睡虎地秦简：九九表</a:t>
              </a:r>
              <a:endParaRPr lang="zh-CN" altLang="en-US" sz="2800" b="1" dirty="0">
                <a:solidFill>
                  <a:schemeClr val="tx1"/>
                </a:solidFill>
                <a:latin typeface="江西拙楷" panose="02010600040101010101" charset="-122"/>
                <a:ea typeface="江西拙楷" panose="02010600040101010101" charset="-122"/>
                <a:sym typeface="+mn-ea"/>
              </a:endParaRPr>
            </a:p>
          </p:txBody>
        </p:sp>
      </p:grpSp>
      <p:sp>
        <p:nvSpPr>
          <p:cNvPr id="2" name="圆角矩形标注 1"/>
          <p:cNvSpPr/>
          <p:nvPr/>
        </p:nvSpPr>
        <p:spPr>
          <a:xfrm>
            <a:off x="4222998" y="765498"/>
            <a:ext cx="5472608" cy="1512168"/>
          </a:xfrm>
          <a:prstGeom prst="wedgeRoundRectCallout">
            <a:avLst>
              <a:gd name="adj1" fmla="val -80766"/>
              <a:gd name="adj2" fmla="val 6381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367014" y="981522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抄录较为完整的乘法口诀，反应秦朝对乘法口诀的推广和应用。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790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44"/>
          <p:cNvSpPr txBox="1"/>
          <p:nvPr>
            <p:custDataLst>
              <p:tags r:id="rId1"/>
            </p:custDataLst>
          </p:nvPr>
        </p:nvSpPr>
        <p:spPr>
          <a:xfrm>
            <a:off x="1656473" y="1218247"/>
            <a:ext cx="101682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00000"/>
              </a:lnSpc>
            </a:pPr>
            <a:r>
              <a:rPr lang="zh-CN" altLang="en-US" sz="3000" b="1" dirty="0"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总结了关中地区的农业生产经验，提出改良土地、适度施肥、合理密植等农业生产方法。</a:t>
            </a:r>
          </a:p>
        </p:txBody>
      </p:sp>
      <p:sp>
        <p:nvSpPr>
          <p:cNvPr id="14" name="文本框 4"/>
          <p:cNvSpPr txBox="1"/>
          <p:nvPr>
            <p:custDataLst>
              <p:tags r:id="rId2"/>
            </p:custDataLst>
          </p:nvPr>
        </p:nvSpPr>
        <p:spPr>
          <a:xfrm>
            <a:off x="454418" y="1216342"/>
            <a:ext cx="944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0" lang="zh-CN" altLang="en-US" sz="300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内容</a:t>
            </a:r>
          </a:p>
        </p:txBody>
      </p:sp>
      <p:cxnSp>
        <p:nvCxnSpPr>
          <p:cNvPr id="15" name="直接连接符 372"/>
          <p:cNvCxnSpPr/>
          <p:nvPr>
            <p:custDataLst>
              <p:tags r:id="rId3"/>
            </p:custDataLst>
          </p:nvPr>
        </p:nvCxnSpPr>
        <p:spPr>
          <a:xfrm>
            <a:off x="481723" y="2402522"/>
            <a:ext cx="11357610" cy="0"/>
          </a:xfrm>
          <a:prstGeom prst="line">
            <a:avLst/>
          </a:prstGeom>
          <a:ln w="25400" cap="flat" cmpd="sng">
            <a:solidFill>
              <a:srgbClr val="76C99D"/>
            </a:solidFill>
            <a:prstDash val="dash"/>
            <a:headEnd type="none" w="med" len="med"/>
            <a:tailEnd type="none" w="med" len="med"/>
          </a:ln>
        </p:spPr>
      </p:cxnSp>
      <p:grpSp>
        <p:nvGrpSpPr>
          <p:cNvPr id="16" name="组合 15"/>
          <p:cNvGrpSpPr/>
          <p:nvPr/>
        </p:nvGrpSpPr>
        <p:grpSpPr>
          <a:xfrm>
            <a:off x="7180973" y="2523807"/>
            <a:ext cx="2134235" cy="3594100"/>
            <a:chOff x="7635" y="4878"/>
            <a:chExt cx="3361" cy="5660"/>
          </a:xfrm>
        </p:grpSpPr>
        <p:pic>
          <p:nvPicPr>
            <p:cNvPr id="17" name="图片 16"/>
            <p:cNvPicPr/>
            <p:nvPr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7635" y="4878"/>
              <a:ext cx="3361" cy="4838"/>
            </a:xfrm>
            <a:prstGeom prst="rect">
              <a:avLst/>
            </a:prstGeom>
          </p:spPr>
        </p:pic>
        <p:sp>
          <p:nvSpPr>
            <p:cNvPr id="18" name="文本框 45"/>
            <p:cNvSpPr txBox="1"/>
            <p:nvPr>
              <p:custDataLst>
                <p:tags r:id="rId9"/>
              </p:custDataLst>
            </p:nvPr>
          </p:nvSpPr>
          <p:spPr>
            <a:xfrm>
              <a:off x="8597" y="9716"/>
              <a:ext cx="14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zh-CN" altLang="en-US" sz="2800">
                  <a:solidFill>
                    <a:schemeClr val="tx1"/>
                  </a:solidFill>
                  <a:latin typeface="江西拙楷" panose="02010600040101010101" charset="-122"/>
                  <a:ea typeface="江西拙楷" panose="02010600040101010101" charset="-122"/>
                  <a:sym typeface="+mn-ea"/>
                </a:rPr>
                <a:t>漏壶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281553" y="2864802"/>
            <a:ext cx="2653665" cy="3245485"/>
            <a:chOff x="11049" y="5487"/>
            <a:chExt cx="4179" cy="5111"/>
          </a:xfrm>
        </p:grpSpPr>
        <p:pic>
          <p:nvPicPr>
            <p:cNvPr id="20" name="图片 19" descr="IMG_4413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866" t="4324" r="4553" b="7815"/>
            <a:stretch>
              <a:fillRect/>
            </a:stretch>
          </p:blipFill>
          <p:spPr>
            <a:xfrm>
              <a:off x="11049" y="5487"/>
              <a:ext cx="4179" cy="4159"/>
            </a:xfrm>
            <a:prstGeom prst="rect">
              <a:avLst/>
            </a:prstGeom>
          </p:spPr>
        </p:pic>
        <p:sp>
          <p:nvSpPr>
            <p:cNvPr id="21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2461" y="9776"/>
              <a:ext cx="14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zh-CN" altLang="en-US" sz="2800">
                  <a:solidFill>
                    <a:schemeClr val="tx1"/>
                  </a:solidFill>
                  <a:latin typeface="江西拙楷" panose="02010600040101010101" charset="-122"/>
                  <a:ea typeface="江西拙楷" panose="02010600040101010101" charset="-122"/>
                  <a:sym typeface="+mn-ea"/>
                </a:rPr>
                <a:t>日晷</a:t>
              </a:r>
            </a:p>
          </p:txBody>
        </p:sp>
      </p:grpSp>
      <p:sp>
        <p:nvSpPr>
          <p:cNvPr id="22" name="文本框 7"/>
          <p:cNvSpPr txBox="1"/>
          <p:nvPr>
            <p:custDataLst>
              <p:tags r:id="rId4"/>
            </p:custDataLst>
          </p:nvPr>
        </p:nvSpPr>
        <p:spPr>
          <a:xfrm>
            <a:off x="454418" y="2922429"/>
            <a:ext cx="6939280" cy="10147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Wingdings" panose="05000000000000000000" charset="0"/>
              <a:buChar char=""/>
            </a:pPr>
            <a:r>
              <a:rPr lang="zh-CN" altLang="en-US" sz="3200" b="1" dirty="0">
                <a:solidFill>
                  <a:srgbClr val="C8442D"/>
                </a:solidFill>
                <a:latin typeface="字体圈欣意吉祥宋" panose="00000500000000000000" charset="-122"/>
                <a:ea typeface="字体圈欣意吉祥宋" panose="00000500000000000000" charset="-122"/>
                <a:cs typeface="字体圈欣意吉祥宋" panose="00000500000000000000" charset="-122"/>
              </a:rPr>
              <a:t>秦朝</a:t>
            </a:r>
            <a:r>
              <a:rPr lang="zh-CN" altLang="en-US" sz="3200" b="1" dirty="0">
                <a:latin typeface="字体圈欣意吉祥宋" panose="00000500000000000000" charset="-122"/>
                <a:ea typeface="字体圈欣意吉祥宋" panose="00000500000000000000" charset="-122"/>
                <a:cs typeface="字体圈欣意吉祥宋" panose="00000500000000000000" charset="-122"/>
              </a:rPr>
              <a:t>颁布</a:t>
            </a:r>
            <a:r>
              <a:rPr lang="zh-CN" altLang="en-US" sz="3200" b="1" dirty="0">
                <a:solidFill>
                  <a:srgbClr val="C8442D"/>
                </a:solidFill>
                <a:latin typeface="字体圈欣意吉祥宋" panose="00000500000000000000" charset="-122"/>
                <a:ea typeface="字体圈欣意吉祥宋" panose="00000500000000000000" charset="-122"/>
                <a:cs typeface="字体圈欣意吉祥宋" panose="00000500000000000000" charset="-122"/>
              </a:rPr>
              <a:t>统一历法</a:t>
            </a:r>
            <a:r>
              <a:rPr lang="zh-CN" altLang="en-US" sz="3200" b="1" dirty="0">
                <a:latin typeface="字体圈欣意吉祥宋" panose="00000500000000000000" charset="-122"/>
                <a:ea typeface="字体圈欣意吉祥宋" panose="00000500000000000000" charset="-122"/>
                <a:cs typeface="字体圈欣意吉祥宋" panose="00000500000000000000" charset="-122"/>
              </a:rPr>
              <a:t>，</a:t>
            </a:r>
            <a:r>
              <a:rPr lang="zh-CN" altLang="en-US" sz="3200" b="1" dirty="0">
                <a:solidFill>
                  <a:srgbClr val="C8442D"/>
                </a:solidFill>
                <a:latin typeface="字体圈欣意吉祥宋" panose="00000500000000000000" charset="-122"/>
                <a:ea typeface="字体圈欣意吉祥宋" panose="00000500000000000000" charset="-122"/>
                <a:cs typeface="字体圈欣意吉祥宋" panose="00000500000000000000" charset="-122"/>
              </a:rPr>
              <a:t>指导农业</a:t>
            </a:r>
            <a:r>
              <a:rPr lang="zh-CN" altLang="en-US" sz="3200" b="1" dirty="0">
                <a:latin typeface="字体圈欣意吉祥宋" panose="00000500000000000000" charset="-122"/>
                <a:ea typeface="字体圈欣意吉祥宋" panose="00000500000000000000" charset="-122"/>
                <a:cs typeface="字体圈欣意吉祥宋" panose="00000500000000000000" charset="-122"/>
              </a:rPr>
              <a:t>生产和社会生活。</a:t>
            </a:r>
          </a:p>
        </p:txBody>
      </p:sp>
      <p:sp>
        <p:nvSpPr>
          <p:cNvPr id="25" name="文本框 8"/>
          <p:cNvSpPr txBox="1"/>
          <p:nvPr>
            <p:custDataLst>
              <p:tags r:id="rId5"/>
            </p:custDataLst>
          </p:nvPr>
        </p:nvSpPr>
        <p:spPr>
          <a:xfrm>
            <a:off x="454418" y="3902234"/>
            <a:ext cx="6679565" cy="10147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Wingdings" panose="05000000000000000000" charset="0"/>
              <a:buChar char=""/>
            </a:pPr>
            <a:r>
              <a:rPr lang="zh-CN" altLang="en-US" sz="3200" b="1" dirty="0">
                <a:solidFill>
                  <a:srgbClr val="C8442D"/>
                </a:solidFill>
                <a:latin typeface="字体圈欣意吉祥宋" panose="00000500000000000000" charset="-122"/>
                <a:ea typeface="字体圈欣意吉祥宋" panose="00000500000000000000" charset="-122"/>
                <a:cs typeface="字体圈欣意吉祥宋" panose="00000500000000000000" charset="-122"/>
              </a:rPr>
              <a:t>两汉时期</a:t>
            </a:r>
            <a:r>
              <a:rPr lang="zh-CN" altLang="en-US" sz="3200" b="1" dirty="0">
                <a:latin typeface="字体圈欣意吉祥宋" panose="00000500000000000000" charset="-122"/>
                <a:ea typeface="字体圈欣意吉祥宋" panose="00000500000000000000" charset="-122"/>
              </a:rPr>
              <a:t>，已使用漏壶、日晷等</a:t>
            </a:r>
            <a:r>
              <a:rPr lang="zh-CN" altLang="en-US" sz="3200" b="1" dirty="0">
                <a:solidFill>
                  <a:srgbClr val="C8442D"/>
                </a:solidFill>
                <a:latin typeface="字体圈欣意吉祥宋" panose="00000500000000000000" charset="-122"/>
                <a:ea typeface="字体圈欣意吉祥宋" panose="00000500000000000000" charset="-122"/>
                <a:cs typeface="字体圈欣意吉祥宋" panose="00000500000000000000" charset="-122"/>
              </a:rPr>
              <a:t>计时工具</a:t>
            </a:r>
            <a:r>
              <a:rPr lang="zh-CN" altLang="en-US" sz="3200" b="1" dirty="0">
                <a:latin typeface="字体圈欣意吉祥宋" panose="00000500000000000000" charset="-122"/>
                <a:ea typeface="字体圈欣意吉祥宋" panose="00000500000000000000" charset="-122"/>
              </a:rPr>
              <a:t>，颁布</a:t>
            </a:r>
            <a:r>
              <a:rPr lang="zh-CN" altLang="en-US" sz="3200" b="1" dirty="0">
                <a:solidFill>
                  <a:srgbClr val="C8442D"/>
                </a:solidFill>
                <a:latin typeface="字体圈欣意吉祥宋" panose="00000500000000000000" charset="-122"/>
                <a:ea typeface="字体圈欣意吉祥宋" panose="00000500000000000000" charset="-122"/>
                <a:cs typeface="字体圈欣意吉祥宋" panose="00000500000000000000" charset="-122"/>
              </a:rPr>
              <a:t>更完备历法</a:t>
            </a:r>
            <a:r>
              <a:rPr lang="zh-CN" altLang="en-US" sz="3200" b="1" dirty="0">
                <a:latin typeface="字体圈欣意吉祥宋" panose="00000500000000000000" charset="-122"/>
                <a:ea typeface="字体圈欣意吉祥宋" panose="00000500000000000000" charset="-122"/>
              </a:rPr>
              <a:t>。</a:t>
            </a:r>
          </a:p>
        </p:txBody>
      </p:sp>
      <p:sp>
        <p:nvSpPr>
          <p:cNvPr id="26" name="文本框 9"/>
          <p:cNvSpPr txBox="1"/>
          <p:nvPr>
            <p:custDataLst>
              <p:tags r:id="rId6"/>
            </p:custDataLst>
          </p:nvPr>
        </p:nvSpPr>
        <p:spPr>
          <a:xfrm>
            <a:off x="454418" y="4961414"/>
            <a:ext cx="6455410" cy="10147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Wingdings" panose="05000000000000000000" charset="0"/>
              <a:buChar char=""/>
            </a:pPr>
            <a:r>
              <a:rPr lang="zh-CN" altLang="en-US" sz="3200" b="1" dirty="0">
                <a:solidFill>
                  <a:srgbClr val="C8442D"/>
                </a:solidFill>
                <a:latin typeface="字体圈欣意吉祥宋" panose="00000500000000000000" charset="-122"/>
                <a:ea typeface="字体圈欣意吉祥宋" panose="00000500000000000000" charset="-122"/>
                <a:cs typeface="字体圈欣意吉祥宋" panose="00000500000000000000" charset="-122"/>
              </a:rPr>
              <a:t>东汉张衡</a:t>
            </a:r>
            <a:r>
              <a:rPr lang="zh-CN" altLang="en-US" sz="3200" b="1" dirty="0">
                <a:latin typeface="字体圈欣意吉祥宋" panose="00000500000000000000" charset="-122"/>
                <a:ea typeface="字体圈欣意吉祥宋" panose="00000500000000000000" charset="-122"/>
              </a:rPr>
              <a:t>改进的</a:t>
            </a:r>
            <a:r>
              <a:rPr lang="zh-CN" altLang="en-US" sz="3200" b="1" dirty="0">
                <a:solidFill>
                  <a:srgbClr val="C8442D"/>
                </a:solidFill>
                <a:latin typeface="字体圈欣意吉祥宋" panose="00000500000000000000" charset="-122"/>
                <a:ea typeface="字体圈欣意吉祥宋" panose="00000500000000000000" charset="-122"/>
                <a:cs typeface="字体圈欣意吉祥宋" panose="00000500000000000000" charset="-122"/>
              </a:rPr>
              <a:t>浑天仪</a:t>
            </a:r>
            <a:r>
              <a:rPr lang="zh-CN" altLang="en-US" sz="3200" b="1" dirty="0">
                <a:latin typeface="字体圈欣意吉祥宋" panose="00000500000000000000" charset="-122"/>
                <a:ea typeface="字体圈欣意吉祥宋" panose="00000500000000000000" charset="-122"/>
              </a:rPr>
              <a:t>，发明了</a:t>
            </a:r>
            <a:r>
              <a:rPr lang="zh-CN" altLang="en-US" sz="3200" b="1" dirty="0">
                <a:solidFill>
                  <a:srgbClr val="C8442D"/>
                </a:solidFill>
                <a:latin typeface="字体圈欣意吉祥宋" panose="00000500000000000000" charset="-122"/>
                <a:ea typeface="字体圈欣意吉祥宋" panose="00000500000000000000" charset="-122"/>
                <a:cs typeface="字体圈欣意吉祥宋" panose="00000500000000000000" charset="-122"/>
              </a:rPr>
              <a:t>候风地动仪</a:t>
            </a:r>
            <a:r>
              <a:rPr lang="zh-CN" altLang="en-US" sz="3200" b="1" dirty="0">
                <a:latin typeface="字体圈欣意吉祥宋" panose="00000500000000000000" charset="-122"/>
                <a:ea typeface="字体圈欣意吉祥宋" panose="00000500000000000000" charset="-122"/>
              </a:rPr>
              <a:t>。</a:t>
            </a:r>
          </a:p>
        </p:txBody>
      </p:sp>
      <p:sp>
        <p:nvSpPr>
          <p:cNvPr id="27" name="圆角矩形 27">
            <a:extLst>
              <a:ext uri="{FF2B5EF4-FFF2-40B4-BE49-F238E27FC236}">
                <a16:creationId xmlns:a16="http://schemas.microsoft.com/office/drawing/2014/main" xmlns="" id="{271920F0-E063-2397-ED5B-A0FBD0BE8E3A}"/>
              </a:ext>
            </a:extLst>
          </p:cNvPr>
          <p:cNvSpPr/>
          <p:nvPr/>
        </p:nvSpPr>
        <p:spPr>
          <a:xfrm>
            <a:off x="180444" y="415167"/>
            <a:ext cx="4834642" cy="578598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3.</a:t>
            </a:r>
            <a:r>
              <a:rPr lang="zh-CN" altLang="en-US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农学著作</a:t>
            </a: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——《</a:t>
            </a:r>
            <a:r>
              <a:rPr lang="zh-CN" altLang="en-US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氾胜之书</a:t>
            </a: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》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146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2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2"/>
          <p:cNvSpPr>
            <a:spLocks noGrp="1"/>
          </p:cNvSpPr>
          <p:nvPr>
            <p:ph idx="1"/>
          </p:nvPr>
        </p:nvSpPr>
        <p:spPr>
          <a:xfrm>
            <a:off x="406574" y="1341562"/>
            <a:ext cx="8645338" cy="1746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材料一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（华佗）精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方药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，合汤不过数种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若当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灸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，不过一两处，病亦应除。若当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针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，亦不过一两处。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——《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三国志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华佗传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</p:txBody>
      </p:sp>
      <p:sp>
        <p:nvSpPr>
          <p:cNvPr id="14" name="矩形 13"/>
          <p:cNvSpPr/>
          <p:nvPr/>
        </p:nvSpPr>
        <p:spPr>
          <a:xfrm>
            <a:off x="402196" y="1325283"/>
            <a:ext cx="8645338" cy="1744471"/>
          </a:xfrm>
          <a:prstGeom prst="rect">
            <a:avLst/>
          </a:prstGeom>
          <a:noFill/>
          <a:ln w="412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33698" y="3213770"/>
            <a:ext cx="8672029" cy="1504375"/>
          </a:xfrm>
          <a:prstGeom prst="rect">
            <a:avLst/>
          </a:prstGeom>
        </p:spPr>
        <p:txBody>
          <a:bodyPr vert="horz" lIns="109408" tIns="54704" rIns="109408" bIns="54704" rtlCol="0">
            <a:noAutofit/>
          </a:bodyPr>
          <a:lstStyle>
            <a:lvl1pPr marL="410280" indent="-410280" algn="l" defTabSz="1094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8940" indent="-341900" algn="l" defTabSz="10940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7600" indent="-273520" algn="l" defTabSz="1094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4639" indent="-273520" algn="l" defTabSz="10940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1679" indent="-273520" algn="l" defTabSz="109408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08719" indent="-273520" algn="l" defTabSz="1094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55759" indent="-273520" algn="l" defTabSz="1094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799" indent="-273520" algn="l" defTabSz="1094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49838" indent="-273520" algn="l" defTabSz="1094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材料二  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以酒服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麻沸散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，既醉无所觉，因刳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</a:t>
            </a:r>
            <a:r>
              <a:rPr lang="en-US" altLang="zh-CN" sz="2800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kū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，剖开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)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破腹背，抽割积聚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肿块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)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r">
              <a:buFont typeface="Arial" pitchFamily="34" charset="0"/>
              <a:buNone/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后汉书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华佗传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</p:txBody>
      </p:sp>
      <p:sp>
        <p:nvSpPr>
          <p:cNvPr id="16" name="矩形 15"/>
          <p:cNvSpPr/>
          <p:nvPr/>
        </p:nvSpPr>
        <p:spPr>
          <a:xfrm>
            <a:off x="375505" y="3248758"/>
            <a:ext cx="8672029" cy="1502229"/>
          </a:xfrm>
          <a:prstGeom prst="rect">
            <a:avLst/>
          </a:prstGeom>
          <a:noFill/>
          <a:ln w="412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2"/>
          <p:cNvSpPr txBox="1">
            <a:spLocks/>
          </p:cNvSpPr>
          <p:nvPr/>
        </p:nvSpPr>
        <p:spPr>
          <a:xfrm>
            <a:off x="420536" y="4916722"/>
            <a:ext cx="7389047" cy="1576677"/>
          </a:xfrm>
          <a:prstGeom prst="rect">
            <a:avLst/>
          </a:prstGeom>
        </p:spPr>
        <p:txBody>
          <a:bodyPr vert="horz" lIns="109408" tIns="54704" rIns="109408" bIns="54704" rtlCol="0">
            <a:noAutofit/>
          </a:bodyPr>
          <a:lstStyle>
            <a:lvl1pPr marL="410280" indent="-410280" algn="l" defTabSz="1094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8940" indent="-341900" algn="l" defTabSz="10940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7600" indent="-273520" algn="l" defTabSz="1094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4639" indent="-273520" algn="l" defTabSz="10940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1679" indent="-273520" algn="l" defTabSz="109408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08719" indent="-273520" algn="l" defTabSz="1094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55759" indent="-273520" algn="l" defTabSz="1094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799" indent="-273520" algn="l" defTabSz="1094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49838" indent="-273520" algn="l" defTabSz="1094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材料三 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佗语普曰：“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吾有一术，名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五禽之戏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，一曰虎，二曰鹿，三曰熊，四曰猿，五曰鸟，亦以除疾。”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——《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三国志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华佗传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</p:txBody>
      </p:sp>
      <p:sp>
        <p:nvSpPr>
          <p:cNvPr id="18" name="矩形 17"/>
          <p:cNvSpPr/>
          <p:nvPr/>
        </p:nvSpPr>
        <p:spPr>
          <a:xfrm>
            <a:off x="362343" y="4951710"/>
            <a:ext cx="7389047" cy="1574428"/>
          </a:xfrm>
          <a:prstGeom prst="rect">
            <a:avLst/>
          </a:prstGeom>
          <a:noFill/>
          <a:ln w="412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6"/>
          <p:cNvSpPr txBox="1"/>
          <p:nvPr/>
        </p:nvSpPr>
        <p:spPr>
          <a:xfrm>
            <a:off x="1558702" y="1659211"/>
            <a:ext cx="5040560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>
              <a:buClrTx/>
              <a:buSzTx/>
              <a:buFontTx/>
            </a:pPr>
            <a:r>
              <a:rPr lang="zh-CN" altLang="en-US" sz="2400" dirty="0" smtClean="0">
                <a:solidFill>
                  <a:schemeClr val="bg1"/>
                </a:solidFill>
                <a:latin typeface="宋体"/>
                <a:ea typeface="宋体"/>
                <a:cs typeface="方正粗黑宋简体" panose="02000000000000000000" pitchFamily="2" charset="-122"/>
                <a:sym typeface="+mn-ea"/>
              </a:rPr>
              <a:t>①</a:t>
            </a:r>
            <a:r>
              <a:rPr lang="zh-CN" altLang="en-US" sz="2400" dirty="0" smtClean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擅长</a:t>
            </a:r>
            <a:r>
              <a:rPr lang="zh-CN" altLang="en-US" sz="2400" dirty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用针灸、汤药为人治病；</a:t>
            </a:r>
          </a:p>
        </p:txBody>
      </p:sp>
      <p:sp>
        <p:nvSpPr>
          <p:cNvPr id="20" name="文本框 6"/>
          <p:cNvSpPr txBox="1"/>
          <p:nvPr/>
        </p:nvSpPr>
        <p:spPr>
          <a:xfrm>
            <a:off x="1653225" y="3800074"/>
            <a:ext cx="5040560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>
              <a:buClrTx/>
              <a:buSzTx/>
              <a:buFontTx/>
            </a:pPr>
            <a:r>
              <a:rPr lang="zh-CN" altLang="en-US" sz="2400" dirty="0" smtClean="0">
                <a:solidFill>
                  <a:schemeClr val="bg1"/>
                </a:solidFill>
                <a:latin typeface="宋体"/>
                <a:ea typeface="宋体"/>
                <a:cs typeface="方正粗黑宋简体" panose="02000000000000000000" pitchFamily="2" charset="-122"/>
                <a:sym typeface="+mn-ea"/>
              </a:rPr>
              <a:t>②</a:t>
            </a:r>
            <a:r>
              <a:rPr lang="zh-CN" altLang="en-US" sz="2400" dirty="0" smtClean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实施</a:t>
            </a:r>
            <a:r>
              <a:rPr lang="zh-CN" altLang="en-US" sz="2400" dirty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外科手术，发明麻沸散；</a:t>
            </a:r>
          </a:p>
        </p:txBody>
      </p:sp>
      <p:sp>
        <p:nvSpPr>
          <p:cNvPr id="21" name="文本框 6"/>
          <p:cNvSpPr txBox="1"/>
          <p:nvPr/>
        </p:nvSpPr>
        <p:spPr>
          <a:xfrm>
            <a:off x="1558702" y="5302002"/>
            <a:ext cx="6120680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>
              <a:buClrTx/>
              <a:buSzTx/>
              <a:buFontTx/>
            </a:pPr>
            <a:r>
              <a:rPr lang="zh-CN" altLang="en-US" sz="2400" dirty="0" smtClean="0">
                <a:solidFill>
                  <a:schemeClr val="bg1"/>
                </a:solidFill>
                <a:latin typeface="宋体"/>
                <a:ea typeface="宋体"/>
                <a:cs typeface="方正粗黑宋简体" panose="02000000000000000000" pitchFamily="2" charset="-122"/>
                <a:sym typeface="+mn-ea"/>
              </a:rPr>
              <a:t>③</a:t>
            </a:r>
            <a:r>
              <a:rPr lang="zh-CN" altLang="en-US" sz="2400" dirty="0" smtClean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创编</a:t>
            </a:r>
            <a:r>
              <a:rPr lang="zh-CN" altLang="en-US" sz="2400" dirty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“五禽戏”，帮助人们强身健体。</a:t>
            </a:r>
          </a:p>
        </p:txBody>
      </p:sp>
      <p:sp>
        <p:nvSpPr>
          <p:cNvPr id="3" name="椭圆 2"/>
          <p:cNvSpPr/>
          <p:nvPr/>
        </p:nvSpPr>
        <p:spPr>
          <a:xfrm>
            <a:off x="5735166" y="2226506"/>
            <a:ext cx="3312368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795879" y="4045187"/>
            <a:ext cx="3312368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497215" y="5719222"/>
            <a:ext cx="3312368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7" name="圆角矩形 27">
            <a:extLst>
              <a:ext uri="{FF2B5EF4-FFF2-40B4-BE49-F238E27FC236}">
                <a16:creationId xmlns:a16="http://schemas.microsoft.com/office/drawing/2014/main" xmlns="" id="{271920F0-E063-2397-ED5B-A0FBD0BE8E3A}"/>
              </a:ext>
            </a:extLst>
          </p:cNvPr>
          <p:cNvSpPr/>
          <p:nvPr/>
        </p:nvSpPr>
        <p:spPr>
          <a:xfrm>
            <a:off x="180444" y="415167"/>
            <a:ext cx="4186570" cy="578598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4.</a:t>
            </a:r>
            <a:r>
              <a:rPr lang="zh-CN" altLang="en-US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名医</a:t>
            </a: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——</a:t>
            </a:r>
            <a:r>
              <a:rPr lang="zh-CN" altLang="en-US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华佗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</p:txBody>
      </p:sp>
      <p:pic>
        <p:nvPicPr>
          <p:cNvPr id="28" name="图片 27"/>
          <p:cNvPicPr/>
          <p:nvPr>
            <p:custDataLst>
              <p:tags r:id="rId1"/>
            </p:custDataLst>
          </p:nvPr>
        </p:nvPicPr>
        <p:blipFill>
          <a:blip r:embed="rId5" cstate="email"/>
          <a:stretch>
            <a:fillRect/>
          </a:stretch>
        </p:blipFill>
        <p:spPr>
          <a:xfrm>
            <a:off x="9226111" y="1303765"/>
            <a:ext cx="2559685" cy="2917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7967414" y="4777089"/>
            <a:ext cx="4074047" cy="1884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9137659" y="4189783"/>
            <a:ext cx="25596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华佗像</a:t>
            </a:r>
          </a:p>
        </p:txBody>
      </p:sp>
      <p:sp>
        <p:nvSpPr>
          <p:cNvPr id="31" name="文本框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67062" y="549474"/>
            <a:ext cx="7623351" cy="521970"/>
          </a:xfrm>
          <a:prstGeom prst="rect">
            <a:avLst/>
          </a:prstGeom>
          <a:solidFill>
            <a:srgbClr val="76C99D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3200" b="1" dirty="0">
                <a:solidFill>
                  <a:srgbClr val="C8442D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结合材料及所学</a:t>
            </a:r>
            <a:r>
              <a:rPr lang="zh-CN" sz="3200" b="1" dirty="0">
                <a:solidFill>
                  <a:srgbClr val="C8442D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思考华佗有何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医学成就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26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  <p:bldP spid="20" grpId="0" bldLvl="0" animBg="1"/>
      <p:bldP spid="20" grpId="1" animBg="1"/>
      <p:bldP spid="21" grpId="1" animBg="1"/>
      <p:bldP spid="21" grpId="2" animBg="1"/>
      <p:bldP spid="3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1"/>
          <p:cNvSpPr txBox="1"/>
          <p:nvPr/>
        </p:nvSpPr>
        <p:spPr>
          <a:xfrm>
            <a:off x="165079" y="70322"/>
            <a:ext cx="7452122" cy="8145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三、史家之绝唱：司马迁与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《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史记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》</a:t>
            </a:r>
            <a:endParaRPr lang="zh-CN" altLang="en-US" sz="36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49967" y="2065740"/>
            <a:ext cx="4732655" cy="4821555"/>
            <a:chOff x="0" y="3076"/>
            <a:chExt cx="7453" cy="7593"/>
          </a:xfrm>
        </p:grpSpPr>
        <p:pic>
          <p:nvPicPr>
            <p:cNvPr id="13" name="图片 12" descr="dbbb75f2-88a9-473c-98cd-c8544268afd8"/>
            <p:cNvPicPr>
              <a:picLocks noChangeAspect="1"/>
            </p:cNvPicPr>
            <p:nvPr/>
          </p:nvPicPr>
          <p:blipFill>
            <a:blip r:embed="rId10"/>
            <a:srcRect r="4322"/>
            <a:stretch>
              <a:fillRect/>
            </a:stretch>
          </p:blipFill>
          <p:spPr>
            <a:xfrm>
              <a:off x="0" y="3076"/>
              <a:ext cx="7453" cy="7593"/>
            </a:xfrm>
            <a:prstGeom prst="rect">
              <a:avLst/>
            </a:prstGeom>
          </p:spPr>
        </p:pic>
        <p:sp>
          <p:nvSpPr>
            <p:cNvPr id="14" name="文本框 5"/>
            <p:cNvSpPr txBox="1"/>
            <p:nvPr>
              <p:custDataLst>
                <p:tags r:id="rId8"/>
              </p:custDataLst>
            </p:nvPr>
          </p:nvSpPr>
          <p:spPr>
            <a:xfrm>
              <a:off x="282" y="5701"/>
              <a:ext cx="847" cy="1907"/>
            </a:xfrm>
            <a:prstGeom prst="rect">
              <a:avLst/>
            </a:prstGeom>
            <a:noFill/>
          </p:spPr>
          <p:txBody>
            <a:bodyPr vert="eaVert" wrap="none" rtlCol="0">
              <a:noAutofit/>
            </a:bodyPr>
            <a:lstStyle/>
            <a:p>
              <a:pPr algn="ctr">
                <a:buNone/>
              </a:pPr>
              <a:r>
                <a:rPr lang="zh-CN" altLang="en-US" sz="2800">
                  <a:solidFill>
                    <a:schemeClr val="tx1"/>
                  </a:solidFill>
                  <a:latin typeface="江西拙楷" panose="02010600040101010101" charset="-122"/>
                  <a:ea typeface="江西拙楷" panose="02010600040101010101" charset="-122"/>
                  <a:sym typeface="+mn-ea"/>
                </a:rPr>
                <a:t>司马迁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298020" y="5365749"/>
            <a:ext cx="2555875" cy="747395"/>
            <a:chOff x="5377" y="1087"/>
            <a:chExt cx="4025" cy="1177"/>
          </a:xfrm>
        </p:grpSpPr>
        <p:pic>
          <p:nvPicPr>
            <p:cNvPr id="16" name="图片 15" descr="32303236333539363b32303236353836383be4b9a6e69cac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5377" y="1087"/>
              <a:ext cx="1177" cy="1177"/>
            </a:xfrm>
            <a:prstGeom prst="rect">
              <a:avLst/>
            </a:prstGeom>
          </p:spPr>
        </p:pic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>
              <a:off x="6554" y="1087"/>
              <a:ext cx="2848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dirty="0">
                  <a:solidFill>
                    <a:srgbClr val="70B787"/>
                  </a:solidFill>
                  <a:latin typeface="临海隶书" panose="01000000000000000000" charset="-122"/>
                  <a:ea typeface="临海隶书" panose="01000000000000000000" charset="-122"/>
                </a:rPr>
                <a:t>学史崇德</a:t>
              </a:r>
            </a:p>
          </p:txBody>
        </p:sp>
        <p:cxnSp>
          <p:nvCxnSpPr>
            <p:cNvPr id="18" name="直接连接符 17"/>
            <p:cNvCxnSpPr/>
            <p:nvPr>
              <p:custDataLst>
                <p:tags r:id="rId7"/>
              </p:custDataLst>
            </p:nvPr>
          </p:nvCxnSpPr>
          <p:spPr>
            <a:xfrm>
              <a:off x="6690" y="2019"/>
              <a:ext cx="2602" cy="0"/>
            </a:xfrm>
            <a:prstGeom prst="line">
              <a:avLst/>
            </a:prstGeom>
            <a:ln w="47625" cap="rnd" cmpd="sng">
              <a:solidFill>
                <a:srgbClr val="76C99D"/>
              </a:solidFill>
              <a:prstDash val="solid"/>
              <a:round/>
              <a:headEnd type="none"/>
              <a:tailEnd type="none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9" name="文本框 11"/>
          <p:cNvSpPr txBox="1"/>
          <p:nvPr/>
        </p:nvSpPr>
        <p:spPr>
          <a:xfrm>
            <a:off x="6757446" y="5336113"/>
            <a:ext cx="5594801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 fontAlgn="auto">
              <a:lnSpc>
                <a:spcPct val="120000"/>
              </a:lnSpc>
            </a:pPr>
            <a:r>
              <a:rPr lang="zh-CN" altLang="en-US" sz="2800" b="1" dirty="0"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从司马迁</a:t>
            </a:r>
            <a:r>
              <a:rPr lang="zh-CN" altLang="en-US" sz="2800" b="1" dirty="0" smtClean="0"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经历感受到怎样的精神？</a:t>
            </a:r>
            <a:endParaRPr lang="zh-CN" altLang="en-US" sz="2800" b="1" dirty="0">
              <a:solidFill>
                <a:schemeClr val="tx1"/>
              </a:solidFill>
              <a:latin typeface="江西拙楷" panose="02010600040101010101" charset="-122"/>
              <a:ea typeface="江西拙楷" panose="02010600040101010101" charset="-122"/>
              <a:cs typeface="江西拙楷" panose="02010600040101010101" charset="-122"/>
              <a:sym typeface="+mn-ea"/>
            </a:endParaRPr>
          </a:p>
        </p:txBody>
      </p:sp>
      <p:sp>
        <p:nvSpPr>
          <p:cNvPr id="43" name="矩形: 圆角 23"/>
          <p:cNvSpPr/>
          <p:nvPr>
            <p:custDataLst>
              <p:tags r:id="rId1"/>
            </p:custDataLst>
          </p:nvPr>
        </p:nvSpPr>
        <p:spPr>
          <a:xfrm>
            <a:off x="4682688" y="6003576"/>
            <a:ext cx="7444007" cy="71628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algn="ctr"/>
            <a:r>
              <a:rPr lang="zh-CN" altLang="en-US" sz="3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追求崇高</a:t>
            </a:r>
            <a:r>
              <a:rPr lang="zh-CN" altLang="en-US" sz="31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理想和献身伟大事业</a:t>
            </a:r>
            <a:r>
              <a:rPr lang="zh-CN" altLang="en-US" sz="3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的精神</a:t>
            </a:r>
          </a:p>
        </p:txBody>
      </p:sp>
      <p:sp>
        <p:nvSpPr>
          <p:cNvPr id="45" name="圆角矩形 27">
            <a:extLst>
              <a:ext uri="{FF2B5EF4-FFF2-40B4-BE49-F238E27FC236}">
                <a16:creationId xmlns:a16="http://schemas.microsoft.com/office/drawing/2014/main" xmlns="" id="{271920F0-E063-2397-ED5B-A0FBD0BE8E3A}"/>
              </a:ext>
            </a:extLst>
          </p:cNvPr>
          <p:cNvSpPr/>
          <p:nvPr/>
        </p:nvSpPr>
        <p:spPr>
          <a:xfrm>
            <a:off x="165079" y="1140656"/>
            <a:ext cx="2093285" cy="578598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1.</a:t>
            </a:r>
            <a:r>
              <a:rPr lang="zh-CN" altLang="en-US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司马迁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</p:txBody>
      </p:sp>
      <p:pic>
        <p:nvPicPr>
          <p:cNvPr id="2" name="司马迁">
            <a:hlinkClick r:id="" action="ppaction://media"/>
            <a:extLst>
              <a:ext uri="{FF2B5EF4-FFF2-40B4-BE49-F238E27FC236}">
                <a16:creationId xmlns:a16="http://schemas.microsoft.com/office/drawing/2014/main" xmlns="" id="{EE1AEFC0-6570-8F1B-55B9-3ACDD821333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68804" y="914077"/>
            <a:ext cx="7452122" cy="4465498"/>
          </a:xfrm>
          <a:prstGeom prst="rect">
            <a:avLst/>
          </a:prstGeom>
        </p:spPr>
      </p:pic>
      <p:sp>
        <p:nvSpPr>
          <p:cNvPr id="42" name="矩形 41"/>
          <p:cNvSpPr/>
          <p:nvPr>
            <p:custDataLst>
              <p:tags r:id="rId4"/>
            </p:custDataLst>
          </p:nvPr>
        </p:nvSpPr>
        <p:spPr>
          <a:xfrm>
            <a:off x="4682688" y="4614498"/>
            <a:ext cx="7092315" cy="7251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R="0" lvl="0" indent="0" algn="ctr" defTabSz="913130" rtl="0" fontAlgn="auto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lang="zh-CN" altLang="en-US" sz="3000" b="1" dirty="0"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人固有一死，或重于泰山，或轻于鸿毛。</a:t>
            </a:r>
            <a:endParaRPr lang="zh-CN" altLang="en-US" sz="3600" b="1" dirty="0">
              <a:latin typeface="字体圈欣意吉祥宋" panose="00000500000000000000" charset="-122"/>
              <a:ea typeface="字体圈欣意吉祥宋" panose="00000500000000000000" charset="-122"/>
              <a:cs typeface="临海隶书" panose="01000000000000000000" charset="-122"/>
              <a:sym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743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  <p:bldP spid="43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6346" y="703468"/>
            <a:ext cx="6390443" cy="102639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</a:rPr>
              <a:t>        一法度衡石丈尺。车同轨。书同文字。</a:t>
            </a:r>
            <a:endParaRPr lang="en-US" altLang="zh-CN" sz="2400" b="1" dirty="0">
              <a:latin typeface="华文楷体" panose="02010600040101010101" charset="-122"/>
              <a:ea typeface="华文楷体" panose="02010600040101010101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2000" b="1" dirty="0">
                <a:latin typeface="华文楷体" panose="02010600040101010101" charset="-122"/>
                <a:ea typeface="华文楷体" panose="02010600040101010101" charset="-122"/>
              </a:rPr>
              <a:t>              ——《</a:t>
            </a:r>
            <a:r>
              <a:rPr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史记</a:t>
            </a:r>
            <a:r>
              <a:rPr lang="en-US" altLang="zh-CN" sz="2000" b="1" dirty="0">
                <a:latin typeface="华文楷体" panose="02010600040101010101" charset="-122"/>
                <a:ea typeface="华文楷体" panose="02010600040101010101" charset="-122"/>
              </a:rPr>
              <a:t>·</a:t>
            </a:r>
            <a:r>
              <a:rPr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秦始皇本纪</a:t>
            </a:r>
            <a:r>
              <a:rPr lang="en-US" altLang="zh-CN" sz="2000" b="1" dirty="0">
                <a:latin typeface="华文楷体" panose="02010600040101010101" charset="-122"/>
                <a:ea typeface="华文楷体" panose="02010600040101010101" charset="-122"/>
              </a:rPr>
              <a:t>》</a:t>
            </a:r>
          </a:p>
        </p:txBody>
      </p:sp>
      <p:sp>
        <p:nvSpPr>
          <p:cNvPr id="5" name="TextBox 3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3330" y="3514904"/>
            <a:ext cx="6390443" cy="156690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</a:rPr>
              <a:t>         夫用贫求富，农不如工，工不如商，刺绣文不如倚门市。</a:t>
            </a:r>
            <a:endParaRPr lang="en-US" altLang="zh-CN" sz="2400" b="1" dirty="0">
              <a:latin typeface="华文楷体" panose="02010600040101010101" charset="-122"/>
              <a:ea typeface="华文楷体" panose="02010600040101010101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2400" b="1" dirty="0">
                <a:latin typeface="华文楷体" panose="02010600040101010101" charset="-122"/>
                <a:ea typeface="华文楷体" panose="02010600040101010101" charset="-122"/>
              </a:rPr>
              <a:t>              </a:t>
            </a:r>
            <a:r>
              <a:rPr lang="en-US" altLang="zh-CN" sz="2000" b="1" dirty="0">
                <a:latin typeface="华文楷体" panose="02010600040101010101" charset="-122"/>
                <a:ea typeface="华文楷体" panose="02010600040101010101" charset="-122"/>
              </a:rPr>
              <a:t>——《</a:t>
            </a:r>
            <a:r>
              <a:rPr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史记</a:t>
            </a:r>
            <a:r>
              <a:rPr lang="en-US" altLang="zh-CN" sz="2000" b="1" dirty="0">
                <a:latin typeface="华文楷体" panose="02010600040101010101" charset="-122"/>
                <a:ea typeface="华文楷体" panose="02010600040101010101" charset="-122"/>
              </a:rPr>
              <a:t>·</a:t>
            </a:r>
            <a:r>
              <a:rPr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货殖列传</a:t>
            </a:r>
            <a:r>
              <a:rPr lang="en-US" altLang="zh-CN" sz="2000" b="1" dirty="0">
                <a:latin typeface="华文楷体" panose="02010600040101010101" charset="-122"/>
                <a:ea typeface="华文楷体" panose="02010600040101010101" charset="-122"/>
              </a:rPr>
              <a:t>》</a:t>
            </a:r>
          </a:p>
        </p:txBody>
      </p:sp>
      <p:sp>
        <p:nvSpPr>
          <p:cNvPr id="6" name="TextBox 3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9362" y="1845618"/>
            <a:ext cx="6397427" cy="151990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</a:rPr>
              <a:t>        且壮士不死即已，死即举大名耳，王侯将相宁有种乎！</a:t>
            </a:r>
            <a:endParaRPr lang="en-US" altLang="zh-CN" sz="2400" b="1" dirty="0">
              <a:latin typeface="华文楷体" panose="02010600040101010101" charset="-122"/>
              <a:ea typeface="华文楷体" panose="02010600040101010101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2400" b="1" dirty="0">
                <a:latin typeface="华文楷体" panose="02010600040101010101" charset="-122"/>
                <a:ea typeface="华文楷体" panose="02010600040101010101" charset="-122"/>
              </a:rPr>
              <a:t>              </a:t>
            </a:r>
            <a:r>
              <a:rPr lang="en-US" altLang="zh-CN" sz="2000" b="1" dirty="0">
                <a:latin typeface="华文楷体" panose="02010600040101010101" charset="-122"/>
                <a:ea typeface="华文楷体" panose="02010600040101010101" charset="-122"/>
              </a:rPr>
              <a:t>——《</a:t>
            </a:r>
            <a:r>
              <a:rPr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史记</a:t>
            </a:r>
            <a:r>
              <a:rPr lang="en-US" altLang="zh-CN" sz="2000" b="1" dirty="0">
                <a:latin typeface="华文楷体" panose="02010600040101010101" charset="-122"/>
                <a:ea typeface="华文楷体" panose="02010600040101010101" charset="-122"/>
              </a:rPr>
              <a:t>·</a:t>
            </a:r>
            <a:r>
              <a:rPr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陈涉世家</a:t>
            </a:r>
            <a:r>
              <a:rPr lang="en-US" altLang="zh-CN" sz="2000" b="1" dirty="0">
                <a:latin typeface="华文楷体" panose="02010600040101010101" charset="-122"/>
                <a:ea typeface="华文楷体" panose="02010600040101010101" charset="-122"/>
              </a:rPr>
              <a:t>》</a:t>
            </a:r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5647429" y="1075664"/>
            <a:ext cx="671108" cy="56147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softEdge rad="0"/>
          </a:effectLst>
        </p:spPr>
        <p:txBody>
          <a:bodyPr rtlCol="0" anchor="ctr"/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>
            <p:custDataLst>
              <p:tags r:id="rId5"/>
            </p:custDataLst>
          </p:nvPr>
        </p:nvSpPr>
        <p:spPr>
          <a:xfrm>
            <a:off x="5640445" y="2788811"/>
            <a:ext cx="636822" cy="5271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softEdge rad="0"/>
          </a:effectLst>
        </p:spPr>
        <p:txBody>
          <a:bodyPr rtlCol="0" anchor="ctr"/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5647428" y="4408556"/>
            <a:ext cx="659044" cy="5271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softEdge rad="0"/>
          </a:effectLst>
        </p:spPr>
        <p:txBody>
          <a:bodyPr rtlCol="0" anchor="ctr"/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6626213" y="3842795"/>
            <a:ext cx="5593494" cy="1815882"/>
          </a:xfrm>
          <a:prstGeom prst="rect">
            <a:avLst/>
          </a:prstGeom>
          <a:solidFill>
            <a:schemeClr val="accent5">
              <a:lumMod val="20000"/>
              <a:lumOff val="80000"/>
              <a:alpha val="86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indent="266700" algn="just">
              <a:buClrTx/>
              <a:buSzTx/>
              <a:buFontTx/>
            </a:pPr>
            <a:r>
              <a:rPr lang="en-US" altLang="zh-CN" sz="2800" kern="1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本纪</a:t>
            </a:r>
            <a:r>
              <a:rPr lang="en-US" altLang="zh-CN" sz="2800" kern="1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以叙帝王，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世家</a:t>
            </a:r>
            <a:r>
              <a:rPr lang="en-US" altLang="zh-CN" sz="2800" kern="1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以记侯国，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十表</a:t>
            </a:r>
            <a:r>
              <a:rPr lang="en-US" altLang="zh-CN" sz="2800" kern="1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以系时事，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八书</a:t>
            </a:r>
            <a:r>
              <a:rPr lang="en-US" altLang="zh-CN" sz="2800" kern="1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以详制度，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列传</a:t>
            </a:r>
            <a:r>
              <a:rPr lang="en-US" altLang="zh-CN" sz="2800" kern="1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以志人物。</a:t>
            </a:r>
          </a:p>
          <a:p>
            <a:pPr lvl="0" indent="266700" algn="just">
              <a:buClrTx/>
              <a:buSzTx/>
              <a:buFontTx/>
            </a:pPr>
            <a:r>
              <a:rPr lang="en-US" altLang="zh-CN" sz="2800" kern="1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——赵翼《廿二史札记》 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113484" y="5162476"/>
            <a:ext cx="6440602" cy="583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dirty="0"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地位：中国古代第一部</a:t>
            </a:r>
            <a:r>
              <a:rPr lang="zh-CN" altLang="en-US" sz="3200" dirty="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纪传体通史</a:t>
            </a: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6542189" y="524170"/>
            <a:ext cx="5648224" cy="1384995"/>
          </a:xfrm>
          <a:prstGeom prst="rect">
            <a:avLst/>
          </a:prstGeom>
          <a:solidFill>
            <a:schemeClr val="accent5">
              <a:lumMod val="20000"/>
              <a:lumOff val="80000"/>
              <a:alpha val="86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indent="266700" algn="just">
              <a:buClrTx/>
              <a:buSzTx/>
              <a:buFontTx/>
            </a:pPr>
            <a:r>
              <a:rPr lang="en-US" altLang="zh-CN" sz="2800" kern="1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余述历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黄帝以来至太初（汉武帝年号）</a:t>
            </a:r>
            <a:r>
              <a:rPr lang="en-US" altLang="zh-CN" sz="2800" kern="1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而讫，百三十篇。</a:t>
            </a:r>
          </a:p>
          <a:p>
            <a:pPr lvl="0" indent="266700" algn="just">
              <a:buClrTx/>
              <a:buSzTx/>
              <a:buFontTx/>
            </a:pPr>
            <a:r>
              <a:rPr lang="en-US" altLang="zh-CN" sz="2800" kern="1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——司马迁《史记·太史公自序》</a:t>
            </a: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113484" y="5746176"/>
            <a:ext cx="11246457" cy="107657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noProof="1">
                <a:latin typeface="楷体" panose="02010609060101010101" charset="-122"/>
                <a:ea typeface="楷体" panose="02010609060101010101" charset="-122"/>
              </a:rPr>
              <a:t>纪传体：通过记叙人物活动，反映历史事件。是记言、记事的进一步结合，能够更好地表现人物的性格。</a:t>
            </a:r>
          </a:p>
        </p:txBody>
      </p:sp>
      <p:sp>
        <p:nvSpPr>
          <p:cNvPr id="15" name="文本框 49"/>
          <p:cNvSpPr txBox="1"/>
          <p:nvPr>
            <p:custDataLst>
              <p:tags r:id="rId11"/>
            </p:custDataLst>
          </p:nvPr>
        </p:nvSpPr>
        <p:spPr>
          <a:xfrm>
            <a:off x="6626213" y="1932285"/>
            <a:ext cx="112418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00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内容：</a:t>
            </a:r>
          </a:p>
        </p:txBody>
      </p:sp>
      <p:sp>
        <p:nvSpPr>
          <p:cNvPr id="17" name="文本框 49"/>
          <p:cNvSpPr txBox="1"/>
          <p:nvPr>
            <p:custDataLst>
              <p:tags r:id="rId12"/>
            </p:custDataLst>
          </p:nvPr>
        </p:nvSpPr>
        <p:spPr>
          <a:xfrm>
            <a:off x="6554086" y="2502058"/>
            <a:ext cx="55177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从传说中的黄帝到汉武帝时的史事</a:t>
            </a:r>
          </a:p>
        </p:txBody>
      </p:sp>
      <p:sp>
        <p:nvSpPr>
          <p:cNvPr id="18" name="圆角矩形 27">
            <a:extLst>
              <a:ext uri="{FF2B5EF4-FFF2-40B4-BE49-F238E27FC236}">
                <a16:creationId xmlns:a16="http://schemas.microsoft.com/office/drawing/2014/main" xmlns="" id="{271920F0-E063-2397-ED5B-A0FBD0BE8E3A}"/>
              </a:ext>
            </a:extLst>
          </p:cNvPr>
          <p:cNvSpPr/>
          <p:nvPr/>
        </p:nvSpPr>
        <p:spPr>
          <a:xfrm>
            <a:off x="151528" y="102388"/>
            <a:ext cx="2093285" cy="578598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2.《</a:t>
            </a:r>
            <a:r>
              <a:rPr lang="zh-CN" altLang="en-US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史记</a:t>
            </a: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》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3359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bldLvl="0" animBg="1"/>
      <p:bldP spid="8" grpId="0" bldLvl="0" animBg="1"/>
      <p:bldP spid="9" grpId="0" bldLvl="0" animBg="1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>
            <p:custDataLst>
              <p:tags r:id="rId1"/>
            </p:custDataLst>
          </p:nvPr>
        </p:nvSpPr>
        <p:spPr>
          <a:xfrm>
            <a:off x="236546" y="1197546"/>
            <a:ext cx="6363335" cy="28573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ct val="14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《史记》对后世的影响极为巨大，被称为“实录、信史”。司马迁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颂扬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陈胜、吴广起义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的作用；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揭露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汉武帝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晚年搜刮人民的情况，抨击他迷信、梦想会仙人的荒唐事，“不虚美，不隐恶”。</a:t>
            </a:r>
          </a:p>
        </p:txBody>
      </p:sp>
      <p:sp>
        <p:nvSpPr>
          <p:cNvPr id="16" name="文本框 5"/>
          <p:cNvSpPr txBox="1"/>
          <p:nvPr>
            <p:custDataLst>
              <p:tags r:id="rId2"/>
            </p:custDataLst>
          </p:nvPr>
        </p:nvSpPr>
        <p:spPr>
          <a:xfrm>
            <a:off x="260082" y="643777"/>
            <a:ext cx="782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18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阅读材料思考：司马迁的《史记》有何影响？</a:t>
            </a:r>
          </a:p>
        </p:txBody>
      </p:sp>
      <p:sp>
        <p:nvSpPr>
          <p:cNvPr id="17" name="文本框 10"/>
          <p:cNvSpPr txBox="1"/>
          <p:nvPr>
            <p:custDataLst>
              <p:tags r:id="rId3"/>
            </p:custDataLst>
          </p:nvPr>
        </p:nvSpPr>
        <p:spPr>
          <a:xfrm>
            <a:off x="432760" y="4318192"/>
            <a:ext cx="5970905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indent="-457200" algn="l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史学价值：爱憎分明，秉笔直书，对我国史学发展产生深远影响。</a:t>
            </a:r>
          </a:p>
        </p:txBody>
      </p:sp>
      <p:sp>
        <p:nvSpPr>
          <p:cNvPr id="18" name="文本框 15"/>
          <p:cNvSpPr txBox="1"/>
          <p:nvPr>
            <p:custDataLst>
              <p:tags r:id="rId4"/>
            </p:custDataLst>
          </p:nvPr>
        </p:nvSpPr>
        <p:spPr>
          <a:xfrm>
            <a:off x="7008663" y="4244327"/>
            <a:ext cx="5015677" cy="9787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indent="-457200"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文学价值：文笔优美，所记人物形象生动，在文学史上也有崇高地位。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6546" y="5374010"/>
            <a:ext cx="11760200" cy="723900"/>
          </a:xfrm>
          <a:prstGeom prst="rect">
            <a:avLst/>
          </a:prstGeom>
        </p:spPr>
      </p:pic>
      <p:sp>
        <p:nvSpPr>
          <p:cNvPr id="20" name="圆角矩形 19"/>
          <p:cNvSpPr/>
          <p:nvPr>
            <p:custDataLst>
              <p:tags r:id="rId6"/>
            </p:custDataLst>
          </p:nvPr>
        </p:nvSpPr>
        <p:spPr>
          <a:xfrm>
            <a:off x="7153325" y="1197546"/>
            <a:ext cx="4371322" cy="2756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>
              <a:lnSpc>
                <a:spcPct val="140000"/>
              </a:lnSpc>
              <a:spcBef>
                <a:spcPct val="0"/>
              </a:spcBef>
              <a:spcAft>
                <a:spcPts val="800"/>
              </a:spcAft>
            </a:pPr>
            <a:r>
              <a:rPr lang="zh-CN" altLang="en-US" sz="2400" spc="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朴素凝练、浑然天成、滴水不漏,增一字不容,减一字不能。</a:t>
            </a:r>
            <a:r>
              <a:rPr lang="en-US" altLang="zh-CN" sz="2400" spc="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</a:t>
            </a:r>
          </a:p>
          <a:p>
            <a:pPr algn="r" fontAlgn="ctr">
              <a:lnSpc>
                <a:spcPct val="140000"/>
              </a:lnSpc>
              <a:spcBef>
                <a:spcPct val="0"/>
              </a:spcBef>
              <a:spcAft>
                <a:spcPts val="800"/>
              </a:spcAft>
            </a:pPr>
            <a:r>
              <a:rPr lang="zh-CN" altLang="en-US" sz="2400" spc="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 柳宗元</a:t>
            </a:r>
          </a:p>
        </p:txBody>
      </p:sp>
      <p:sp>
        <p:nvSpPr>
          <p:cNvPr id="21" name="圆角矩形 27">
            <a:extLst>
              <a:ext uri="{FF2B5EF4-FFF2-40B4-BE49-F238E27FC236}">
                <a16:creationId xmlns:a16="http://schemas.microsoft.com/office/drawing/2014/main" xmlns="" id="{271920F0-E063-2397-ED5B-A0FBD0BE8E3A}"/>
              </a:ext>
            </a:extLst>
          </p:cNvPr>
          <p:cNvSpPr/>
          <p:nvPr/>
        </p:nvSpPr>
        <p:spPr>
          <a:xfrm>
            <a:off x="151528" y="102388"/>
            <a:ext cx="2093285" cy="578598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2.《</a:t>
            </a:r>
            <a:r>
              <a:rPr lang="zh-CN" altLang="en-US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史记</a:t>
            </a: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》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</p:txBody>
      </p:sp>
      <p:sp>
        <p:nvSpPr>
          <p:cNvPr id="22" name="文本框 49"/>
          <p:cNvSpPr txBox="1"/>
          <p:nvPr>
            <p:custDataLst>
              <p:tags r:id="rId7"/>
            </p:custDataLst>
          </p:nvPr>
        </p:nvSpPr>
        <p:spPr>
          <a:xfrm>
            <a:off x="1137143" y="6224499"/>
            <a:ext cx="105131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班固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《</a:t>
            </a:r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汉书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》</a:t>
            </a:r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继承发展纪传体体裁，是我国第一部纪传体断代史。</a:t>
            </a:r>
            <a:endParaRPr lang="zh-CN" altLang="en-US" sz="280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江西拙楷" panose="02010600040101010101" charset="-122"/>
              <a:ea typeface="江西拙楷" panose="02010600040101010101" charset="-122"/>
              <a:cs typeface="Arial" panose="020B0604020202090204"/>
              <a:sym typeface="Arial" panose="020B0604020202090204"/>
            </a:endParaRPr>
          </a:p>
        </p:txBody>
      </p:sp>
    </p:spTree>
    <p:extLst>
      <p:ext uri="{BB962C8B-B14F-4D97-AF65-F5344CB8AC3E}">
        <p14:creationId xmlns:p14="http://schemas.microsoft.com/office/powerpoint/2010/main" val="414269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760652"/>
              </p:ext>
            </p:extLst>
          </p:nvPr>
        </p:nvGraphicFramePr>
        <p:xfrm>
          <a:off x="339547" y="2969993"/>
          <a:ext cx="8126942" cy="3529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91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477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82418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2418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2418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2418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9167828" y="260608"/>
            <a:ext cx="2154880" cy="572770"/>
          </a:xfrm>
          <a:prstGeom prst="rect">
            <a:avLst/>
          </a:prstGeom>
          <a:solidFill>
            <a:srgbClr val="FFE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lnSpc>
                <a:spcPct val="100000"/>
              </a:lnSpc>
            </a:pPr>
            <a:r>
              <a:rPr lang="en-US" altLang="zh-CN" sz="3400" noProof="0" dirty="0">
                <a:solidFill>
                  <a:srgbClr val="C8442D"/>
                </a:solidFill>
                <a:latin typeface="江西拙楷" panose="02010600040101010101" charset="-122"/>
                <a:ea typeface="江西拙楷" panose="02010600040101010101" charset="-122"/>
                <a:sym typeface="+mn-ea"/>
              </a:rPr>
              <a:t>1.</a:t>
            </a:r>
            <a:r>
              <a:rPr lang="zh-CN" altLang="en-US" sz="3400" noProof="0" dirty="0">
                <a:solidFill>
                  <a:srgbClr val="C8442D"/>
                </a:solidFill>
                <a:latin typeface="江西拙楷" panose="02010600040101010101" charset="-122"/>
                <a:ea typeface="江西拙楷" panose="02010600040101010101" charset="-122"/>
                <a:sym typeface="+mn-ea"/>
              </a:rPr>
              <a:t>道教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C8442D"/>
              </a:solidFill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  <a:sym typeface="+mn-ea"/>
            </a:endParaRPr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234009" y="1284039"/>
            <a:ext cx="11377264" cy="1504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材料一  宗教总是社会经济的抽象。道教之所以能获得贫苦人民的信仰而能成为一种宗教，绝非偶然。因为方士走向民间的时代，正是东汉末季大饥馑大疠疫的时代。              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翦伯赞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秦汉史十五讲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</p:txBody>
      </p:sp>
      <p:sp>
        <p:nvSpPr>
          <p:cNvPr id="11" name="矩形 10"/>
          <p:cNvSpPr/>
          <p:nvPr/>
        </p:nvSpPr>
        <p:spPr>
          <a:xfrm>
            <a:off x="234009" y="1274523"/>
            <a:ext cx="11377264" cy="1502229"/>
          </a:xfrm>
          <a:prstGeom prst="rect">
            <a:avLst/>
          </a:prstGeom>
          <a:noFill/>
          <a:ln w="412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44"/>
          <p:cNvSpPr txBox="1"/>
          <p:nvPr>
            <p:custDataLst>
              <p:tags r:id="rId2"/>
            </p:custDataLst>
          </p:nvPr>
        </p:nvSpPr>
        <p:spPr>
          <a:xfrm>
            <a:off x="2017233" y="3796864"/>
            <a:ext cx="2877711" cy="95410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张角—太平道   </a:t>
            </a:r>
          </a:p>
          <a:p>
            <a:pPr algn="l"/>
            <a:r>
              <a:rPr lang="zh-CN" altLang="en-US" sz="28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张陵—五斗米道</a:t>
            </a:r>
          </a:p>
        </p:txBody>
      </p:sp>
      <p:sp>
        <p:nvSpPr>
          <p:cNvPr id="13" name="文本框 45"/>
          <p:cNvSpPr txBox="1"/>
          <p:nvPr>
            <p:custDataLst>
              <p:tags r:id="rId3"/>
            </p:custDataLst>
          </p:nvPr>
        </p:nvSpPr>
        <p:spPr>
          <a:xfrm>
            <a:off x="1780193" y="4971365"/>
            <a:ext cx="5811206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800" b="1" dirty="0">
                <a:solidFill>
                  <a:schemeClr val="tx1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 黄老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学说、神仙方术、医术的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结合</a:t>
            </a:r>
          </a:p>
        </p:txBody>
      </p:sp>
      <p:sp>
        <p:nvSpPr>
          <p:cNvPr id="15" name="Text Box 4"/>
          <p:cNvSpPr txBox="1"/>
          <p:nvPr>
            <p:custDataLst>
              <p:tags r:id="rId4"/>
            </p:custDataLst>
          </p:nvPr>
        </p:nvSpPr>
        <p:spPr>
          <a:xfrm>
            <a:off x="1750494" y="5903078"/>
            <a:ext cx="549592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800" b="1" dirty="0"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 为</a:t>
            </a:r>
            <a:r>
              <a:rPr lang="zh-CN" altLang="en-US" sz="2800" b="1" dirty="0">
                <a:solidFill>
                  <a:srgbClr val="C00000"/>
                </a:solidFill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下层民众</a:t>
            </a:r>
            <a:r>
              <a:rPr lang="zh-CN" altLang="en-US" sz="2800" b="1" dirty="0"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所信奉，影响深远。</a:t>
            </a:r>
          </a:p>
        </p:txBody>
      </p:sp>
      <p:sp>
        <p:nvSpPr>
          <p:cNvPr id="21" name="文本框 10"/>
          <p:cNvSpPr txBox="1"/>
          <p:nvPr>
            <p:custDataLst>
              <p:tags r:id="rId5"/>
            </p:custDataLst>
          </p:nvPr>
        </p:nvSpPr>
        <p:spPr>
          <a:xfrm>
            <a:off x="733606" y="3796864"/>
            <a:ext cx="944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000" b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派别</a:t>
            </a:r>
          </a:p>
        </p:txBody>
      </p:sp>
      <p:sp>
        <p:nvSpPr>
          <p:cNvPr id="22" name="文本框 50"/>
          <p:cNvSpPr txBox="1"/>
          <p:nvPr>
            <p:custDataLst>
              <p:tags r:id="rId6"/>
            </p:custDataLst>
          </p:nvPr>
        </p:nvSpPr>
        <p:spPr>
          <a:xfrm>
            <a:off x="733606" y="5888554"/>
            <a:ext cx="944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000" b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影响</a:t>
            </a:r>
          </a:p>
        </p:txBody>
      </p:sp>
      <p:sp>
        <p:nvSpPr>
          <p:cNvPr id="23" name="文本框 11"/>
          <p:cNvSpPr txBox="1"/>
          <p:nvPr>
            <p:custDataLst>
              <p:tags r:id="rId7"/>
            </p:custDataLst>
          </p:nvPr>
        </p:nvSpPr>
        <p:spPr>
          <a:xfrm>
            <a:off x="732270" y="4941962"/>
            <a:ext cx="944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000" b="1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内容</a:t>
            </a:r>
          </a:p>
        </p:txBody>
      </p:sp>
      <p:sp>
        <p:nvSpPr>
          <p:cNvPr id="24" name="文本框 15"/>
          <p:cNvSpPr txBox="1"/>
          <p:nvPr>
            <p:custDataLst>
              <p:tags r:id="rId8"/>
            </p:custDataLst>
          </p:nvPr>
        </p:nvSpPr>
        <p:spPr>
          <a:xfrm>
            <a:off x="1750494" y="3042403"/>
            <a:ext cx="4007828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 道教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形成于</a:t>
            </a:r>
            <a:r>
              <a:rPr lang="zh-CN" altLang="en-US" sz="28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东汉</a:t>
            </a:r>
            <a:r>
              <a:rPr lang="zh-CN" altLang="en-US" sz="2800" b="1" dirty="0" smtClean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中后期</a:t>
            </a:r>
            <a:endParaRPr lang="zh-CN" altLang="en-US" sz="2800" b="1" dirty="0">
              <a:solidFill>
                <a:schemeClr val="tx1"/>
              </a:solidFill>
              <a:effectLst/>
              <a:latin typeface="江西拙楷" panose="02010600040101010101" charset="-122"/>
              <a:ea typeface="江西拙楷" panose="02010600040101010101" charset="-122"/>
              <a:sym typeface="+mn-ea"/>
            </a:endParaRPr>
          </a:p>
        </p:txBody>
      </p:sp>
      <p:sp>
        <p:nvSpPr>
          <p:cNvPr id="25" name="文本框 16"/>
          <p:cNvSpPr txBox="1"/>
          <p:nvPr>
            <p:custDataLst>
              <p:tags r:id="rId9"/>
            </p:custDataLst>
          </p:nvPr>
        </p:nvSpPr>
        <p:spPr>
          <a:xfrm>
            <a:off x="733606" y="3060264"/>
            <a:ext cx="9573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0" lang="zh-CN" altLang="en-US" sz="3000" b="1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形成</a:t>
            </a:r>
            <a:endParaRPr kumimoji="0" lang="zh-CN" altLang="en-US" sz="30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江西拙楷" panose="02010600040101010101" charset="-122"/>
              <a:ea typeface="江西拙楷" panose="02010600040101010101" charset="-122"/>
              <a:cs typeface="Arial" panose="020B0604020202090204"/>
              <a:sym typeface="Arial" panose="020B0604020202090204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759502" y="2874370"/>
            <a:ext cx="2647222" cy="3973233"/>
            <a:chOff x="485" y="1901"/>
            <a:chExt cx="5516" cy="8279"/>
          </a:xfrm>
        </p:grpSpPr>
        <p:pic>
          <p:nvPicPr>
            <p:cNvPr id="27" name="图片 26" descr="IMG_44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5" y="1901"/>
              <a:ext cx="5516" cy="7677"/>
            </a:xfrm>
            <a:prstGeom prst="rect">
              <a:avLst/>
            </a:prstGeom>
          </p:spPr>
        </p:pic>
        <p:sp>
          <p:nvSpPr>
            <p:cNvPr id="28" name="文本框 19"/>
            <p:cNvSpPr txBox="1"/>
            <p:nvPr>
              <p:custDataLst>
                <p:tags r:id="rId10"/>
              </p:custDataLst>
            </p:nvPr>
          </p:nvSpPr>
          <p:spPr>
            <a:xfrm>
              <a:off x="1419" y="9455"/>
              <a:ext cx="364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zh-CN" altLang="en-US" sz="2400" dirty="0">
                  <a:solidFill>
                    <a:schemeClr val="tx1"/>
                  </a:solidFill>
                  <a:latin typeface="江西拙楷" panose="02010600040101010101" charset="-122"/>
                  <a:ea typeface="江西拙楷" panose="02010600040101010101" charset="-122"/>
                  <a:sym typeface="+mn-ea"/>
                </a:rPr>
                <a:t>四川成都青城山</a:t>
              </a:r>
            </a:p>
          </p:txBody>
        </p:sp>
      </p:grpSp>
      <p:cxnSp>
        <p:nvCxnSpPr>
          <p:cNvPr id="3" name="直接连接符 2"/>
          <p:cNvCxnSpPr/>
          <p:nvPr/>
        </p:nvCxnSpPr>
        <p:spPr>
          <a:xfrm flipV="1">
            <a:off x="8901371" y="1695399"/>
            <a:ext cx="1368152" cy="360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10243121" y="2163451"/>
            <a:ext cx="1368152" cy="360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V="1">
            <a:off x="302880" y="2595499"/>
            <a:ext cx="2549819" cy="360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1"/>
          <p:cNvSpPr txBox="1"/>
          <p:nvPr/>
        </p:nvSpPr>
        <p:spPr>
          <a:xfrm>
            <a:off x="165079" y="70322"/>
            <a:ext cx="6794223" cy="8145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四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、精神之寄托：道教和佛教</a:t>
            </a:r>
            <a:endParaRPr lang="zh-CN" altLang="en-US" sz="36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2866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2" grpId="0"/>
      <p:bldP spid="13" grpId="0"/>
      <p:bldP spid="15" grpId="0"/>
      <p:bldP spid="21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表格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846492"/>
              </p:ext>
            </p:extLst>
          </p:nvPr>
        </p:nvGraphicFramePr>
        <p:xfrm>
          <a:off x="6455246" y="2789785"/>
          <a:ext cx="5616624" cy="4024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1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25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92362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2362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6359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8759502" y="401346"/>
            <a:ext cx="2154880" cy="572770"/>
          </a:xfrm>
          <a:prstGeom prst="rect">
            <a:avLst/>
          </a:prstGeom>
          <a:solidFill>
            <a:srgbClr val="FFE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lnSpc>
                <a:spcPct val="100000"/>
              </a:lnSpc>
            </a:pPr>
            <a:r>
              <a:rPr lang="en-US" altLang="zh-CN" sz="3400" dirty="0">
                <a:solidFill>
                  <a:srgbClr val="C8442D"/>
                </a:solidFill>
                <a:latin typeface="江西拙楷" panose="02010600040101010101" charset="-122"/>
                <a:ea typeface="江西拙楷" panose="02010600040101010101" charset="-122"/>
                <a:sym typeface="+mn-ea"/>
              </a:rPr>
              <a:t>2</a:t>
            </a:r>
            <a:r>
              <a:rPr lang="en-US" altLang="zh-CN" sz="3400" noProof="0" dirty="0">
                <a:solidFill>
                  <a:srgbClr val="C8442D"/>
                </a:solidFill>
                <a:latin typeface="江西拙楷" panose="02010600040101010101" charset="-122"/>
                <a:ea typeface="江西拙楷" panose="02010600040101010101" charset="-122"/>
                <a:sym typeface="+mn-ea"/>
              </a:rPr>
              <a:t>.</a:t>
            </a:r>
            <a:r>
              <a:rPr lang="zh-CN" altLang="en-US" sz="3400" dirty="0">
                <a:solidFill>
                  <a:srgbClr val="C8442D"/>
                </a:solidFill>
                <a:latin typeface="江西拙楷" panose="02010600040101010101" charset="-122"/>
                <a:ea typeface="江西拙楷" panose="02010600040101010101" charset="-122"/>
                <a:sym typeface="+mn-ea"/>
              </a:rPr>
              <a:t>佛</a:t>
            </a:r>
            <a:r>
              <a:rPr lang="zh-CN" altLang="en-US" sz="3400" noProof="0" dirty="0">
                <a:solidFill>
                  <a:srgbClr val="C8442D"/>
                </a:solidFill>
                <a:latin typeface="江西拙楷" panose="02010600040101010101" charset="-122"/>
                <a:ea typeface="江西拙楷" panose="02010600040101010101" charset="-122"/>
                <a:sym typeface="+mn-ea"/>
              </a:rPr>
              <a:t>教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C8442D"/>
              </a:solidFill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  <a:sym typeface="+mn-ea"/>
            </a:endParaRPr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196921" y="1079397"/>
            <a:ext cx="11377264" cy="1504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材料一  中国的浪涛把佛教卷进来，中国的贵族、官僚和商人地主渐渐相信佛教，这种信仰改变决定于他们的现实生活。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r">
              <a:buNone/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翦伯赞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秦汉史十五讲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</p:txBody>
      </p:sp>
      <p:sp>
        <p:nvSpPr>
          <p:cNvPr id="11" name="矩形 10"/>
          <p:cNvSpPr/>
          <p:nvPr/>
        </p:nvSpPr>
        <p:spPr>
          <a:xfrm>
            <a:off x="196921" y="1118294"/>
            <a:ext cx="11377264" cy="1502229"/>
          </a:xfrm>
          <a:prstGeom prst="rect">
            <a:avLst/>
          </a:prstGeom>
          <a:noFill/>
          <a:ln w="412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7103318" y="1485578"/>
            <a:ext cx="3528392" cy="360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550590" y="2671788"/>
            <a:ext cx="5064291" cy="4040510"/>
            <a:chOff x="458" y="2100"/>
            <a:chExt cx="10571" cy="8434"/>
          </a:xfrm>
        </p:grpSpPr>
        <p:pic>
          <p:nvPicPr>
            <p:cNvPr id="37" name="图片 36" descr="f4e2bc5e8faffd389bd4b3577e881c6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8" y="2100"/>
              <a:ext cx="10571" cy="7614"/>
            </a:xfrm>
            <a:prstGeom prst="rect">
              <a:avLst/>
            </a:prstGeom>
          </p:spPr>
        </p:pic>
        <p:sp>
          <p:nvSpPr>
            <p:cNvPr id="38" name="文本框 19"/>
            <p:cNvSpPr txBox="1"/>
            <p:nvPr>
              <p:custDataLst>
                <p:tags r:id="rId15"/>
              </p:custDataLst>
            </p:nvPr>
          </p:nvSpPr>
          <p:spPr>
            <a:xfrm>
              <a:off x="3486" y="9809"/>
              <a:ext cx="460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zh-CN" altLang="en-US" sz="2400">
                  <a:solidFill>
                    <a:schemeClr val="tx1"/>
                  </a:solidFill>
                  <a:latin typeface="江西拙楷" panose="02010600040101010101" charset="-122"/>
                  <a:ea typeface="江西拙楷" panose="02010600040101010101" charset="-122"/>
                  <a:sym typeface="+mn-ea"/>
                </a:rPr>
                <a:t>佛教传入中国示意图</a:t>
              </a:r>
            </a:p>
          </p:txBody>
        </p:sp>
      </p:grpSp>
      <p:sp>
        <p:nvSpPr>
          <p:cNvPr id="39" name="文本框 17"/>
          <p:cNvSpPr txBox="1"/>
          <p:nvPr>
            <p:custDataLst>
              <p:tags r:id="rId2"/>
            </p:custDataLst>
          </p:nvPr>
        </p:nvSpPr>
        <p:spPr>
          <a:xfrm>
            <a:off x="7471125" y="3895451"/>
            <a:ext cx="4608954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0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 主张众生平等、忍耐顺从</a:t>
            </a:r>
          </a:p>
        </p:txBody>
      </p:sp>
      <p:sp>
        <p:nvSpPr>
          <p:cNvPr id="40" name="文本框 20"/>
          <p:cNvSpPr txBox="1"/>
          <p:nvPr>
            <p:custDataLst>
              <p:tags r:id="rId3"/>
            </p:custDataLst>
          </p:nvPr>
        </p:nvSpPr>
        <p:spPr>
          <a:xfrm>
            <a:off x="7471125" y="4684370"/>
            <a:ext cx="4416594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3000" b="1" dirty="0">
                <a:solidFill>
                  <a:schemeClr val="tx1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 两汉之际，传入中国；</a:t>
            </a:r>
          </a:p>
          <a:p>
            <a:pPr indent="0" algn="l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30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 东汉明帝</a:t>
            </a:r>
            <a:r>
              <a:rPr lang="zh-CN" altLang="en-US" sz="3000" b="1" dirty="0">
                <a:solidFill>
                  <a:schemeClr val="tx1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时，逐步在社 </a:t>
            </a:r>
            <a:endParaRPr lang="en-US" altLang="zh-CN" sz="3000" b="1" dirty="0">
              <a:solidFill>
                <a:schemeClr val="tx1"/>
              </a:solidFill>
              <a:effectLst/>
              <a:latin typeface="江西拙楷" panose="02010600040101010101" charset="-122"/>
              <a:ea typeface="江西拙楷" panose="02010600040101010101" charset="-122"/>
              <a:sym typeface="+mn-ea"/>
            </a:endParaRPr>
          </a:p>
          <a:p>
            <a:pPr indent="0" algn="l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</a:pPr>
            <a:r>
              <a:rPr lang="en-US" altLang="zh-CN" sz="3000" b="1" dirty="0">
                <a:latin typeface="江西拙楷" panose="02010600040101010101" charset="-122"/>
                <a:ea typeface="江西拙楷" panose="02010600040101010101" charset="-122"/>
                <a:sym typeface="+mn-ea"/>
              </a:rPr>
              <a:t> </a:t>
            </a:r>
            <a:r>
              <a:rPr lang="zh-CN" altLang="en-US" sz="3000" b="1" dirty="0">
                <a:solidFill>
                  <a:schemeClr val="tx1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会上传播开来。</a:t>
            </a:r>
          </a:p>
        </p:txBody>
      </p:sp>
      <p:sp>
        <p:nvSpPr>
          <p:cNvPr id="41" name="Text Box 4"/>
          <p:cNvSpPr txBox="1"/>
          <p:nvPr>
            <p:custDataLst>
              <p:tags r:id="rId4"/>
            </p:custDataLst>
          </p:nvPr>
        </p:nvSpPr>
        <p:spPr>
          <a:xfrm>
            <a:off x="7460965" y="6218848"/>
            <a:ext cx="3171825" cy="5803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3000" b="1" dirty="0"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 </a:t>
            </a:r>
            <a:r>
              <a:rPr lang="zh-CN" altLang="en-US" sz="3000" b="1" dirty="0">
                <a:solidFill>
                  <a:srgbClr val="FF0000"/>
                </a:solidFill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丰富了中国文化</a:t>
            </a:r>
            <a:r>
              <a:rPr lang="zh-CN" altLang="en-US" sz="3000" b="1" dirty="0"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。</a:t>
            </a:r>
          </a:p>
        </p:txBody>
      </p:sp>
      <p:sp>
        <p:nvSpPr>
          <p:cNvPr id="42" name="文本框 22"/>
          <p:cNvSpPr txBox="1"/>
          <p:nvPr>
            <p:custDataLst>
              <p:tags r:id="rId5"/>
            </p:custDataLst>
          </p:nvPr>
        </p:nvSpPr>
        <p:spPr>
          <a:xfrm>
            <a:off x="6516085" y="3915136"/>
            <a:ext cx="944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000" b="1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教义</a:t>
            </a:r>
          </a:p>
        </p:txBody>
      </p:sp>
      <p:sp>
        <p:nvSpPr>
          <p:cNvPr id="43" name="文本框 24"/>
          <p:cNvSpPr txBox="1"/>
          <p:nvPr>
            <p:custDataLst>
              <p:tags r:id="rId6"/>
            </p:custDataLst>
          </p:nvPr>
        </p:nvSpPr>
        <p:spPr>
          <a:xfrm>
            <a:off x="6505925" y="6206148"/>
            <a:ext cx="944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000" b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影响</a:t>
            </a:r>
          </a:p>
        </p:txBody>
      </p:sp>
      <p:sp>
        <p:nvSpPr>
          <p:cNvPr id="44" name="文本框 25"/>
          <p:cNvSpPr txBox="1"/>
          <p:nvPr>
            <p:custDataLst>
              <p:tags r:id="rId7"/>
            </p:custDataLst>
          </p:nvPr>
        </p:nvSpPr>
        <p:spPr>
          <a:xfrm>
            <a:off x="6516085" y="4690720"/>
            <a:ext cx="944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000" b="1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传播</a:t>
            </a:r>
          </a:p>
        </p:txBody>
      </p:sp>
      <p:sp>
        <p:nvSpPr>
          <p:cNvPr id="45" name="文本框 29"/>
          <p:cNvSpPr txBox="1"/>
          <p:nvPr>
            <p:custDataLst>
              <p:tags r:id="rId8"/>
            </p:custDataLst>
          </p:nvPr>
        </p:nvSpPr>
        <p:spPr>
          <a:xfrm>
            <a:off x="7644564" y="2731719"/>
            <a:ext cx="406971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0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约公元前</a:t>
            </a:r>
            <a:r>
              <a:rPr lang="en-US" altLang="zh-CN" sz="30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6</a:t>
            </a:r>
            <a:r>
              <a:rPr lang="zh-CN" altLang="en-US" sz="30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世纪，佛教产生于古代印度。</a:t>
            </a:r>
          </a:p>
        </p:txBody>
      </p:sp>
      <p:sp>
        <p:nvSpPr>
          <p:cNvPr id="46" name="文本框 30"/>
          <p:cNvSpPr txBox="1"/>
          <p:nvPr>
            <p:custDataLst>
              <p:tags r:id="rId9"/>
            </p:custDataLst>
          </p:nvPr>
        </p:nvSpPr>
        <p:spPr>
          <a:xfrm>
            <a:off x="6516085" y="2746736"/>
            <a:ext cx="944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000" b="1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起源</a:t>
            </a:r>
          </a:p>
        </p:txBody>
      </p:sp>
      <p:pic>
        <p:nvPicPr>
          <p:cNvPr id="48" name="图片 4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 cstate="email"/>
          <a:srcRect/>
          <a:stretch>
            <a:fillRect/>
          </a:stretch>
        </p:blipFill>
        <p:spPr>
          <a:xfrm>
            <a:off x="886491" y="2741438"/>
            <a:ext cx="4392488" cy="373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Text Box 5"/>
          <p:cNvSpPr txBox="1"/>
          <p:nvPr>
            <p:custDataLst>
              <p:tags r:id="rId11"/>
            </p:custDataLst>
          </p:nvPr>
        </p:nvSpPr>
        <p:spPr bwMode="auto">
          <a:xfrm>
            <a:off x="1762221" y="6428094"/>
            <a:ext cx="2714103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 anchor="t" anchorCtr="0">
            <a:spAutoFit/>
          </a:bodyPr>
          <a:lstStyle/>
          <a:p>
            <a:pPr lvl="0" algn="ctr" eaLnBrk="0" fontAlgn="base" hangingPunct="0">
              <a:spcBef>
                <a:spcPct val="50000"/>
              </a:spcBef>
              <a:buClrTx/>
              <a:buSzTx/>
              <a:buFont typeface="Arial" panose="020B0604020202020204" pitchFamily="34" charset="0"/>
            </a:pPr>
            <a:r>
              <a:rPr lang="zh-CN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河南洛阳白马寺</a:t>
            </a:r>
          </a:p>
        </p:txBody>
      </p:sp>
      <p:pic>
        <p:nvPicPr>
          <p:cNvPr id="21" name="图片 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 cstate="email"/>
          <a:stretch>
            <a:fillRect/>
          </a:stretch>
        </p:blipFill>
        <p:spPr>
          <a:xfrm>
            <a:off x="196921" y="2854255"/>
            <a:ext cx="3082323" cy="294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 Box 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49238" y="5659576"/>
            <a:ext cx="1579133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zh-CN" sz="1600" b="1" i="0"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  <a:cs typeface="+mn-cs"/>
              </a:rPr>
              <a:t>敦煌莫高窟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902" y="2731719"/>
            <a:ext cx="2965352" cy="296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862958" y="5701594"/>
            <a:ext cx="1579133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600" b="1" i="0" u="none" strike="noStrike" kern="1200" cap="none" spc="0" normalizeH="0" baseline="0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《</a:t>
            </a:r>
            <a:r>
              <a:rPr lang="zh-CN" altLang="en-US" sz="1600" b="1" i="0" u="none" strike="noStrike" kern="1200" cap="none" spc="0" normalizeH="0" baseline="0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西游记</a:t>
            </a:r>
            <a:r>
              <a:rPr lang="en-US" altLang="zh-CN" sz="1600" b="1" i="0" u="none" strike="noStrike" kern="1200" cap="none" spc="0" normalizeH="0" baseline="0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》</a:t>
            </a:r>
            <a:endParaRPr lang="zh-CN" altLang="zh-CN" sz="1600" b="1" i="0" u="none" strike="noStrike" kern="1200" cap="none" spc="0" normalizeH="0" baseline="0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5" name="文本框 1"/>
          <p:cNvSpPr txBox="1"/>
          <p:nvPr/>
        </p:nvSpPr>
        <p:spPr>
          <a:xfrm>
            <a:off x="165079" y="70322"/>
            <a:ext cx="6794223" cy="8145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四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、精神之寄托：道教和佛教</a:t>
            </a:r>
            <a:endParaRPr lang="zh-CN" altLang="en-US" sz="36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952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9" grpId="0" animBg="1"/>
      <p:bldP spid="2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8542" y="909514"/>
            <a:ext cx="4225366" cy="5674120"/>
            <a:chOff x="2291365" y="1371642"/>
            <a:chExt cx="4225366" cy="5674120"/>
          </a:xfrm>
        </p:grpSpPr>
        <p:sp>
          <p:nvSpPr>
            <p:cNvPr id="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2291366" y="1371642"/>
              <a:ext cx="4134465" cy="523220"/>
            </a:xfrm>
            <a:prstGeom prst="rect">
              <a:avLst/>
            </a:prstGeom>
            <a:noFill/>
            <a:ln w="22225">
              <a:solidFill>
                <a:srgbClr val="7F6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</a:rPr>
                <a:t>西汉时期发明</a:t>
              </a:r>
            </a:p>
          </p:txBody>
        </p:sp>
        <p:sp>
          <p:nvSpPr>
            <p:cNvPr id="9" name="文本框 29"/>
            <p:cNvSpPr txBox="1"/>
            <p:nvPr>
              <p:custDataLst>
                <p:tags r:id="rId6"/>
              </p:custDataLst>
            </p:nvPr>
          </p:nvSpPr>
          <p:spPr>
            <a:xfrm>
              <a:off x="2291367" y="1894862"/>
              <a:ext cx="4134464" cy="521970"/>
            </a:xfrm>
            <a:prstGeom prst="rect">
              <a:avLst/>
            </a:prstGeom>
            <a:noFill/>
            <a:ln w="22225">
              <a:solidFill>
                <a:srgbClr val="7F6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</a:rPr>
                <a:t>东汉蔡伦改进</a:t>
              </a:r>
            </a:p>
          </p:txBody>
        </p:sp>
        <p:sp>
          <p:nvSpPr>
            <p:cNvPr id="10" name="文本框 31"/>
            <p:cNvSpPr txBox="1"/>
            <p:nvPr>
              <p:custDataLst>
                <p:tags r:id="rId7"/>
              </p:custDataLst>
            </p:nvPr>
          </p:nvSpPr>
          <p:spPr>
            <a:xfrm>
              <a:off x="2291365" y="2827542"/>
              <a:ext cx="4134465" cy="523220"/>
            </a:xfrm>
            <a:prstGeom prst="rect">
              <a:avLst/>
            </a:prstGeom>
            <a:noFill/>
            <a:ln w="22225">
              <a:solidFill>
                <a:srgbClr val="7F6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</a:rPr>
                <a:t>张仲景：</a:t>
              </a:r>
              <a:r>
                <a:rPr lang="en-US" altLang="zh-CN" sz="2800">
                  <a:latin typeface="黑体" panose="02010609060101010101" charset="-122"/>
                  <a:ea typeface="黑体" panose="02010609060101010101" charset="-122"/>
                </a:rPr>
                <a:t>《</a:t>
              </a:r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</a:rPr>
                <a:t>伤寒杂病论</a:t>
              </a:r>
              <a:r>
                <a:rPr lang="en-US" altLang="zh-CN" sz="2800">
                  <a:latin typeface="黑体" panose="02010609060101010101" charset="-122"/>
                  <a:ea typeface="黑体" panose="02010609060101010101" charset="-122"/>
                </a:rPr>
                <a:t>》</a:t>
              </a:r>
              <a:endParaRPr lang="zh-CN" altLang="en-US" sz="28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1" name="文本框 33"/>
            <p:cNvSpPr txBox="1"/>
            <p:nvPr>
              <p:custDataLst>
                <p:tags r:id="rId8"/>
              </p:custDataLst>
            </p:nvPr>
          </p:nvSpPr>
          <p:spPr>
            <a:xfrm>
              <a:off x="2291365" y="3350762"/>
              <a:ext cx="4134465" cy="523220"/>
            </a:xfrm>
            <a:prstGeom prst="rect">
              <a:avLst/>
            </a:prstGeom>
            <a:noFill/>
            <a:ln w="22225">
              <a:solidFill>
                <a:srgbClr val="7F6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</a:rPr>
                <a:t>华佗：麻沸散、五禽戏</a:t>
              </a:r>
            </a:p>
          </p:txBody>
        </p:sp>
        <p:sp>
          <p:nvSpPr>
            <p:cNvPr id="12" name="文本框 35"/>
            <p:cNvSpPr txBox="1"/>
            <p:nvPr>
              <p:custDataLst>
                <p:tags r:id="rId9"/>
              </p:custDataLst>
            </p:nvPr>
          </p:nvSpPr>
          <p:spPr>
            <a:xfrm>
              <a:off x="2382267" y="5996464"/>
              <a:ext cx="4134464" cy="523220"/>
            </a:xfrm>
            <a:prstGeom prst="rect">
              <a:avLst/>
            </a:prstGeom>
            <a:noFill/>
            <a:ln w="22225">
              <a:solidFill>
                <a:srgbClr val="7F6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</a:rPr>
                <a:t>道教兴起</a:t>
              </a:r>
            </a:p>
          </p:txBody>
        </p:sp>
        <p:sp>
          <p:nvSpPr>
            <p:cNvPr id="13" name="文本框 39"/>
            <p:cNvSpPr txBox="1"/>
            <p:nvPr>
              <p:custDataLst>
                <p:tags r:id="rId10"/>
              </p:custDataLst>
            </p:nvPr>
          </p:nvSpPr>
          <p:spPr>
            <a:xfrm>
              <a:off x="2382266" y="6522542"/>
              <a:ext cx="4134464" cy="523220"/>
            </a:xfrm>
            <a:prstGeom prst="rect">
              <a:avLst/>
            </a:prstGeom>
            <a:noFill/>
            <a:ln w="22225">
              <a:solidFill>
                <a:srgbClr val="7F6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</a:rPr>
                <a:t>佛教传播</a:t>
              </a:r>
            </a:p>
          </p:txBody>
        </p:sp>
        <p:sp>
          <p:nvSpPr>
            <p:cNvPr id="14" name="文本框 41"/>
            <p:cNvSpPr txBox="1"/>
            <p:nvPr>
              <p:custDataLst>
                <p:tags r:id="rId11"/>
              </p:custDataLst>
            </p:nvPr>
          </p:nvSpPr>
          <p:spPr>
            <a:xfrm>
              <a:off x="2382266" y="4909313"/>
              <a:ext cx="4134464" cy="523220"/>
            </a:xfrm>
            <a:prstGeom prst="rect">
              <a:avLst/>
            </a:prstGeom>
            <a:noFill/>
            <a:ln w="22225">
              <a:solidFill>
                <a:srgbClr val="7F6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</a:rPr>
                <a:t>司马迁：</a:t>
              </a:r>
              <a:r>
                <a:rPr lang="en-US" altLang="zh-CN" sz="2800">
                  <a:latin typeface="黑体" panose="02010609060101010101" charset="-122"/>
                  <a:ea typeface="黑体" panose="02010609060101010101" charset="-122"/>
                </a:rPr>
                <a:t>《</a:t>
              </a:r>
              <a:r>
                <a:rPr lang="zh-CN" altLang="en-US" sz="2800">
                  <a:latin typeface="黑体" panose="02010609060101010101" charset="-122"/>
                  <a:ea typeface="黑体" panose="02010609060101010101" charset="-122"/>
                </a:rPr>
                <a:t>史记</a:t>
              </a:r>
              <a:r>
                <a:rPr lang="en-US" altLang="zh-CN" sz="2800">
                  <a:latin typeface="黑体" panose="02010609060101010101" charset="-122"/>
                  <a:ea typeface="黑体" panose="02010609060101010101" charset="-122"/>
                </a:rPr>
                <a:t>》</a:t>
              </a:r>
              <a:endParaRPr lang="zh-CN" altLang="en-US" sz="28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358" y="64518"/>
            <a:ext cx="3053514" cy="137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右大括号 1"/>
          <p:cNvSpPr/>
          <p:nvPr/>
        </p:nvSpPr>
        <p:spPr>
          <a:xfrm>
            <a:off x="4426676" y="909514"/>
            <a:ext cx="288032" cy="1045190"/>
          </a:xfrm>
          <a:prstGeom prst="rightBrac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9" name="文本框 19"/>
          <p:cNvSpPr txBox="1"/>
          <p:nvPr>
            <p:custDataLst>
              <p:tags r:id="rId1"/>
            </p:custDataLst>
          </p:nvPr>
        </p:nvSpPr>
        <p:spPr>
          <a:xfrm>
            <a:off x="4943079" y="1176392"/>
            <a:ext cx="1249680" cy="521970"/>
          </a:xfrm>
          <a:prstGeom prst="rect">
            <a:avLst/>
          </a:prstGeom>
          <a:noFill/>
          <a:ln w="22225">
            <a:solidFill>
              <a:srgbClr val="7F6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造纸术</a:t>
            </a:r>
          </a:p>
        </p:txBody>
      </p:sp>
      <p:sp>
        <p:nvSpPr>
          <p:cNvPr id="36" name="文本框 23"/>
          <p:cNvSpPr txBox="1"/>
          <p:nvPr>
            <p:custDataLst>
              <p:tags r:id="rId2"/>
            </p:custDataLst>
          </p:nvPr>
        </p:nvSpPr>
        <p:spPr>
          <a:xfrm>
            <a:off x="4943079" y="2628224"/>
            <a:ext cx="1261884" cy="523220"/>
          </a:xfrm>
          <a:prstGeom prst="rect">
            <a:avLst/>
          </a:prstGeom>
          <a:noFill/>
          <a:ln w="22225">
            <a:solidFill>
              <a:srgbClr val="7F6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中医</a:t>
            </a:r>
          </a:p>
        </p:txBody>
      </p:sp>
      <p:sp>
        <p:nvSpPr>
          <p:cNvPr id="37" name="右大括号 36"/>
          <p:cNvSpPr/>
          <p:nvPr/>
        </p:nvSpPr>
        <p:spPr>
          <a:xfrm>
            <a:off x="4426675" y="2365414"/>
            <a:ext cx="288032" cy="1045190"/>
          </a:xfrm>
          <a:prstGeom prst="rightBrac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文本框 21"/>
          <p:cNvSpPr txBox="1"/>
          <p:nvPr>
            <p:custDataLst>
              <p:tags r:id="rId3"/>
            </p:custDataLst>
          </p:nvPr>
        </p:nvSpPr>
        <p:spPr>
          <a:xfrm>
            <a:off x="4943079" y="4447185"/>
            <a:ext cx="1261884" cy="523220"/>
          </a:xfrm>
          <a:prstGeom prst="rect">
            <a:avLst/>
          </a:prstGeom>
          <a:noFill/>
          <a:ln w="22225">
            <a:solidFill>
              <a:srgbClr val="7F6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史学</a:t>
            </a:r>
          </a:p>
        </p:txBody>
      </p:sp>
      <p:sp>
        <p:nvSpPr>
          <p:cNvPr id="40" name="文本框 25"/>
          <p:cNvSpPr txBox="1"/>
          <p:nvPr>
            <p:custDataLst>
              <p:tags r:id="rId4"/>
            </p:custDataLst>
          </p:nvPr>
        </p:nvSpPr>
        <p:spPr>
          <a:xfrm>
            <a:off x="4943079" y="5798804"/>
            <a:ext cx="1261884" cy="523220"/>
          </a:xfrm>
          <a:prstGeom prst="rect">
            <a:avLst/>
          </a:prstGeom>
          <a:noFill/>
          <a:ln w="22225">
            <a:solidFill>
              <a:srgbClr val="7F6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宗教</a:t>
            </a:r>
          </a:p>
        </p:txBody>
      </p:sp>
      <p:sp>
        <p:nvSpPr>
          <p:cNvPr id="41" name="右大括号 40"/>
          <p:cNvSpPr/>
          <p:nvPr/>
        </p:nvSpPr>
        <p:spPr>
          <a:xfrm>
            <a:off x="4570691" y="5538444"/>
            <a:ext cx="288032" cy="1045190"/>
          </a:xfrm>
          <a:prstGeom prst="rightBrac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1029" name="直接连接符 1028"/>
          <p:cNvCxnSpPr>
            <a:stCxn id="14" idx="3"/>
            <a:endCxn id="39" idx="1"/>
          </p:cNvCxnSpPr>
          <p:nvPr/>
        </p:nvCxnSpPr>
        <p:spPr>
          <a:xfrm>
            <a:off x="4343907" y="4708795"/>
            <a:ext cx="599172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TextBox 1029"/>
          <p:cNvSpPr txBox="1"/>
          <p:nvPr/>
        </p:nvSpPr>
        <p:spPr>
          <a:xfrm>
            <a:off x="7246491" y="1417200"/>
            <a:ext cx="4308545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2008</a:t>
            </a:r>
            <a:r>
              <a:rPr lang="zh-CN" altLang="en-US" dirty="0"/>
              <a:t>年奥运会</a:t>
            </a:r>
            <a:r>
              <a:rPr lang="zh-CN" altLang="en-US" dirty="0" smtClean="0"/>
              <a:t>开幕式表演</a:t>
            </a:r>
            <a:r>
              <a:rPr lang="en-US" altLang="zh-CN" dirty="0" smtClean="0"/>
              <a:t>《</a:t>
            </a:r>
            <a:r>
              <a:rPr lang="zh-CN" altLang="en-US" dirty="0"/>
              <a:t>画卷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pic>
        <p:nvPicPr>
          <p:cNvPr id="1031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" b="9795"/>
          <a:stretch/>
        </p:blipFill>
        <p:spPr bwMode="auto">
          <a:xfrm>
            <a:off x="7618113" y="4916747"/>
            <a:ext cx="3223560" cy="153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7103318" y="6444512"/>
            <a:ext cx="4680519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清肺排毒汤新冠救治有效率</a:t>
            </a:r>
            <a:r>
              <a:rPr lang="en-US" altLang="zh-CN" dirty="0"/>
              <a:t>90%</a:t>
            </a:r>
            <a:r>
              <a:rPr lang="zh-CN" altLang="en-US" dirty="0"/>
              <a:t>以上</a:t>
            </a:r>
          </a:p>
        </p:txBody>
      </p:sp>
      <p:pic>
        <p:nvPicPr>
          <p:cNvPr id="1032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13" y="1963381"/>
            <a:ext cx="1838737" cy="245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7747869" y="4393588"/>
            <a:ext cx="1591223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常州天宁寺</a:t>
            </a:r>
          </a:p>
        </p:txBody>
      </p:sp>
      <p:sp>
        <p:nvSpPr>
          <p:cNvPr id="49" name="文本框 1"/>
          <p:cNvSpPr txBox="1"/>
          <p:nvPr/>
        </p:nvSpPr>
        <p:spPr>
          <a:xfrm>
            <a:off x="118542" y="156064"/>
            <a:ext cx="5951190" cy="59351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微软雅黑" panose="020B0503020204020204" charset="-122"/>
                <a:sym typeface="+mn-ea"/>
              </a:rPr>
              <a:t>古今一脉   文韵悠长</a:t>
            </a:r>
          </a:p>
        </p:txBody>
      </p:sp>
      <p:cxnSp>
        <p:nvCxnSpPr>
          <p:cNvPr id="1034" name="直接连接符 1033"/>
          <p:cNvCxnSpPr>
            <a:stCxn id="29" idx="3"/>
            <a:endCxn id="1030" idx="1"/>
          </p:cNvCxnSpPr>
          <p:nvPr/>
        </p:nvCxnSpPr>
        <p:spPr>
          <a:xfrm>
            <a:off x="6192759" y="1437377"/>
            <a:ext cx="1053732" cy="19526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>
            <a:stCxn id="40" idx="3"/>
            <a:endCxn id="48" idx="1"/>
          </p:cNvCxnSpPr>
          <p:nvPr/>
        </p:nvCxnSpPr>
        <p:spPr>
          <a:xfrm flipV="1">
            <a:off x="6204963" y="4609032"/>
            <a:ext cx="1542906" cy="145138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>
            <a:stCxn id="36" idx="3"/>
            <a:endCxn id="46" idx="1"/>
          </p:cNvCxnSpPr>
          <p:nvPr/>
        </p:nvCxnSpPr>
        <p:spPr>
          <a:xfrm>
            <a:off x="6204963" y="2889834"/>
            <a:ext cx="898355" cy="377012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9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308" y="2300788"/>
            <a:ext cx="1426729" cy="265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9911630" y="1934527"/>
            <a:ext cx="1872207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“四史”教育</a:t>
            </a:r>
          </a:p>
        </p:txBody>
      </p:sp>
      <p:cxnSp>
        <p:nvCxnSpPr>
          <p:cNvPr id="60" name="直接连接符 59"/>
          <p:cNvCxnSpPr>
            <a:stCxn id="39" idx="3"/>
            <a:endCxn id="59" idx="1"/>
          </p:cNvCxnSpPr>
          <p:nvPr/>
        </p:nvCxnSpPr>
        <p:spPr>
          <a:xfrm flipV="1">
            <a:off x="6204963" y="2149971"/>
            <a:ext cx="3706667" cy="25588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43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46" y="1408039"/>
            <a:ext cx="3220916" cy="236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078" y="1486408"/>
            <a:ext cx="2644410" cy="236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454" y="1485578"/>
            <a:ext cx="3084253" cy="208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52894" y="3515982"/>
            <a:ext cx="30588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/>
              <a:t>陕西汉中蔡伦墓祠</a:t>
            </a:r>
            <a:endParaRPr lang="zh-CN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114562" y="4179852"/>
            <a:ext cx="10297145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请结合所学，在以上景点中任选其一制作一段导游词，需包含：人物介绍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、该人物为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中华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文明传承做出的贡献。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3997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17137" y="4977571"/>
            <a:ext cx="2690575" cy="171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2908054" y="4977524"/>
            <a:ext cx="2788726" cy="172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676793" y="4977706"/>
            <a:ext cx="2276532" cy="172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405399" y="458140"/>
            <a:ext cx="9492577" cy="31935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    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历史和现实都证明，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中华民族有着强大的文化创造力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。每到重大历史关头，文化都能感国运之变化、立时代之潮头、发时代之先声，为亿万人民、为伟大祖国鼓与呼。中华文化既坚守本根又不断与时俱进，使中华民族保持了坚定的民族自信和强大的修复能力，培育了共同的情感和价值、共同的理想和精神。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没有中华文化繁荣兴盛，就没有中华民族伟大复兴。</a:t>
            </a:r>
          </a:p>
          <a:p>
            <a:pPr algn="r">
              <a:lnSpc>
                <a:spcPct val="120000"/>
              </a:lnSpc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习近平在2014年10月15日在文艺工作座谈会上的讲话</a:t>
            </a:r>
          </a:p>
        </p:txBody>
      </p:sp>
      <p:sp>
        <p:nvSpPr>
          <p:cNvPr id="47" name="圆角矩形 10"/>
          <p:cNvSpPr/>
          <p:nvPr/>
        </p:nvSpPr>
        <p:spPr>
          <a:xfrm>
            <a:off x="1389055" y="261442"/>
            <a:ext cx="9492577" cy="3469253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997225" y="4750812"/>
            <a:ext cx="1139544" cy="1680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59" l="0" r="100000">
                        <a14:foregroundMark x1="46477" y1="89192" x2="46477" y2="89192"/>
                        <a14:foregroundMark x1="89597" y1="87372" x2="89597" y2="87372"/>
                        <a14:foregroundMark x1="48154" y1="86462" x2="48154" y2="86462"/>
                        <a14:foregroundMark x1="86242" y1="25484" x2="86913" y2="26052"/>
                        <a14:foregroundMark x1="70302" y1="12628" x2="70302" y2="12628"/>
                        <a14:foregroundMark x1="51510" y1="88510" x2="51510" y2="88510"/>
                        <a14:backgroundMark x1="20638" y1="5119" x2="7886" y2="15700"/>
                        <a14:backgroundMark x1="99664" y1="29693" x2="97987" y2="62116"/>
                        <a14:backgroundMark x1="17785" y1="58248" x2="10570" y2="6496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558881" y="5305021"/>
            <a:ext cx="1204067" cy="154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5696479" y="4977648"/>
            <a:ext cx="2056497" cy="1714262"/>
          </a:xfrm>
          <a:prstGeom prst="rect">
            <a:avLst/>
          </a:prstGeom>
        </p:spPr>
      </p:pic>
      <p:sp>
        <p:nvSpPr>
          <p:cNvPr id="10" name="横卷形 9"/>
          <p:cNvSpPr/>
          <p:nvPr/>
        </p:nvSpPr>
        <p:spPr>
          <a:xfrm>
            <a:off x="545883" y="3235526"/>
            <a:ext cx="11161240" cy="3456384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191729" y="3984930"/>
            <a:ext cx="1008112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启示：</a:t>
            </a:r>
            <a:endParaRPr lang="en-US" altLang="zh-CN" sz="28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中华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文明既坚守本质，又与时俱进，中华民族蕴含活力和文化自信。作为中学生，我们应肩负时代重任，继承并弘扬优秀的科技文化，</a:t>
            </a:r>
            <a:r>
              <a:rPr lang="zh-CN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推动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中华文明</a:t>
            </a:r>
            <a:r>
              <a:rPr lang="zh-CN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走向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世界</a:t>
            </a:r>
            <a:r>
              <a:rPr lang="zh-CN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8786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 bldLvl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C62B7DE-2114-A19C-C4EC-8C69CBA47E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0" b="96695" l="9857" r="89666">
                        <a14:foregroundMark x1="26709" y1="11995" x2="52623" y2="5508"/>
                        <a14:foregroundMark x1="52623" y1="5508" x2="66137" y2="9670"/>
                        <a14:foregroundMark x1="66137" y1="9670" x2="71701" y2="14688"/>
                        <a14:foregroundMark x1="40859" y1="5018" x2="63275" y2="3550"/>
                        <a14:foregroundMark x1="40064" y1="90698" x2="42130" y2="96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3" y="2089219"/>
            <a:ext cx="2590463" cy="26281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8672262-1DE6-117E-6AD7-23C85E6B1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46" y="2283990"/>
            <a:ext cx="2882524" cy="22579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05729BD-9E72-E49D-6ED2-1EC1CBBA48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9956" y="2223114"/>
            <a:ext cx="2739953" cy="25117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BAA8A79-FDB8-8F27-06B8-1655DA27FD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1772" y="1597399"/>
            <a:ext cx="1968244" cy="312000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70BA2F2-7106-B027-640B-B403A0DC6099}"/>
              </a:ext>
            </a:extLst>
          </p:cNvPr>
          <p:cNvSpPr txBox="1"/>
          <p:nvPr/>
        </p:nvSpPr>
        <p:spPr>
          <a:xfrm>
            <a:off x="806896" y="4971265"/>
            <a:ext cx="1434913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3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甲骨文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EE561FAC-2DA4-4B48-07F8-77D64CB1C208}"/>
              </a:ext>
            </a:extLst>
          </p:cNvPr>
          <p:cNvSpPr txBox="1"/>
          <p:nvPr/>
        </p:nvSpPr>
        <p:spPr>
          <a:xfrm>
            <a:off x="3460850" y="4957942"/>
            <a:ext cx="1916293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3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青铜铭文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16574223-560D-55E8-7F2D-E14D3277F818}"/>
              </a:ext>
            </a:extLst>
          </p:cNvPr>
          <p:cNvSpPr txBox="1"/>
          <p:nvPr/>
        </p:nvSpPr>
        <p:spPr>
          <a:xfrm>
            <a:off x="6882476" y="4909789"/>
            <a:ext cx="1434913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3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竹木简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F3E62C28-3B02-9FCB-3438-1DE8C67732C1}"/>
              </a:ext>
            </a:extLst>
          </p:cNvPr>
          <p:cNvSpPr txBox="1"/>
          <p:nvPr/>
        </p:nvSpPr>
        <p:spPr>
          <a:xfrm>
            <a:off x="9822723" y="4866764"/>
            <a:ext cx="1434913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3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帛书</a:t>
            </a:r>
          </a:p>
        </p:txBody>
      </p:sp>
      <p:sp>
        <p:nvSpPr>
          <p:cNvPr id="19" name="圆角矩形 27">
            <a:extLst>
              <a:ext uri="{FF2B5EF4-FFF2-40B4-BE49-F238E27FC236}">
                <a16:creationId xmlns:a16="http://schemas.microsoft.com/office/drawing/2014/main" xmlns="" id="{3EE5889F-0408-FAD5-A8B9-62E8466DCEED}"/>
              </a:ext>
            </a:extLst>
          </p:cNvPr>
          <p:cNvSpPr/>
          <p:nvPr/>
        </p:nvSpPr>
        <p:spPr>
          <a:xfrm>
            <a:off x="341712" y="5874598"/>
            <a:ext cx="7264019" cy="696024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不便之处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:   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不好写</a:t>
            </a:r>
            <a:r>
              <a:rPr kumimoji="0" lang="zh-CN" altLang="en-US" sz="3200" b="1" i="0" u="none" strike="noStrike" kern="1200" cap="none" spc="0" normalizeH="0" baseline="0" noProof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、笨重、昂贵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……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</p:txBody>
      </p:sp>
      <p:sp>
        <p:nvSpPr>
          <p:cNvPr id="20" name="圆角矩形 27">
            <a:extLst>
              <a:ext uri="{FF2B5EF4-FFF2-40B4-BE49-F238E27FC236}">
                <a16:creationId xmlns:a16="http://schemas.microsoft.com/office/drawing/2014/main" xmlns="" id="{271920F0-E063-2397-ED5B-A0FBD0BE8E3A}"/>
              </a:ext>
            </a:extLst>
          </p:cNvPr>
          <p:cNvSpPr/>
          <p:nvPr/>
        </p:nvSpPr>
        <p:spPr>
          <a:xfrm>
            <a:off x="226463" y="1249387"/>
            <a:ext cx="6755532" cy="696024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看一看：造纸术发明前有哪些书写载体？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xmlns="" id="{66CA2953-4F30-749C-76FE-697D28AB3D5D}"/>
              </a:ext>
            </a:extLst>
          </p:cNvPr>
          <p:cNvSpPr/>
          <p:nvPr/>
        </p:nvSpPr>
        <p:spPr>
          <a:xfrm>
            <a:off x="7874358" y="6016866"/>
            <a:ext cx="816517" cy="453214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圆角矩形 27">
            <a:extLst>
              <a:ext uri="{FF2B5EF4-FFF2-40B4-BE49-F238E27FC236}">
                <a16:creationId xmlns:a16="http://schemas.microsoft.com/office/drawing/2014/main" xmlns="" id="{D0E38D72-D5FC-F927-4DEB-DA4D5C60B4AA}"/>
              </a:ext>
            </a:extLst>
          </p:cNvPr>
          <p:cNvSpPr/>
          <p:nvPr/>
        </p:nvSpPr>
        <p:spPr>
          <a:xfrm>
            <a:off x="8773414" y="5874598"/>
            <a:ext cx="2832874" cy="696024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造纸术的发明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xmlns="" id="{78B462CE-A9FA-0F71-F90B-35A5097A4476}"/>
              </a:ext>
            </a:extLst>
          </p:cNvPr>
          <p:cNvSpPr txBox="1"/>
          <p:nvPr/>
        </p:nvSpPr>
        <p:spPr>
          <a:xfrm>
            <a:off x="165079" y="139733"/>
            <a:ext cx="7440652" cy="8145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一、文明之载体：造纸术的发明</a:t>
            </a:r>
          </a:p>
        </p:txBody>
      </p:sp>
    </p:spTree>
    <p:extLst>
      <p:ext uri="{BB962C8B-B14F-4D97-AF65-F5344CB8AC3E}">
        <p14:creationId xmlns:p14="http://schemas.microsoft.com/office/powerpoint/2010/main" val="197586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 animBg="1"/>
      <p:bldP spid="20" grpId="0" animBg="1"/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横卷形 9"/>
          <p:cNvSpPr/>
          <p:nvPr/>
        </p:nvSpPr>
        <p:spPr>
          <a:xfrm>
            <a:off x="520936" y="1573270"/>
            <a:ext cx="11161240" cy="4176464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610627" y="973982"/>
            <a:ext cx="2981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隶书" panose="02010509060101010101" pitchFamily="49" charset="-122"/>
                <a:ea typeface="隶书" panose="02010509060101010101" pitchFamily="49" charset="-122"/>
              </a:rPr>
              <a:t>作业布置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6782" y="2322674"/>
            <a:ext cx="100811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中华文明就像一条古老的长河，历经千年，仍然磅礴浩大，不断向前奔涌，在此过程中，又随着新支流的汇入展现出蓬勃的生机。</a:t>
            </a:r>
          </a:p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除上述展示的一些新面貌外，许多传承至今的文化、技艺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同样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散发着新的光彩。请挑选一个主题（如道教、儒家思想等）并以</a:t>
            </a: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时间轴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的形式再现其发展脉络。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9925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27">
            <a:extLst>
              <a:ext uri="{FF2B5EF4-FFF2-40B4-BE49-F238E27FC236}">
                <a16:creationId xmlns:a16="http://schemas.microsoft.com/office/drawing/2014/main" xmlns="" id="{58CE75E3-E164-C00D-B791-767245C70F8E}"/>
              </a:ext>
            </a:extLst>
          </p:cNvPr>
          <p:cNvSpPr/>
          <p:nvPr/>
        </p:nvSpPr>
        <p:spPr>
          <a:xfrm>
            <a:off x="152400" y="5944781"/>
            <a:ext cx="6446862" cy="773519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西汉时期掌握造纸基本方法，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但麻纸质地粗糙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085BE84-70E5-A146-F6EE-F3707FA98CB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405" y="789645"/>
            <a:ext cx="3856577" cy="4635500"/>
          </a:xfrm>
          <a:prstGeom prst="rect">
            <a:avLst/>
          </a:prstGeom>
        </p:spPr>
      </p:pic>
      <p:sp>
        <p:nvSpPr>
          <p:cNvPr id="20" name="箭头: 右 10">
            <a:extLst>
              <a:ext uri="{FF2B5EF4-FFF2-40B4-BE49-F238E27FC236}">
                <a16:creationId xmlns:a16="http://schemas.microsoft.com/office/drawing/2014/main" xmlns="" id="{C4DFA2E1-D02A-BBBF-8086-1FEC7737B7E4}"/>
              </a:ext>
            </a:extLst>
          </p:cNvPr>
          <p:cNvSpPr/>
          <p:nvPr/>
        </p:nvSpPr>
        <p:spPr>
          <a:xfrm>
            <a:off x="6673240" y="6104985"/>
            <a:ext cx="816623" cy="453109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7">
            <a:extLst>
              <a:ext uri="{FF2B5EF4-FFF2-40B4-BE49-F238E27FC236}">
                <a16:creationId xmlns:a16="http://schemas.microsoft.com/office/drawing/2014/main" xmlns="" id="{191248C7-E24D-745B-5DBC-509E3A27A45E}"/>
              </a:ext>
            </a:extLst>
          </p:cNvPr>
          <p:cNvSpPr/>
          <p:nvPr/>
        </p:nvSpPr>
        <p:spPr>
          <a:xfrm>
            <a:off x="7424895" y="5778500"/>
            <a:ext cx="4602005" cy="905063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造纸术的改进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（东汉宦官蔡伦发明蔡侯纸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)</a:t>
            </a:r>
          </a:p>
        </p:txBody>
      </p:sp>
      <p:sp>
        <p:nvSpPr>
          <p:cNvPr id="23" name="Rectangle 1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96916" y="1139434"/>
            <a:ext cx="2176324" cy="341632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  此为目前世界上最早的纸，其原料为大麻。纸面平整、结构紧密，但又软又薄，表面有细纤维渣，可见造纸技术比较原始。</a:t>
            </a:r>
            <a:endParaRPr lang="zh-CN" altLang="en-US" sz="2400" b="1" dirty="0">
              <a:solidFill>
                <a:srgbClr val="3333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406574" y="5404837"/>
            <a:ext cx="4731954" cy="443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85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1986</a:t>
            </a:r>
            <a:r>
              <a:rPr lang="zh-CN" altLang="en-US" sz="2285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年甘肃天水放马滩</a:t>
            </a:r>
            <a:r>
              <a:rPr lang="en-US" altLang="zh-CN" sz="2285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zh-CN" altLang="en-US" sz="2285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号汉墓出土</a:t>
            </a:r>
            <a:endParaRPr lang="zh-CN" altLang="en-US" sz="2285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5" name="文本框 18"/>
          <p:cNvSpPr txBox="1"/>
          <p:nvPr>
            <p:custDataLst>
              <p:tags r:id="rId3"/>
            </p:custDataLst>
          </p:nvPr>
        </p:nvSpPr>
        <p:spPr>
          <a:xfrm>
            <a:off x="6996975" y="4499799"/>
            <a:ext cx="5001895" cy="8299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dirty="0"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纸上用墨线绘有山、川、崖，路，是一幅世界最早的纸绘地图。</a:t>
            </a:r>
          </a:p>
        </p:txBody>
      </p:sp>
      <p:sp>
        <p:nvSpPr>
          <p:cNvPr id="38" name="文本框 20"/>
          <p:cNvSpPr txBox="1"/>
          <p:nvPr>
            <p:custDataLst>
              <p:tags r:id="rId4"/>
            </p:custDataLst>
          </p:nvPr>
        </p:nvSpPr>
        <p:spPr>
          <a:xfrm>
            <a:off x="7005007" y="1269554"/>
            <a:ext cx="4993005" cy="1031875"/>
          </a:xfrm>
          <a:prstGeom prst="rec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汉兴，有纸代简。</a:t>
            </a:r>
          </a:p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张怀瓘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guàn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《书断》</a:t>
            </a:r>
          </a:p>
          <a:p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r"/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40" name="Group 26"/>
          <p:cNvGrpSpPr/>
          <p:nvPr>
            <p:custDataLst>
              <p:tags r:id="rId5"/>
            </p:custDataLst>
          </p:nvPr>
        </p:nvGrpSpPr>
        <p:grpSpPr>
          <a:xfrm>
            <a:off x="7728495" y="2301429"/>
            <a:ext cx="3011170" cy="2042160"/>
            <a:chOff x="0" y="0"/>
            <a:chExt cx="2183141" cy="2016125"/>
          </a:xfrm>
        </p:grpSpPr>
        <p:sp>
          <p:nvSpPr>
            <p:cNvPr id="41" name="直接连接符​​ 33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583302" y="51772"/>
              <a:ext cx="1400720" cy="1"/>
            </a:xfrm>
            <a:prstGeom prst="line">
              <a:avLst/>
            </a:prstGeom>
            <a:noFill/>
            <a:ln w="6350">
              <a:solidFill>
                <a:srgbClr val="A5A5A5"/>
              </a:solidFill>
              <a:prstDash val="sysDash"/>
              <a:round/>
            </a:ln>
          </p:spPr>
          <p:txBody>
            <a:bodyPr/>
            <a:lstStyle/>
            <a:p>
              <a:endParaRPr lang="zh-CN" altLang="en-US" sz="171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2" name="圆角矩形​​ 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316478">
              <a:off x="31017" y="789748"/>
              <a:ext cx="2152124" cy="1226377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3175">
              <a:solidFill>
                <a:srgbClr val="BFBFBF"/>
              </a:solidFill>
              <a:round/>
            </a:ln>
          </p:spPr>
          <p:txBody>
            <a:bodyPr anchor="ctr"/>
            <a:lstStyle/>
            <a:p>
              <a:pPr algn="ctr"/>
              <a:endParaRPr lang="zh-CN" altLang="zh-CN" sz="171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3" name="直接连接符​​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351927" y="122876"/>
              <a:ext cx="880414" cy="756345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</a:ln>
          </p:spPr>
          <p:txBody>
            <a:bodyPr/>
            <a:lstStyle/>
            <a:p>
              <a:endParaRPr lang="zh-CN" altLang="en-US" sz="171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4" name="直接连接符​​ 13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476901" y="122876"/>
              <a:ext cx="336419" cy="621539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</a:ln>
          </p:spPr>
          <p:txBody>
            <a:bodyPr/>
            <a:lstStyle/>
            <a:p>
              <a:endParaRPr lang="zh-CN" altLang="en-US" sz="171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5" name="椭圆​​ 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232341" y="0"/>
              <a:ext cx="244560" cy="244560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BFBFBF"/>
              </a:solidFill>
              <a:round/>
            </a:ln>
          </p:spPr>
          <p:txBody>
            <a:bodyPr anchor="ctr"/>
            <a:lstStyle/>
            <a:p>
              <a:pPr algn="ctr"/>
              <a:endParaRPr lang="zh-CN" altLang="zh-CN" sz="171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6" name="椭圆​​ 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283662" y="51772"/>
              <a:ext cx="141070" cy="141075"/>
            </a:xfrm>
            <a:prstGeom prst="ellipse">
              <a:avLst/>
            </a:prstGeom>
            <a:solidFill>
              <a:srgbClr val="D8D8D8"/>
            </a:solidFill>
            <a:ln w="3175">
              <a:solidFill>
                <a:srgbClr val="BFBFBF"/>
              </a:solidFill>
              <a:round/>
            </a:ln>
          </p:spPr>
          <p:txBody>
            <a:bodyPr anchor="ctr"/>
            <a:lstStyle/>
            <a:p>
              <a:pPr algn="ctr"/>
              <a:endParaRPr lang="zh-CN" altLang="zh-CN" sz="171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7" name="同侧圆角矩形 3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304808">
              <a:off x="0" y="798100"/>
              <a:ext cx="2143772" cy="595293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26076572 h 21600"/>
                <a:gd name="T4" fmla="*/ 2147483647 w 21600"/>
                <a:gd name="T5" fmla="*/ 113037900 h 21600"/>
                <a:gd name="T6" fmla="*/ 2147483647 w 21600"/>
                <a:gd name="T7" fmla="*/ 226076572 h 21600"/>
                <a:gd name="T8" fmla="*/ 2147483647 w 21600"/>
                <a:gd name="T9" fmla="*/ 339114473 h 21600"/>
                <a:gd name="T10" fmla="*/ 2147483647 w 21600"/>
                <a:gd name="T11" fmla="*/ 22607657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FFFFFF"/>
            </a:solidFill>
            <a:ln w="9525" cmpd="sng">
              <a:noFill/>
              <a:miter lim="800000"/>
            </a:ln>
          </p:spPr>
          <p:txBody>
            <a:bodyPr anchor="ctr"/>
            <a:lstStyle/>
            <a:p>
              <a:endParaRPr lang="zh-CN" altLang="en-US" sz="171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8" name="圆角矩形​​ 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-316478">
              <a:off x="125262" y="909046"/>
              <a:ext cx="1969599" cy="1011642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25000"/>
              </a:schemeClr>
            </a:solidFill>
            <a:ln w="19050">
              <a:solidFill>
                <a:srgbClr val="D8D8D8"/>
              </a:solidFill>
              <a:rou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342900" indent="-342900" algn="ctr"/>
              <a:r>
                <a:rPr lang="zh-CN" altLang="en-US" sz="2285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Calibri" panose="020F0502020204030204"/>
                </a:rPr>
                <a:t>        </a:t>
              </a:r>
              <a:endParaRPr lang="en-US" altLang="zh-CN" sz="228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Calibri" panose="020F0502020204030204"/>
              </a:endParaRPr>
            </a:p>
          </p:txBody>
        </p:sp>
        <p:sp>
          <p:nvSpPr>
            <p:cNvPr id="49" name="椭圆​​ 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-316478">
              <a:off x="310917" y="878978"/>
              <a:ext cx="89569" cy="89573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BFBFBF"/>
              </a:solidFill>
              <a:round/>
            </a:ln>
          </p:spPr>
          <p:txBody>
            <a:bodyPr anchor="ctr"/>
            <a:lstStyle/>
            <a:p>
              <a:pPr algn="ctr"/>
              <a:endParaRPr lang="zh-CN" altLang="zh-CN" sz="171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50" name="椭圆​​ 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-316478">
              <a:off x="1772360" y="744052"/>
              <a:ext cx="89569" cy="89573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BFBFBF"/>
              </a:solidFill>
              <a:round/>
            </a:ln>
          </p:spPr>
          <p:txBody>
            <a:bodyPr anchor="ctr"/>
            <a:lstStyle/>
            <a:p>
              <a:pPr algn="ctr"/>
              <a:endParaRPr lang="zh-CN" altLang="zh-CN" sz="171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51" name="矩形 50"/>
          <p:cNvSpPr/>
          <p:nvPr>
            <p:custDataLst>
              <p:tags r:id="rId6"/>
            </p:custDataLst>
          </p:nvPr>
        </p:nvSpPr>
        <p:spPr>
          <a:xfrm rot="21261052">
            <a:off x="7956460" y="3277424"/>
            <a:ext cx="2593975" cy="911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65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猜猜纸上面的内容是什么？</a:t>
            </a:r>
          </a:p>
        </p:txBody>
      </p:sp>
      <p:sp>
        <p:nvSpPr>
          <p:cNvPr id="53" name="圆角矩形 52"/>
          <p:cNvSpPr/>
          <p:nvPr>
            <p:custDataLst>
              <p:tags r:id="rId7"/>
            </p:custDataLst>
          </p:nvPr>
        </p:nvSpPr>
        <p:spPr>
          <a:xfrm>
            <a:off x="262558" y="695911"/>
            <a:ext cx="6410682" cy="5248870"/>
          </a:xfrm>
          <a:prstGeom prst="roundRect">
            <a:avLst>
              <a:gd name="adj" fmla="val 8109"/>
            </a:avLst>
          </a:prstGeom>
          <a:noFill/>
          <a:ln w="38100">
            <a:solidFill>
              <a:srgbClr val="8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15"/>
          </a:p>
        </p:txBody>
      </p:sp>
      <p:sp>
        <p:nvSpPr>
          <p:cNvPr id="54" name="圆角矩形 27">
            <a:extLst>
              <a:ext uri="{FF2B5EF4-FFF2-40B4-BE49-F238E27FC236}">
                <a16:creationId xmlns:a16="http://schemas.microsoft.com/office/drawing/2014/main" xmlns="" id="{271920F0-E063-2397-ED5B-A0FBD0BE8E3A}"/>
              </a:ext>
            </a:extLst>
          </p:cNvPr>
          <p:cNvSpPr/>
          <p:nvPr/>
        </p:nvSpPr>
        <p:spPr>
          <a:xfrm>
            <a:off x="230999" y="161627"/>
            <a:ext cx="4029452" cy="578598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1.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造纸术的发明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763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3" grpId="0"/>
      <p:bldP spid="24" grpId="0"/>
      <p:bldP spid="25" grpId="0" animBg="1"/>
      <p:bldP spid="38" grpId="0" animBg="1"/>
      <p:bldP spid="51" grpId="0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65079" y="139733"/>
            <a:ext cx="11872954" cy="65801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4" name="Picture 2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email">
            <a:clrChange>
              <a:clrFrom>
                <a:srgbClr val="EEDCC4">
                  <a:alpha val="100000"/>
                </a:srgbClr>
              </a:clrFrom>
              <a:clrTo>
                <a:srgbClr val="EEDCC4">
                  <a:alpha val="100000"/>
                  <a:alpha val="0"/>
                </a:srgbClr>
              </a:clrTo>
            </a:clrChange>
          </a:blip>
          <a:srcRect l="2990" t="3903" r="2824"/>
          <a:stretch>
            <a:fillRect/>
          </a:stretch>
        </p:blipFill>
        <p:spPr bwMode="auto">
          <a:xfrm>
            <a:off x="9466580" y="556895"/>
            <a:ext cx="2520315" cy="2907665"/>
          </a:xfrm>
          <a:prstGeom prst="rect">
            <a:avLst/>
          </a:prstGeom>
          <a:ln w="12700" cmpd="sng">
            <a:noFill/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3685" y="4355465"/>
            <a:ext cx="5316220" cy="560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050" b="1">
                <a:solidFill>
                  <a:srgbClr val="99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树皮、麻头、破布、旧渔网</a:t>
            </a:r>
          </a:p>
        </p:txBody>
      </p:sp>
      <p:sp>
        <p:nvSpPr>
          <p:cNvPr id="6" name="TextBox 5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0825" y="925830"/>
            <a:ext cx="8610600" cy="25053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175">
              <a:lnSpc>
                <a:spcPct val="135000"/>
              </a:lnSpc>
              <a:spcBef>
                <a:spcPct val="20000"/>
              </a:spcBef>
            </a:pPr>
            <a:r>
              <a:rPr lang="en-US" altLang="zh-CN" sz="2800" dirty="0">
                <a:solidFill>
                  <a:srgbClr val="F2BA02">
                    <a:lumMod val="50000"/>
                  </a:srgb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宋体" panose="02010600030101010101" pitchFamily="2" charset="-122"/>
              </a:rPr>
              <a:t>    “</a:t>
            </a:r>
            <a:r>
              <a:rPr lang="zh-CN" altLang="en-US" sz="2800" dirty="0">
                <a:solidFill>
                  <a:srgbClr val="F2BA02">
                    <a:lumMod val="50000"/>
                  </a:srgb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宋体" panose="02010600030101010101" pitchFamily="2" charset="-122"/>
              </a:rPr>
              <a:t>蔡伦，字敬仲，桂阳人也。……伦乃造意，用树肤、麻头及敝布、鱼网以为纸。元兴元年，奏上之。帝善其能，自是莫不从用焉，故天下咸称蔡侯纸。</a:t>
            </a:r>
            <a:r>
              <a:rPr lang="en-US" sz="2800" dirty="0">
                <a:solidFill>
                  <a:srgbClr val="F2BA02">
                    <a:lumMod val="50000"/>
                  </a:srgb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宋体" panose="02010600030101010101" pitchFamily="2" charset="-122"/>
              </a:rPr>
              <a:t>”     </a:t>
            </a:r>
            <a:r>
              <a:rPr lang="zh-CN" altLang="en-US" sz="2800" dirty="0">
                <a:solidFill>
                  <a:srgbClr val="F2BA02">
                    <a:lumMod val="50000"/>
                  </a:srgb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宋体" panose="02010600030101010101" pitchFamily="2" charset="-122"/>
              </a:rPr>
              <a:t> </a:t>
            </a:r>
          </a:p>
          <a:p>
            <a:pPr marL="3175" algn="r">
              <a:lnSpc>
                <a:spcPct val="135000"/>
              </a:lnSpc>
              <a:spcBef>
                <a:spcPct val="20000"/>
              </a:spcBef>
            </a:pPr>
            <a:r>
              <a:rPr lang="zh-CN" altLang="en-US" sz="2800" dirty="0">
                <a:solidFill>
                  <a:srgbClr val="F2BA02">
                    <a:lumMod val="50000"/>
                  </a:srgb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dirty="0">
                <a:solidFill>
                  <a:srgbClr val="F2BA02">
                    <a:lumMod val="50000"/>
                  </a:srgb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2800" dirty="0">
                <a:solidFill>
                  <a:srgbClr val="F2BA02">
                    <a:lumMod val="50000"/>
                  </a:srgb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范晔</a:t>
            </a:r>
            <a:r>
              <a:rPr lang="en-US" altLang="zh-CN" sz="2800" dirty="0">
                <a:solidFill>
                  <a:srgbClr val="F2BA02">
                    <a:lumMod val="50000"/>
                  </a:srgb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2800" dirty="0">
                <a:solidFill>
                  <a:srgbClr val="F2BA02">
                    <a:lumMod val="50000"/>
                  </a:srgb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后汉书</a:t>
            </a:r>
            <a:r>
              <a:rPr lang="en-US" altLang="zh-CN" sz="2800" dirty="0">
                <a:solidFill>
                  <a:srgbClr val="F2BA02">
                    <a:lumMod val="50000"/>
                  </a:srgb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2800" dirty="0">
                <a:solidFill>
                  <a:srgbClr val="F2BA02">
                    <a:lumMod val="50000"/>
                  </a:srgb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宦者列传</a:t>
            </a:r>
            <a:r>
              <a:rPr lang="en-US" altLang="zh-CN" sz="2800" dirty="0">
                <a:solidFill>
                  <a:srgbClr val="F2BA02">
                    <a:lumMod val="50000"/>
                  </a:srgb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endParaRPr lang="zh-CN" altLang="en-US" sz="2800" b="1" dirty="0">
              <a:solidFill>
                <a:schemeClr val="dk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矩形 5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3685" y="3614420"/>
            <a:ext cx="6316980" cy="560705"/>
          </a:xfrm>
          <a:prstGeom prst="rect">
            <a:avLst/>
          </a:prstGeom>
          <a:noFill/>
          <a:ln w="38100">
            <a:solidFill>
              <a:srgbClr val="953735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05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华文隶书" panose="02010800040101010101" pitchFamily="2" charset="-122"/>
                <a:sym typeface="宋体" panose="02010600030101010101" pitchFamily="2" charset="-122"/>
              </a:rPr>
              <a:t>从记载中，蔡伦用什么原料造纸？</a:t>
            </a:r>
          </a:p>
        </p:txBody>
      </p:sp>
      <p:sp>
        <p:nvSpPr>
          <p:cNvPr id="8" name="矩形 5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3685" y="5059680"/>
            <a:ext cx="3701415" cy="560705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05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305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这种纸有什么优点？</a:t>
            </a:r>
          </a:p>
        </p:txBody>
      </p:sp>
      <p:sp>
        <p:nvSpPr>
          <p:cNvPr id="9" name="文本框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0825" y="5763895"/>
            <a:ext cx="5908675" cy="560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175">
              <a:spcBef>
                <a:spcPts val="1000"/>
              </a:spcBef>
            </a:pPr>
            <a:r>
              <a:rPr lang="zh-CN" altLang="en-US" sz="3050" b="1">
                <a:solidFill>
                  <a:srgbClr val="99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原料易找，价格便宜，易于推广。</a:t>
            </a:r>
          </a:p>
        </p:txBody>
      </p:sp>
      <p:pic>
        <p:nvPicPr>
          <p:cNvPr id="10" name="图片 5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682434" y="3550739"/>
            <a:ext cx="3545416" cy="224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62"/>
          <p:cNvSpPr/>
          <p:nvPr>
            <p:custDataLst>
              <p:tags r:id="rId8"/>
            </p:custDataLst>
          </p:nvPr>
        </p:nvSpPr>
        <p:spPr>
          <a:xfrm>
            <a:off x="9320530" y="3550920"/>
            <a:ext cx="2797175" cy="3152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miter lim="800000"/>
          </a:ln>
        </p:spPr>
        <p:txBody>
          <a:bodyPr wrap="square" lIns="78145" tIns="39072" rIns="78145" bIns="39072"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蔡伦，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15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岁入宫做宦官，节节上升，曾经身居列侯，位尊九卿，但最终因卷入权力斗争而自杀身亡。蔡伦曾主管宫内御用器物和手工作坊，在此期间，他总结西汉以来造纸经验，制造出低廉优质的纸张，受到汉和帝称赞。</a:t>
            </a:r>
          </a:p>
        </p:txBody>
      </p:sp>
      <p:sp>
        <p:nvSpPr>
          <p:cNvPr id="22" name="圆角矩形 27">
            <a:extLst>
              <a:ext uri="{FF2B5EF4-FFF2-40B4-BE49-F238E27FC236}">
                <a16:creationId xmlns:a16="http://schemas.microsoft.com/office/drawing/2014/main" xmlns="" id="{271920F0-E063-2397-ED5B-A0FBD0BE8E3A}"/>
              </a:ext>
            </a:extLst>
          </p:cNvPr>
          <p:cNvSpPr/>
          <p:nvPr/>
        </p:nvSpPr>
        <p:spPr>
          <a:xfrm>
            <a:off x="273685" y="289186"/>
            <a:ext cx="4029452" cy="578598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2.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造纸术的改进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849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ldLvl="0"/>
      <p:bldP spid="7" grpId="0" bldLvl="0" animBg="1"/>
      <p:bldP spid="8" grpId="0" bldLvl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3"/>
          <p:cNvSpPr/>
          <p:nvPr>
            <p:custDataLst>
              <p:tags r:id="rId1"/>
            </p:custDataLst>
          </p:nvPr>
        </p:nvSpPr>
        <p:spPr>
          <a:xfrm>
            <a:off x="5748123" y="407351"/>
            <a:ext cx="6318250" cy="28067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50000"/>
              </a:lnSpc>
            </a:pPr>
            <a:r>
              <a:rPr lang="zh-CN" altLang="en-US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材料二：</a:t>
            </a:r>
            <a:endParaRPr lang="zh-CN" altLang="en-US" sz="2400" b="1" dirty="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0" lvl="0" indent="0">
              <a:lnSpc>
                <a:spcPts val="3675"/>
              </a:lnSpc>
            </a:pPr>
            <a:endParaRPr lang="en-US" altLang="zh-CN" sz="2400" b="1" dirty="0">
              <a:latin typeface="仿宋" panose="02010609060101010101" charset="-122"/>
              <a:ea typeface="仿宋" panose="02010609060101010101" charset="-122"/>
            </a:endParaRPr>
          </a:p>
          <a:p>
            <a:pPr marL="0" lvl="0" indent="0">
              <a:lnSpc>
                <a:spcPts val="3675"/>
              </a:lnSpc>
            </a:pPr>
            <a:endParaRPr lang="en-US" altLang="zh-CN" sz="2400" b="1" dirty="0">
              <a:latin typeface="仿宋" panose="02010609060101010101" charset="-122"/>
              <a:ea typeface="仿宋" panose="02010609060101010101" charset="-122"/>
            </a:endParaRPr>
          </a:p>
          <a:p>
            <a:pPr marL="0" lvl="0" indent="0">
              <a:lnSpc>
                <a:spcPts val="3675"/>
              </a:lnSpc>
            </a:pPr>
            <a:endParaRPr lang="en-US" altLang="zh-CN" sz="2400" b="1" dirty="0">
              <a:latin typeface="仿宋" panose="02010609060101010101" charset="-122"/>
              <a:ea typeface="仿宋" panose="02010609060101010101" charset="-122"/>
            </a:endParaRPr>
          </a:p>
          <a:p>
            <a:pPr marL="0" lvl="0" indent="0">
              <a:lnSpc>
                <a:spcPts val="3675"/>
              </a:lnSpc>
            </a:pPr>
            <a:endParaRPr lang="en-US" altLang="zh-CN" sz="2400" b="1" dirty="0">
              <a:latin typeface="仿宋" panose="02010609060101010101" charset="-122"/>
              <a:ea typeface="仿宋" panose="02010609060101010101" charset="-122"/>
            </a:endParaRPr>
          </a:p>
          <a:p>
            <a:pPr marL="0" lvl="0" indent="0">
              <a:lnSpc>
                <a:spcPts val="3675"/>
              </a:lnSpc>
            </a:pPr>
            <a:endParaRPr lang="en-US" altLang="zh-CN" sz="2400" b="1" dirty="0">
              <a:latin typeface="仿宋" panose="02010609060101010101" charset="-122"/>
              <a:ea typeface="仿宋" panose="02010609060101010101" charset="-122"/>
            </a:endParaRPr>
          </a:p>
          <a:p>
            <a:pPr marL="0" lvl="0" indent="0">
              <a:lnSpc>
                <a:spcPts val="3675"/>
              </a:lnSpc>
            </a:pPr>
            <a:endParaRPr lang="en-US" altLang="zh-CN" sz="2400" b="1" dirty="0">
              <a:latin typeface="仿宋" panose="02010609060101010101" charset="-122"/>
              <a:ea typeface="仿宋" panose="02010609060101010101" charset="-122"/>
            </a:endParaRPr>
          </a:p>
          <a:p>
            <a:pPr marL="0" lvl="0" indent="0">
              <a:lnSpc>
                <a:spcPts val="3675"/>
              </a:lnSpc>
            </a:pP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</a:rPr>
              <a:t>材料三：</a:t>
            </a:r>
          </a:p>
          <a:p>
            <a:pPr marL="0" lvl="0" indent="0">
              <a:lnSpc>
                <a:spcPts val="3675"/>
              </a:lnSpc>
            </a:pPr>
            <a:r>
              <a:rPr lang="zh-CN" altLang="zh-CN" sz="2400" b="1" dirty="0">
                <a:latin typeface="仿宋" panose="02010609060101010101" charset="-122"/>
                <a:ea typeface="仿宋" panose="02010609060101010101" charset="-122"/>
              </a:rPr>
              <a:t> </a:t>
            </a:r>
            <a:r>
              <a:rPr lang="en-US" altLang="zh-CN" sz="2400" b="1" dirty="0">
                <a:latin typeface="仿宋" panose="02010609060101010101" charset="-122"/>
                <a:ea typeface="仿宋" panose="02010609060101010101" charset="-122"/>
              </a:rPr>
              <a:t>   </a:t>
            </a: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</a:rPr>
              <a:t>纸对后来西方文明整个进程的影响，无论怎样估计都不会过分</a:t>
            </a:r>
            <a:r>
              <a:rPr lang="zh-CN" altLang="zh-CN" sz="2400" b="1" dirty="0">
                <a:latin typeface="仿宋" panose="02010609060101010101" charset="-122"/>
                <a:ea typeface="仿宋" panose="02010609060101010101" charset="-122"/>
              </a:rPr>
              <a:t>……</a:t>
            </a: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</a:rPr>
              <a:t>世界受蔡侯（伦）的恩惠要比受许多更知名的人的恩惠更大。</a:t>
            </a:r>
          </a:p>
          <a:p>
            <a:pPr marL="0" lvl="0" indent="0">
              <a:lnSpc>
                <a:spcPts val="3675"/>
              </a:lnSpc>
            </a:pPr>
            <a:r>
              <a:rPr lang="zh-CN" altLang="zh-CN" sz="2400" b="1" dirty="0">
                <a:latin typeface="仿宋" panose="02010609060101010101" charset="-122"/>
                <a:ea typeface="仿宋" panose="02010609060101010101" charset="-122"/>
              </a:rPr>
              <a:t>      ——</a:t>
            </a: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</a:rPr>
              <a:t>德克</a:t>
            </a:r>
            <a:r>
              <a:rPr lang="zh-CN" altLang="zh-CN" sz="2400" b="1" dirty="0">
                <a:latin typeface="仿宋" panose="02010609060101010101" charset="-122"/>
                <a:ea typeface="仿宋" panose="02010609060101010101" charset="-122"/>
              </a:rPr>
              <a:t>·</a:t>
            </a: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</a:rPr>
              <a:t>卜德</a:t>
            </a:r>
            <a:r>
              <a:rPr lang="zh-CN" altLang="zh-CN" sz="2400" b="1" dirty="0">
                <a:latin typeface="仿宋" panose="02010609060101010101" charset="-122"/>
                <a:ea typeface="仿宋" panose="02010609060101010101" charset="-122"/>
              </a:rPr>
              <a:t>《</a:t>
            </a: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</a:rPr>
              <a:t>中国物品西传考</a:t>
            </a:r>
            <a:r>
              <a:rPr lang="zh-CN" altLang="zh-CN" sz="2400" b="1" dirty="0">
                <a:latin typeface="仿宋" panose="02010609060101010101" charset="-122"/>
                <a:ea typeface="仿宋" panose="02010609060101010101" charset="-122"/>
              </a:rPr>
              <a:t>》</a:t>
            </a:r>
          </a:p>
        </p:txBody>
      </p:sp>
      <p:sp>
        <p:nvSpPr>
          <p:cNvPr id="15" name="文本框 19"/>
          <p:cNvSpPr txBox="1"/>
          <p:nvPr>
            <p:custDataLst>
              <p:tags r:id="rId2"/>
            </p:custDataLst>
          </p:nvPr>
        </p:nvSpPr>
        <p:spPr>
          <a:xfrm>
            <a:off x="261088" y="5296851"/>
            <a:ext cx="5417820" cy="1218565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txBody>
          <a:bodyPr wrap="square" anchor="t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汉仪君黑-45简"/>
                <a:ea typeface="汉仪君黑-45简" panose="020B0604020202020204" charset="-122"/>
                <a:cs typeface="汉仪君黑-45简" panose="020B0604020202020204" charset="-122"/>
              </a:rPr>
              <a:t>综合上述材料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汉仪君黑-45简"/>
                <a:ea typeface="汉仪君黑-45简" panose="020B0604020202020204" charset="-122"/>
                <a:cs typeface="汉仪君黑-45简" panose="020B0604020202020204" charset="-122"/>
              </a:rPr>
              <a:t>，结合所学，概括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君黑-45简"/>
                <a:ea typeface="汉仪君黑-45简" panose="020B0604020202020204" charset="-122"/>
                <a:cs typeface="汉仪君黑-45简" panose="020B0604020202020204" charset="-122"/>
              </a:rPr>
              <a:t>造纸术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汉仪君黑-45简"/>
                <a:ea typeface="汉仪君黑-45简" panose="020B0604020202020204" charset="-122"/>
                <a:cs typeface="汉仪君黑-45简" panose="020B0604020202020204" charset="-122"/>
              </a:rPr>
              <a:t>的发明和改进对中国和世界发挥的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君黑-45简"/>
                <a:ea typeface="汉仪君黑-45简" panose="020B0604020202020204" charset="-122"/>
                <a:cs typeface="汉仪君黑-45简" panose="020B0604020202020204" charset="-122"/>
              </a:rPr>
              <a:t>作用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汉仪君黑-45简"/>
                <a:ea typeface="汉仪君黑-45简" panose="020B0604020202020204" charset="-122"/>
                <a:cs typeface="汉仪君黑-45简" panose="020B0604020202020204" charset="-122"/>
              </a:rPr>
              <a:t>。</a:t>
            </a:r>
          </a:p>
        </p:txBody>
      </p:sp>
      <p:pic>
        <p:nvPicPr>
          <p:cNvPr id="32" name="图片 31" descr="IMG_4355"/>
          <p:cNvPicPr>
            <a:picLocks noChangeAspect="1"/>
          </p:cNvPicPr>
          <p:nvPr/>
        </p:nvPicPr>
        <p:blipFill>
          <a:blip r:embed="rId12"/>
          <a:srcRect t="3968" b="8518"/>
          <a:stretch>
            <a:fillRect/>
          </a:stretch>
        </p:blipFill>
        <p:spPr>
          <a:xfrm>
            <a:off x="7103318" y="658445"/>
            <a:ext cx="4594228" cy="2679090"/>
          </a:xfrm>
          <a:prstGeom prst="rect">
            <a:avLst/>
          </a:prstGeom>
        </p:spPr>
      </p:pic>
      <p:sp>
        <p:nvSpPr>
          <p:cNvPr id="33" name="文本框 3"/>
          <p:cNvSpPr txBox="1"/>
          <p:nvPr>
            <p:custDataLst>
              <p:tags r:id="rId3"/>
            </p:custDataLst>
          </p:nvPr>
        </p:nvSpPr>
        <p:spPr>
          <a:xfrm>
            <a:off x="7520432" y="3322520"/>
            <a:ext cx="4014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zh-CN" altLang="en-US" sz="2000" dirty="0">
                <a:solidFill>
                  <a:schemeClr val="tx1"/>
                </a:solidFill>
                <a:latin typeface="江西拙楷" panose="02010600040101010101" charset="-122"/>
                <a:ea typeface="江西拙楷" panose="02010600040101010101" charset="-122"/>
                <a:sym typeface="+mn-ea"/>
              </a:rPr>
              <a:t>卜天寿</a:t>
            </a:r>
            <a:r>
              <a:rPr lang="en-US" altLang="zh-CN" sz="2000" dirty="0">
                <a:solidFill>
                  <a:schemeClr val="tx1"/>
                </a:solidFill>
                <a:latin typeface="江西拙楷" panose="02010600040101010101" charset="-122"/>
                <a:ea typeface="江西拙楷" panose="02010600040101010101" charset="-122"/>
                <a:sym typeface="+mn-ea"/>
              </a:rPr>
              <a:t>·《</a:t>
            </a:r>
            <a:r>
              <a:rPr lang="zh-CN" altLang="en-US" sz="2000" dirty="0">
                <a:solidFill>
                  <a:schemeClr val="tx1"/>
                </a:solidFill>
                <a:latin typeface="江西拙楷" panose="02010600040101010101" charset="-122"/>
                <a:ea typeface="江西拙楷" panose="02010600040101010101" charset="-122"/>
                <a:sym typeface="+mn-ea"/>
              </a:rPr>
              <a:t>论语</a:t>
            </a:r>
            <a:r>
              <a:rPr lang="en-US" altLang="zh-CN" sz="2000" dirty="0">
                <a:solidFill>
                  <a:schemeClr val="tx1"/>
                </a:solidFill>
                <a:latin typeface="江西拙楷" panose="02010600040101010101" charset="-122"/>
                <a:ea typeface="江西拙楷" panose="02010600040101010101" charset="-122"/>
                <a:sym typeface="+mn-ea"/>
              </a:rPr>
              <a:t>》</a:t>
            </a:r>
            <a:r>
              <a:rPr lang="zh-CN" altLang="en-US" sz="2000" dirty="0">
                <a:solidFill>
                  <a:schemeClr val="tx1"/>
                </a:solidFill>
                <a:latin typeface="江西拙楷" panose="02010600040101010101" charset="-122"/>
                <a:ea typeface="江西拙楷" panose="02010600040101010101" charset="-122"/>
                <a:sym typeface="+mn-ea"/>
              </a:rPr>
              <a:t>郑玄注抄本（唐）</a:t>
            </a:r>
          </a:p>
        </p:txBody>
      </p:sp>
      <p:sp>
        <p:nvSpPr>
          <p:cNvPr id="16" name="Text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1088" y="679131"/>
            <a:ext cx="4815205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+mn-cs"/>
              </a:rPr>
              <a:t>材料一：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+mn-cs"/>
              </a:rPr>
              <a:t>造纸术的传播图</a:t>
            </a:r>
          </a:p>
        </p:txBody>
      </p:sp>
      <p:sp>
        <p:nvSpPr>
          <p:cNvPr id="20" name="文本占位符 54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7357956" y="1557586"/>
            <a:ext cx="4339590" cy="1067685"/>
          </a:xfrm>
          <a:prstGeom prst="rect">
            <a:avLst/>
          </a:prstGeom>
          <a:solidFill>
            <a:srgbClr val="C00000"/>
          </a:solidFill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/>
                <a:ea typeface="宋体"/>
                <a:cs typeface="汉仪铸字木头人W" panose="00020600040101010101" charset="-122"/>
              </a:rPr>
              <a:t>①</a:t>
            </a:r>
            <a:r>
              <a:rPr kumimoji="0" lang="zh-CN" sz="2400" b="0" i="0" u="none" strike="noStrike" kern="12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  <a:cs typeface="汉仪铸字木头人W" panose="00020600040101010101" charset="-122"/>
              </a:rPr>
              <a:t>成为广泛使用的书写材料</a:t>
            </a:r>
            <a:r>
              <a:rPr kumimoji="0" lang="zh-CN" altLang="en-US" sz="2400" b="0" i="0" u="none" strike="noStrike" kern="12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  <a:cs typeface="汉仪铸字木头人W" panose="00020600040101010101" charset="-122"/>
              </a:rPr>
              <a:t>，便利典籍流传</a:t>
            </a:r>
            <a:endParaRPr kumimoji="0" lang="zh-CN" sz="2400" b="0" i="0" u="none" strike="noStrike" kern="1200" cap="none" spc="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粗黑宋简体" panose="02000000000000000000" pitchFamily="2" charset="-122"/>
              <a:ea typeface="方正粗黑宋简体" panose="02000000000000000000" pitchFamily="2" charset="-122"/>
              <a:cs typeface="汉仪铸字木头人W" panose="00020600040101010101" charset="-122"/>
            </a:endParaRPr>
          </a:p>
        </p:txBody>
      </p:sp>
      <p:sp>
        <p:nvSpPr>
          <p:cNvPr id="21" name="文本框 10"/>
          <p:cNvSpPr/>
          <p:nvPr>
            <p:custDataLst>
              <p:tags r:id="rId6"/>
            </p:custDataLst>
          </p:nvPr>
        </p:nvSpPr>
        <p:spPr>
          <a:xfrm>
            <a:off x="6551398" y="4345939"/>
            <a:ext cx="4510088" cy="309562"/>
          </a:xfrm>
          <a:prstGeom prst="rect">
            <a:avLst/>
          </a:prstGeom>
          <a:solidFill>
            <a:srgbClr val="D8C078">
              <a:alpha val="50195"/>
            </a:srgbClr>
          </a:solidFill>
          <a:ln>
            <a:noFill/>
            <a:miter lim="800000"/>
          </a:ln>
        </p:spPr>
        <p:txBody>
          <a:bodyPr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>
              <a:lnSpc>
                <a:spcPct val="150000"/>
              </a:lnSpc>
            </a:pPr>
            <a:r>
              <a:rPr lang="en-US" altLang="zh-CN" sz="1400">
                <a:latin typeface="华文中宋" panose="02010600040101010101" charset="-122"/>
                <a:ea typeface="华文中宋" panose="02010600040101010101" charset="-122"/>
              </a:rPr>
              <a:t>  </a:t>
            </a:r>
          </a:p>
        </p:txBody>
      </p:sp>
      <p:sp>
        <p:nvSpPr>
          <p:cNvPr id="25" name="文本框 11"/>
          <p:cNvSpPr/>
          <p:nvPr>
            <p:custDataLst>
              <p:tags r:id="rId7"/>
            </p:custDataLst>
          </p:nvPr>
        </p:nvSpPr>
        <p:spPr>
          <a:xfrm>
            <a:off x="9173948" y="4807901"/>
            <a:ext cx="2914650" cy="347663"/>
          </a:xfrm>
          <a:prstGeom prst="rect">
            <a:avLst/>
          </a:prstGeom>
          <a:solidFill>
            <a:srgbClr val="D8C078">
              <a:alpha val="50195"/>
            </a:srgbClr>
          </a:solidFill>
          <a:ln>
            <a:noFill/>
            <a:miter lim="800000"/>
          </a:ln>
        </p:spPr>
        <p:txBody>
          <a:bodyPr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>
              <a:lnSpc>
                <a:spcPct val="150000"/>
              </a:lnSpc>
            </a:pPr>
            <a:r>
              <a:rPr lang="en-US" altLang="zh-CN" sz="1400">
                <a:latin typeface="华文中宋" panose="02010600040101010101" charset="-122"/>
                <a:ea typeface="华文中宋" panose="02010600040101010101" charset="-122"/>
              </a:rPr>
              <a:t>  </a:t>
            </a:r>
          </a:p>
        </p:txBody>
      </p:sp>
      <p:sp>
        <p:nvSpPr>
          <p:cNvPr id="26" name="文本框 12"/>
          <p:cNvSpPr/>
          <p:nvPr>
            <p:custDataLst>
              <p:tags r:id="rId8"/>
            </p:custDataLst>
          </p:nvPr>
        </p:nvSpPr>
        <p:spPr>
          <a:xfrm>
            <a:off x="5770348" y="5296851"/>
            <a:ext cx="781050" cy="284163"/>
          </a:xfrm>
          <a:prstGeom prst="rect">
            <a:avLst/>
          </a:prstGeom>
          <a:solidFill>
            <a:srgbClr val="D8C078">
              <a:alpha val="50195"/>
            </a:srgbClr>
          </a:solidFill>
          <a:ln>
            <a:noFill/>
            <a:miter lim="800000"/>
          </a:ln>
        </p:spPr>
        <p:txBody>
          <a:bodyPr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>
              <a:lnSpc>
                <a:spcPct val="150000"/>
              </a:lnSpc>
            </a:pPr>
            <a:r>
              <a:rPr lang="en-US" altLang="zh-CN" sz="1400">
                <a:latin typeface="华文中宋" panose="02010600040101010101" charset="-122"/>
                <a:ea typeface="华文中宋" panose="02010600040101010101" charset="-122"/>
              </a:rPr>
              <a:t>  </a:t>
            </a:r>
          </a:p>
        </p:txBody>
      </p:sp>
      <p:sp>
        <p:nvSpPr>
          <p:cNvPr id="27" name="文本框 13"/>
          <p:cNvSpPr/>
          <p:nvPr>
            <p:custDataLst>
              <p:tags r:id="rId9"/>
            </p:custDataLst>
          </p:nvPr>
        </p:nvSpPr>
        <p:spPr>
          <a:xfrm>
            <a:off x="10431248" y="5347651"/>
            <a:ext cx="781050" cy="233363"/>
          </a:xfrm>
          <a:prstGeom prst="rect">
            <a:avLst/>
          </a:prstGeom>
          <a:solidFill>
            <a:srgbClr val="D8C078">
              <a:alpha val="50195"/>
            </a:srgbClr>
          </a:solidFill>
          <a:ln>
            <a:noFill/>
            <a:miter lim="800000"/>
          </a:ln>
        </p:spPr>
        <p:txBody>
          <a:bodyPr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>
              <a:lnSpc>
                <a:spcPct val="150000"/>
              </a:lnSpc>
            </a:pPr>
            <a:r>
              <a:rPr lang="en-US" altLang="zh-CN" sz="1400">
                <a:latin typeface="华文中宋" panose="02010600040101010101" charset="-122"/>
                <a:ea typeface="华文中宋" panose="02010600040101010101" charset="-122"/>
              </a:rPr>
              <a:t>  </a:t>
            </a:r>
          </a:p>
        </p:txBody>
      </p:sp>
      <p:pic>
        <p:nvPicPr>
          <p:cNvPr id="35" name="图片 34" descr="7469177946232d28860274aa04481719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603" t="8713" r="11411"/>
          <a:stretch>
            <a:fillRect/>
          </a:stretch>
        </p:blipFill>
        <p:spPr>
          <a:xfrm>
            <a:off x="550590" y="1063543"/>
            <a:ext cx="4137718" cy="418901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739" h="9859">
                <a:moveTo>
                  <a:pt x="0" y="4930"/>
                </a:moveTo>
                <a:cubicBezTo>
                  <a:pt x="0" y="2207"/>
                  <a:pt x="2180" y="0"/>
                  <a:pt x="4870" y="0"/>
                </a:cubicBezTo>
                <a:cubicBezTo>
                  <a:pt x="7559" y="0"/>
                  <a:pt x="9739" y="2207"/>
                  <a:pt x="9739" y="4930"/>
                </a:cubicBezTo>
                <a:cubicBezTo>
                  <a:pt x="9739" y="7619"/>
                  <a:pt x="7612" y="9806"/>
                  <a:pt x="4969" y="9859"/>
                </a:cubicBezTo>
                <a:lnTo>
                  <a:pt x="4770" y="9859"/>
                </a:lnTo>
                <a:cubicBezTo>
                  <a:pt x="2127" y="9806"/>
                  <a:pt x="0" y="7619"/>
                  <a:pt x="0" y="4930"/>
                </a:cubicBezTo>
                <a:close/>
              </a:path>
            </a:pathLst>
          </a:custGeom>
        </p:spPr>
      </p:pic>
      <p:sp>
        <p:nvSpPr>
          <p:cNvPr id="29" name="文本占位符 54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6292782" y="4710904"/>
            <a:ext cx="5563064" cy="541655"/>
          </a:xfrm>
          <a:prstGeom prst="rect">
            <a:avLst/>
          </a:prstGeom>
          <a:solidFill>
            <a:srgbClr val="C00000"/>
          </a:solidFill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/>
                <a:ea typeface="宋体"/>
                <a:cs typeface="汉仪铸字木头人W" panose="00020600040101010101" charset="-122"/>
              </a:rPr>
              <a:t>②</a:t>
            </a:r>
            <a:r>
              <a:rPr kumimoji="0" lang="zh-CN" altLang="en-US" sz="2400" b="0" i="0" u="none" strike="noStrike" kern="12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  <a:cs typeface="汉仪铸字木头人W" panose="00020600040101010101" charset="-122"/>
              </a:rPr>
              <a:t>是中国对世界文明的伟大贡献之一</a:t>
            </a:r>
            <a:endParaRPr kumimoji="0" lang="zh-CN" sz="2400" b="0" i="0" u="none" strike="noStrike" kern="1200" cap="none" spc="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粗黑宋简体" panose="02000000000000000000" pitchFamily="2" charset="-122"/>
              <a:ea typeface="方正粗黑宋简体" panose="02000000000000000000" pitchFamily="2" charset="-122"/>
              <a:cs typeface="汉仪铸字木头人W" panose="00020600040101010101" charset="-122"/>
            </a:endParaRPr>
          </a:p>
        </p:txBody>
      </p:sp>
      <p:sp>
        <p:nvSpPr>
          <p:cNvPr id="37" name="圆角矩形 27">
            <a:extLst>
              <a:ext uri="{FF2B5EF4-FFF2-40B4-BE49-F238E27FC236}">
                <a16:creationId xmlns:a16="http://schemas.microsoft.com/office/drawing/2014/main" xmlns="" id="{271920F0-E063-2397-ED5B-A0FBD0BE8E3A}"/>
              </a:ext>
            </a:extLst>
          </p:cNvPr>
          <p:cNvSpPr/>
          <p:nvPr/>
        </p:nvSpPr>
        <p:spPr>
          <a:xfrm>
            <a:off x="165079" y="139733"/>
            <a:ext cx="4669393" cy="578598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3.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造纸术的传播和影响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739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圆角矩形 27">
            <a:extLst>
              <a:ext uri="{FF2B5EF4-FFF2-40B4-BE49-F238E27FC236}">
                <a16:creationId xmlns:a16="http://schemas.microsoft.com/office/drawing/2014/main" xmlns="" id="{271920F0-E063-2397-ED5B-A0FBD0BE8E3A}"/>
              </a:ext>
            </a:extLst>
          </p:cNvPr>
          <p:cNvSpPr/>
          <p:nvPr/>
        </p:nvSpPr>
        <p:spPr>
          <a:xfrm>
            <a:off x="260861" y="1197546"/>
            <a:ext cx="10730889" cy="696024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想一想</a:t>
            </a:r>
            <a:r>
              <a:rPr kumimoji="0" lang="zh-CN" altLang="en-US" sz="2800" b="1" i="0" u="none" strike="noStrike" kern="1200" cap="none" spc="0" normalizeH="0" baseline="0" noProof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：我们通过这些书籍，可以了解秦汉时期哪些领域的状况？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0670" y="234967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医学：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70670" y="3429515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数学：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70670" y="450991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农学：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01380" y="2349674"/>
            <a:ext cx="7590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隶书" panose="02010509060101010101" pitchFamily="49" charset="-122"/>
                <a:ea typeface="隶书" panose="02010509060101010101" pitchFamily="49" charset="-122"/>
              </a:rPr>
              <a:t>东汉</a:t>
            </a:r>
            <a:r>
              <a:rPr lang="en-US" altLang="zh-CN" sz="4800" dirty="0">
                <a:latin typeface="隶书" panose="02010509060101010101" pitchFamily="49" charset="-122"/>
                <a:ea typeface="隶书" panose="02010509060101010101" pitchFamily="49" charset="-122"/>
              </a:rPr>
              <a:t> </a:t>
            </a:r>
            <a:r>
              <a:rPr lang="zh-CN" altLang="en-US" sz="4800" dirty="0">
                <a:latin typeface="隶书" panose="02010509060101010101" pitchFamily="49" charset="-122"/>
                <a:ea typeface="隶书" panose="02010509060101010101" pitchFamily="49" charset="-122"/>
              </a:rPr>
              <a:t>张仲景</a:t>
            </a:r>
            <a:r>
              <a:rPr lang="en-US" altLang="zh-CN" sz="4800" dirty="0"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en-US" sz="4800" dirty="0">
                <a:latin typeface="隶书" panose="02010509060101010101" pitchFamily="49" charset="-122"/>
                <a:ea typeface="隶书" panose="02010509060101010101" pitchFamily="49" charset="-122"/>
              </a:rPr>
              <a:t>伤寒杂病论</a:t>
            </a:r>
            <a:r>
              <a:rPr lang="en-US" altLang="zh-CN" sz="4800" dirty="0"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endParaRPr lang="zh-CN" altLang="en-US" sz="4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30910" y="3429794"/>
            <a:ext cx="586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隶书" panose="02010509060101010101" pitchFamily="49" charset="-122"/>
                <a:ea typeface="隶书" panose="02010509060101010101" pitchFamily="49" charset="-122"/>
              </a:rPr>
              <a:t>东汉 </a:t>
            </a:r>
            <a:r>
              <a:rPr lang="en-US" altLang="zh-CN" sz="4800" dirty="0"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en-US" sz="4800" dirty="0">
                <a:latin typeface="隶书" panose="02010509060101010101" pitchFamily="49" charset="-122"/>
                <a:ea typeface="隶书" panose="02010509060101010101" pitchFamily="49" charset="-122"/>
              </a:rPr>
              <a:t>九章算术</a:t>
            </a:r>
            <a:r>
              <a:rPr lang="en-US" altLang="zh-CN" sz="4800" dirty="0"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endParaRPr lang="zh-CN" altLang="en-US" sz="4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01380" y="4509913"/>
            <a:ext cx="586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隶书" panose="02010509060101010101" pitchFamily="49" charset="-122"/>
                <a:ea typeface="隶书" panose="02010509060101010101" pitchFamily="49" charset="-122"/>
              </a:rPr>
              <a:t>西汉 </a:t>
            </a:r>
            <a:r>
              <a:rPr lang="en-US" altLang="zh-CN" sz="4800" dirty="0"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en-US" sz="4800" dirty="0">
                <a:latin typeface="隶书" panose="02010509060101010101" pitchFamily="49" charset="-122"/>
                <a:ea typeface="隶书" panose="02010509060101010101" pitchFamily="49" charset="-122"/>
              </a:rPr>
              <a:t>氾胜之书</a:t>
            </a:r>
            <a:r>
              <a:rPr lang="en-US" altLang="zh-CN" sz="4800" dirty="0"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endParaRPr lang="zh-CN" altLang="en-US" sz="4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横卷形 2"/>
          <p:cNvSpPr/>
          <p:nvPr/>
        </p:nvSpPr>
        <p:spPr>
          <a:xfrm>
            <a:off x="520936" y="1757060"/>
            <a:ext cx="11161240" cy="4176464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C6A8FCBC-D297-A4EE-2A0C-9A5CE9A06F02}"/>
              </a:ext>
            </a:extLst>
          </p:cNvPr>
          <p:cNvSpPr txBox="1"/>
          <p:nvPr/>
        </p:nvSpPr>
        <p:spPr>
          <a:xfrm>
            <a:off x="165078" y="139733"/>
            <a:ext cx="9242495" cy="8145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二、科技之瑰宝：医学、数学、农学成就</a:t>
            </a:r>
          </a:p>
        </p:txBody>
      </p:sp>
    </p:spTree>
    <p:extLst>
      <p:ext uri="{BB962C8B-B14F-4D97-AF65-F5344CB8AC3E}">
        <p14:creationId xmlns:p14="http://schemas.microsoft.com/office/powerpoint/2010/main" val="82217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65079" y="139733"/>
            <a:ext cx="11872954" cy="65801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72668" y="1059466"/>
            <a:ext cx="4382770" cy="5660390"/>
            <a:chOff x="0" y="1774"/>
            <a:chExt cx="6902" cy="8914"/>
          </a:xfrm>
        </p:grpSpPr>
        <p:pic>
          <p:nvPicPr>
            <p:cNvPr id="13" name="图片 12" descr="1eb04c7d-13fe-4f12-81fb-981aeea8fabc"/>
            <p:cNvPicPr>
              <a:picLocks noChangeAspect="1"/>
            </p:cNvPicPr>
            <p:nvPr/>
          </p:nvPicPr>
          <p:blipFill>
            <a:blip r:embed="rId16"/>
            <a:srcRect r="13605" b="17463"/>
            <a:stretch>
              <a:fillRect/>
            </a:stretch>
          </p:blipFill>
          <p:spPr>
            <a:xfrm flipH="1">
              <a:off x="0" y="1774"/>
              <a:ext cx="6903" cy="8914"/>
            </a:xfrm>
            <a:prstGeom prst="rect">
              <a:avLst/>
            </a:prstGeom>
          </p:spPr>
        </p:pic>
        <p:sp>
          <p:nvSpPr>
            <p:cNvPr id="14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49" y="2627"/>
              <a:ext cx="847" cy="1907"/>
            </a:xfrm>
            <a:prstGeom prst="rect">
              <a:avLst/>
            </a:prstGeom>
            <a:noFill/>
          </p:spPr>
          <p:txBody>
            <a:bodyPr vert="eaVert" wrap="none" rtlCol="0">
              <a:noAutofit/>
            </a:bodyPr>
            <a:lstStyle/>
            <a:p>
              <a:pPr algn="ctr">
                <a:buNone/>
              </a:pPr>
              <a:r>
                <a:rPr lang="zh-CN" altLang="en-US" sz="2800">
                  <a:solidFill>
                    <a:schemeClr val="tx1"/>
                  </a:solidFill>
                  <a:latin typeface="江西拙楷" panose="02010600040101010101" charset="-122"/>
                  <a:ea typeface="江西拙楷" panose="02010600040101010101" charset="-122"/>
                  <a:sym typeface="+mn-ea"/>
                </a:rPr>
                <a:t>张仲景</a:t>
              </a:r>
            </a:p>
          </p:txBody>
        </p:sp>
      </p:grpSp>
      <p:sp>
        <p:nvSpPr>
          <p:cNvPr id="19" name="文本框 44"/>
          <p:cNvSpPr txBox="1"/>
          <p:nvPr>
            <p:custDataLst>
              <p:tags r:id="rId1"/>
            </p:custDataLst>
          </p:nvPr>
        </p:nvSpPr>
        <p:spPr>
          <a:xfrm>
            <a:off x="5439682" y="1364265"/>
            <a:ext cx="4416594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0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张仲景</a:t>
            </a:r>
            <a:r>
              <a:rPr lang="zh-CN" altLang="en-US" sz="3000" b="1" dirty="0"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，</a:t>
            </a:r>
            <a:r>
              <a:rPr lang="zh-CN" altLang="en-US" sz="30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东汉末年</a:t>
            </a:r>
            <a:r>
              <a:rPr lang="zh-CN" altLang="en-US" sz="3000" b="1" dirty="0"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名医。</a:t>
            </a:r>
          </a:p>
        </p:txBody>
      </p:sp>
      <p:sp>
        <p:nvSpPr>
          <p:cNvPr id="20" name="文本框 45"/>
          <p:cNvSpPr txBox="1"/>
          <p:nvPr>
            <p:custDataLst>
              <p:tags r:id="rId2"/>
            </p:custDataLst>
          </p:nvPr>
        </p:nvSpPr>
        <p:spPr>
          <a:xfrm>
            <a:off x="5439682" y="2095785"/>
            <a:ext cx="2877711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0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《伤寒杂病论》</a:t>
            </a:r>
            <a:endParaRPr lang="zh-CN" altLang="en-US" sz="3000" b="1" dirty="0">
              <a:solidFill>
                <a:schemeClr val="tx1"/>
              </a:solidFill>
              <a:effectLst/>
              <a:latin typeface="江西拙楷" panose="02010600040101010101" charset="-122"/>
              <a:ea typeface="江西拙楷" panose="02010600040101010101" charset="-122"/>
              <a:sym typeface="+mn-ea"/>
            </a:endParaRPr>
          </a:p>
        </p:txBody>
      </p:sp>
      <p:sp>
        <p:nvSpPr>
          <p:cNvPr id="21" name="Text Box 4"/>
          <p:cNvSpPr txBox="1"/>
          <p:nvPr>
            <p:custDataLst>
              <p:tags r:id="rId3"/>
            </p:custDataLst>
          </p:nvPr>
        </p:nvSpPr>
        <p:spPr>
          <a:xfrm>
            <a:off x="5432373" y="4806283"/>
            <a:ext cx="67417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zh-CN" altLang="en-US" sz="3000" b="1" dirty="0">
                <a:solidFill>
                  <a:schemeClr val="tx1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是</a:t>
            </a:r>
            <a:r>
              <a:rPr lang="zh-CN" altLang="en-US" sz="30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中医临床理论体系</a:t>
            </a:r>
            <a:r>
              <a:rPr lang="zh-CN" altLang="en-US" sz="3000" b="1" dirty="0">
                <a:effectLst/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的</a:t>
            </a:r>
            <a:r>
              <a:rPr lang="zh-CN" altLang="en-US" sz="30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开创者</a:t>
            </a:r>
            <a:r>
              <a:rPr lang="zh-CN" altLang="en-US" sz="3000" b="1" dirty="0">
                <a:effectLst/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，其医术精湛，医德高尚，后世称“</a:t>
            </a:r>
            <a:r>
              <a:rPr lang="zh-CN" altLang="en-US" sz="30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医圣</a:t>
            </a:r>
            <a:r>
              <a:rPr lang="zh-CN" altLang="en-US" sz="3000" b="1" dirty="0">
                <a:effectLst/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”。</a:t>
            </a:r>
            <a:endParaRPr lang="zh-CN" altLang="en-US" sz="3000" b="1" dirty="0">
              <a:solidFill>
                <a:schemeClr val="tx1"/>
              </a:solidFill>
              <a:effectLst/>
              <a:latin typeface="江西拙楷" panose="02010600040101010101" charset="-122"/>
              <a:ea typeface="江西拙楷" panose="02010600040101010101" charset="-122"/>
              <a:cs typeface="江西拙楷" panose="02010600040101010101" charset="-122"/>
              <a:sym typeface="+mn-ea"/>
            </a:endParaRPr>
          </a:p>
        </p:txBody>
      </p:sp>
      <p:sp>
        <p:nvSpPr>
          <p:cNvPr id="22" name="文本框 48"/>
          <p:cNvSpPr txBox="1"/>
          <p:nvPr>
            <p:custDataLst>
              <p:tags r:id="rId4"/>
            </p:custDataLst>
          </p:nvPr>
        </p:nvSpPr>
        <p:spPr>
          <a:xfrm>
            <a:off x="5439682" y="2881915"/>
            <a:ext cx="67417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dirty="0">
                <a:effectLst/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①在诊断上要</a:t>
            </a:r>
            <a:r>
              <a:rPr lang="zh-CN" altLang="en-US" sz="3000" b="1" dirty="0">
                <a:solidFill>
                  <a:srgbClr val="C8442D"/>
                </a:solidFill>
                <a:latin typeface="江西拙楷" panose="02010600040101010101" charset="-122"/>
                <a:ea typeface="江西拙楷" panose="02010600040101010101" charset="-122"/>
                <a:sym typeface="+mn-ea"/>
              </a:rPr>
              <a:t>病情辨证分析</a:t>
            </a:r>
            <a:r>
              <a:rPr lang="zh-CN" altLang="en-US" sz="3000" b="1" dirty="0">
                <a:effectLst/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，然后</a:t>
            </a:r>
            <a:r>
              <a:rPr lang="zh-CN" altLang="en-US" sz="3000" b="1" dirty="0">
                <a:solidFill>
                  <a:srgbClr val="C00000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对</a:t>
            </a:r>
            <a:r>
              <a:rPr lang="zh-CN" altLang="en-US" sz="30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症治疗</a:t>
            </a:r>
            <a:r>
              <a:rPr lang="en-US" altLang="zh-CN" sz="30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;</a:t>
            </a:r>
            <a:endParaRPr kumimoji="0" lang="zh-CN" altLang="en-US" sz="3000" b="1" i="0" u="none" strike="noStrike" kern="1200" cap="none" spc="0" normalizeH="0" baseline="0" dirty="0">
              <a:solidFill>
                <a:srgbClr val="C8442D"/>
              </a:solidFill>
              <a:effectLst/>
              <a:latin typeface="江西拙楷" panose="02010600040101010101" charset="-122"/>
              <a:ea typeface="江西拙楷" panose="020106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000" b="1" dirty="0">
                <a:effectLst/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②发展了“</a:t>
            </a:r>
            <a:r>
              <a:rPr lang="zh-CN" altLang="en-US" sz="30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治未病</a:t>
            </a:r>
            <a:r>
              <a:rPr lang="zh-CN" altLang="en-US" sz="3000" b="1" dirty="0">
                <a:effectLst/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”的思想，提倡</a:t>
            </a:r>
            <a:r>
              <a:rPr lang="zh-CN" altLang="en-US" sz="30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预防疾病。</a:t>
            </a:r>
            <a:endParaRPr lang="zh-CN" altLang="en-US" sz="3000" b="1" dirty="0">
              <a:solidFill>
                <a:schemeClr val="tx1"/>
              </a:solidFill>
              <a:effectLst/>
              <a:latin typeface="江西拙楷" panose="02010600040101010101" charset="-122"/>
              <a:ea typeface="江西拙楷" panose="02010600040101010101" charset="-122"/>
              <a:cs typeface="江西拙楷" panose="02010600040101010101" charset="-122"/>
              <a:sym typeface="+mn-ea"/>
            </a:endParaRPr>
          </a:p>
        </p:txBody>
      </p:sp>
      <p:sp>
        <p:nvSpPr>
          <p:cNvPr id="25" name="文本框 4"/>
          <p:cNvSpPr txBox="1"/>
          <p:nvPr>
            <p:custDataLst>
              <p:tags r:id="rId5"/>
            </p:custDataLst>
          </p:nvPr>
        </p:nvSpPr>
        <p:spPr>
          <a:xfrm>
            <a:off x="3719467" y="1383950"/>
            <a:ext cx="944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00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简介</a:t>
            </a:r>
            <a:endParaRPr kumimoji="0" lang="zh-CN" altLang="en-US" sz="300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江西拙楷" panose="02010600040101010101" charset="-122"/>
              <a:ea typeface="江西拙楷" panose="02010600040101010101" charset="-122"/>
              <a:cs typeface="Arial" panose="020B0604020202090204"/>
              <a:sym typeface="Arial" panose="020B0604020202090204"/>
            </a:endParaRPr>
          </a:p>
        </p:txBody>
      </p:sp>
      <p:cxnSp>
        <p:nvCxnSpPr>
          <p:cNvPr id="26" name="直接连接符 372"/>
          <p:cNvCxnSpPr/>
          <p:nvPr>
            <p:custDataLst>
              <p:tags r:id="rId6"/>
            </p:custDataLst>
          </p:nvPr>
        </p:nvCxnSpPr>
        <p:spPr>
          <a:xfrm>
            <a:off x="3746772" y="1965610"/>
            <a:ext cx="7651750" cy="0"/>
          </a:xfrm>
          <a:prstGeom prst="line">
            <a:avLst/>
          </a:prstGeom>
          <a:ln w="25400" cap="flat" cmpd="sng">
            <a:solidFill>
              <a:srgbClr val="76C99D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27" name="文本框 49"/>
          <p:cNvSpPr txBox="1"/>
          <p:nvPr>
            <p:custDataLst>
              <p:tags r:id="rId7"/>
            </p:custDataLst>
          </p:nvPr>
        </p:nvSpPr>
        <p:spPr>
          <a:xfrm>
            <a:off x="3719467" y="2879375"/>
            <a:ext cx="19456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医学主张</a:t>
            </a:r>
            <a:endParaRPr kumimoji="0" lang="zh-CN" altLang="en-US" sz="3000" i="0" u="none" strike="noStrike" cap="none" spc="0" normalizeH="0" baseline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江西拙楷" panose="02010600040101010101" charset="-122"/>
              <a:ea typeface="江西拙楷" panose="02010600040101010101" charset="-122"/>
              <a:cs typeface="Arial" panose="020B0604020202090204"/>
              <a:sym typeface="Arial" panose="020B0604020202090204"/>
            </a:endParaRPr>
          </a:p>
        </p:txBody>
      </p:sp>
      <p:sp>
        <p:nvSpPr>
          <p:cNvPr id="28" name="文本框 50"/>
          <p:cNvSpPr txBox="1"/>
          <p:nvPr>
            <p:custDataLst>
              <p:tags r:id="rId8"/>
            </p:custDataLst>
          </p:nvPr>
        </p:nvSpPr>
        <p:spPr>
          <a:xfrm>
            <a:off x="3712158" y="4784058"/>
            <a:ext cx="187071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00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医学地位</a:t>
            </a:r>
          </a:p>
        </p:txBody>
      </p:sp>
      <p:sp>
        <p:nvSpPr>
          <p:cNvPr id="29" name="文本框 5"/>
          <p:cNvSpPr txBox="1"/>
          <p:nvPr>
            <p:custDataLst>
              <p:tags r:id="rId9"/>
            </p:custDataLst>
          </p:nvPr>
        </p:nvSpPr>
        <p:spPr>
          <a:xfrm>
            <a:off x="3719467" y="2102135"/>
            <a:ext cx="1325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00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江西拙楷" panose="02010600040101010101" charset="-122"/>
                <a:ea typeface="江西拙楷" panose="02010600040101010101" charset="-122"/>
                <a:cs typeface="Arial" panose="020B0604020202090204"/>
                <a:sym typeface="Arial" panose="020B0604020202090204"/>
              </a:rPr>
              <a:t>代表作</a:t>
            </a:r>
          </a:p>
        </p:txBody>
      </p:sp>
      <p:cxnSp>
        <p:nvCxnSpPr>
          <p:cNvPr id="30" name="直接连接符 372"/>
          <p:cNvCxnSpPr/>
          <p:nvPr>
            <p:custDataLst>
              <p:tags r:id="rId10"/>
            </p:custDataLst>
          </p:nvPr>
        </p:nvCxnSpPr>
        <p:spPr>
          <a:xfrm>
            <a:off x="3746772" y="2741580"/>
            <a:ext cx="7625080" cy="0"/>
          </a:xfrm>
          <a:prstGeom prst="line">
            <a:avLst/>
          </a:prstGeom>
          <a:ln w="25400" cap="flat" cmpd="sng">
            <a:solidFill>
              <a:srgbClr val="76C99D"/>
            </a:solidFill>
            <a:prstDash val="dash"/>
            <a:headEnd type="none" w="med" len="med"/>
            <a:tailEnd type="none" w="med" len="med"/>
          </a:ln>
        </p:spPr>
      </p:cxnSp>
      <p:cxnSp>
        <p:nvCxnSpPr>
          <p:cNvPr id="31" name="直接连接符 372"/>
          <p:cNvCxnSpPr/>
          <p:nvPr>
            <p:custDataLst>
              <p:tags r:id="rId11"/>
            </p:custDataLst>
          </p:nvPr>
        </p:nvCxnSpPr>
        <p:spPr>
          <a:xfrm>
            <a:off x="3919803" y="5968333"/>
            <a:ext cx="8000365" cy="0"/>
          </a:xfrm>
          <a:prstGeom prst="line">
            <a:avLst/>
          </a:prstGeom>
          <a:ln w="25400" cap="flat" cmpd="sng">
            <a:solidFill>
              <a:srgbClr val="76C99D"/>
            </a:solidFill>
            <a:prstDash val="dash"/>
            <a:headEnd type="none" w="med" len="med"/>
            <a:tailEnd type="none" w="med" len="med"/>
          </a:ln>
        </p:spPr>
      </p:cxnSp>
      <p:cxnSp>
        <p:nvCxnSpPr>
          <p:cNvPr id="32" name="直接连接符 372"/>
          <p:cNvCxnSpPr/>
          <p:nvPr>
            <p:custDataLst>
              <p:tags r:id="rId12"/>
            </p:custDataLst>
          </p:nvPr>
        </p:nvCxnSpPr>
        <p:spPr>
          <a:xfrm>
            <a:off x="3919803" y="4771358"/>
            <a:ext cx="8000365" cy="0"/>
          </a:xfrm>
          <a:prstGeom prst="line">
            <a:avLst/>
          </a:prstGeom>
          <a:ln w="25400" cap="flat" cmpd="sng">
            <a:solidFill>
              <a:srgbClr val="76C99D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33" name="圆角矩形 27">
            <a:extLst>
              <a:ext uri="{FF2B5EF4-FFF2-40B4-BE49-F238E27FC236}">
                <a16:creationId xmlns:a16="http://schemas.microsoft.com/office/drawing/2014/main" xmlns="" id="{271920F0-E063-2397-ED5B-A0FBD0BE8E3A}"/>
              </a:ext>
            </a:extLst>
          </p:cNvPr>
          <p:cNvSpPr/>
          <p:nvPr/>
        </p:nvSpPr>
        <p:spPr>
          <a:xfrm>
            <a:off x="165079" y="139733"/>
            <a:ext cx="4669393" cy="578598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1.</a:t>
            </a:r>
            <a:r>
              <a:rPr lang="zh-CN" altLang="en-US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医圣</a:t>
            </a: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——</a:t>
            </a:r>
            <a:r>
              <a:rPr lang="zh-CN" altLang="en-US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张仲景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</p:txBody>
      </p:sp>
      <p:sp>
        <p:nvSpPr>
          <p:cNvPr id="34" name="文本框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502168" y="798481"/>
            <a:ext cx="7555480" cy="521970"/>
          </a:xfrm>
          <a:prstGeom prst="rect">
            <a:avLst/>
          </a:prstGeom>
          <a:solidFill>
            <a:srgbClr val="76C99D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/>
            <a:r>
              <a:rPr sz="3200" b="1" dirty="0" err="1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阅读教材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完成张仲景人物卡片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lt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8591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5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内容占位符 2"/>
          <p:cNvSpPr>
            <a:spLocks noGrp="1"/>
          </p:cNvSpPr>
          <p:nvPr>
            <p:ph idx="1"/>
          </p:nvPr>
        </p:nvSpPr>
        <p:spPr>
          <a:xfrm>
            <a:off x="622598" y="1407670"/>
            <a:ext cx="11415435" cy="2736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感往昔之沦丧，伤横夭（早亡）之莫救，乃勤求古训（先人的遗典），博采众方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伤寒杂病论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，合十六卷。虽未能尽愈诸病，庶（希望）可以见病知源。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r">
              <a:buNone/>
            </a:pP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伤寒论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序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800" dirty="0"/>
          </a:p>
          <a:p>
            <a:pPr marL="0" indent="0">
              <a:buNone/>
            </a:pPr>
            <a:r>
              <a:rPr lang="zh-CN" altLang="en-US" sz="32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           材料反应张仲景怎样的</a:t>
            </a:r>
            <a:r>
              <a:rPr lang="zh-CN" altLang="en-US" sz="32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精神</a:t>
            </a:r>
            <a:r>
              <a:rPr lang="en-US" altLang="zh-CN" sz="32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?        </a:t>
            </a:r>
            <a:endParaRPr lang="en-US" altLang="zh-CN" sz="32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06574" y="1255861"/>
            <a:ext cx="11521280" cy="2088231"/>
          </a:xfrm>
          <a:prstGeom prst="rect">
            <a:avLst/>
          </a:prstGeom>
          <a:noFill/>
          <a:ln w="412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6"/>
          <p:cNvSpPr txBox="1"/>
          <p:nvPr/>
        </p:nvSpPr>
        <p:spPr>
          <a:xfrm>
            <a:off x="910630" y="3992165"/>
            <a:ext cx="11017224" cy="954107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dirty="0" smtClean="0">
                <a:solidFill>
                  <a:schemeClr val="bg1"/>
                </a:solidFill>
                <a:latin typeface="宋体"/>
                <a:ea typeface="宋体"/>
                <a:cs typeface="方正粗黑宋简体" panose="02000000000000000000" pitchFamily="2" charset="-122"/>
                <a:sym typeface="+mn-ea"/>
              </a:rPr>
              <a:t>①</a:t>
            </a:r>
            <a:r>
              <a:rPr lang="zh-CN" altLang="en-US" sz="2800" dirty="0" smtClean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“</a:t>
            </a:r>
            <a:r>
              <a:rPr lang="zh-CN" altLang="en-US" sz="2800" dirty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感往昔之沦丧，伤横</a:t>
            </a:r>
            <a:r>
              <a:rPr lang="zh-CN" altLang="en-US" sz="2800" dirty="0" smtClean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夭之</a:t>
            </a:r>
            <a:r>
              <a:rPr lang="zh-CN" altLang="en-US" sz="2800" dirty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莫救</a:t>
            </a:r>
            <a:r>
              <a:rPr lang="zh-CN" altLang="en-US" sz="2800" dirty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”：</a:t>
            </a:r>
            <a:r>
              <a:rPr lang="zh-CN" altLang="en-US" sz="2800" dirty="0" smtClean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仁爱济世的精神；</a:t>
            </a:r>
            <a:endParaRPr lang="en-US" altLang="zh-CN" sz="2800" dirty="0" smtClean="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800" dirty="0" smtClean="0">
                <a:solidFill>
                  <a:schemeClr val="bg1"/>
                </a:solidFill>
                <a:latin typeface="宋体"/>
                <a:ea typeface="宋体"/>
                <a:cs typeface="方正粗黑宋简体" panose="02000000000000000000" pitchFamily="2" charset="-122"/>
                <a:sym typeface="+mn-ea"/>
              </a:rPr>
              <a:t>②</a:t>
            </a:r>
            <a:r>
              <a:rPr lang="zh-CN" altLang="en-US" sz="2800" dirty="0" smtClean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“勤求古训，博采众方”：勤奋钻研、谦虚好学的精神。</a:t>
            </a:r>
            <a:endParaRPr lang="zh-CN" altLang="en-US" sz="2800" dirty="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  <a:sym typeface="+mn-ea"/>
            </a:endParaRPr>
          </a:p>
        </p:txBody>
      </p:sp>
      <p:sp>
        <p:nvSpPr>
          <p:cNvPr id="30" name="文本框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7918" y="621482"/>
            <a:ext cx="11443912" cy="521970"/>
          </a:xfrm>
          <a:prstGeom prst="rect">
            <a:avLst/>
          </a:prstGeom>
          <a:solidFill>
            <a:srgbClr val="76C99D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lt"/>
              </a:rPr>
              <a:t>东汉末年，张仲景在谈到</a:t>
            </a:r>
            <a:r>
              <a:rPr lang="zh-CN" altLang="en-US" sz="32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lt"/>
              </a:rPr>
              <a:t>撰写</a:t>
            </a:r>
            <a:r>
              <a:rPr lang="en-US" altLang="zh-CN" sz="32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lt"/>
              </a:rPr>
              <a:t>《</a:t>
            </a:r>
            <a:r>
              <a:rPr lang="zh-CN" altLang="en-US" sz="32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lt"/>
              </a:rPr>
              <a:t>伤寒杂病论</a:t>
            </a:r>
            <a:r>
              <a:rPr lang="en-US" altLang="zh-CN" sz="32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lt"/>
              </a:rPr>
              <a:t>》</a:t>
            </a:r>
            <a:r>
              <a:rPr lang="zh-CN" altLang="en-US" sz="32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lt"/>
              </a:rPr>
              <a:t>的背景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lt"/>
              </a:rPr>
              <a:t>时说：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  <a:cs typeface="宋体" pitchFamily="2" charset="-122"/>
              <a:sym typeface="+mn-lt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2062758" y="5446018"/>
            <a:ext cx="8712968" cy="936104"/>
          </a:xfrm>
          <a:prstGeom prst="wedgeRoundRectCallout">
            <a:avLst>
              <a:gd name="adj1" fmla="val -38400"/>
              <a:gd name="adj2" fmla="val -9464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 Box 4"/>
          <p:cNvSpPr txBox="1"/>
          <p:nvPr>
            <p:custDataLst>
              <p:tags r:id="rId2"/>
            </p:custDataLst>
          </p:nvPr>
        </p:nvSpPr>
        <p:spPr>
          <a:xfrm>
            <a:off x="2134766" y="5406705"/>
            <a:ext cx="8568952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zh-CN" altLang="en-US" sz="3000" b="1" dirty="0" smtClean="0">
                <a:solidFill>
                  <a:schemeClr val="tx1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医学地位：是</a:t>
            </a:r>
            <a:r>
              <a:rPr lang="zh-CN" altLang="en-US" sz="28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中医临床理论体系</a:t>
            </a:r>
            <a:r>
              <a:rPr lang="zh-CN" altLang="en-US" sz="2800" b="1" dirty="0">
                <a:effectLst/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的</a:t>
            </a:r>
            <a:r>
              <a:rPr lang="zh-CN" altLang="en-US" sz="28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开创者</a:t>
            </a:r>
            <a:r>
              <a:rPr lang="zh-CN" altLang="en-US" sz="2800" b="1" dirty="0">
                <a:effectLst/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，其医术精湛，医德高尚，后世称“</a:t>
            </a:r>
            <a:r>
              <a:rPr lang="zh-CN" altLang="en-US" sz="2800" b="1" dirty="0">
                <a:solidFill>
                  <a:srgbClr val="C8442D"/>
                </a:solidFill>
                <a:effectLst/>
                <a:latin typeface="江西拙楷" panose="02010600040101010101" charset="-122"/>
                <a:ea typeface="江西拙楷" panose="02010600040101010101" charset="-122"/>
                <a:sym typeface="+mn-ea"/>
              </a:rPr>
              <a:t>医圣</a:t>
            </a:r>
            <a:r>
              <a:rPr lang="zh-CN" altLang="en-US" sz="2800" b="1" dirty="0">
                <a:effectLst/>
                <a:latin typeface="江西拙楷" panose="02010600040101010101" charset="-122"/>
                <a:ea typeface="江西拙楷" panose="02010600040101010101" charset="-122"/>
                <a:cs typeface="江西拙楷" panose="02010600040101010101" charset="-122"/>
                <a:sym typeface="+mn-ea"/>
              </a:rPr>
              <a:t>”。</a:t>
            </a:r>
            <a:endParaRPr lang="zh-CN" altLang="en-US" sz="2800" b="1" dirty="0">
              <a:solidFill>
                <a:schemeClr val="tx1"/>
              </a:solidFill>
              <a:effectLst/>
              <a:latin typeface="江西拙楷" panose="02010600040101010101" charset="-122"/>
              <a:ea typeface="江西拙楷" panose="02010600040101010101" charset="-122"/>
              <a:cs typeface="江西拙楷" panose="0201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6967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2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内容占位符 2"/>
          <p:cNvSpPr>
            <a:spLocks noGrp="1"/>
          </p:cNvSpPr>
          <p:nvPr>
            <p:ph idx="1"/>
          </p:nvPr>
        </p:nvSpPr>
        <p:spPr>
          <a:xfrm>
            <a:off x="622598" y="2285459"/>
            <a:ext cx="11415435" cy="2736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今有垣高九尺。瓜生其上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蔓日长七寸。瓠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en-US" altLang="zh-CN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hù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en-US" altLang="zh-CN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生其下，蔓日生一尺。问几何日相逢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? </a:t>
            </a:r>
            <a:r>
              <a:rPr lang="en-US" altLang="zh-CN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瓜、瓠各长几何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</a:p>
          <a:p>
            <a:pPr marL="0" indent="0" algn="r">
              <a:buNone/>
            </a:pP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en-US" altLang="zh-CN" sz="2800" dirty="0" err="1">
                <a:latin typeface="楷体" panose="02010609060101010101" pitchFamily="49" charset="-122"/>
                <a:ea typeface="楷体" panose="02010609060101010101" pitchFamily="49" charset="-122"/>
              </a:rPr>
              <a:t>九章算术·盈不足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r>
              <a:rPr lang="en-US" altLang="zh-CN" sz="3200" dirty="0" err="1">
                <a:latin typeface="隶书" panose="02010509060101010101" pitchFamily="49" charset="-122"/>
                <a:ea typeface="隶书" panose="02010509060101010101" pitchFamily="49" charset="-122"/>
              </a:rPr>
              <a:t>从《九章算术》中题目的选材角度看，它有什么</a:t>
            </a:r>
            <a:r>
              <a:rPr lang="en-US" altLang="zh-CN" sz="3200" dirty="0" err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特点</a:t>
            </a:r>
            <a:r>
              <a:rPr lang="en-US" altLang="zh-CN" sz="3200" dirty="0">
                <a:latin typeface="隶书" panose="02010509060101010101" pitchFamily="49" charset="-122"/>
                <a:ea typeface="隶书" panose="02010509060101010101" pitchFamily="49" charset="-122"/>
              </a:rPr>
              <a:t>?        </a:t>
            </a:r>
          </a:p>
        </p:txBody>
      </p:sp>
      <p:sp>
        <p:nvSpPr>
          <p:cNvPr id="28" name="矩形 27"/>
          <p:cNvSpPr/>
          <p:nvPr/>
        </p:nvSpPr>
        <p:spPr>
          <a:xfrm>
            <a:off x="406574" y="2133651"/>
            <a:ext cx="11521280" cy="1726046"/>
          </a:xfrm>
          <a:prstGeom prst="rect">
            <a:avLst/>
          </a:prstGeom>
          <a:noFill/>
          <a:ln w="412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6"/>
          <p:cNvSpPr txBox="1"/>
          <p:nvPr/>
        </p:nvSpPr>
        <p:spPr>
          <a:xfrm>
            <a:off x="2134767" y="5113565"/>
            <a:ext cx="7128792" cy="1200329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>
              <a:buClrTx/>
              <a:buSzTx/>
              <a:buFontTx/>
            </a:pPr>
            <a:r>
              <a:rPr lang="zh-CN" altLang="en-US" sz="3600" dirty="0" smtClean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   注重</a:t>
            </a:r>
            <a:r>
              <a:rPr lang="zh-CN" altLang="en-US" sz="3600" dirty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实际</a:t>
            </a:r>
            <a:r>
              <a:rPr lang="zh-CN" altLang="en-US" sz="3600" dirty="0" smtClean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应用，与人们的生产、生活联系紧密。</a:t>
            </a:r>
            <a:endParaRPr lang="zh-CN" altLang="en-US" sz="3600" dirty="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  <a:sym typeface="+mn-ea"/>
            </a:endParaRPr>
          </a:p>
        </p:txBody>
      </p:sp>
      <p:sp>
        <p:nvSpPr>
          <p:cNvPr id="30" name="文本框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7918" y="1009015"/>
            <a:ext cx="11443912" cy="521970"/>
          </a:xfrm>
          <a:prstGeom prst="rect">
            <a:avLst/>
          </a:prstGeom>
          <a:solidFill>
            <a:srgbClr val="76C99D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/>
            <a:r>
              <a:rPr sz="3200" b="1" dirty="0" err="1">
                <a:solidFill>
                  <a:srgbClr val="C8442D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阅读教材</a:t>
            </a:r>
            <a:r>
              <a:rPr lang="zh-CN" sz="3200" b="1" dirty="0">
                <a:solidFill>
                  <a:srgbClr val="C8442D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，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梳理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lt"/>
              </a:rPr>
              <a:t>《九章算术》的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lt"/>
              </a:rPr>
              <a:t>时间、内容、地位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lt"/>
              </a:rPr>
              <a:t>等基本信息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  <a:sym typeface="+mn-lt"/>
              </a:rPr>
              <a:t>。</a:t>
            </a:r>
          </a:p>
        </p:txBody>
      </p:sp>
      <p:sp>
        <p:nvSpPr>
          <p:cNvPr id="31" name="圆角矩形 27">
            <a:extLst>
              <a:ext uri="{FF2B5EF4-FFF2-40B4-BE49-F238E27FC236}">
                <a16:creationId xmlns:a16="http://schemas.microsoft.com/office/drawing/2014/main" xmlns="" id="{271920F0-E063-2397-ED5B-A0FBD0BE8E3A}"/>
              </a:ext>
            </a:extLst>
          </p:cNvPr>
          <p:cNvSpPr/>
          <p:nvPr/>
        </p:nvSpPr>
        <p:spPr>
          <a:xfrm>
            <a:off x="142586" y="142447"/>
            <a:ext cx="4669393" cy="578598"/>
          </a:xfrm>
          <a:prstGeom prst="roundRect">
            <a:avLst/>
          </a:prstGeom>
          <a:solidFill>
            <a:srgbClr val="C00000">
              <a:alpha val="78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2.</a:t>
            </a:r>
            <a:r>
              <a:rPr lang="zh-CN" altLang="en-US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算经之首</a:t>
            </a: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——《</a:t>
            </a:r>
            <a:r>
              <a:rPr lang="zh-CN" altLang="en-US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九章算术</a:t>
            </a:r>
            <a:r>
              <a:rPr lang="en-US" altLang="zh-CN" sz="2800" b="1" noProof="1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汉仪劲楷简" panose="00020600040101010101" charset="-122"/>
              </a:rPr>
              <a:t>》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汉仪劲楷简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444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"/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"/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  <p:tag name="KSO_WM_ASSEMBLE_CHIP_INDEX" val="9675494dce9b416f9b0e646d6dc34dbb"/>
  <p:tag name="KSO_WM_BEAUTIFY_FLAG" val=""/>
  <p:tag name="KSO_WM_CHIP_GROUPID" val="5e7310da9a230a26b9e88a19"/>
  <p:tag name="KSO_WM_CHIP_XID" val="5e7310da9a230a26b9e88a1a"/>
  <p:tag name="KSO_WM_TAG_VERSION" val="1.0"/>
  <p:tag name="KSO_WM_TEMPLATE_ASSEMBLE_GROUPID" val="5f1505028050c250ba65d2cc"/>
  <p:tag name="KSO_WM_TEMPLATE_ASSEMBLE_XID" val="5f1505028050c250ba65d2cc"/>
  <p:tag name="KSO_WM_TEMPLATE_CATEGORY" val="diagram"/>
  <p:tag name="KSO_WM_TEMPLATE_INDEX" val="20209280"/>
  <p:tag name="KSO_WM_UNIT_COMPATIBLE" val="0"/>
  <p:tag name="KSO_WM_UNIT_DEC_AREA_ID" val="54f2578ac26f4526ac7d3837a7b8ef11"/>
  <p:tag name="KSO_WM_UNIT_DIAGRAM_ISNUMVISUAL" val="0"/>
  <p:tag name="KSO_WM_UNIT_DIAGRAM_ISREFERUNIT" val="0"/>
  <p:tag name="KSO_WM_UNIT_HIGHLIGHT" val="0"/>
  <p:tag name="KSO_WM_UNIT_ID" val="diagram20209280_1*d*1"/>
  <p:tag name="KSO_WM_UNIT_INDEX" val="1"/>
  <p:tag name="KSO_WM_UNIT_LAYERLEVEL" val="1"/>
  <p:tag name="KSO_WM_UNIT_PLACING_PICTURE" val="9675494dce9b416f9b0e646d6dc34dbb"/>
  <p:tag name="KSO_WM_UNIT_PLACING_PICTURE_USER_VIEWPORT" val="{&quot;height&quot;:4129.5511811023625,&quot;width&quot;:5775.67874015748}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YPE" val="d"/>
  <p:tag name="KSO_WM_UNIT_VALUE" val="1184*186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"/>
  <p:tag name="KSO_WM_BEAUTIFY_FLAG" val=""/>
  <p:tag name="KSO_WM_UNIT_PLACING_PICTURE_USER_VIEWPORT" val="{&quot;height&quot;:533.155905511811,&quot;width&quot;:2997.415748031496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"/>
  <p:tag name="KSO_WM_BEAUTIFY_FLAG" val=""/>
  <p:tag name="KSO_WM_UNIT_PLACING_PICTURE_USER_VIEWPORT" val="{&quot;height&quot;:4415.11968503937,&quot;width&quot;:4517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gYavSKQ8mHRXC8v7Dnp6jJ9axzEIeyhUfv292kxHQrKWnwqOHwnPPh3RU3hP9SjQO5DPk3wbAI6dl4OrK2vh7rbGHZTdN8p8AkfAw4CUVYM2DLEFAkOq0b99tSQhHYk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gYavSKQ8mHRXC8v7Dnp6jJ9axzEIeyhUfv292kxHQrKWnwqOHwnPPh3RU3hP9SjQO5DPk3wbAI6dl4OrK2vh7rbGHZTdN8p8AkfAw4CUVYM2DLEFAkOq0b99tSQhHYk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gYavSKQ8mHRXC8v7Dnp6jJ9axzEIeyhUfv292kxHQrKWnwqOHwnPPh3RU3hP9SjQO5DPk3wbAI6dl4OrK2vh7rbGHZTdN8p8AkfAw4CUVYM2DLEFAkOq0b99tSQhHYk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gYavSKQ8mHRXC8v7Dnp6jJ9axzEIeyhUfv292kxHQrKWnwqOHwnPPh3RU3hP9SjQO5DPk3wbAI6dl4OrK2vh7rbGHZTdN8p8AkfAw4CUVYM2DLEFAkOq0b99tSQhHY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gYavSKQ8mHRXC8v7Dnp6jJ9axzEIeyhUfv292kxHQrKWnwqOHwnPPh3RU3hP9SjQO5DPk3wbAI6dl4OrK2vh7rbGHZTdN8p8AkfAw4CUVYM2DLEFAkOq0b99tSQhHYk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gYavSKQ8mHRXC8v7Dnp6jJ9axzEIeyhUfv292kxHQrKWnwqOHwnPPh3RU3hP9SjQO5DPk3wbAI6dl4OrK2vh7rbGHZTdN8p8AkfAw4CUVYM2DLEFAkOq0b99tSQhHYk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gYavSKQ8mHRXC8v7Dnp6jJ9axzEIeyhUfv292kxHQrKWnwqOHwnPPh3RU3hP9SjQO5DPk3wbAI6dl4OrK2vh7rbGHZTdN8p8AkfAw4CUVYM2DLEFAkOq0b99tSQhHYk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gYavSKQ8mHRXC8v7Dnp6jJ9axzEIeyhUfv292kxHQrKWnwqOHwnPPh3RU3hP9SjQO5DPk3wbAI6dl4OrK2vh7rbGHZTdN8p8AkfAw4CUVYM2DLEFAkOq0b99tSQhHYk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gYavSKQ8mHRXC8v7Dnp6jJ9axzEIeyhUfv292kxHQrKWnwqOHwnPPh3RU3hP9SjQO5DPk3wbAI6dl4OrK2vh7rbGHZTdN8p8AkfAw4CUVYM2DLEFAkOq0b99tSQhHYk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gYavSKQ8mHRXC8v7Dnp6jJ9axzEIeyhUfv292kxHQrKWnwqOHwnPPh3RU3hP9SjQO5DPk3wbAI6dl4OrK2vh7rbGHZTdN8p8AkfAw4CUVYM2DLEFAkOq0b99tSQhHYk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gYavSKQ8mHRXC8v7Dnp6jJ9axzEIeyhUfv292kxHQrKWnwqOHwnPPh3RU3hP9SjQO5DPk3wbAI6dl4OrK2vh7rbGHZTdN8p8AkfAw4CUVYM2DLEFAkOq0b99tSQhHYk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"/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"/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"/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"/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7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8"/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9"/>
  <p:tag name="KSO_WM_BEAUTIFY_FLAG" val=""/>
  <p:tag name="KSO_WM_UNIT_TEXT_FILL_FORE_SCHEMECOLOR_INDEX" val="1"/>
  <p:tag name="KSO_WM_UNIT_TEXT_FILL_FORE_SCHEMECOLOR_INDEX_BRIGHTNESS" val="0"/>
  <p:tag name="KSO_WM_UNIT_TEXT_FILL_TYP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0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1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2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3"/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2"/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67"/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69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12"/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3"/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4"/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5"/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6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7"/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9"/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"/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"/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"/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"/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1"/>
  <p:tag name="PA" val="v5.2.11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"/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1"/>
  <p:tag name="PA" val="v5.2.11"/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1"/>
  <p:tag name="PA" val="v5.2.11"/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"/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"/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1"/>
  <p:tag name="PA" val="v5.2.11"/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"/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4"/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5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6"/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7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8"/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9"/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0"/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1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2"/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5"/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"/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"/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8"/>
  <p:tag name="KSO_WM_BEAUTIFY_FLAG" val=""/>
  <p:tag name="KSO_WM_SCREEN_THEME_FLAG" val="dgYavSKQ8mHRXC8v7Dnp6jJ9axzEIeyhUfv292kxHQrKWnwqOHwnPPh3RU3hP9SjQO5DPk3wbAI6dl4OrK2vh7rbGHZTdN8p8AkfAw4CUVYM2DLEFAkOq0b99tSQhHYk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4"/>
  <p:tag name="KSO_WM_BEAUTIFY_FLAG" val=""/>
  <p:tag name="KSO_WM_SCREEN_THEME_FLAG" val="dgYavSKQ8mHRXC8v7Dnp6jJ9axzEIeyhUfv292kxHQrKWnwqOHwnPPh3RU3hP9SjQO5DPk3wbAI6dl4OrK2vh7rbGHZTdN8p8AkfAw4CUVYM2DLEFAkOq0b99tSQhHYk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8"/>
  <p:tag name="KSO_WM_BEAUTIFY_FLAG" val=""/>
  <p:tag name="KSO_WM_SCREEN_THEME_FLAG" val="dgYavSKQ8mHRXC8v7Dnp6jJ9axzEIeyhUfv292kxHQrKWnwqOHwnPPh3RU3hP9SjQO5DPk3wbAI6dl4OrK2vh7rbGHZTdN8p8AkfAw4CUVYM2DLEFAkOq0b99tSQhHYk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9"/>
  <p:tag name="KSO_WM_BEAUTIFY_FLAG" val=""/>
  <p:tag name="KSO_WM_SCREEN_THEME_FLAG" val="dgYavSKQ8mHRXC8v7Dnp6jJ9axzEIeyhUfv292kxHQrKWnwqOHwnPPh3RU3hP9SjQO5DPk3wbAI6dl4OrK2vh7rbGHZTdN8p8AkfAw4CUVYM2DLEFAkOq0b99tSQhHYk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gYavSKQ8mHRXC8v7Dnp6jJ9axzEIeyhUfv292kxHQrKWnwqOHwnPPh3RU3hP9SjQO5DPk3wbAI6dl4OrK2vh7rbGHZTdN8p8AkfAw4CUVYM2DLEFAkOq0b99tSQhHYk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8"/>
  <p:tag name="KSO_WM_BEAUTIFY_FLAG" val=""/>
  <p:tag name="KSO_WM_SCREEN_THEME_FLAG" val="dgYavSKQ8mHRXC8v7Dnp6jJ9axzEIeyhUfv292kxHQrKWnwqOHwnPPh3RU3hP9SjQO5DPk3wbAI6dl4OrK2vh7rbGHZTdN8p8AkfAw4CUVYM2DLEFAkOq0b99tSQhHYk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"/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"/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"/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3212</TotalTime>
  <Words>2039</Words>
  <Application>Microsoft Office PowerPoint</Application>
  <PresentationFormat>自定义</PresentationFormat>
  <Paragraphs>191</Paragraphs>
  <Slides>20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1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pc1</dc:creator>
  <cp:lastModifiedBy>pc1</cp:lastModifiedBy>
  <cp:revision>86</cp:revision>
  <dcterms:created xsi:type="dcterms:W3CDTF">2024-11-10T07:18:50Z</dcterms:created>
  <dcterms:modified xsi:type="dcterms:W3CDTF">2024-11-26T01:41:42Z</dcterms:modified>
</cp:coreProperties>
</file>