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68" r:id="rId16"/>
    <p:sldId id="271" r:id="rId17"/>
    <p:sldId id="272" r:id="rId18"/>
    <p:sldId id="273" r:id="rId19"/>
    <p:sldId id="274" r:id="rId20"/>
    <p:sldId id="275" r:id="rId21"/>
    <p:sldId id="277" r:id="rId22"/>
    <p:sldId id="278" r:id="rId23"/>
    <p:sldId id="279" r:id="rId24"/>
    <p:sldId id="280" r:id="rId25"/>
    <p:sldId id="281" r:id="rId26"/>
    <p:sldId id="282" r:id="rId27"/>
    <p:sldId id="283" r:id="rId28"/>
    <p:sldId id="285" r:id="rId29"/>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作者" initials="" lastIdx="0" clrIdx="0"/>
  <p:cmAuthor id="1" name="Administrator" initials="A" lastIdx="1" clrIdx="0"/>
  <p:cmAuthor id="2" name="FtpDown" initials="F" lastIdx="2" clrIdx="0"/>
  <p:cmAuthor id="3" name="新课标第一网" initials="新" lastIdx="2" clrIdx="0"/>
  <p:cmAuthor id="4" name="zhang yongkang" initials="zy" lastIdx="1" clrIdx="1"/>
  <p:cmAuthor id="5" name="舒舒 高" initials="舒高"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tags" Target="tags/tag14.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image" Target="../media/image6.png"/><Relationship Id="rId7" Type="http://schemas.openxmlformats.org/officeDocument/2006/relationships/tags" Target="../tags/tag7.xml"/><Relationship Id="rId6" Type="http://schemas.openxmlformats.org/officeDocument/2006/relationships/image" Target="../media/image5.png"/><Relationship Id="rId5" Type="http://schemas.openxmlformats.org/officeDocument/2006/relationships/tags" Target="../tags/tag6.xml"/><Relationship Id="rId4" Type="http://schemas.openxmlformats.org/officeDocument/2006/relationships/image" Target="../media/image4.png"/><Relationship Id="rId3" Type="http://schemas.openxmlformats.org/officeDocument/2006/relationships/tags" Target="../tags/tag5.xml"/><Relationship Id="rId2" Type="http://schemas.openxmlformats.org/officeDocument/2006/relationships/tags" Target="../tags/tag4.xml"/><Relationship Id="rId12" Type="http://schemas.openxmlformats.org/officeDocument/2006/relationships/slideLayout" Target="../slideLayouts/slideLayout2.xml"/><Relationship Id="rId11" Type="http://schemas.openxmlformats.org/officeDocument/2006/relationships/tags" Target="../tags/tag9.xml"/><Relationship Id="rId10" Type="http://schemas.openxmlformats.org/officeDocument/2006/relationships/image" Target="../media/image7.png"/><Relationship Id="rId1" Type="http://schemas.openxmlformats.org/officeDocument/2006/relationships/image" Target="../media/image1.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3" name="文本框 2"/>
          <p:cNvSpPr txBox="1"/>
          <p:nvPr/>
        </p:nvSpPr>
        <p:spPr>
          <a:xfrm>
            <a:off x="1155566" y="995738"/>
            <a:ext cx="9682054" cy="2153285"/>
          </a:xfrm>
          <a:prstGeom prst="rect">
            <a:avLst/>
          </a:prstGeom>
          <a:noFill/>
        </p:spPr>
        <p:txBody>
          <a:bodyPr wrap="square" rtlCol="0">
            <a:spAutoFit/>
          </a:bodyPr>
          <a:lstStyle/>
          <a:p>
            <a:pPr algn="ctr"/>
            <a:r>
              <a:rPr lang="zh-CN" altLang="en-US" sz="5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敏锐读题</a:t>
            </a:r>
            <a:r>
              <a:rPr lang="en-US" altLang="zh-CN" sz="5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 </a:t>
            </a:r>
            <a:r>
              <a:rPr lang="zh-CN" altLang="en-US" sz="5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精准解题</a:t>
            </a:r>
            <a:endParaRPr lang="en-US" altLang="zh-CN" sz="5400" b="1" dirty="0">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gn="ctr"/>
            <a:endParaRPr lang="zh-CN" altLang="en-US" sz="4000" b="1" dirty="0">
              <a:solidFill>
                <a:srgbClr val="FF0000"/>
              </a:solidFill>
              <a:latin typeface="幼圆" panose="02010509060101010101" charset="-122"/>
              <a:ea typeface="幼圆" panose="02010509060101010101" charset="-122"/>
            </a:endParaRPr>
          </a:p>
          <a:p>
            <a:pPr algn="ctr"/>
            <a:r>
              <a:rPr lang="en-US" altLang="zh-CN" sz="4000" b="1" dirty="0">
                <a:solidFill>
                  <a:srgbClr val="FF0000"/>
                </a:solidFill>
                <a:latin typeface="幼圆" panose="02010509060101010101" charset="-122"/>
                <a:ea typeface="幼圆" panose="02010509060101010101" charset="-122"/>
              </a:rPr>
              <a:t>          ——</a:t>
            </a:r>
            <a:r>
              <a:rPr lang="zh-CN" altLang="en-US" sz="4000" b="1" dirty="0">
                <a:solidFill>
                  <a:srgbClr val="FF0000"/>
                </a:solidFill>
                <a:latin typeface="幼圆" panose="02010509060101010101" charset="-122"/>
                <a:ea typeface="幼圆" panose="02010509060101010101" charset="-122"/>
              </a:rPr>
              <a:t>七上期中试卷评析</a:t>
            </a:r>
            <a:endParaRPr lang="zh-CN" altLang="en-US" sz="4000" b="1" dirty="0">
              <a:solidFill>
                <a:srgbClr val="FF0000"/>
              </a:solidFill>
              <a:latin typeface="幼圆" panose="02010509060101010101" charset="-122"/>
              <a:ea typeface="幼圆" panose="02010509060101010101" charset="-122"/>
            </a:endParaRPr>
          </a:p>
        </p:txBody>
      </p:sp>
      <p:pic>
        <p:nvPicPr>
          <p:cNvPr id="10" name="图片 9"/>
          <p:cNvPicPr/>
          <p:nvPr/>
        </p:nvPicPr>
        <p:blipFill>
          <a:blip r:embed="rId2"/>
          <a:stretch>
            <a:fillRect/>
          </a:stretch>
        </p:blipFill>
        <p:spPr>
          <a:xfrm>
            <a:off x="1080001" y="3522026"/>
            <a:ext cx="3954780" cy="2880105"/>
          </a:xfrm>
          <a:prstGeom prst="rect">
            <a:avLst/>
          </a:prstGeom>
          <a:noFill/>
          <a:ln w="9525">
            <a:noFill/>
          </a:ln>
        </p:spPr>
      </p:pic>
      <p:pic>
        <p:nvPicPr>
          <p:cNvPr id="11" name="图片 10"/>
          <p:cNvPicPr/>
          <p:nvPr/>
        </p:nvPicPr>
        <p:blipFill>
          <a:blip r:embed="rId3"/>
          <a:stretch>
            <a:fillRect/>
          </a:stretch>
        </p:blipFill>
        <p:spPr>
          <a:xfrm>
            <a:off x="7156585" y="3522026"/>
            <a:ext cx="3879215" cy="29230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895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4" name="文本框 3"/>
          <p:cNvSpPr txBox="1"/>
          <p:nvPr/>
        </p:nvSpPr>
        <p:spPr>
          <a:xfrm>
            <a:off x="664845" y="718185"/>
            <a:ext cx="10887710" cy="3201035"/>
          </a:xfrm>
          <a:prstGeom prst="rect">
            <a:avLst/>
          </a:prstGeom>
        </p:spPr>
        <p:txBody>
          <a:bodyPr wrap="square">
            <a:spAutoFit/>
          </a:bodyPr>
          <a:p>
            <a:pPr marL="0" indent="0" algn="l" defTabSz="266700" eaLnBrk="0" fontAlgn="base">
              <a:lnSpc>
                <a:spcPct val="108000"/>
              </a:lnSpc>
              <a:spcBef>
                <a:spcPts val="500"/>
              </a:spcBef>
              <a:spcAft>
                <a:spcPct val="0"/>
              </a:spcAft>
            </a:pPr>
            <a:r>
              <a:rPr lang="en-US" altLang="zh-CN" sz="3200" b="1">
                <a:solidFill>
                  <a:srgbClr val="000000"/>
                </a:solidFill>
                <a:latin typeface="+mn-ea"/>
                <a:cs typeface="+mn-ea"/>
              </a:rPr>
              <a:t>11.“</a:t>
            </a:r>
            <a:r>
              <a:rPr lang="zh-CN" altLang="en-US" sz="3200" b="1">
                <a:solidFill>
                  <a:srgbClr val="000000"/>
                </a:solidFill>
                <a:latin typeface="+mn-ea"/>
                <a:cs typeface="+mn-ea"/>
              </a:rPr>
              <a:t>至于商朝的历史，已大体可以列入信史的范围。”下列证据中，能够佐证这一观点且史料价值最高的是</a:t>
            </a:r>
            <a:endParaRPr lang="zh-CN" altLang="en-US" sz="3200" b="1">
              <a:solidFill>
                <a:srgbClr val="000000"/>
              </a:solidFill>
              <a:latin typeface="+mn-ea"/>
              <a:cs typeface="+mn-ea"/>
            </a:endParaRPr>
          </a:p>
          <a:p>
            <a:pPr marL="0" indent="0" algn="l" defTabSz="266700" eaLnBrk="0" fontAlgn="base">
              <a:spcBef>
                <a:spcPts val="100"/>
              </a:spcBef>
              <a:spcAft>
                <a:spcPct val="0"/>
              </a:spcAft>
            </a:pPr>
            <a:r>
              <a:rPr lang="en-US" altLang="zh-CN" sz="3200" b="1">
                <a:solidFill>
                  <a:srgbClr val="000000"/>
                </a:solidFill>
                <a:latin typeface="+mn-ea"/>
                <a:cs typeface="+mn-ea"/>
              </a:rPr>
              <a:t>A.《</a:t>
            </a:r>
            <a:r>
              <a:rPr lang="zh-CN" altLang="en-US" sz="3200" b="1">
                <a:solidFill>
                  <a:srgbClr val="000000"/>
                </a:solidFill>
                <a:latin typeface="+mn-ea"/>
                <a:cs typeface="+mn-ea"/>
              </a:rPr>
              <a:t>史记</a:t>
            </a:r>
            <a:r>
              <a:rPr lang="en-US" altLang="zh-CN" sz="3200" b="1">
                <a:solidFill>
                  <a:srgbClr val="000000"/>
                </a:solidFill>
                <a:latin typeface="+mn-ea"/>
                <a:cs typeface="+mn-ea"/>
              </a:rPr>
              <a:t> ·</a:t>
            </a:r>
            <a:r>
              <a:rPr lang="zh-CN" altLang="en-US" sz="3200" b="1">
                <a:solidFill>
                  <a:srgbClr val="000000"/>
                </a:solidFill>
                <a:latin typeface="+mn-ea"/>
                <a:cs typeface="+mn-ea"/>
              </a:rPr>
              <a:t>殷本纪</a:t>
            </a:r>
            <a:r>
              <a:rPr lang="en-US" altLang="zh-CN" sz="3200" b="1">
                <a:solidFill>
                  <a:srgbClr val="000000"/>
                </a:solidFill>
                <a:latin typeface="+mn-ea"/>
                <a:cs typeface="+mn-ea"/>
              </a:rPr>
              <a:t>》</a:t>
            </a:r>
            <a:r>
              <a:rPr lang="zh-CN" altLang="en-US" sz="3200" b="1">
                <a:solidFill>
                  <a:srgbClr val="000000"/>
                </a:solidFill>
                <a:latin typeface="+mn-ea"/>
                <a:cs typeface="+mn-ea"/>
              </a:rPr>
              <a:t>的记载</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0" indent="0" algn="l" defTabSz="266700" eaLnBrk="0" fontAlgn="base">
              <a:spcBef>
                <a:spcPts val="100"/>
              </a:spcBef>
              <a:spcAft>
                <a:spcPct val="0"/>
              </a:spcAft>
            </a:pPr>
            <a:r>
              <a:rPr lang="en-US" altLang="zh-CN" sz="3200" b="1">
                <a:solidFill>
                  <a:srgbClr val="000000"/>
                </a:solidFill>
                <a:latin typeface="+mn-ea"/>
                <a:cs typeface="+mn-ea"/>
              </a:rPr>
              <a:t>B. </a:t>
            </a:r>
            <a:r>
              <a:rPr lang="zh-CN" altLang="en-US" sz="3200" b="1">
                <a:solidFill>
                  <a:srgbClr val="000000"/>
                </a:solidFill>
                <a:latin typeface="+mn-ea"/>
                <a:cs typeface="+mn-ea"/>
              </a:rPr>
              <a:t>商汤灭夏的神话传说</a:t>
            </a:r>
            <a:endParaRPr lang="zh-CN" altLang="en-US" sz="3200" b="1">
              <a:solidFill>
                <a:srgbClr val="000000"/>
              </a:solidFill>
              <a:latin typeface="+mn-ea"/>
              <a:cs typeface="+mn-ea"/>
            </a:endParaRPr>
          </a:p>
          <a:p>
            <a:pPr marL="0" indent="0" algn="l" defTabSz="266700" eaLnBrk="0" fontAlgn="base">
              <a:spcBef>
                <a:spcPts val="200"/>
              </a:spcBef>
              <a:spcAft>
                <a:spcPct val="0"/>
              </a:spcAft>
            </a:pPr>
            <a:r>
              <a:rPr lang="en-US" altLang="zh-CN" sz="3200" b="1">
                <a:solidFill>
                  <a:srgbClr val="000000"/>
                </a:solidFill>
                <a:latin typeface="+mn-ea"/>
                <a:cs typeface="+mn-ea"/>
              </a:rPr>
              <a:t>C. </a:t>
            </a:r>
            <a:r>
              <a:rPr lang="zh-CN" altLang="en-US" sz="3200" b="1">
                <a:solidFill>
                  <a:srgbClr val="000000"/>
                </a:solidFill>
                <a:latin typeface="+mn-ea"/>
                <a:cs typeface="+mn-ea"/>
              </a:rPr>
              <a:t>刻有记录殷墟文字的甲骨</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0" indent="0" algn="l" defTabSz="266700" eaLnBrk="0" fontAlgn="base">
              <a:spcBef>
                <a:spcPts val="200"/>
              </a:spcBef>
              <a:spcAft>
                <a:spcPct val="0"/>
              </a:spcAft>
            </a:pPr>
            <a:r>
              <a:rPr lang="en-US" altLang="zh-CN" sz="3200" b="1">
                <a:solidFill>
                  <a:srgbClr val="000000"/>
                </a:solidFill>
                <a:latin typeface="+mn-ea"/>
                <a:cs typeface="+mn-ea"/>
              </a:rPr>
              <a:t>D. </a:t>
            </a:r>
            <a:r>
              <a:rPr lang="zh-CN" altLang="en-US" sz="3200" b="1">
                <a:solidFill>
                  <a:srgbClr val="000000"/>
                </a:solidFill>
                <a:latin typeface="+mn-ea"/>
                <a:cs typeface="+mn-ea"/>
              </a:rPr>
              <a:t>武王伐纣的历史故事</a:t>
            </a:r>
            <a:endParaRPr lang="zh-CN" altLang="en-US" sz="3200" b="1">
              <a:solidFill>
                <a:srgbClr val="000000"/>
              </a:solidFill>
              <a:latin typeface="+mn-ea"/>
              <a:cs typeface="+mn-ea"/>
            </a:endParaRPr>
          </a:p>
        </p:txBody>
      </p:sp>
      <p:sp>
        <p:nvSpPr>
          <p:cNvPr id="12" name="矩形 11"/>
          <p:cNvSpPr/>
          <p:nvPr/>
        </p:nvSpPr>
        <p:spPr>
          <a:xfrm>
            <a:off x="1428750" y="814705"/>
            <a:ext cx="874903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2625090" y="183515"/>
            <a:ext cx="6278880" cy="583565"/>
          </a:xfrm>
          <a:prstGeom prst="rect">
            <a:avLst/>
          </a:prstGeom>
          <a:noFill/>
          <a:ln>
            <a:noFill/>
          </a:ln>
        </p:spPr>
        <p:txBody>
          <a:bodyPr wrap="none" rtlCol="0" anchor="t">
            <a:spAutoFit/>
          </a:bodyPr>
          <a:p>
            <a:pPr algn="ctr"/>
            <a:r>
              <a:rPr lang="zh-CN" altLang="en-US" sz="3200" b="1">
                <a:ln w="15875"/>
                <a:gradFill>
                  <a:gsLst>
                    <a:gs pos="0">
                      <a:schemeClr val="accent1"/>
                    </a:gs>
                    <a:gs pos="100000">
                      <a:schemeClr val="accent6"/>
                    </a:gs>
                  </a:gsLst>
                  <a:lin ang="2700000" scaled="0"/>
                </a:gradFill>
                <a:effectLst/>
              </a:rPr>
              <a:t>观点：商朝历史是详实可信的历史</a:t>
            </a:r>
            <a:endParaRPr lang="zh-CN" altLang="en-US" sz="3200" b="1">
              <a:ln w="15875"/>
              <a:gradFill>
                <a:gsLst>
                  <a:gs pos="0">
                    <a:schemeClr val="accent1"/>
                  </a:gs>
                  <a:gs pos="100000">
                    <a:schemeClr val="accent6"/>
                  </a:gs>
                </a:gsLst>
                <a:lin ang="2700000" scaled="0"/>
              </a:gradFill>
              <a:effectLst/>
            </a:endParaRPr>
          </a:p>
        </p:txBody>
      </p:sp>
      <p:sp>
        <p:nvSpPr>
          <p:cNvPr id="11" name="矩形 10"/>
          <p:cNvSpPr/>
          <p:nvPr/>
        </p:nvSpPr>
        <p:spPr>
          <a:xfrm>
            <a:off x="3562985" y="1371600"/>
            <a:ext cx="2445385" cy="476885"/>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6451600" y="1371600"/>
            <a:ext cx="2413000" cy="476885"/>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下箭头 23"/>
          <p:cNvSpPr/>
          <p:nvPr/>
        </p:nvSpPr>
        <p:spPr>
          <a:xfrm>
            <a:off x="7826375" y="1848485"/>
            <a:ext cx="481965" cy="624840"/>
          </a:xfrm>
          <a:prstGeom prst="downArrow">
            <a:avLst>
              <a:gd name="adj1" fmla="val 49934"/>
              <a:gd name="adj2" fmla="val 50000"/>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4" name="矩形 13"/>
          <p:cNvSpPr/>
          <p:nvPr/>
        </p:nvSpPr>
        <p:spPr>
          <a:xfrm>
            <a:off x="6597015" y="2517140"/>
            <a:ext cx="4680585" cy="1568450"/>
          </a:xfrm>
          <a:prstGeom prst="rect">
            <a:avLst/>
          </a:prstGeom>
          <a:noFill/>
          <a:ln>
            <a:noFill/>
          </a:ln>
        </p:spPr>
        <p:txBody>
          <a:bodyPr wrap="square" rtlCol="0" anchor="t">
            <a:spAutoFit/>
          </a:bodyPr>
          <a:p>
            <a:pPr algn="l"/>
            <a:r>
              <a:rPr lang="zh-CN" altLang="en-US" sz="2400" b="1">
                <a:ln w="15875"/>
                <a:gradFill>
                  <a:gsLst>
                    <a:gs pos="0">
                      <a:schemeClr val="accent1"/>
                    </a:gs>
                    <a:gs pos="100000">
                      <a:schemeClr val="accent6"/>
                    </a:gs>
                  </a:gsLst>
                  <a:lin ang="2700000" scaled="0"/>
                </a:gradFill>
                <a:effectLst/>
              </a:rPr>
              <a:t>一手史料：接近或直接在历史当时所产生的（文物）</a:t>
            </a:r>
            <a:endParaRPr lang="zh-CN" altLang="en-US" sz="2400" b="1">
              <a:ln w="15875"/>
              <a:gradFill>
                <a:gsLst>
                  <a:gs pos="0">
                    <a:schemeClr val="accent1"/>
                  </a:gs>
                  <a:gs pos="100000">
                    <a:schemeClr val="accent6"/>
                  </a:gs>
                </a:gsLst>
                <a:lin ang="2700000" scaled="0"/>
              </a:gradFill>
              <a:effectLst/>
            </a:endParaRPr>
          </a:p>
          <a:p>
            <a:pPr algn="l"/>
            <a:r>
              <a:rPr lang="zh-CN" altLang="en-US" sz="2400" b="1">
                <a:ln w="15875"/>
                <a:gradFill>
                  <a:gsLst>
                    <a:gs pos="0">
                      <a:schemeClr val="accent1"/>
                    </a:gs>
                    <a:gs pos="100000">
                      <a:schemeClr val="accent6"/>
                    </a:gs>
                  </a:gsLst>
                  <a:lin ang="2700000" scaled="0"/>
                </a:gradFill>
                <a:effectLst/>
              </a:rPr>
              <a:t>二手史料：后人对一手史料所做出的研究和解释（如文献、口述）</a:t>
            </a:r>
            <a:endParaRPr lang="en-US" altLang="zh-CN" sz="2400" b="1">
              <a:ln w="15875"/>
              <a:gradFill>
                <a:gsLst>
                  <a:gs pos="0">
                    <a:schemeClr val="accent1"/>
                  </a:gs>
                  <a:gs pos="100000">
                    <a:schemeClr val="accent6"/>
                  </a:gs>
                </a:gsLst>
                <a:lin ang="2700000" scaled="0"/>
              </a:gradFill>
              <a:effectLst/>
            </a:endParaRPr>
          </a:p>
        </p:txBody>
      </p:sp>
      <p:sp>
        <p:nvSpPr>
          <p:cNvPr id="16" name="文本框 15"/>
          <p:cNvSpPr txBox="1"/>
          <p:nvPr/>
        </p:nvSpPr>
        <p:spPr>
          <a:xfrm rot="10800000" flipH="1" flipV="1">
            <a:off x="9806940" y="1485265"/>
            <a:ext cx="920750" cy="937260"/>
          </a:xfrm>
          <a:prstGeom prst="rect">
            <a:avLst/>
          </a:prstGeom>
          <a:noFill/>
        </p:spPr>
        <p:txBody>
          <a:bodyPr wrap="square" rtlCol="0">
            <a:noAutofit/>
          </a:bodyPr>
          <a:p>
            <a:pPr algn="ctr"/>
            <a:r>
              <a:rPr lang="en-US" altLang="zh-CN" sz="6000" b="1" dirty="0">
                <a:solidFill>
                  <a:srgbClr val="C00000"/>
                </a:solidFill>
                <a:latin typeface="微软雅黑" panose="020B0503020204020204" charset="-122"/>
                <a:ea typeface="微软雅黑" panose="020B0503020204020204" charset="-122"/>
              </a:rPr>
              <a:t>C</a:t>
            </a:r>
            <a:endParaRPr lang="en-US" altLang="zh-CN" sz="6000" b="1" dirty="0">
              <a:solidFill>
                <a:srgbClr val="C00000"/>
              </a:solidFill>
              <a:latin typeface="微软雅黑" panose="020B0503020204020204" charset="-122"/>
              <a:ea typeface="微软雅黑" panose="020B0503020204020204" charset="-122"/>
            </a:endParaRPr>
          </a:p>
        </p:txBody>
      </p:sp>
      <p:sp>
        <p:nvSpPr>
          <p:cNvPr id="25" name="文本框 24"/>
          <p:cNvSpPr txBox="1"/>
          <p:nvPr/>
        </p:nvSpPr>
        <p:spPr>
          <a:xfrm>
            <a:off x="5024958" y="1421192"/>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15" name="文本框 14"/>
          <p:cNvSpPr txBox="1"/>
          <p:nvPr/>
        </p:nvSpPr>
        <p:spPr>
          <a:xfrm>
            <a:off x="4285818" y="1948242"/>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17" name="文本框 16"/>
          <p:cNvSpPr txBox="1"/>
          <p:nvPr/>
        </p:nvSpPr>
        <p:spPr>
          <a:xfrm>
            <a:off x="4285818" y="301694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0" grpId="0"/>
      <p:bldP spid="10" grpId="1"/>
      <p:bldP spid="11" grpId="0" bldLvl="0" animBg="1"/>
      <p:bldP spid="13" grpId="0" bldLvl="0" animBg="1"/>
      <p:bldP spid="24" grpId="0" bldLvl="0" animBg="1"/>
      <p:bldP spid="24" grpId="1" animBg="1"/>
      <p:bldP spid="14" grpId="0"/>
      <p:bldP spid="14" grpId="1"/>
      <p:bldP spid="16" grpId="0"/>
      <p:bldP spid="25" grpId="0"/>
      <p:bldP spid="15"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895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4" name="文本框 3"/>
          <p:cNvSpPr txBox="1"/>
          <p:nvPr/>
        </p:nvSpPr>
        <p:spPr>
          <a:xfrm>
            <a:off x="1097280" y="382270"/>
            <a:ext cx="9804400" cy="2473960"/>
          </a:xfrm>
          <a:prstGeom prst="rect">
            <a:avLst/>
          </a:prstGeom>
        </p:spPr>
        <p:txBody>
          <a:bodyPr wrap="square">
            <a:noAutofit/>
          </a:bodyPr>
          <a:p>
            <a:pPr marL="0" indent="0" algn="l" defTabSz="266700" eaLnBrk="0" fontAlgn="base">
              <a:lnSpc>
                <a:spcPct val="114000"/>
              </a:lnSpc>
              <a:spcBef>
                <a:spcPts val="400"/>
              </a:spcBef>
              <a:spcAft>
                <a:spcPct val="0"/>
              </a:spcAft>
            </a:pPr>
            <a:r>
              <a:rPr lang="en-US" altLang="zh-CN" sz="3200" b="1">
                <a:solidFill>
                  <a:srgbClr val="000000"/>
                </a:solidFill>
                <a:latin typeface="+mn-ea"/>
                <a:cs typeface="+mn-ea"/>
              </a:rPr>
              <a:t>13.</a:t>
            </a:r>
            <a:r>
              <a:rPr lang="zh-CN" altLang="en-US" sz="3200" b="1">
                <a:solidFill>
                  <a:srgbClr val="000000"/>
                </a:solidFill>
                <a:latin typeface="+mn-ea"/>
                <a:cs typeface="+mn-ea"/>
              </a:rPr>
              <a:t>下面的历史时间轴是根据著名史学家许倬云的</a:t>
            </a:r>
            <a:r>
              <a:rPr lang="en-US" altLang="zh-CN" sz="3200" b="1">
                <a:solidFill>
                  <a:srgbClr val="000000"/>
                </a:solidFill>
                <a:latin typeface="+mn-ea"/>
                <a:cs typeface="+mn-ea"/>
              </a:rPr>
              <a:t>《</a:t>
            </a:r>
            <a:r>
              <a:rPr lang="zh-CN" altLang="en-US" sz="3200" b="1">
                <a:solidFill>
                  <a:srgbClr val="000000"/>
                </a:solidFill>
                <a:latin typeface="+mn-ea"/>
                <a:cs typeface="+mn-ea"/>
              </a:rPr>
              <a:t>万古江河</a:t>
            </a:r>
            <a:r>
              <a:rPr lang="en-US" altLang="zh-CN" sz="3200" b="1">
                <a:solidFill>
                  <a:srgbClr val="000000"/>
                </a:solidFill>
                <a:latin typeface="+mn-ea"/>
                <a:cs typeface="+mn-ea"/>
              </a:rPr>
              <a:t>》</a:t>
            </a:r>
            <a:r>
              <a:rPr lang="zh-CN" altLang="en-US" sz="3200" b="1">
                <a:solidFill>
                  <a:srgbClr val="000000"/>
                </a:solidFill>
                <a:latin typeface="+mn-ea"/>
                <a:cs typeface="+mn-ea"/>
              </a:rPr>
              <a:t>中有关中华文化圈的断代制作而成。在“中国的中国”时期，统治者为有效统治地方采取的措施是</a:t>
            </a:r>
            <a:endParaRPr lang="zh-CN" altLang="en-US" sz="3200" b="1">
              <a:solidFill>
                <a:srgbClr val="000000"/>
              </a:solidFill>
              <a:latin typeface="+mn-ea"/>
              <a:cs typeface="+mn-ea"/>
            </a:endParaRPr>
          </a:p>
          <a:p>
            <a:pPr marL="0" indent="0" algn="l" defTabSz="266700" eaLnBrk="0" fontAlgn="base">
              <a:lnSpc>
                <a:spcPct val="166000"/>
              </a:lnSpc>
              <a:spcBef>
                <a:spcPct val="0"/>
              </a:spcBef>
              <a:spcAft>
                <a:spcPct val="0"/>
              </a:spcAft>
            </a:pPr>
            <a:r>
              <a:rPr lang="en-US" altLang="zh-CN" sz="1600">
                <a:solidFill>
                  <a:srgbClr val="000000"/>
                </a:solidFill>
                <a:latin typeface="Arial" panose="020B0604020202020204"/>
                <a:ea typeface="Arial" panose="020B0604020202020204"/>
              </a:rPr>
              <a:t> </a:t>
            </a:r>
            <a:endParaRPr lang="en-US" altLang="zh-CN" sz="1600">
              <a:solidFill>
                <a:srgbClr val="000000"/>
              </a:solidFill>
              <a:latin typeface="Arial" panose="020B0604020202020204"/>
              <a:ea typeface="Arial" panose="020B0604020202020204"/>
            </a:endParaRPr>
          </a:p>
        </p:txBody>
      </p:sp>
      <p:pic>
        <p:nvPicPr>
          <p:cNvPr id="10" name="图片 9"/>
          <p:cNvPicPr/>
          <p:nvPr/>
        </p:nvPicPr>
        <p:blipFill>
          <a:blip r:embed="rId2"/>
          <a:stretch>
            <a:fillRect/>
          </a:stretch>
        </p:blipFill>
        <p:spPr>
          <a:xfrm>
            <a:off x="1571625" y="2475865"/>
            <a:ext cx="9537700" cy="697230"/>
          </a:xfrm>
          <a:prstGeom prst="rect">
            <a:avLst/>
          </a:prstGeom>
        </p:spPr>
      </p:pic>
      <p:sp>
        <p:nvSpPr>
          <p:cNvPr id="14" name="文本框 13"/>
          <p:cNvSpPr txBox="1"/>
          <p:nvPr/>
        </p:nvSpPr>
        <p:spPr>
          <a:xfrm>
            <a:off x="1941195" y="3248660"/>
            <a:ext cx="9477375" cy="460375"/>
          </a:xfrm>
          <a:prstGeom prst="rect">
            <a:avLst/>
          </a:prstGeom>
          <a:noFill/>
        </p:spPr>
        <p:txBody>
          <a:bodyPr wrap="square" rtlCol="0">
            <a:noAutofit/>
          </a:bodyPr>
          <a:p>
            <a:r>
              <a:rPr lang="zh-CN" altLang="en-US" sz="2400" b="1">
                <a:latin typeface="+mn-ea"/>
                <a:cs typeface="+mn-ea"/>
              </a:rPr>
              <a:t>前</a:t>
            </a:r>
            <a:r>
              <a:rPr lang="en-US" altLang="zh-CN" sz="2400" b="1">
                <a:latin typeface="+mn-ea"/>
                <a:cs typeface="+mn-ea"/>
              </a:rPr>
              <a:t>16</a:t>
            </a:r>
            <a:r>
              <a:rPr lang="zh-CN" altLang="en-US" sz="2400" b="1">
                <a:latin typeface="+mn-ea"/>
                <a:cs typeface="+mn-ea"/>
              </a:rPr>
              <a:t>世纪</a:t>
            </a:r>
            <a:r>
              <a:rPr lang="en-US" altLang="zh-CN" sz="2400" b="1">
                <a:latin typeface="+mn-ea"/>
                <a:cs typeface="+mn-ea"/>
              </a:rPr>
              <a:t>      </a:t>
            </a:r>
            <a:r>
              <a:rPr lang="zh-CN" altLang="en-US" sz="2400" b="1">
                <a:latin typeface="+mn-ea"/>
                <a:cs typeface="+mn-ea"/>
              </a:rPr>
              <a:t>前</a:t>
            </a:r>
            <a:r>
              <a:rPr lang="en-US" altLang="zh-CN" sz="2400" b="1">
                <a:latin typeface="+mn-ea"/>
                <a:cs typeface="+mn-ea"/>
              </a:rPr>
              <a:t>3</a:t>
            </a:r>
            <a:r>
              <a:rPr lang="zh-CN" altLang="en-US" sz="2400" b="1">
                <a:latin typeface="+mn-ea"/>
                <a:cs typeface="+mn-ea"/>
              </a:rPr>
              <a:t>世纪</a:t>
            </a:r>
            <a:r>
              <a:rPr lang="en-US" altLang="zh-CN" sz="2400" b="1">
                <a:latin typeface="+mn-ea"/>
                <a:cs typeface="+mn-ea"/>
              </a:rPr>
              <a:t>       </a:t>
            </a:r>
            <a:r>
              <a:rPr lang="en-US" altLang="zh-CN" sz="2400" b="1">
                <a:solidFill>
                  <a:srgbClr val="000000"/>
                </a:solidFill>
                <a:latin typeface="+mn-ea"/>
                <a:cs typeface="+mn-ea"/>
                <a:sym typeface="+mn-ea"/>
              </a:rPr>
              <a:t>2</a:t>
            </a:r>
            <a:r>
              <a:rPr lang="zh-CN" altLang="en-US" sz="2400" b="1">
                <a:solidFill>
                  <a:srgbClr val="000000"/>
                </a:solidFill>
                <a:latin typeface="+mn-ea"/>
                <a:cs typeface="+mn-ea"/>
                <a:sym typeface="+mn-ea"/>
              </a:rPr>
              <a:t>世纪</a:t>
            </a:r>
            <a:r>
              <a:rPr lang="en-US" altLang="zh-CN" sz="2400" b="1">
                <a:solidFill>
                  <a:srgbClr val="000000"/>
                </a:solidFill>
                <a:latin typeface="+mn-ea"/>
                <a:cs typeface="+mn-ea"/>
                <a:sym typeface="+mn-ea"/>
              </a:rPr>
              <a:t>         </a:t>
            </a:r>
            <a:r>
              <a:rPr lang="en-US" altLang="zh-CN" sz="2400" b="1">
                <a:solidFill>
                  <a:srgbClr val="000000"/>
                </a:solidFill>
                <a:latin typeface="+mn-ea"/>
                <a:cs typeface="+mn-ea"/>
                <a:sym typeface="+mn-ea"/>
              </a:rPr>
              <a:t> 10</a:t>
            </a:r>
            <a:r>
              <a:rPr lang="zh-CN" altLang="en-US" sz="2400" b="1">
                <a:solidFill>
                  <a:srgbClr val="000000"/>
                </a:solidFill>
                <a:latin typeface="+mn-ea"/>
                <a:cs typeface="+mn-ea"/>
                <a:sym typeface="+mn-ea"/>
              </a:rPr>
              <a:t>世纪</a:t>
            </a:r>
            <a:r>
              <a:rPr lang="en-US" altLang="zh-CN" sz="2400" b="1">
                <a:solidFill>
                  <a:srgbClr val="000000"/>
                </a:solidFill>
                <a:latin typeface="+mn-ea"/>
                <a:cs typeface="+mn-ea"/>
                <a:sym typeface="+mn-ea"/>
              </a:rPr>
              <a:t>       15</a:t>
            </a:r>
            <a:r>
              <a:rPr lang="zh-CN" altLang="en-US" sz="2400" b="1">
                <a:solidFill>
                  <a:srgbClr val="000000"/>
                </a:solidFill>
                <a:latin typeface="+mn-ea"/>
                <a:cs typeface="+mn-ea"/>
                <a:sym typeface="+mn-ea"/>
              </a:rPr>
              <a:t>世纪</a:t>
            </a:r>
            <a:endParaRPr lang="zh-CN" altLang="en-US" sz="2400" b="1">
              <a:solidFill>
                <a:srgbClr val="000000"/>
              </a:solidFill>
              <a:latin typeface="+mn-ea"/>
              <a:cs typeface="+mn-ea"/>
            </a:endParaRPr>
          </a:p>
          <a:p>
            <a:r>
              <a:rPr lang="en-US" altLang="zh-CN" sz="2400">
                <a:solidFill>
                  <a:srgbClr val="000000"/>
                </a:solidFill>
                <a:latin typeface="+mn-ea"/>
                <a:cs typeface="+mn-ea"/>
                <a:sym typeface="+mn-ea"/>
              </a:rPr>
              <a:t> </a:t>
            </a:r>
            <a:endParaRPr lang="zh-CN" altLang="en-US" sz="2400" b="1">
              <a:solidFill>
                <a:srgbClr val="000000"/>
              </a:solidFill>
              <a:latin typeface="+mn-ea"/>
              <a:cs typeface="+mn-ea"/>
            </a:endParaRPr>
          </a:p>
        </p:txBody>
      </p:sp>
      <p:sp>
        <p:nvSpPr>
          <p:cNvPr id="15" name="矩形 14"/>
          <p:cNvSpPr/>
          <p:nvPr/>
        </p:nvSpPr>
        <p:spPr>
          <a:xfrm>
            <a:off x="2994660" y="490220"/>
            <a:ext cx="209804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矩形 15"/>
          <p:cNvSpPr/>
          <p:nvPr/>
        </p:nvSpPr>
        <p:spPr>
          <a:xfrm>
            <a:off x="9221470" y="1078865"/>
            <a:ext cx="142494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144270" y="1630680"/>
            <a:ext cx="304038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864235" y="4443730"/>
            <a:ext cx="10760710" cy="583565"/>
          </a:xfrm>
          <a:prstGeom prst="rect">
            <a:avLst/>
          </a:prstGeom>
        </p:spPr>
        <p:txBody>
          <a:bodyPr wrap="square">
            <a:spAutoFit/>
          </a:bodyPr>
          <a:p>
            <a:pPr marL="0" indent="0" algn="l" defTabSz="266700" eaLnBrk="0" fontAlgn="base">
              <a:spcBef>
                <a:spcPts val="100"/>
              </a:spcBef>
              <a:spcAft>
                <a:spcPct val="0"/>
              </a:spcAft>
            </a:pPr>
            <a:r>
              <a:rPr lang="en-US" altLang="zh-CN" sz="3200" b="1">
                <a:solidFill>
                  <a:srgbClr val="000000"/>
                </a:solidFill>
                <a:latin typeface="+mn-ea"/>
                <a:cs typeface="+mn-ea"/>
              </a:rPr>
              <a:t>A. </a:t>
            </a:r>
            <a:r>
              <a:rPr lang="zh-CN" altLang="en-US" sz="3200" b="1">
                <a:solidFill>
                  <a:srgbClr val="000000"/>
                </a:solidFill>
                <a:latin typeface="+mn-ea"/>
                <a:cs typeface="+mn-ea"/>
              </a:rPr>
              <a:t>禅让制</a:t>
            </a:r>
            <a:r>
              <a:rPr lang="en-US" altLang="zh-CN" sz="3200" b="1">
                <a:solidFill>
                  <a:srgbClr val="000000"/>
                </a:solidFill>
                <a:latin typeface="+mn-ea"/>
                <a:cs typeface="+mn-ea"/>
              </a:rPr>
              <a:t>          B. </a:t>
            </a:r>
            <a:r>
              <a:rPr lang="zh-CN" altLang="en-US" sz="3200" b="1">
                <a:solidFill>
                  <a:srgbClr val="000000"/>
                </a:solidFill>
                <a:latin typeface="+mn-ea"/>
                <a:cs typeface="+mn-ea"/>
              </a:rPr>
              <a:t>世袭制 </a:t>
            </a:r>
            <a:r>
              <a:rPr lang="en-US" altLang="zh-CN" sz="3200" b="1">
                <a:solidFill>
                  <a:srgbClr val="000000"/>
                </a:solidFill>
                <a:latin typeface="+mn-ea"/>
                <a:cs typeface="+mn-ea"/>
              </a:rPr>
              <a:t>      C. </a:t>
            </a:r>
            <a:r>
              <a:rPr lang="zh-CN" altLang="en-US" sz="3200" b="1">
                <a:solidFill>
                  <a:srgbClr val="000000"/>
                </a:solidFill>
                <a:latin typeface="+mn-ea"/>
                <a:cs typeface="+mn-ea"/>
              </a:rPr>
              <a:t>分封制</a:t>
            </a:r>
            <a:r>
              <a:rPr lang="en-US" altLang="zh-CN" sz="3200" b="1">
                <a:solidFill>
                  <a:srgbClr val="000000"/>
                </a:solidFill>
                <a:latin typeface="+mn-ea"/>
                <a:cs typeface="+mn-ea"/>
              </a:rPr>
              <a:t>          D. </a:t>
            </a:r>
            <a:r>
              <a:rPr lang="zh-CN" altLang="en-US" sz="3200" b="1">
                <a:solidFill>
                  <a:srgbClr val="000000"/>
                </a:solidFill>
                <a:latin typeface="+mn-ea"/>
                <a:cs typeface="+mn-ea"/>
              </a:rPr>
              <a:t>郡县制</a:t>
            </a:r>
            <a:endParaRPr lang="zh-CN" altLang="en-US" sz="3200" b="1">
              <a:solidFill>
                <a:srgbClr val="000000"/>
              </a:solidFill>
              <a:latin typeface="+mn-ea"/>
              <a:cs typeface="+mn-ea"/>
            </a:endParaRPr>
          </a:p>
        </p:txBody>
      </p:sp>
      <p:sp>
        <p:nvSpPr>
          <p:cNvPr id="20" name="矩形 19"/>
          <p:cNvSpPr/>
          <p:nvPr/>
        </p:nvSpPr>
        <p:spPr>
          <a:xfrm>
            <a:off x="6049645" y="1630680"/>
            <a:ext cx="465582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下箭头 23"/>
          <p:cNvSpPr/>
          <p:nvPr/>
        </p:nvSpPr>
        <p:spPr>
          <a:xfrm rot="17160000">
            <a:off x="3567430" y="1513205"/>
            <a:ext cx="374015" cy="1473835"/>
          </a:xfrm>
          <a:prstGeom prst="downArrow">
            <a:avLst>
              <a:gd name="adj1" fmla="val 49934"/>
              <a:gd name="adj2" fmla="val 50000"/>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矩形 21"/>
          <p:cNvSpPr/>
          <p:nvPr/>
        </p:nvSpPr>
        <p:spPr>
          <a:xfrm>
            <a:off x="3255645" y="3784600"/>
            <a:ext cx="4025265" cy="583565"/>
          </a:xfrm>
          <a:prstGeom prst="rect">
            <a:avLst/>
          </a:prstGeom>
          <a:noFill/>
          <a:ln>
            <a:noFill/>
          </a:ln>
        </p:spPr>
        <p:txBody>
          <a:bodyPr wrap="square" rtlCol="0" anchor="t">
            <a:spAutoFit/>
          </a:bodyPr>
          <a:p>
            <a:pPr algn="ctr"/>
            <a:r>
              <a:rPr lang="zh-CN" altLang="en-US" sz="3200" b="1">
                <a:ln w="15875"/>
                <a:gradFill>
                  <a:gsLst>
                    <a:gs pos="0">
                      <a:schemeClr val="accent1"/>
                    </a:gs>
                    <a:gs pos="100000">
                      <a:schemeClr val="accent6"/>
                    </a:gs>
                  </a:gsLst>
                  <a:lin ang="2700000" scaled="0"/>
                </a:gradFill>
                <a:effectLst/>
              </a:rPr>
              <a:t>公元前</a:t>
            </a:r>
            <a:r>
              <a:rPr lang="en-US" altLang="zh-CN" sz="3200" b="1">
                <a:ln w="15875"/>
                <a:gradFill>
                  <a:gsLst>
                    <a:gs pos="0">
                      <a:schemeClr val="accent1"/>
                    </a:gs>
                    <a:gs pos="100000">
                      <a:schemeClr val="accent6"/>
                    </a:gs>
                  </a:gsLst>
                  <a:lin ang="2700000" scaled="0"/>
                </a:gradFill>
                <a:effectLst/>
              </a:rPr>
              <a:t>299-</a:t>
            </a:r>
            <a:r>
              <a:rPr lang="zh-CN" altLang="en-US" sz="3200" b="1">
                <a:ln w="15875"/>
                <a:gradFill>
                  <a:gsLst>
                    <a:gs pos="0">
                      <a:schemeClr val="accent1"/>
                    </a:gs>
                    <a:gs pos="100000">
                      <a:schemeClr val="accent6"/>
                    </a:gs>
                  </a:gsLst>
                  <a:lin ang="2700000" scaled="0"/>
                </a:gradFill>
                <a:effectLst/>
              </a:rPr>
              <a:t>公元</a:t>
            </a:r>
            <a:r>
              <a:rPr lang="en-US" altLang="zh-CN" sz="3200" b="1">
                <a:ln w="15875"/>
                <a:gradFill>
                  <a:gsLst>
                    <a:gs pos="0">
                      <a:schemeClr val="accent1"/>
                    </a:gs>
                    <a:gs pos="100000">
                      <a:schemeClr val="accent6"/>
                    </a:gs>
                  </a:gsLst>
                  <a:lin ang="2700000" scaled="0"/>
                </a:gradFill>
                <a:effectLst/>
              </a:rPr>
              <a:t>199</a:t>
            </a:r>
            <a:r>
              <a:rPr lang="zh-CN" altLang="en-US" sz="3200" b="1">
                <a:ln w="15875"/>
                <a:gradFill>
                  <a:gsLst>
                    <a:gs pos="0">
                      <a:schemeClr val="accent1"/>
                    </a:gs>
                    <a:gs pos="100000">
                      <a:schemeClr val="accent6"/>
                    </a:gs>
                  </a:gsLst>
                  <a:lin ang="2700000" scaled="0"/>
                </a:gradFill>
                <a:effectLst/>
              </a:rPr>
              <a:t>年</a:t>
            </a:r>
            <a:endParaRPr lang="zh-CN" altLang="en-US" sz="3200" b="1">
              <a:ln w="15875"/>
              <a:gradFill>
                <a:gsLst>
                  <a:gs pos="0">
                    <a:schemeClr val="accent1"/>
                  </a:gs>
                  <a:gs pos="100000">
                    <a:schemeClr val="accent6"/>
                  </a:gs>
                </a:gsLst>
                <a:lin ang="2700000" scaled="0"/>
              </a:gradFill>
              <a:effectLst/>
            </a:endParaRPr>
          </a:p>
        </p:txBody>
      </p:sp>
      <p:sp>
        <p:nvSpPr>
          <p:cNvPr id="23" name="矩形 22"/>
          <p:cNvSpPr/>
          <p:nvPr/>
        </p:nvSpPr>
        <p:spPr>
          <a:xfrm>
            <a:off x="6006465" y="5102860"/>
            <a:ext cx="3134995" cy="1076325"/>
          </a:xfrm>
          <a:prstGeom prst="rect">
            <a:avLst/>
          </a:prstGeom>
          <a:noFill/>
          <a:ln>
            <a:noFill/>
          </a:ln>
        </p:spPr>
        <p:txBody>
          <a:bodyPr wrap="square" rtlCol="0" anchor="t">
            <a:spAutoFit/>
          </a:bodyPr>
          <a:p>
            <a:pPr algn="ctr"/>
            <a:r>
              <a:rPr lang="zh-CN" altLang="en-US" sz="3200" b="1">
                <a:ln w="15875"/>
                <a:gradFill>
                  <a:gsLst>
                    <a:gs pos="0">
                      <a:schemeClr val="accent1"/>
                    </a:gs>
                    <a:gs pos="100000">
                      <a:schemeClr val="accent6"/>
                    </a:gs>
                  </a:gsLst>
                  <a:lin ang="2700000" scaled="0"/>
                </a:gradFill>
                <a:effectLst/>
              </a:rPr>
              <a:t>西周、春秋</a:t>
            </a:r>
            <a:endParaRPr lang="zh-CN" altLang="en-US" sz="3200" b="1">
              <a:ln w="15875"/>
              <a:gradFill>
                <a:gsLst>
                  <a:gs pos="0">
                    <a:schemeClr val="accent1"/>
                  </a:gs>
                  <a:gs pos="100000">
                    <a:schemeClr val="accent6"/>
                  </a:gs>
                </a:gsLst>
                <a:lin ang="2700000" scaled="0"/>
              </a:gradFill>
              <a:effectLst/>
            </a:endParaRPr>
          </a:p>
          <a:p>
            <a:pPr algn="ctr"/>
            <a:r>
              <a:rPr lang="zh-CN" altLang="en-US" sz="3200" b="1">
                <a:ln w="15875"/>
                <a:gradFill>
                  <a:gsLst>
                    <a:gs pos="0">
                      <a:schemeClr val="accent1"/>
                    </a:gs>
                    <a:gs pos="100000">
                      <a:schemeClr val="accent6"/>
                    </a:gs>
                  </a:gsLst>
                  <a:lin ang="2700000" scaled="0"/>
                </a:gradFill>
                <a:effectLst/>
              </a:rPr>
              <a:t>前</a:t>
            </a:r>
            <a:r>
              <a:rPr lang="en-US" altLang="zh-CN" sz="3200" b="1">
                <a:ln w="15875"/>
                <a:gradFill>
                  <a:gsLst>
                    <a:gs pos="0">
                      <a:schemeClr val="accent1"/>
                    </a:gs>
                    <a:gs pos="100000">
                      <a:schemeClr val="accent6"/>
                    </a:gs>
                  </a:gsLst>
                  <a:lin ang="2700000" scaled="0"/>
                </a:gradFill>
                <a:effectLst/>
              </a:rPr>
              <a:t>1046-</a:t>
            </a:r>
            <a:r>
              <a:rPr lang="zh-CN" altLang="en-US" sz="3200" b="1">
                <a:ln w="15875"/>
                <a:gradFill>
                  <a:gsLst>
                    <a:gs pos="0">
                      <a:schemeClr val="accent1"/>
                    </a:gs>
                    <a:gs pos="100000">
                      <a:schemeClr val="accent6"/>
                    </a:gs>
                  </a:gsLst>
                  <a:lin ang="2700000" scaled="0"/>
                </a:gradFill>
                <a:effectLst/>
              </a:rPr>
              <a:t>前</a:t>
            </a:r>
            <a:r>
              <a:rPr lang="en-US" altLang="zh-CN" sz="3200" b="1">
                <a:ln w="15875"/>
                <a:gradFill>
                  <a:gsLst>
                    <a:gs pos="0">
                      <a:schemeClr val="accent1"/>
                    </a:gs>
                    <a:gs pos="100000">
                      <a:schemeClr val="accent6"/>
                    </a:gs>
                  </a:gsLst>
                  <a:lin ang="2700000" scaled="0"/>
                </a:gradFill>
                <a:effectLst/>
              </a:rPr>
              <a:t>475</a:t>
            </a:r>
            <a:r>
              <a:rPr lang="zh-CN" altLang="en-US" sz="3200" b="1">
                <a:ln w="15875"/>
                <a:gradFill>
                  <a:gsLst>
                    <a:gs pos="0">
                      <a:schemeClr val="accent1"/>
                    </a:gs>
                    <a:gs pos="100000">
                      <a:schemeClr val="accent6"/>
                    </a:gs>
                  </a:gsLst>
                  <a:lin ang="2700000" scaled="0"/>
                </a:gradFill>
                <a:effectLst/>
              </a:rPr>
              <a:t>年</a:t>
            </a:r>
            <a:endParaRPr lang="zh-CN" altLang="en-US" sz="3200" b="1">
              <a:ln w="15875"/>
              <a:gradFill>
                <a:gsLst>
                  <a:gs pos="0">
                    <a:schemeClr val="accent1"/>
                  </a:gs>
                  <a:gs pos="100000">
                    <a:schemeClr val="accent6"/>
                  </a:gs>
                </a:gsLst>
                <a:lin ang="2700000" scaled="0"/>
              </a:gradFill>
              <a:effectLst/>
            </a:endParaRPr>
          </a:p>
        </p:txBody>
      </p:sp>
      <p:sp>
        <p:nvSpPr>
          <p:cNvPr id="26" name="矩形 25"/>
          <p:cNvSpPr/>
          <p:nvPr/>
        </p:nvSpPr>
        <p:spPr>
          <a:xfrm>
            <a:off x="9384030" y="5027295"/>
            <a:ext cx="2136775" cy="1076325"/>
          </a:xfrm>
          <a:prstGeom prst="rect">
            <a:avLst/>
          </a:prstGeom>
          <a:noFill/>
          <a:ln>
            <a:noFill/>
          </a:ln>
        </p:spPr>
        <p:txBody>
          <a:bodyPr wrap="square" rtlCol="0" anchor="t">
            <a:spAutoFit/>
          </a:bodyPr>
          <a:p>
            <a:pPr algn="ctr"/>
            <a:r>
              <a:rPr lang="zh-CN" altLang="en-US" sz="3200" b="1">
                <a:ln w="15875"/>
                <a:gradFill>
                  <a:gsLst>
                    <a:gs pos="0">
                      <a:schemeClr val="accent1"/>
                    </a:gs>
                    <a:gs pos="100000">
                      <a:schemeClr val="accent6"/>
                    </a:gs>
                  </a:gsLst>
                  <a:lin ang="2700000" scaled="0"/>
                </a:gradFill>
                <a:effectLst/>
              </a:rPr>
              <a:t>秦朝</a:t>
            </a:r>
            <a:endParaRPr lang="zh-CN" altLang="en-US" sz="3200" b="1">
              <a:ln w="15875"/>
              <a:gradFill>
                <a:gsLst>
                  <a:gs pos="0">
                    <a:schemeClr val="accent1"/>
                  </a:gs>
                  <a:gs pos="100000">
                    <a:schemeClr val="accent6"/>
                  </a:gs>
                </a:gsLst>
                <a:lin ang="2700000" scaled="0"/>
              </a:gradFill>
              <a:effectLst/>
            </a:endParaRPr>
          </a:p>
          <a:p>
            <a:pPr algn="ctr"/>
            <a:r>
              <a:rPr lang="zh-CN" altLang="en-US" sz="3200" b="1">
                <a:ln w="15875"/>
                <a:gradFill>
                  <a:gsLst>
                    <a:gs pos="0">
                      <a:schemeClr val="accent1"/>
                    </a:gs>
                    <a:gs pos="100000">
                      <a:schemeClr val="accent6"/>
                    </a:gs>
                  </a:gsLst>
                  <a:lin ang="2700000" scaled="0"/>
                </a:gradFill>
                <a:effectLst/>
              </a:rPr>
              <a:t>前</a:t>
            </a:r>
            <a:r>
              <a:rPr lang="en-US" altLang="zh-CN" sz="3200" b="1">
                <a:ln w="15875"/>
                <a:gradFill>
                  <a:gsLst>
                    <a:gs pos="0">
                      <a:schemeClr val="accent1"/>
                    </a:gs>
                    <a:gs pos="100000">
                      <a:schemeClr val="accent6"/>
                    </a:gs>
                  </a:gsLst>
                  <a:lin ang="2700000" scaled="0"/>
                </a:gradFill>
                <a:effectLst/>
              </a:rPr>
              <a:t>221</a:t>
            </a:r>
            <a:r>
              <a:rPr lang="zh-CN" altLang="en-US" sz="3200" b="1">
                <a:ln w="15875"/>
                <a:gradFill>
                  <a:gsLst>
                    <a:gs pos="0">
                      <a:schemeClr val="accent1"/>
                    </a:gs>
                    <a:gs pos="100000">
                      <a:schemeClr val="accent6"/>
                    </a:gs>
                  </a:gsLst>
                  <a:lin ang="2700000" scaled="0"/>
                </a:gradFill>
                <a:effectLst/>
              </a:rPr>
              <a:t>年</a:t>
            </a:r>
            <a:endParaRPr lang="zh-CN" altLang="en-US" sz="3200" b="1">
              <a:ln w="15875"/>
              <a:gradFill>
                <a:gsLst>
                  <a:gs pos="0">
                    <a:schemeClr val="accent1"/>
                  </a:gs>
                  <a:gs pos="100000">
                    <a:schemeClr val="accent6"/>
                  </a:gs>
                </a:gsLst>
                <a:lin ang="2700000" scaled="0"/>
              </a:gradFill>
              <a:effectLst/>
            </a:endParaRPr>
          </a:p>
        </p:txBody>
      </p:sp>
      <p:sp>
        <p:nvSpPr>
          <p:cNvPr id="27" name="文本框 26"/>
          <p:cNvSpPr txBox="1"/>
          <p:nvPr/>
        </p:nvSpPr>
        <p:spPr>
          <a:xfrm>
            <a:off x="1681048" y="427932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8" name="文本框 27"/>
          <p:cNvSpPr txBox="1"/>
          <p:nvPr/>
        </p:nvSpPr>
        <p:spPr>
          <a:xfrm>
            <a:off x="4705553" y="427932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9" name="文本框 28"/>
          <p:cNvSpPr txBox="1"/>
          <p:nvPr/>
        </p:nvSpPr>
        <p:spPr>
          <a:xfrm rot="10800000" flipH="1" flipV="1">
            <a:off x="1539240" y="2081530"/>
            <a:ext cx="920750" cy="937260"/>
          </a:xfrm>
          <a:prstGeom prst="rect">
            <a:avLst/>
          </a:prstGeom>
          <a:noFill/>
        </p:spPr>
        <p:txBody>
          <a:bodyPr wrap="square" rtlCol="0">
            <a:noAutofit/>
          </a:bodyPr>
          <a:p>
            <a:pPr algn="ctr"/>
            <a:r>
              <a:rPr lang="en-US" altLang="zh-CN" sz="6000" b="1" dirty="0">
                <a:solidFill>
                  <a:srgbClr val="C00000"/>
                </a:solidFill>
                <a:latin typeface="微软雅黑" panose="020B0503020204020204" charset="-122"/>
                <a:ea typeface="微软雅黑" panose="020B0503020204020204" charset="-122"/>
              </a:rPr>
              <a:t>D</a:t>
            </a:r>
            <a:endParaRPr lang="en-US" altLang="zh-CN" sz="6000" b="1" dirty="0">
              <a:solidFill>
                <a:srgbClr val="C00000"/>
              </a:solidFill>
              <a:latin typeface="微软雅黑" panose="020B0503020204020204" charset="-122"/>
              <a:ea typeface="微软雅黑" panose="020B0503020204020204" charset="-122"/>
            </a:endParaRPr>
          </a:p>
        </p:txBody>
      </p:sp>
      <p:sp>
        <p:nvSpPr>
          <p:cNvPr id="30" name="文本框 29"/>
          <p:cNvSpPr txBox="1"/>
          <p:nvPr/>
        </p:nvSpPr>
        <p:spPr>
          <a:xfrm>
            <a:off x="7281113" y="427932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20" grpId="0" bldLvl="0" animBg="1"/>
      <p:bldP spid="24" grpId="0" bldLvl="0" animBg="1"/>
      <p:bldP spid="24" grpId="1" animBg="1"/>
      <p:bldP spid="22" grpId="0"/>
      <p:bldP spid="22" grpId="1"/>
      <p:bldP spid="23" grpId="0"/>
      <p:bldP spid="23" grpId="1"/>
      <p:bldP spid="26" grpId="0"/>
      <p:bldP spid="26" grpId="1"/>
      <p:bldP spid="27" grpId="0"/>
      <p:bldP spid="28"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5" y="0"/>
            <a:ext cx="12214860" cy="6858000"/>
            <a:chOff x="1" y="0"/>
            <a:chExt cx="19236" cy="10800"/>
          </a:xfrm>
        </p:grpSpPr>
        <p:pic>
          <p:nvPicPr>
            <p:cNvPr id="5" name="图片 4"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6" name="图片 5"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7" name="图片 6"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9" name="TextBox 4"/>
          <p:cNvSpPr txBox="1"/>
          <p:nvPr/>
        </p:nvSpPr>
        <p:spPr>
          <a:xfrm>
            <a:off x="3830582" y="307506"/>
            <a:ext cx="6005463" cy="666977"/>
          </a:xfrm>
          <a:prstGeom prst="rect">
            <a:avLst/>
          </a:prstGeom>
          <a:noFill/>
          <a:ln w="12700" cap="flat" cmpd="sng" algn="ctr">
            <a:noFill/>
            <a:prstDash val="solid"/>
            <a:miter lim="800000"/>
          </a:ln>
          <a:effectLst/>
        </p:spPr>
        <p:txBody>
          <a:bodyPr wrap="square" rtlCol="0">
            <a:spAutoFit/>
          </a:bodyPr>
          <a:lstStyle/>
          <a:p>
            <a:pPr marL="457200" indent="-457200">
              <a:lnSpc>
                <a:spcPct val="120000"/>
              </a:lnSpc>
              <a:buFont typeface="Wingdings" panose="05000000000000000000" pitchFamily="2" charset="2"/>
              <a:buChar char="l"/>
              <a:defRPr/>
            </a:pPr>
            <a:r>
              <a:rPr lang="zh-CN" altLang="en-US" sz="3400" b="1" kern="0" dirty="0">
                <a:latin typeface="微软雅黑" panose="020B0503020204020204" charset="-122"/>
                <a:ea typeface="微软雅黑" panose="020B0503020204020204" charset="-122"/>
              </a:rPr>
              <a:t>总结选择题注意点</a:t>
            </a:r>
            <a:endParaRPr lang="en-US" altLang="zh-CN" sz="3400" b="1" kern="0" dirty="0">
              <a:latin typeface="微软雅黑" panose="020B0503020204020204" charset="-122"/>
              <a:ea typeface="微软雅黑" panose="020B0503020204020204" charset="-122"/>
            </a:endParaRPr>
          </a:p>
        </p:txBody>
      </p:sp>
      <p:sp>
        <p:nvSpPr>
          <p:cNvPr id="10" name="文本框 9"/>
          <p:cNvSpPr txBox="1"/>
          <p:nvPr/>
        </p:nvSpPr>
        <p:spPr>
          <a:xfrm>
            <a:off x="466535" y="1098791"/>
            <a:ext cx="5931757" cy="5293757"/>
          </a:xfrm>
          <a:prstGeom prst="rect">
            <a:avLst/>
          </a:prstGeom>
          <a:noFill/>
          <a:ln w="15875">
            <a:solidFill>
              <a:schemeClr val="tx1"/>
            </a:solidFill>
          </a:ln>
        </p:spPr>
        <p:txBody>
          <a:bodyPr wrap="square" rtlCol="0" anchor="t">
            <a:spAutoFit/>
          </a:bodyPr>
          <a:lstStyle/>
          <a:p>
            <a:pPr eaLnBrk="1" hangingPunct="1"/>
            <a:r>
              <a:rPr lang="zh-CN" altLang="en-US" sz="3200" b="1" dirty="0">
                <a:solidFill>
                  <a:srgbClr val="156389"/>
                </a:solidFill>
                <a:latin typeface="微软雅黑" panose="020B0503020204020204" charset="-122"/>
                <a:ea typeface="微软雅黑" panose="020B0503020204020204" charset="-122"/>
                <a:sym typeface="+mn-ea"/>
              </a:rPr>
              <a:t>“三看”：</a:t>
            </a:r>
            <a:endParaRPr lang="en-US" altLang="zh-CN" sz="3200" b="1" dirty="0">
              <a:solidFill>
                <a:srgbClr val="156389"/>
              </a:solidFill>
              <a:latin typeface="微软雅黑" panose="020B0503020204020204" charset="-122"/>
              <a:ea typeface="微软雅黑" panose="020B0503020204020204" charset="-122"/>
              <a:sym typeface="+mn-ea"/>
            </a:endParaRPr>
          </a:p>
          <a:p>
            <a:pPr eaLnBrk="1" hangingPunct="1"/>
            <a:endParaRPr lang="zh-CN" altLang="en-US" b="1" dirty="0">
              <a:solidFill>
                <a:srgbClr val="156389"/>
              </a:solidFill>
              <a:latin typeface="微软雅黑" panose="020B0503020204020204" charset="-122"/>
              <a:ea typeface="微软雅黑" panose="020B0503020204020204" charset="-122"/>
            </a:endParaRPr>
          </a:p>
          <a:p>
            <a:pPr eaLnBrk="1" hangingPunct="1"/>
            <a:r>
              <a:rPr lang="zh-CN" altLang="en-US" sz="3200" b="1" dirty="0">
                <a:solidFill>
                  <a:srgbClr val="156389"/>
                </a:solidFill>
                <a:latin typeface="微软雅黑" panose="020B0503020204020204" charset="-122"/>
                <a:ea typeface="微软雅黑" panose="020B0503020204020204" charset="-122"/>
                <a:sym typeface="+mn-ea"/>
              </a:rPr>
              <a:t>一看</a:t>
            </a:r>
            <a:r>
              <a:rPr lang="zh-CN" altLang="en-US" sz="3200" b="1" dirty="0">
                <a:solidFill>
                  <a:srgbClr val="FF0000"/>
                </a:solidFill>
                <a:latin typeface="微软雅黑" panose="020B0503020204020204" charset="-122"/>
                <a:ea typeface="微软雅黑" panose="020B0503020204020204" charset="-122"/>
                <a:sym typeface="+mn-ea"/>
              </a:rPr>
              <a:t>时间、空间、人物，界定答题范围</a:t>
            </a:r>
            <a:r>
              <a:rPr lang="zh-CN" altLang="en-US" sz="3200" b="1" dirty="0">
                <a:solidFill>
                  <a:srgbClr val="156389"/>
                </a:solidFill>
                <a:latin typeface="微软雅黑" panose="020B0503020204020204" charset="-122"/>
                <a:ea typeface="微软雅黑" panose="020B0503020204020204" charset="-122"/>
                <a:sym typeface="+mn-ea"/>
              </a:rPr>
              <a:t>。明确试题的考查内容。</a:t>
            </a:r>
            <a:endParaRPr lang="zh-CN" altLang="en-US" sz="3200" b="1" dirty="0">
              <a:solidFill>
                <a:srgbClr val="156389"/>
              </a:solidFill>
              <a:latin typeface="微软雅黑" panose="020B0503020204020204" charset="-122"/>
              <a:ea typeface="微软雅黑" panose="020B0503020204020204" charset="-122"/>
            </a:endParaRPr>
          </a:p>
          <a:p>
            <a:pPr eaLnBrk="1" hangingPunct="1"/>
            <a:endParaRPr lang="en-US" altLang="zh-CN" sz="3200" b="1" dirty="0">
              <a:solidFill>
                <a:srgbClr val="156389"/>
              </a:solidFill>
              <a:latin typeface="微软雅黑" panose="020B0503020204020204" charset="-122"/>
              <a:ea typeface="微软雅黑" panose="020B0503020204020204" charset="-122"/>
              <a:sym typeface="+mn-ea"/>
            </a:endParaRPr>
          </a:p>
          <a:p>
            <a:pPr eaLnBrk="1" hangingPunct="1"/>
            <a:r>
              <a:rPr lang="zh-CN" altLang="en-US" sz="3200" b="1" dirty="0">
                <a:solidFill>
                  <a:srgbClr val="156389"/>
                </a:solidFill>
                <a:latin typeface="微软雅黑" panose="020B0503020204020204" charset="-122"/>
                <a:ea typeface="微软雅黑" panose="020B0503020204020204" charset="-122"/>
                <a:sym typeface="+mn-ea"/>
              </a:rPr>
              <a:t>二看</a:t>
            </a:r>
            <a:r>
              <a:rPr lang="zh-CN" altLang="en-US" sz="3200" b="1" dirty="0">
                <a:solidFill>
                  <a:srgbClr val="FF0000"/>
                </a:solidFill>
                <a:latin typeface="微软雅黑" panose="020B0503020204020204" charset="-122"/>
                <a:ea typeface="微软雅黑" panose="020B0503020204020204" charset="-122"/>
                <a:sym typeface="+mn-ea"/>
              </a:rPr>
              <a:t>最后设问，明确题目设问对象</a:t>
            </a:r>
            <a:r>
              <a:rPr lang="zh-CN" altLang="en-US" sz="3200" b="1" dirty="0">
                <a:solidFill>
                  <a:srgbClr val="156389"/>
                </a:solidFill>
                <a:latin typeface="微软雅黑" panose="020B0503020204020204" charset="-122"/>
                <a:ea typeface="微软雅黑" panose="020B0503020204020204" charset="-122"/>
                <a:sym typeface="+mn-ea"/>
              </a:rPr>
              <a:t>。答题时必须根据设问的具体方向进行思考，不能答非所问。</a:t>
            </a:r>
            <a:endParaRPr lang="zh-CN" altLang="en-US" sz="3200" b="1" dirty="0">
              <a:solidFill>
                <a:srgbClr val="156389"/>
              </a:solidFill>
              <a:latin typeface="微软雅黑" panose="020B0503020204020204" charset="-122"/>
              <a:ea typeface="微软雅黑" panose="020B0503020204020204" charset="-122"/>
              <a:sym typeface="+mn-ea"/>
            </a:endParaRPr>
          </a:p>
          <a:p>
            <a:pPr eaLnBrk="1" hangingPunct="1"/>
            <a:endParaRPr lang="en-US" altLang="zh-CN" sz="3200" b="1" dirty="0">
              <a:solidFill>
                <a:srgbClr val="156389"/>
              </a:solidFill>
              <a:latin typeface="微软雅黑" panose="020B0503020204020204" charset="-122"/>
              <a:ea typeface="微软雅黑" panose="020B0503020204020204" charset="-122"/>
              <a:sym typeface="+mn-ea"/>
            </a:endParaRPr>
          </a:p>
          <a:p>
            <a:pPr eaLnBrk="1" hangingPunct="1"/>
            <a:r>
              <a:rPr lang="zh-CN" altLang="en-US" sz="3200" b="1" dirty="0">
                <a:solidFill>
                  <a:srgbClr val="156389"/>
                </a:solidFill>
                <a:latin typeface="微软雅黑" panose="020B0503020204020204" charset="-122"/>
                <a:ea typeface="微软雅黑" panose="020B0503020204020204" charset="-122"/>
                <a:sym typeface="+mn-ea"/>
              </a:rPr>
              <a:t>三看</a:t>
            </a:r>
            <a:r>
              <a:rPr lang="zh-CN" altLang="en-US" sz="3200" b="1" dirty="0">
                <a:solidFill>
                  <a:srgbClr val="FF0000"/>
                </a:solidFill>
                <a:latin typeface="微软雅黑" panose="020B0503020204020204" charset="-122"/>
                <a:ea typeface="微软雅黑" panose="020B0503020204020204" charset="-122"/>
                <a:sym typeface="+mn-ea"/>
              </a:rPr>
              <a:t>否定、肯定，确定答题方向</a:t>
            </a:r>
            <a:r>
              <a:rPr lang="zh-CN" altLang="en-US" sz="3200" b="1" dirty="0">
                <a:solidFill>
                  <a:srgbClr val="156389"/>
                </a:solidFill>
                <a:latin typeface="微软雅黑" panose="020B0503020204020204" charset="-122"/>
                <a:ea typeface="微软雅黑" panose="020B0503020204020204" charset="-122"/>
                <a:sym typeface="+mn-ea"/>
              </a:rPr>
              <a:t>。答题时特别注意逆向选择。</a:t>
            </a:r>
            <a:endParaRPr lang="zh-CN" altLang="en-US" sz="3200" b="1" dirty="0">
              <a:solidFill>
                <a:srgbClr val="156389"/>
              </a:solidFill>
              <a:latin typeface="微软雅黑" panose="020B0503020204020204" charset="-122"/>
              <a:ea typeface="微软雅黑" panose="020B0503020204020204" charset="-122"/>
            </a:endParaRPr>
          </a:p>
        </p:txBody>
      </p:sp>
      <p:sp>
        <p:nvSpPr>
          <p:cNvPr id="11" name="文本框 99"/>
          <p:cNvSpPr txBox="1"/>
          <p:nvPr>
            <p:custDataLst>
              <p:tags r:id="rId2"/>
            </p:custDataLst>
          </p:nvPr>
        </p:nvSpPr>
        <p:spPr>
          <a:xfrm>
            <a:off x="6838315" y="1099185"/>
            <a:ext cx="5014595" cy="5297805"/>
          </a:xfrm>
          <a:prstGeom prst="rect">
            <a:avLst/>
          </a:prstGeom>
          <a:noFill/>
          <a:ln w="15875">
            <a:solidFill>
              <a:schemeClr val="tx1"/>
            </a:solidFill>
          </a:ln>
        </p:spPr>
        <p:txBody>
          <a:bodyPr wrap="square">
            <a:noAutofit/>
          </a:bodyPr>
          <a:lstStyle/>
          <a:p>
            <a:pPr eaLnBrk="1" hangingPunct="1"/>
            <a:r>
              <a:rPr lang="en-US" altLang="zh-CN" sz="3200" b="1" dirty="0">
                <a:solidFill>
                  <a:srgbClr val="156389"/>
                </a:solidFill>
                <a:latin typeface="微软雅黑" panose="020B0503020204020204" charset="-122"/>
                <a:ea typeface="微软雅黑" panose="020B0503020204020204" charset="-122"/>
              </a:rPr>
              <a:t>“</a:t>
            </a:r>
            <a:r>
              <a:rPr lang="zh-CN" altLang="zh-CN" sz="3200" b="1" dirty="0">
                <a:solidFill>
                  <a:srgbClr val="156389"/>
                </a:solidFill>
                <a:latin typeface="微软雅黑" panose="020B0503020204020204" charset="-122"/>
                <a:ea typeface="微软雅黑" panose="020B0503020204020204" charset="-122"/>
              </a:rPr>
              <a:t>三思</a:t>
            </a:r>
            <a:r>
              <a:rPr lang="en-US" altLang="zh-CN" sz="3200" b="1" dirty="0">
                <a:solidFill>
                  <a:srgbClr val="156389"/>
                </a:solidFill>
                <a:latin typeface="微软雅黑" panose="020B0503020204020204" charset="-122"/>
                <a:ea typeface="微软雅黑" panose="020B0503020204020204" charset="-122"/>
              </a:rPr>
              <a:t>”</a:t>
            </a:r>
            <a:r>
              <a:rPr lang="zh-CN" altLang="zh-CN" sz="3200" b="1" dirty="0">
                <a:solidFill>
                  <a:srgbClr val="156389"/>
                </a:solidFill>
                <a:latin typeface="微软雅黑" panose="020B0503020204020204" charset="-122"/>
                <a:ea typeface="微软雅黑" panose="020B0503020204020204" charset="-122"/>
              </a:rPr>
              <a:t>：</a:t>
            </a:r>
            <a:endParaRPr lang="en-US" altLang="zh-CN" sz="3200" b="1" dirty="0">
              <a:solidFill>
                <a:srgbClr val="156389"/>
              </a:solidFill>
              <a:latin typeface="微软雅黑" panose="020B0503020204020204" charset="-122"/>
              <a:ea typeface="微软雅黑" panose="020B0503020204020204" charset="-122"/>
            </a:endParaRPr>
          </a:p>
          <a:p>
            <a:pPr eaLnBrk="1" hangingPunct="1"/>
            <a:r>
              <a:rPr lang="en-US" altLang="zh-CN" sz="3200" b="1" dirty="0">
                <a:solidFill>
                  <a:srgbClr val="156389"/>
                </a:solidFill>
                <a:latin typeface="微软雅黑" panose="020B0503020204020204" charset="-122"/>
                <a:ea typeface="微软雅黑" panose="020B0503020204020204" charset="-122"/>
              </a:rPr>
              <a:t> </a:t>
            </a:r>
            <a:endParaRPr lang="en-US" altLang="zh-CN" sz="3200" b="1" dirty="0">
              <a:solidFill>
                <a:srgbClr val="156389"/>
              </a:solidFill>
              <a:latin typeface="微软雅黑" panose="020B0503020204020204" charset="-122"/>
              <a:ea typeface="微软雅黑" panose="020B0503020204020204" charset="-122"/>
            </a:endParaRPr>
          </a:p>
          <a:p>
            <a:pPr eaLnBrk="1" hangingPunct="1"/>
            <a:r>
              <a:rPr lang="zh-CN" altLang="zh-CN" sz="3200" b="1" dirty="0">
                <a:solidFill>
                  <a:srgbClr val="156389"/>
                </a:solidFill>
                <a:latin typeface="微软雅黑" panose="020B0503020204020204" charset="-122"/>
                <a:ea typeface="微软雅黑" panose="020B0503020204020204" charset="-122"/>
              </a:rPr>
              <a:t>一思考每一个被选项是否</a:t>
            </a:r>
            <a:r>
              <a:rPr lang="zh-CN" altLang="zh-CN" sz="3200" b="1" dirty="0">
                <a:solidFill>
                  <a:srgbClr val="FF0000"/>
                </a:solidFill>
                <a:latin typeface="微软雅黑" panose="020B0503020204020204" charset="-122"/>
                <a:ea typeface="微软雅黑" panose="020B0503020204020204" charset="-122"/>
              </a:rPr>
              <a:t>符合历史史实</a:t>
            </a:r>
            <a:r>
              <a:rPr lang="zh-CN" altLang="zh-CN" sz="3200" b="1" dirty="0">
                <a:solidFill>
                  <a:srgbClr val="156389"/>
                </a:solidFill>
                <a:latin typeface="微软雅黑" panose="020B0503020204020204" charset="-122"/>
                <a:ea typeface="微软雅黑" panose="020B0503020204020204" charset="-122"/>
              </a:rPr>
              <a:t>；</a:t>
            </a:r>
            <a:r>
              <a:rPr lang="en-US" altLang="zh-CN" sz="3200" b="1" dirty="0">
                <a:solidFill>
                  <a:srgbClr val="156389"/>
                </a:solidFill>
                <a:latin typeface="微软雅黑" panose="020B0503020204020204" charset="-122"/>
                <a:ea typeface="微软雅黑" panose="020B0503020204020204" charset="-122"/>
              </a:rPr>
              <a:t> </a:t>
            </a:r>
            <a:endParaRPr lang="en-US" altLang="zh-CN" sz="3200" b="1" dirty="0">
              <a:solidFill>
                <a:srgbClr val="156389"/>
              </a:solidFill>
              <a:latin typeface="微软雅黑" panose="020B0503020204020204" charset="-122"/>
              <a:ea typeface="微软雅黑" panose="020B0503020204020204" charset="-122"/>
            </a:endParaRPr>
          </a:p>
          <a:p>
            <a:pPr eaLnBrk="1" hangingPunct="1"/>
            <a:endParaRPr lang="en-US" altLang="zh-CN" sz="3200" b="1" dirty="0">
              <a:solidFill>
                <a:srgbClr val="156389"/>
              </a:solidFill>
              <a:latin typeface="微软雅黑" panose="020B0503020204020204" charset="-122"/>
              <a:ea typeface="微软雅黑" panose="020B0503020204020204" charset="-122"/>
            </a:endParaRPr>
          </a:p>
          <a:p>
            <a:pPr eaLnBrk="1" hangingPunct="1"/>
            <a:r>
              <a:rPr lang="zh-CN" altLang="zh-CN" sz="3200" b="1" dirty="0">
                <a:solidFill>
                  <a:srgbClr val="156389"/>
                </a:solidFill>
                <a:latin typeface="微软雅黑" panose="020B0503020204020204" charset="-122"/>
                <a:ea typeface="微软雅黑" panose="020B0503020204020204" charset="-122"/>
              </a:rPr>
              <a:t>二思考是否</a:t>
            </a:r>
            <a:r>
              <a:rPr lang="zh-CN" altLang="zh-CN" sz="3200" b="1" dirty="0">
                <a:solidFill>
                  <a:srgbClr val="FF0000"/>
                </a:solidFill>
                <a:latin typeface="微软雅黑" panose="020B0503020204020204" charset="-122"/>
                <a:ea typeface="微软雅黑" panose="020B0503020204020204" charset="-122"/>
              </a:rPr>
              <a:t>符合题干要求</a:t>
            </a:r>
            <a:r>
              <a:rPr lang="zh-CN" altLang="zh-CN" sz="3200" b="1" dirty="0">
                <a:solidFill>
                  <a:srgbClr val="156389"/>
                </a:solidFill>
                <a:latin typeface="微软雅黑" panose="020B0503020204020204" charset="-122"/>
                <a:ea typeface="微软雅黑" panose="020B0503020204020204" charset="-122"/>
              </a:rPr>
              <a:t>；</a:t>
            </a:r>
            <a:r>
              <a:rPr lang="en-US" altLang="zh-CN" sz="3200" b="1" dirty="0">
                <a:solidFill>
                  <a:srgbClr val="156389"/>
                </a:solidFill>
                <a:latin typeface="微软雅黑" panose="020B0503020204020204" charset="-122"/>
                <a:ea typeface="微软雅黑" panose="020B0503020204020204" charset="-122"/>
              </a:rPr>
              <a:t> </a:t>
            </a:r>
            <a:endParaRPr lang="en-US" altLang="zh-CN" sz="3200" b="1" dirty="0">
              <a:solidFill>
                <a:srgbClr val="156389"/>
              </a:solidFill>
              <a:latin typeface="微软雅黑" panose="020B0503020204020204" charset="-122"/>
              <a:ea typeface="微软雅黑" panose="020B0503020204020204" charset="-122"/>
            </a:endParaRPr>
          </a:p>
          <a:p>
            <a:pPr eaLnBrk="1" hangingPunct="1"/>
            <a:endParaRPr lang="en-US" altLang="zh-CN" sz="3200" b="1" dirty="0">
              <a:solidFill>
                <a:srgbClr val="156389"/>
              </a:solidFill>
              <a:latin typeface="微软雅黑" panose="020B0503020204020204" charset="-122"/>
              <a:ea typeface="微软雅黑" panose="020B0503020204020204" charset="-122"/>
            </a:endParaRPr>
          </a:p>
          <a:p>
            <a:pPr eaLnBrk="1" hangingPunct="1"/>
            <a:r>
              <a:rPr lang="zh-CN" altLang="zh-CN" sz="3200" b="1" dirty="0">
                <a:solidFill>
                  <a:srgbClr val="156389"/>
                </a:solidFill>
                <a:latin typeface="微软雅黑" panose="020B0503020204020204" charset="-122"/>
                <a:ea typeface="微软雅黑" panose="020B0503020204020204" charset="-122"/>
              </a:rPr>
              <a:t>三思考是否与题干</a:t>
            </a:r>
            <a:r>
              <a:rPr lang="zh-CN" altLang="zh-CN" sz="3200" b="1" dirty="0">
                <a:solidFill>
                  <a:srgbClr val="FF0000"/>
                </a:solidFill>
                <a:latin typeface="微软雅黑" panose="020B0503020204020204" charset="-122"/>
                <a:ea typeface="微软雅黑" panose="020B0503020204020204" charset="-122"/>
              </a:rPr>
              <a:t>有必然的逻辑联系</a:t>
            </a:r>
            <a:r>
              <a:rPr lang="zh-CN" altLang="zh-CN" sz="3200" b="1" dirty="0">
                <a:solidFill>
                  <a:srgbClr val="156389"/>
                </a:solidFill>
                <a:latin typeface="微软雅黑" panose="020B0503020204020204" charset="-122"/>
                <a:ea typeface="微软雅黑" panose="020B0503020204020204" charset="-122"/>
              </a:rPr>
              <a:t>。</a:t>
            </a:r>
            <a:r>
              <a:rPr lang="en-US" altLang="zh-CN" sz="3200" b="1" dirty="0">
                <a:solidFill>
                  <a:srgbClr val="156389"/>
                </a:solidFill>
                <a:latin typeface="微软雅黑" panose="020B0503020204020204" charset="-122"/>
                <a:ea typeface="微软雅黑" panose="020B0503020204020204" charset="-122"/>
              </a:rPr>
              <a:t> </a:t>
            </a:r>
            <a:endParaRPr lang="en-US" altLang="en-US" sz="3200" b="1" dirty="0">
              <a:solidFill>
                <a:srgbClr val="156389"/>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48446" y="382109"/>
            <a:ext cx="10729731" cy="1755394"/>
          </a:xfrm>
          <a:prstGeom prst="rect">
            <a:avLst/>
          </a:prstGeom>
          <a:noFill/>
        </p:spPr>
        <p:txBody>
          <a:bodyPr wrap="square" rtlCol="0" anchor="t">
            <a:noAutofit/>
          </a:bodyPr>
          <a:lstStyle/>
          <a:p>
            <a:pPr indent="0" algn="ctr">
              <a:buFont typeface="Wingdings" panose="05000000000000000000" pitchFamily="2" charset="2"/>
              <a:buNone/>
            </a:pPr>
            <a:r>
              <a:rPr lang="en-US" altLang="zh-CN" sz="36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  </a:t>
            </a:r>
            <a:r>
              <a:rPr lang="zh-CN" altLang="en-US" sz="36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材料解析题（</a:t>
            </a:r>
            <a:r>
              <a:rPr lang="en-US" altLang="zh-CN" sz="36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29</a:t>
            </a:r>
            <a:r>
              <a:rPr lang="zh-CN" altLang="en-US" sz="36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分）</a:t>
            </a:r>
            <a:endParaRPr lang="zh-CN" altLang="en-US" sz="36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endParaRPr>
          </a:p>
          <a:p>
            <a:pPr>
              <a:lnSpc>
                <a:spcPct val="110000"/>
              </a:lnSpc>
            </a:pP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      中考</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15</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16</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17</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为材料解析题，每一大题会提供</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2</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至</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4</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则材料、设计</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3</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至</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4</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道小题，每一小题往往会有</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1</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至</a:t>
            </a:r>
            <a:r>
              <a:rPr lang="en-US" altLang="zh-CN"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3</a:t>
            </a:r>
            <a:r>
              <a:rPr lang="zh-CN" altLang="en-US" sz="3200" b="1" dirty="0">
                <a:ln w="15875"/>
                <a:gradFill>
                  <a:gsLst>
                    <a:gs pos="0">
                      <a:schemeClr val="accent1"/>
                    </a:gs>
                    <a:gs pos="100000">
                      <a:schemeClr val="accent6"/>
                    </a:gs>
                  </a:gsLst>
                  <a:lin ang="2700000" scaled="0"/>
                </a:gradFill>
                <a:effectLst/>
                <a:latin typeface="微软雅黑" panose="020B0503020204020204" charset="-122"/>
                <a:cs typeface="微软雅黑" panose="020B0503020204020204" charset="-122"/>
                <a:sym typeface="+mn-ea"/>
              </a:rPr>
              <a:t>个设问</a:t>
            </a:r>
            <a:r>
              <a:rPr lang="zh-CN" altLang="en-US" sz="3200" b="1" dirty="0">
                <a:solidFill>
                  <a:schemeClr val="tx1">
                    <a:lumMod val="65000"/>
                    <a:lumOff val="35000"/>
                  </a:schemeClr>
                </a:solidFill>
                <a:latin typeface="微软雅黑" panose="020B0503020204020204" charset="-122"/>
                <a:cs typeface="微软雅黑" panose="020B0503020204020204" charset="-122"/>
                <a:sym typeface="+mn-ea"/>
              </a:rPr>
              <a:t>。</a:t>
            </a:r>
            <a:endParaRPr lang="zh-CN" altLang="en-US" sz="3200" b="1" dirty="0">
              <a:solidFill>
                <a:schemeClr val="tx1">
                  <a:lumMod val="65000"/>
                  <a:lumOff val="35000"/>
                </a:schemeClr>
              </a:solidFill>
              <a:latin typeface="微软雅黑" panose="020B0503020204020204" charset="-122"/>
              <a:cs typeface="微软雅黑" panose="020B0503020204020204" charset="-122"/>
              <a:sym typeface="+mn-ea"/>
            </a:endParaRPr>
          </a:p>
        </p:txBody>
      </p:sp>
      <p:grpSp>
        <p:nvGrpSpPr>
          <p:cNvPr id="3" name="组合 2"/>
          <p:cNvGrpSpPr/>
          <p:nvPr/>
        </p:nvGrpSpPr>
        <p:grpSpPr>
          <a:xfrm>
            <a:off x="635" y="0"/>
            <a:ext cx="12214860" cy="6858000"/>
            <a:chOff x="1" y="0"/>
            <a:chExt cx="19236" cy="10800"/>
          </a:xfrm>
        </p:grpSpPr>
        <p:pic>
          <p:nvPicPr>
            <p:cNvPr id="4" name="图片 3"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5" name="图片 4"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6" name="图片 5"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7" name="图片 6"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0" name="文本框 9"/>
          <p:cNvSpPr txBox="1"/>
          <p:nvPr>
            <p:custDataLst>
              <p:tags r:id="rId2"/>
            </p:custDataLst>
          </p:nvPr>
        </p:nvSpPr>
        <p:spPr>
          <a:xfrm>
            <a:off x="3958736" y="2336120"/>
            <a:ext cx="260897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effectLst/>
                <a:uLnTx/>
                <a:uFillTx/>
                <a:latin typeface="微软雅黑" panose="020B0503020204020204" charset="-122"/>
                <a:ea typeface="微软雅黑" panose="020B0503020204020204" charset="-122"/>
              </a:rPr>
              <a:t>设问类型</a:t>
            </a:r>
            <a:endParaRPr kumimoji="0" lang="zh-CN" altLang="en-US" sz="4000" b="1" i="0" u="none" strike="noStrike" kern="1200" cap="none" spc="0" normalizeH="0" baseline="0" noProof="0" dirty="0">
              <a:ln>
                <a:noFill/>
              </a:ln>
              <a:effectLst/>
              <a:uLnTx/>
              <a:uFillTx/>
              <a:latin typeface="微软雅黑" panose="020B0503020204020204" charset="-122"/>
              <a:ea typeface="微软雅黑" panose="020B0503020204020204" charset="-122"/>
            </a:endParaRPr>
          </a:p>
        </p:txBody>
      </p:sp>
      <p:sp>
        <p:nvSpPr>
          <p:cNvPr id="11" name="文本框 10"/>
          <p:cNvSpPr txBox="1"/>
          <p:nvPr/>
        </p:nvSpPr>
        <p:spPr>
          <a:xfrm>
            <a:off x="548640" y="3044190"/>
            <a:ext cx="10645140" cy="2313940"/>
          </a:xfrm>
          <a:prstGeom prst="rect">
            <a:avLst/>
          </a:prstGeom>
          <a:noFill/>
        </p:spPr>
        <p:txBody>
          <a:bodyPr wrap="square" rtlCol="0">
            <a:no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rPr>
              <a:t>（一）据材料</a:t>
            </a:r>
            <a:r>
              <a:rPr kumimoji="0" lang="en-US" altLang="zh-CN"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rPr>
              <a:t>… … </a:t>
            </a:r>
            <a:r>
              <a:rPr kumimoji="0" lang="zh-CN" altLang="en-US"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rPr>
              <a:t>回答、指出、说出、</a:t>
            </a:r>
            <a:r>
              <a:rPr lang="zh-CN" altLang="en-US" sz="2800" b="1"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sym typeface="+mn-ea"/>
              </a:rPr>
              <a:t>概括（别翻书！材料中找）</a:t>
            </a:r>
            <a:endParaRPr lang="zh-CN" altLang="en-US" sz="2800" b="1"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sym typeface="+mn-ea"/>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rPr>
              <a:t>（二）</a:t>
            </a:r>
            <a:r>
              <a:rPr lang="zh-CN" altLang="en-US" sz="2800" b="1"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sym typeface="+mn-ea"/>
              </a:rPr>
              <a:t>据材料并结合所学知识回答</a:t>
            </a:r>
            <a:r>
              <a:rPr lang="en-US" altLang="zh-CN" sz="2800" b="1"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sym typeface="+mn-ea"/>
              </a:rPr>
              <a:t>… … </a:t>
            </a:r>
            <a:r>
              <a:rPr lang="zh-CN" altLang="en-US" sz="2800" b="1"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sym typeface="+mn-ea"/>
              </a:rPr>
              <a:t>（将书本与材料相结合）</a:t>
            </a:r>
            <a:endParaRPr kumimoji="0" lang="en-US" altLang="zh-CN"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rPr>
              <a:t>（三）结合所学知识</a:t>
            </a:r>
            <a:r>
              <a:rPr lang="en-US" altLang="zh-CN" sz="2800" b="1"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sym typeface="+mn-ea"/>
              </a:rPr>
              <a:t>… …</a:t>
            </a:r>
            <a:r>
              <a:rPr lang="zh-CN" altLang="en-US" sz="2800" b="1"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sym typeface="+mn-ea"/>
              </a:rPr>
              <a:t>（书本中找）</a:t>
            </a:r>
            <a:endParaRPr kumimoji="0" lang="zh-CN" altLang="en-US"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rPr>
              <a:t>（四）综上所述，概括、归纳、评述，谈谈启示（总结各段材料）</a:t>
            </a:r>
            <a:r>
              <a:rPr kumimoji="0" lang="en-US" altLang="zh-CN"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rPr>
              <a:t> </a:t>
            </a:r>
            <a:endParaRPr kumimoji="0" lang="zh-CN" altLang="en-US" sz="2800" b="1" i="0" u="none" strike="noStrike" kern="1200" cap="none" spc="0" normalizeH="0" baseline="0" noProof="0" dirty="0">
              <a:ln>
                <a:noFill/>
              </a:ln>
              <a:solidFill>
                <a:srgbClr val="156389"/>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895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4" name="文本框 3"/>
          <p:cNvSpPr txBox="1"/>
          <p:nvPr/>
        </p:nvSpPr>
        <p:spPr>
          <a:xfrm>
            <a:off x="647700" y="323215"/>
            <a:ext cx="10708640" cy="2588895"/>
          </a:xfrm>
          <a:prstGeom prst="rect">
            <a:avLst/>
          </a:prstGeom>
        </p:spPr>
        <p:txBody>
          <a:bodyPr wrap="square">
            <a:spAutoFit/>
          </a:bodyPr>
          <a:p>
            <a:pPr marL="0" indent="0" algn="just" defTabSz="266700" eaLnBrk="0" fontAlgn="base">
              <a:lnSpc>
                <a:spcPct val="113000"/>
              </a:lnSpc>
              <a:spcBef>
                <a:spcPts val="500"/>
              </a:spcBef>
              <a:spcAft>
                <a:spcPct val="0"/>
              </a:spcAft>
            </a:pPr>
            <a:r>
              <a:rPr lang="en-US" altLang="zh-CN" sz="2800">
                <a:solidFill>
                  <a:srgbClr val="000000"/>
                </a:solidFill>
                <a:latin typeface="+mn-ea"/>
                <a:cs typeface="+mn-ea"/>
              </a:rPr>
              <a:t>15.</a:t>
            </a:r>
            <a:r>
              <a:rPr lang="zh-CN" altLang="en-US" sz="2800">
                <a:solidFill>
                  <a:srgbClr val="000000"/>
                </a:solidFill>
                <a:latin typeface="+mn-ea"/>
                <a:cs typeface="+mn-ea"/>
              </a:rPr>
              <a:t>材料一</a:t>
            </a:r>
            <a:r>
              <a:rPr lang="en-US" altLang="zh-CN" sz="2800">
                <a:solidFill>
                  <a:srgbClr val="000000"/>
                </a:solidFill>
                <a:latin typeface="+mn-ea"/>
                <a:cs typeface="+mn-ea"/>
              </a:rPr>
              <a:t> </a:t>
            </a:r>
            <a:r>
              <a:rPr lang="zh-CN" altLang="en-US" sz="2800" b="1">
                <a:solidFill>
                  <a:srgbClr val="000000"/>
                </a:solidFill>
                <a:latin typeface="+mn-ea"/>
                <a:cs typeface="+mn-ea"/>
              </a:rPr>
              <a:t>在物质文化的发展中，原始农业的发展是根本。仰韶文化时期，原始农业的发展不仅促进原始手工业和家畜饲养业等物质文化的发展，同时也促进了精神文化的发展，从而推动社会的不断进步，出现文明社会。</a:t>
            </a:r>
            <a:endParaRPr lang="zh-CN" altLang="en-US" sz="2800">
              <a:solidFill>
                <a:srgbClr val="000000"/>
              </a:solidFill>
              <a:latin typeface="+mn-ea"/>
              <a:cs typeface="+mn-ea"/>
            </a:endParaRPr>
          </a:p>
          <a:p>
            <a:pPr marL="0" indent="0" algn="just" defTabSz="266700" eaLnBrk="0" fontAlgn="base">
              <a:lnSpc>
                <a:spcPct val="113000"/>
              </a:lnSpc>
              <a:spcBef>
                <a:spcPts val="500"/>
              </a:spcBef>
              <a:spcAft>
                <a:spcPct val="0"/>
              </a:spcAft>
            </a:pPr>
            <a:r>
              <a:rPr lang="zh-CN" altLang="en-US" sz="2800">
                <a:solidFill>
                  <a:srgbClr val="000000"/>
                </a:solidFill>
                <a:latin typeface="+mn-ea"/>
                <a:cs typeface="+mn-ea"/>
              </a:rPr>
              <a:t> </a:t>
            </a:r>
            <a:r>
              <a:rPr lang="en-US" altLang="zh-CN" sz="2800">
                <a:solidFill>
                  <a:srgbClr val="000000"/>
                </a:solidFill>
                <a:latin typeface="+mn-ea"/>
                <a:cs typeface="+mn-ea"/>
              </a:rPr>
              <a:t>                             ——</a:t>
            </a:r>
            <a:r>
              <a:rPr lang="zh-CN" altLang="en-US" sz="2800">
                <a:solidFill>
                  <a:srgbClr val="000000"/>
                </a:solidFill>
                <a:latin typeface="+mn-ea"/>
                <a:cs typeface="+mn-ea"/>
              </a:rPr>
              <a:t>摘编自李友谋</a:t>
            </a:r>
            <a:r>
              <a:rPr lang="en-US" altLang="zh-CN" sz="2800">
                <a:solidFill>
                  <a:srgbClr val="000000"/>
                </a:solidFill>
                <a:latin typeface="+mn-ea"/>
                <a:cs typeface="+mn-ea"/>
              </a:rPr>
              <a:t>《</a:t>
            </a:r>
            <a:r>
              <a:rPr lang="zh-CN" altLang="en-US" sz="2800">
                <a:solidFill>
                  <a:srgbClr val="000000"/>
                </a:solidFill>
                <a:latin typeface="+mn-ea"/>
                <a:cs typeface="+mn-ea"/>
              </a:rPr>
              <a:t>仰韶文化与中国古代文明</a:t>
            </a:r>
            <a:r>
              <a:rPr lang="en-US" altLang="zh-CN" sz="2800">
                <a:solidFill>
                  <a:srgbClr val="000000"/>
                </a:solidFill>
                <a:latin typeface="+mn-ea"/>
                <a:cs typeface="+mn-ea"/>
              </a:rPr>
              <a:t>》</a:t>
            </a:r>
            <a:endParaRPr lang="en-US" altLang="zh-CN" sz="2800">
              <a:solidFill>
                <a:srgbClr val="000000"/>
              </a:solidFill>
              <a:latin typeface="+mn-ea"/>
              <a:cs typeface="+mn-ea"/>
            </a:endParaRPr>
          </a:p>
        </p:txBody>
      </p:sp>
      <p:sp>
        <p:nvSpPr>
          <p:cNvPr id="10" name="文本框 9"/>
          <p:cNvSpPr txBox="1"/>
          <p:nvPr/>
        </p:nvSpPr>
        <p:spPr>
          <a:xfrm>
            <a:off x="556895" y="2988310"/>
            <a:ext cx="10799445" cy="1498600"/>
          </a:xfrm>
          <a:prstGeom prst="rect">
            <a:avLst/>
          </a:prstGeom>
        </p:spPr>
        <p:txBody>
          <a:bodyPr wrap="square">
            <a:noAutofit/>
          </a:bodyPr>
          <a:p>
            <a:pPr marL="0" indent="69215" algn="l" defTabSz="266700" eaLnBrk="0" fontAlgn="base">
              <a:lnSpc>
                <a:spcPct val="107000"/>
              </a:lnSpc>
              <a:spcBef>
                <a:spcPts val="800"/>
              </a:spcBef>
              <a:spcAft>
                <a:spcPct val="0"/>
              </a:spcAft>
            </a:pPr>
            <a:r>
              <a:rPr lang="en-US" altLang="zh-CN" sz="2800">
                <a:solidFill>
                  <a:srgbClr val="000000"/>
                </a:solidFill>
                <a:latin typeface="楷体" panose="02010609060101010101" charset="-122"/>
                <a:ea typeface="楷体" panose="02010609060101010101" charset="-122"/>
                <a:cs typeface="楷体" panose="02010609060101010101" charset="-122"/>
              </a:rPr>
              <a:t>(1)</a:t>
            </a:r>
            <a:r>
              <a:rPr lang="zh-CN" altLang="en-US" sz="2800">
                <a:solidFill>
                  <a:srgbClr val="000000"/>
                </a:solidFill>
                <a:latin typeface="楷体" panose="02010609060101010101" charset="-122"/>
                <a:ea typeface="楷体" panose="02010609060101010101" charset="-122"/>
                <a:cs typeface="楷体" panose="02010609060101010101" charset="-122"/>
              </a:rPr>
              <a:t>材料一认为“原始农业的发展”与“文明社会的形成”之间是什么关系</a:t>
            </a:r>
            <a:r>
              <a:rPr lang="en-US" altLang="zh-CN" sz="2800">
                <a:solidFill>
                  <a:srgbClr val="000000"/>
                </a:solidFill>
                <a:latin typeface="楷体" panose="02010609060101010101" charset="-122"/>
                <a:ea typeface="楷体" panose="02010609060101010101" charset="-122"/>
                <a:cs typeface="楷体" panose="02010609060101010101" charset="-122"/>
              </a:rPr>
              <a:t>?</a:t>
            </a:r>
            <a:r>
              <a:rPr lang="zh-CN" altLang="en-US" sz="2800">
                <a:solidFill>
                  <a:srgbClr val="000000"/>
                </a:solidFill>
                <a:latin typeface="楷体" panose="02010609060101010101" charset="-122"/>
                <a:ea typeface="楷体" panose="02010609060101010101" charset="-122"/>
                <a:cs typeface="楷体" panose="02010609060101010101" charset="-122"/>
              </a:rPr>
              <a:t>结合所学，举出一则能同时呈现仰韶先民物质文化与精神文化的例子。</a:t>
            </a:r>
            <a:r>
              <a:rPr lang="en-US" altLang="zh-CN" sz="2800">
                <a:solidFill>
                  <a:srgbClr val="000000"/>
                </a:solidFill>
                <a:latin typeface="楷体" panose="02010609060101010101" charset="-122"/>
                <a:ea typeface="楷体" panose="02010609060101010101" charset="-122"/>
                <a:cs typeface="楷体" panose="02010609060101010101" charset="-122"/>
              </a:rPr>
              <a:t>(2</a:t>
            </a:r>
            <a:r>
              <a:rPr lang="zh-CN" altLang="en-US" sz="2800">
                <a:solidFill>
                  <a:srgbClr val="000000"/>
                </a:solidFill>
                <a:latin typeface="楷体" panose="02010609060101010101" charset="-122"/>
                <a:ea typeface="楷体" panose="02010609060101010101" charset="-122"/>
                <a:cs typeface="楷体" panose="02010609060101010101" charset="-122"/>
              </a:rPr>
              <a:t>分</a:t>
            </a:r>
            <a:r>
              <a:rPr lang="en-US" altLang="zh-CN" sz="2800">
                <a:solidFill>
                  <a:srgbClr val="000000"/>
                </a:solidFill>
                <a:latin typeface="楷体" panose="02010609060101010101" charset="-122"/>
                <a:ea typeface="楷体" panose="02010609060101010101" charset="-122"/>
                <a:cs typeface="楷体" panose="02010609060101010101" charset="-122"/>
              </a:rPr>
              <a:t>)</a:t>
            </a:r>
            <a:endParaRPr lang="en-US" altLang="zh-CN" sz="2800">
              <a:solidFill>
                <a:srgbClr val="000000"/>
              </a:solidFill>
              <a:latin typeface="楷体" panose="02010609060101010101" charset="-122"/>
              <a:ea typeface="楷体" panose="02010609060101010101" charset="-122"/>
              <a:cs typeface="楷体" panose="02010609060101010101" charset="-122"/>
            </a:endParaRPr>
          </a:p>
        </p:txBody>
      </p:sp>
      <p:cxnSp>
        <p:nvCxnSpPr>
          <p:cNvPr id="14" name="直接连接符 13"/>
          <p:cNvCxnSpPr/>
          <p:nvPr/>
        </p:nvCxnSpPr>
        <p:spPr>
          <a:xfrm>
            <a:off x="3289123" y="3471366"/>
            <a:ext cx="2755714" cy="383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865443" y="3475176"/>
            <a:ext cx="2755714" cy="3836"/>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03733" y="3944441"/>
            <a:ext cx="1040130" cy="317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95823" y="883106"/>
            <a:ext cx="3656965" cy="444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187398" y="1371421"/>
            <a:ext cx="2482850" cy="381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710753" y="1858466"/>
            <a:ext cx="681355" cy="698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541093" y="2360751"/>
            <a:ext cx="1453515" cy="635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1756410" y="4826000"/>
            <a:ext cx="9131300"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关系：因果关系或原始农业的发展推动了文明社会的形成</a:t>
            </a:r>
            <a:endParaRPr lang="zh-CN" altLang="en-US" sz="2800" b="1">
              <a:ln w="15875"/>
              <a:gradFill>
                <a:gsLst>
                  <a:gs pos="0">
                    <a:schemeClr val="accent1"/>
                  </a:gs>
                  <a:gs pos="100000">
                    <a:schemeClr val="accent6"/>
                  </a:gs>
                </a:gsLst>
                <a:lin ang="2700000" scaled="0"/>
              </a:gradFill>
              <a:effectLst/>
            </a:endParaRPr>
          </a:p>
        </p:txBody>
      </p:sp>
      <p:sp>
        <p:nvSpPr>
          <p:cNvPr id="19" name="矩形 18"/>
          <p:cNvSpPr/>
          <p:nvPr/>
        </p:nvSpPr>
        <p:spPr>
          <a:xfrm>
            <a:off x="1896745" y="3512820"/>
            <a:ext cx="1392555" cy="44958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20" name="直接连接符 19"/>
          <p:cNvCxnSpPr/>
          <p:nvPr/>
        </p:nvCxnSpPr>
        <p:spPr>
          <a:xfrm>
            <a:off x="4355288" y="3969206"/>
            <a:ext cx="67500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448758" y="3955871"/>
            <a:ext cx="4220210" cy="25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10119818" y="3962221"/>
            <a:ext cx="1041400" cy="317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47523" y="4425136"/>
            <a:ext cx="330200" cy="63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7192010" y="4042410"/>
            <a:ext cx="814070" cy="521970"/>
          </a:xfrm>
          <a:prstGeom prst="rect">
            <a:avLst/>
          </a:prstGeom>
          <a:noFill/>
          <a:ln>
            <a:noFill/>
          </a:ln>
        </p:spPr>
        <p:txBody>
          <a:bodyPr wrap="square" rtlCol="0" anchor="t">
            <a:spAutoFit/>
          </a:bodyPr>
          <a:p>
            <a:pPr algn="l"/>
            <a:r>
              <a:rPr lang="en-US" altLang="zh-CN" sz="2800" b="1">
                <a:ln w="15875"/>
                <a:gradFill>
                  <a:gsLst>
                    <a:gs pos="0">
                      <a:schemeClr val="accent1"/>
                    </a:gs>
                    <a:gs pos="100000">
                      <a:schemeClr val="accent6"/>
                    </a:gs>
                  </a:gsLst>
                  <a:lin ang="2700000" scaled="0"/>
                </a:gradFill>
                <a:effectLst/>
              </a:rPr>
              <a:t>p12</a:t>
            </a:r>
            <a:endParaRPr lang="en-US" altLang="zh-CN" sz="2800" b="1">
              <a:ln w="15875"/>
              <a:gradFill>
                <a:gsLst>
                  <a:gs pos="0">
                    <a:schemeClr val="accent1"/>
                  </a:gs>
                  <a:gs pos="100000">
                    <a:schemeClr val="accent6"/>
                  </a:gs>
                </a:gsLst>
                <a:lin ang="2700000" scaled="0"/>
              </a:gradFill>
              <a:effectLst/>
            </a:endParaRPr>
          </a:p>
        </p:txBody>
      </p:sp>
      <p:sp>
        <p:nvSpPr>
          <p:cNvPr id="25" name="矩形 24"/>
          <p:cNvSpPr/>
          <p:nvPr/>
        </p:nvSpPr>
        <p:spPr>
          <a:xfrm>
            <a:off x="4298315" y="5571490"/>
            <a:ext cx="1970405"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例子：彩陶</a:t>
            </a:r>
            <a:endParaRPr lang="zh-CN" altLang="en-US" sz="28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ox(in)">
                                      <p:cBhvr>
                                        <p:cTn id="38" dur="20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par>
                                <p:cTn id="54" presetID="22" presetClass="entr" presetSubtype="4" fill="hold"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4" presetClass="entr" presetSubtype="16"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box(in)">
                                      <p:cBhvr>
                                        <p:cTn id="61" dur="2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grpId="0" nodeType="click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box(in)">
                                      <p:cBhvr>
                                        <p:cTn id="66"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18" grpId="0"/>
      <p:bldP spid="18" grpId="1"/>
      <p:bldP spid="24" grpId="0"/>
      <p:bldP spid="24" grpId="1"/>
      <p:bldP spid="25" grpId="0"/>
      <p:bldP spid="2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895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pic>
        <p:nvPicPr>
          <p:cNvPr id="4" name="图片 3" descr="e7e094ebd70782264b69f4174df625f4"/>
          <p:cNvPicPr>
            <a:picLocks noChangeAspect="1"/>
          </p:cNvPicPr>
          <p:nvPr/>
        </p:nvPicPr>
        <p:blipFill>
          <a:blip r:embed="rId2"/>
          <a:stretch>
            <a:fillRect/>
          </a:stretch>
        </p:blipFill>
        <p:spPr>
          <a:xfrm>
            <a:off x="337185" y="248920"/>
            <a:ext cx="11541760" cy="1863725"/>
          </a:xfrm>
          <a:prstGeom prst="rect">
            <a:avLst/>
          </a:prstGeom>
        </p:spPr>
      </p:pic>
      <p:pic>
        <p:nvPicPr>
          <p:cNvPr id="10" name="图片 9" descr="d167a2008edd7b9c9c4c448af2ba0257"/>
          <p:cNvPicPr>
            <a:picLocks noChangeAspect="1"/>
          </p:cNvPicPr>
          <p:nvPr/>
        </p:nvPicPr>
        <p:blipFill>
          <a:blip r:embed="rId3"/>
          <a:stretch>
            <a:fillRect/>
          </a:stretch>
        </p:blipFill>
        <p:spPr>
          <a:xfrm>
            <a:off x="337185" y="2112645"/>
            <a:ext cx="11442065" cy="2022475"/>
          </a:xfrm>
          <a:prstGeom prst="rect">
            <a:avLst/>
          </a:prstGeom>
        </p:spPr>
      </p:pic>
      <p:pic>
        <p:nvPicPr>
          <p:cNvPr id="11" name="图片 10" descr="4a1faf81bca49bd4b84b1c01fe8825c1"/>
          <p:cNvPicPr>
            <a:picLocks noChangeAspect="1"/>
          </p:cNvPicPr>
          <p:nvPr/>
        </p:nvPicPr>
        <p:blipFill>
          <a:blip r:embed="rId4"/>
          <a:stretch>
            <a:fillRect/>
          </a:stretch>
        </p:blipFill>
        <p:spPr>
          <a:xfrm>
            <a:off x="337185" y="4135120"/>
            <a:ext cx="11224895" cy="1942465"/>
          </a:xfrm>
          <a:prstGeom prst="rect">
            <a:avLst/>
          </a:prstGeom>
        </p:spPr>
      </p:pic>
      <p:sp>
        <p:nvSpPr>
          <p:cNvPr id="25" name="矩形 24"/>
          <p:cNvSpPr/>
          <p:nvPr/>
        </p:nvSpPr>
        <p:spPr>
          <a:xfrm>
            <a:off x="6768465" y="1042670"/>
            <a:ext cx="1166495" cy="583565"/>
          </a:xfrm>
          <a:prstGeom prst="rect">
            <a:avLst/>
          </a:prstGeom>
          <a:noFill/>
          <a:ln>
            <a:noFill/>
          </a:ln>
        </p:spPr>
        <p:txBody>
          <a:bodyPr wrap="square" rtlCol="0" anchor="t">
            <a:spAutoFit/>
          </a:bodyPr>
          <a:p>
            <a:pPr algn="l"/>
            <a:r>
              <a:rPr lang="zh-CN" altLang="en-US" sz="3200" b="1">
                <a:ln w="15875"/>
                <a:gradFill>
                  <a:gsLst>
                    <a:gs pos="0">
                      <a:schemeClr val="accent1"/>
                    </a:gs>
                    <a:gs pos="100000">
                      <a:schemeClr val="accent6"/>
                    </a:gs>
                  </a:gsLst>
                  <a:lin ang="2700000" scaled="0"/>
                </a:gradFill>
                <a:effectLst/>
              </a:rPr>
              <a:t>漏题！</a:t>
            </a:r>
            <a:endParaRPr lang="zh-CN" altLang="en-US" sz="3200" b="1">
              <a:ln w="15875"/>
              <a:gradFill>
                <a:gsLst>
                  <a:gs pos="0">
                    <a:schemeClr val="accent1"/>
                  </a:gs>
                  <a:gs pos="100000">
                    <a:schemeClr val="accent6"/>
                  </a:gs>
                </a:gsLst>
                <a:lin ang="2700000" scaled="0"/>
              </a:gradFill>
              <a:effectLst/>
            </a:endParaRPr>
          </a:p>
        </p:txBody>
      </p:sp>
      <p:sp>
        <p:nvSpPr>
          <p:cNvPr id="12" name="矩形 11"/>
          <p:cNvSpPr/>
          <p:nvPr/>
        </p:nvSpPr>
        <p:spPr>
          <a:xfrm>
            <a:off x="8615680" y="3010535"/>
            <a:ext cx="2562225" cy="583565"/>
          </a:xfrm>
          <a:prstGeom prst="rect">
            <a:avLst/>
          </a:prstGeom>
          <a:noFill/>
          <a:ln>
            <a:noFill/>
          </a:ln>
        </p:spPr>
        <p:txBody>
          <a:bodyPr wrap="square" rtlCol="0" anchor="t">
            <a:spAutoFit/>
          </a:bodyPr>
          <a:p>
            <a:pPr algn="l"/>
            <a:r>
              <a:rPr lang="zh-CN" altLang="en-US" sz="3200" b="1">
                <a:ln w="15875"/>
                <a:gradFill>
                  <a:gsLst>
                    <a:gs pos="0">
                      <a:schemeClr val="accent1"/>
                    </a:gs>
                    <a:gs pos="100000">
                      <a:schemeClr val="accent6"/>
                    </a:gs>
                  </a:gsLst>
                  <a:lin ang="2700000" scaled="0"/>
                </a:gradFill>
                <a:effectLst/>
              </a:rPr>
              <a:t>少精神文化！</a:t>
            </a:r>
            <a:endParaRPr lang="zh-CN" altLang="en-US" sz="3200" b="1">
              <a:ln w="15875"/>
              <a:gradFill>
                <a:gsLst>
                  <a:gs pos="0">
                    <a:schemeClr val="accent1"/>
                  </a:gs>
                  <a:gs pos="100000">
                    <a:schemeClr val="accent6"/>
                  </a:gs>
                </a:gsLst>
                <a:lin ang="2700000" scaled="0"/>
              </a:gradFill>
              <a:effectLst/>
            </a:endParaRPr>
          </a:p>
        </p:txBody>
      </p:sp>
      <p:sp>
        <p:nvSpPr>
          <p:cNvPr id="13" name="矩形 12"/>
          <p:cNvSpPr/>
          <p:nvPr/>
        </p:nvSpPr>
        <p:spPr>
          <a:xfrm>
            <a:off x="8660765" y="5713095"/>
            <a:ext cx="2028190" cy="583565"/>
          </a:xfrm>
          <a:prstGeom prst="rect">
            <a:avLst/>
          </a:prstGeom>
          <a:noFill/>
          <a:ln>
            <a:noFill/>
          </a:ln>
        </p:spPr>
        <p:txBody>
          <a:bodyPr wrap="square" rtlCol="0" anchor="t">
            <a:spAutoFit/>
          </a:bodyPr>
          <a:p>
            <a:pPr algn="l"/>
            <a:r>
              <a:rPr lang="zh-CN" altLang="en-US" sz="3200" b="1">
                <a:ln w="15875"/>
                <a:gradFill>
                  <a:gsLst>
                    <a:gs pos="0">
                      <a:schemeClr val="accent1"/>
                    </a:gs>
                    <a:gs pos="100000">
                      <a:schemeClr val="accent6"/>
                    </a:gs>
                  </a:gsLst>
                  <a:lin ang="2700000" scaled="0"/>
                </a:gradFill>
                <a:effectLst/>
              </a:rPr>
              <a:t>答非所问！</a:t>
            </a:r>
            <a:endParaRPr lang="zh-CN" altLang="en-US" sz="32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2" grpId="0"/>
      <p:bldP spid="12" grpId="1"/>
      <p:bldP spid="13" grpId="0"/>
      <p:bldP spid="1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69595" y="516890"/>
            <a:ext cx="11202035" cy="3343910"/>
          </a:xfrm>
          <a:prstGeom prst="rect">
            <a:avLst/>
          </a:prstGeom>
        </p:spPr>
        <p:txBody>
          <a:bodyPr wrap="square">
            <a:noAutofit/>
          </a:bodyPr>
          <a:p>
            <a:pPr marL="0" indent="0" algn="just" defTabSz="266700" eaLnBrk="0" fontAlgn="base">
              <a:lnSpc>
                <a:spcPct val="123000"/>
              </a:lnSpc>
              <a:spcBef>
                <a:spcPct val="0"/>
              </a:spcBef>
              <a:spcAft>
                <a:spcPct val="0"/>
              </a:spcAft>
            </a:pPr>
            <a:r>
              <a:rPr lang="en-US" altLang="zh-CN" sz="2800">
                <a:solidFill>
                  <a:srgbClr val="000000"/>
                </a:solidFill>
                <a:latin typeface="+mn-ea"/>
                <a:cs typeface="+mn-ea"/>
              </a:rPr>
              <a:t>15.</a:t>
            </a:r>
            <a:r>
              <a:rPr lang="zh-CN" altLang="en-US" sz="2800">
                <a:solidFill>
                  <a:srgbClr val="000000"/>
                </a:solidFill>
                <a:latin typeface="+mn-ea"/>
                <a:cs typeface="+mn-ea"/>
              </a:rPr>
              <a:t>材料二</a:t>
            </a:r>
            <a:r>
              <a:rPr lang="en-US" altLang="zh-CN" sz="2800" b="1">
                <a:solidFill>
                  <a:srgbClr val="000000"/>
                </a:solidFill>
                <a:latin typeface="+mn-ea"/>
                <a:cs typeface="+mn-ea"/>
              </a:rPr>
              <a:t>  </a:t>
            </a:r>
            <a:r>
              <a:rPr lang="zh-CN" altLang="en-US" sz="2800" b="1">
                <a:solidFill>
                  <a:srgbClr val="000000"/>
                </a:solidFill>
                <a:latin typeface="+mn-ea"/>
                <a:cs typeface="+mn-ea"/>
              </a:rPr>
              <a:t>以环太湖地区为分布中心的良渚文化，影响波及淮河流域地区、华南地区。良渚文化的代表包括有着高水平的制玉工艺、精美的磨光黑皮陶、通体磨光石器、精致漆木器。良渚文化遗址中虽并未发现黍、粟等旱作农业品种遗存，但发现了大量的炭化米</a:t>
            </a:r>
            <a:r>
              <a:rPr lang="en-US" altLang="zh-CN" sz="2800" b="1">
                <a:solidFill>
                  <a:srgbClr val="000000"/>
                </a:solidFill>
                <a:latin typeface="+mn-ea"/>
                <a:cs typeface="+mn-ea"/>
              </a:rPr>
              <a:t> (</a:t>
            </a:r>
            <a:r>
              <a:rPr lang="zh-CN" altLang="en-US" sz="2800" b="1">
                <a:solidFill>
                  <a:srgbClr val="000000"/>
                </a:solidFill>
                <a:latin typeface="+mn-ea"/>
                <a:cs typeface="+mn-ea"/>
              </a:rPr>
              <a:t>谷</a:t>
            </a:r>
            <a:r>
              <a:rPr lang="en-US" altLang="zh-CN" sz="2800" b="1">
                <a:solidFill>
                  <a:srgbClr val="000000"/>
                </a:solidFill>
                <a:latin typeface="+mn-ea"/>
                <a:cs typeface="+mn-ea"/>
              </a:rPr>
              <a:t>)</a:t>
            </a:r>
            <a:r>
              <a:rPr lang="zh-CN" altLang="en-US" sz="2800" b="1">
                <a:solidFill>
                  <a:srgbClr val="000000"/>
                </a:solidFill>
                <a:latin typeface="+mn-ea"/>
                <a:cs typeface="+mn-ea"/>
              </a:rPr>
              <a:t>、颖壳和小穗等不同的稻谷存在形态，其中以炭化米数量为多。</a:t>
            </a:r>
            <a:endParaRPr lang="zh-CN" altLang="en-US" sz="2800" b="1">
              <a:solidFill>
                <a:srgbClr val="000000"/>
              </a:solidFill>
              <a:latin typeface="+mn-ea"/>
              <a:cs typeface="+mn-ea"/>
            </a:endParaRPr>
          </a:p>
          <a:p>
            <a:pPr marL="0" indent="0" algn="l" defTabSz="266700" eaLnBrk="0" fontAlgn="base">
              <a:spcBef>
                <a:spcPct val="0"/>
              </a:spcBef>
              <a:spcAft>
                <a:spcPct val="0"/>
              </a:spcAft>
            </a:pPr>
            <a:r>
              <a:rPr lang="en-US" altLang="zh-CN" sz="2800">
                <a:solidFill>
                  <a:srgbClr val="000000"/>
                </a:solidFill>
                <a:latin typeface="+mn-ea"/>
                <a:cs typeface="+mn-ea"/>
              </a:rPr>
              <a:t>           ——</a:t>
            </a:r>
            <a:r>
              <a:rPr lang="zh-CN" altLang="en-US" sz="2800">
                <a:solidFill>
                  <a:srgbClr val="000000"/>
                </a:solidFill>
                <a:latin typeface="+mn-ea"/>
                <a:cs typeface="+mn-ea"/>
              </a:rPr>
              <a:t>摘编自郑云飞</a:t>
            </a:r>
            <a:r>
              <a:rPr lang="en-US" altLang="zh-CN" sz="2800">
                <a:solidFill>
                  <a:srgbClr val="000000"/>
                </a:solidFill>
                <a:latin typeface="+mn-ea"/>
                <a:cs typeface="+mn-ea"/>
              </a:rPr>
              <a:t>《</a:t>
            </a:r>
            <a:r>
              <a:rPr lang="zh-CN" altLang="en-US" sz="2800">
                <a:solidFill>
                  <a:srgbClr val="000000"/>
                </a:solidFill>
                <a:latin typeface="+mn-ea"/>
                <a:cs typeface="+mn-ea"/>
              </a:rPr>
              <a:t>良渚文化时期的社会生业形态与稻作农业</a:t>
            </a:r>
            <a:r>
              <a:rPr lang="en-US" altLang="zh-CN" sz="2800">
                <a:solidFill>
                  <a:srgbClr val="000000"/>
                </a:solidFill>
                <a:latin typeface="+mn-ea"/>
                <a:cs typeface="+mn-ea"/>
              </a:rPr>
              <a:t>》</a:t>
            </a:r>
            <a:r>
              <a:rPr lang="en-US" altLang="zh-CN" sz="2800" b="1">
                <a:solidFill>
                  <a:srgbClr val="000000"/>
                </a:solidFill>
                <a:latin typeface="+mn-ea"/>
                <a:cs typeface="+mn-ea"/>
              </a:rPr>
              <a:t> </a:t>
            </a:r>
            <a:endParaRPr lang="en-US" altLang="zh-CN" sz="2800" b="1">
              <a:solidFill>
                <a:srgbClr val="000000"/>
              </a:solidFill>
              <a:latin typeface="+mn-ea"/>
              <a:cs typeface="+mn-ea"/>
            </a:endParaRPr>
          </a:p>
        </p:txBody>
      </p:sp>
      <p:grpSp>
        <p:nvGrpSpPr>
          <p:cNvPr id="5" name="组合 4"/>
          <p:cNvGrpSpPr/>
          <p:nvPr/>
        </p:nvGrpSpPr>
        <p:grpSpPr>
          <a:xfrm>
            <a:off x="0" y="-895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0" name="文本框 9"/>
          <p:cNvSpPr txBox="1"/>
          <p:nvPr/>
        </p:nvSpPr>
        <p:spPr>
          <a:xfrm>
            <a:off x="569595" y="3792220"/>
            <a:ext cx="10934700" cy="1029970"/>
          </a:xfrm>
          <a:prstGeom prst="rect">
            <a:avLst/>
          </a:prstGeom>
        </p:spPr>
        <p:txBody>
          <a:bodyPr wrap="square">
            <a:spAutoFit/>
          </a:bodyPr>
          <a:p>
            <a:pPr marL="0" indent="69215" algn="l" defTabSz="266700" eaLnBrk="0" fontAlgn="base">
              <a:lnSpc>
                <a:spcPct val="109000"/>
              </a:lnSpc>
              <a:spcBef>
                <a:spcPts val="400"/>
              </a:spcBef>
              <a:spcAft>
                <a:spcPct val="0"/>
              </a:spcAft>
            </a:pPr>
            <a:r>
              <a:rPr lang="en-US" altLang="zh-CN" sz="2800">
                <a:solidFill>
                  <a:srgbClr val="000000"/>
                </a:solidFill>
                <a:latin typeface="楷体" panose="02010609060101010101" charset="-122"/>
                <a:ea typeface="楷体" panose="02010609060101010101" charset="-122"/>
                <a:cs typeface="楷体" panose="02010609060101010101" charset="-122"/>
              </a:rPr>
              <a:t>(2)</a:t>
            </a:r>
            <a:r>
              <a:rPr lang="zh-CN" altLang="en-US" sz="2800">
                <a:solidFill>
                  <a:srgbClr val="000000"/>
                </a:solidFill>
                <a:latin typeface="楷体" panose="02010609060101010101" charset="-122"/>
                <a:ea typeface="楷体" panose="02010609060101010101" charset="-122"/>
                <a:cs typeface="楷体" panose="02010609060101010101" charset="-122"/>
              </a:rPr>
              <a:t>据材料二，概括良渚文化的特征。结合所学，写出一例与良渚古城遗址经济支撑最相似的原始居民。</a:t>
            </a:r>
            <a:r>
              <a:rPr lang="en-US" altLang="zh-CN" sz="2800">
                <a:solidFill>
                  <a:srgbClr val="000000"/>
                </a:solidFill>
                <a:latin typeface="楷体" panose="02010609060101010101" charset="-122"/>
                <a:ea typeface="楷体" panose="02010609060101010101" charset="-122"/>
                <a:cs typeface="楷体" panose="02010609060101010101" charset="-122"/>
              </a:rPr>
              <a:t>(3</a:t>
            </a:r>
            <a:r>
              <a:rPr lang="zh-CN" altLang="en-US" sz="2800">
                <a:solidFill>
                  <a:srgbClr val="000000"/>
                </a:solidFill>
                <a:latin typeface="楷体" panose="02010609060101010101" charset="-122"/>
                <a:ea typeface="楷体" panose="02010609060101010101" charset="-122"/>
                <a:cs typeface="楷体" panose="02010609060101010101" charset="-122"/>
              </a:rPr>
              <a:t>分</a:t>
            </a:r>
            <a:r>
              <a:rPr lang="en-US" altLang="zh-CN" sz="2800">
                <a:solidFill>
                  <a:srgbClr val="000000"/>
                </a:solidFill>
                <a:latin typeface="楷体" panose="02010609060101010101" charset="-122"/>
                <a:ea typeface="楷体" panose="02010609060101010101" charset="-122"/>
                <a:cs typeface="楷体" panose="02010609060101010101" charset="-122"/>
              </a:rPr>
              <a:t>)</a:t>
            </a:r>
            <a:endParaRPr lang="en-US" altLang="zh-CN" sz="2800">
              <a:solidFill>
                <a:srgbClr val="000000"/>
              </a:solidFill>
              <a:latin typeface="楷体" panose="02010609060101010101" charset="-122"/>
              <a:ea typeface="楷体" panose="02010609060101010101" charset="-122"/>
              <a:cs typeface="楷体" panose="02010609060101010101" charset="-122"/>
            </a:endParaRPr>
          </a:p>
        </p:txBody>
      </p:sp>
      <p:sp>
        <p:nvSpPr>
          <p:cNvPr id="25" name="矩形 24"/>
          <p:cNvSpPr/>
          <p:nvPr/>
        </p:nvSpPr>
        <p:spPr>
          <a:xfrm>
            <a:off x="569595" y="4822190"/>
            <a:ext cx="11059160" cy="953135"/>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特征：以环太湖地区为中心，影响范围广；以精美的玉、黑皮陶、磨制石器等为物化特征，手工业发展；以稻作生产为主要形态。</a:t>
            </a:r>
            <a:endParaRPr lang="zh-CN" altLang="en-US" sz="2800" b="1">
              <a:ln w="15875"/>
              <a:gradFill>
                <a:gsLst>
                  <a:gs pos="0">
                    <a:schemeClr val="accent1"/>
                  </a:gs>
                  <a:gs pos="100000">
                    <a:schemeClr val="accent6"/>
                  </a:gs>
                </a:gsLst>
                <a:lin ang="2700000" scaled="0"/>
              </a:gradFill>
              <a:effectLst/>
            </a:endParaRPr>
          </a:p>
        </p:txBody>
      </p:sp>
      <p:cxnSp>
        <p:nvCxnSpPr>
          <p:cNvPr id="20" name="直接连接符 19"/>
          <p:cNvCxnSpPr/>
          <p:nvPr/>
        </p:nvCxnSpPr>
        <p:spPr>
          <a:xfrm>
            <a:off x="6633033" y="4283531"/>
            <a:ext cx="1453515" cy="1143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711148" y="4745811"/>
            <a:ext cx="2540635" cy="190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234898" y="4294961"/>
            <a:ext cx="1447165" cy="825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094178" y="4303216"/>
            <a:ext cx="675005"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569595" y="5849620"/>
            <a:ext cx="3924935"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原始居民：河姆渡居民</a:t>
            </a:r>
            <a:endParaRPr lang="zh-CN" altLang="en-US" sz="28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20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ox(in)">
                                      <p:cBhvr>
                                        <p:cTn id="2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5" grpId="1"/>
      <p:bldP spid="18" grpId="0"/>
      <p:bldP spid="18"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895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pic>
        <p:nvPicPr>
          <p:cNvPr id="4" name="图片 3" descr="2ed3480c3f02fa483d99e030702732b7"/>
          <p:cNvPicPr>
            <a:picLocks noChangeAspect="1"/>
          </p:cNvPicPr>
          <p:nvPr/>
        </p:nvPicPr>
        <p:blipFill>
          <a:blip r:embed="rId2"/>
          <a:stretch>
            <a:fillRect/>
          </a:stretch>
        </p:blipFill>
        <p:spPr>
          <a:xfrm>
            <a:off x="222885" y="93980"/>
            <a:ext cx="11743690" cy="2237105"/>
          </a:xfrm>
          <a:prstGeom prst="rect">
            <a:avLst/>
          </a:prstGeom>
        </p:spPr>
      </p:pic>
      <p:pic>
        <p:nvPicPr>
          <p:cNvPr id="10" name="图片 9" descr="4cd27c3b7b185c472d0a95d6b8702860"/>
          <p:cNvPicPr>
            <a:picLocks noChangeAspect="1"/>
          </p:cNvPicPr>
          <p:nvPr/>
        </p:nvPicPr>
        <p:blipFill>
          <a:blip r:embed="rId3"/>
          <a:stretch>
            <a:fillRect/>
          </a:stretch>
        </p:blipFill>
        <p:spPr>
          <a:xfrm>
            <a:off x="222885" y="1852930"/>
            <a:ext cx="11670665" cy="2163445"/>
          </a:xfrm>
          <a:prstGeom prst="rect">
            <a:avLst/>
          </a:prstGeom>
        </p:spPr>
      </p:pic>
      <p:pic>
        <p:nvPicPr>
          <p:cNvPr id="11" name="图片 10" descr="7389136a3005dc7a51a62c1f23460dab"/>
          <p:cNvPicPr>
            <a:picLocks noChangeAspect="1"/>
          </p:cNvPicPr>
          <p:nvPr/>
        </p:nvPicPr>
        <p:blipFill>
          <a:blip r:embed="rId4"/>
          <a:stretch>
            <a:fillRect/>
          </a:stretch>
        </p:blipFill>
        <p:spPr>
          <a:xfrm>
            <a:off x="254000" y="3582035"/>
            <a:ext cx="11682730" cy="3003550"/>
          </a:xfrm>
          <a:prstGeom prst="rect">
            <a:avLst/>
          </a:prstGeom>
        </p:spPr>
      </p:pic>
      <p:sp>
        <p:nvSpPr>
          <p:cNvPr id="18" name="矩形 17"/>
          <p:cNvSpPr/>
          <p:nvPr/>
        </p:nvSpPr>
        <p:spPr>
          <a:xfrm>
            <a:off x="7545070" y="1156335"/>
            <a:ext cx="3924935"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陶寺古城在黄河中下游！</a:t>
            </a:r>
            <a:endParaRPr lang="zh-CN" altLang="en-US" sz="2800" b="1">
              <a:ln w="15875"/>
              <a:gradFill>
                <a:gsLst>
                  <a:gs pos="0">
                    <a:schemeClr val="accent1"/>
                  </a:gs>
                  <a:gs pos="100000">
                    <a:schemeClr val="accent6"/>
                  </a:gs>
                </a:gsLst>
                <a:lin ang="2700000" scaled="0"/>
              </a:gradFill>
              <a:effectLst/>
            </a:endParaRPr>
          </a:p>
        </p:txBody>
      </p:sp>
      <p:sp>
        <p:nvSpPr>
          <p:cNvPr id="12" name="矩形 11"/>
          <p:cNvSpPr/>
          <p:nvPr/>
        </p:nvSpPr>
        <p:spPr>
          <a:xfrm>
            <a:off x="7545070" y="2801620"/>
            <a:ext cx="3924935"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材料没有看清楚，抄错！</a:t>
            </a:r>
            <a:endParaRPr lang="zh-CN" altLang="en-US" sz="2800" b="1">
              <a:ln w="15875"/>
              <a:gradFill>
                <a:gsLst>
                  <a:gs pos="0">
                    <a:schemeClr val="accent1"/>
                  </a:gs>
                  <a:gs pos="100000">
                    <a:schemeClr val="accent6"/>
                  </a:gs>
                </a:gsLst>
                <a:lin ang="2700000" scaled="0"/>
              </a:gradFill>
              <a:effectLst/>
            </a:endParaRPr>
          </a:p>
        </p:txBody>
      </p:sp>
      <p:sp>
        <p:nvSpPr>
          <p:cNvPr id="13" name="矩形 12"/>
          <p:cNvSpPr/>
          <p:nvPr/>
        </p:nvSpPr>
        <p:spPr>
          <a:xfrm>
            <a:off x="569595" y="5849620"/>
            <a:ext cx="2536190"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没有根据材料！</a:t>
            </a:r>
            <a:endParaRPr lang="zh-CN" altLang="en-US" sz="28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ox(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2" grpId="0"/>
      <p:bldP spid="12" grpId="1"/>
      <p:bldP spid="13" grpId="0"/>
      <p:bldP spid="13"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6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2" name="文本框 11"/>
          <p:cNvSpPr txBox="1"/>
          <p:nvPr/>
        </p:nvSpPr>
        <p:spPr>
          <a:xfrm>
            <a:off x="367665" y="578485"/>
            <a:ext cx="11327130" cy="2294890"/>
          </a:xfrm>
          <a:prstGeom prst="rect">
            <a:avLst/>
          </a:prstGeom>
          <a:noFill/>
        </p:spPr>
        <p:txBody>
          <a:bodyPr wrap="square" rtlCol="0">
            <a:noAutofit/>
          </a:bodyPr>
          <a:p>
            <a:r>
              <a:rPr lang="en-US" altLang="zh-CN" sz="2800">
                <a:latin typeface="+mn-ea"/>
                <a:cs typeface="+mn-ea"/>
              </a:rPr>
              <a:t>15.</a:t>
            </a:r>
            <a:r>
              <a:rPr lang="zh-CN" altLang="en-US" sz="2800">
                <a:latin typeface="+mn-ea"/>
                <a:cs typeface="+mn-ea"/>
              </a:rPr>
              <a:t>材料三</a:t>
            </a:r>
            <a:r>
              <a:rPr lang="en-US" altLang="zh-CN" sz="2800" b="1">
                <a:latin typeface="+mn-ea"/>
                <a:cs typeface="+mn-ea"/>
              </a:rPr>
              <a:t>  二里头时代的二里头都邑，就是当时的“中央之邦”;二里头文化所处的洛阳盆地乃至中原地区，就是最早的“中国”。二里头文化与后来的商周文明一道</a:t>
            </a:r>
            <a:r>
              <a:rPr lang="zh-CN" altLang="en-US" sz="2800" b="1">
                <a:latin typeface="+mn-ea"/>
                <a:cs typeface="+mn-ea"/>
              </a:rPr>
              <a:t>，</a:t>
            </a:r>
            <a:r>
              <a:rPr lang="en-US" altLang="zh-CN" sz="2800" b="1">
                <a:latin typeface="+mn-ea"/>
                <a:cs typeface="+mn-ea"/>
              </a:rPr>
              <a:t>构成华夏早期文明的主流，确立了以礼乐文化为根本的华夏文明的基本特质。</a:t>
            </a:r>
            <a:endParaRPr lang="en-US" altLang="zh-CN" sz="2800" b="1">
              <a:latin typeface="+mn-ea"/>
              <a:cs typeface="+mn-ea"/>
            </a:endParaRPr>
          </a:p>
          <a:p>
            <a:pPr algn="r"/>
            <a:r>
              <a:rPr lang="en-US" altLang="zh-CN" sz="2800">
                <a:latin typeface="+mn-ea"/>
                <a:cs typeface="+mn-ea"/>
              </a:rPr>
              <a:t>——摘编自许宏《最早的中国》</a:t>
            </a:r>
            <a:r>
              <a:rPr lang="en-US" altLang="zh-CN"/>
              <a:t> </a:t>
            </a:r>
            <a:endParaRPr lang="en-US" altLang="zh-CN"/>
          </a:p>
        </p:txBody>
      </p:sp>
      <p:sp>
        <p:nvSpPr>
          <p:cNvPr id="13" name="文本框 12"/>
          <p:cNvSpPr txBox="1"/>
          <p:nvPr/>
        </p:nvSpPr>
        <p:spPr>
          <a:xfrm>
            <a:off x="451485" y="2967355"/>
            <a:ext cx="11005820" cy="1064260"/>
          </a:xfrm>
          <a:prstGeom prst="rect">
            <a:avLst/>
          </a:prstGeom>
        </p:spPr>
        <p:txBody>
          <a:bodyPr wrap="square">
            <a:spAutoFit/>
          </a:bodyPr>
          <a:p>
            <a:pPr marL="0" indent="69215" algn="l" defTabSz="266700" eaLnBrk="0" fontAlgn="base">
              <a:lnSpc>
                <a:spcPct val="113000"/>
              </a:lnSpc>
              <a:spcBef>
                <a:spcPts val="400"/>
              </a:spcBef>
              <a:spcAft>
                <a:spcPct val="0"/>
              </a:spcAft>
            </a:pPr>
            <a:r>
              <a:rPr lang="en-US" altLang="zh-CN" sz="2800" b="1">
                <a:solidFill>
                  <a:srgbClr val="000000"/>
                </a:solidFill>
                <a:latin typeface="楷体" panose="02010609060101010101" charset="-122"/>
                <a:ea typeface="楷体" panose="02010609060101010101" charset="-122"/>
                <a:cs typeface="楷体" panose="02010609060101010101" charset="-122"/>
              </a:rPr>
              <a:t>(3)</a:t>
            </a:r>
            <a:r>
              <a:rPr lang="zh-CN" altLang="en-US" sz="2800" b="1">
                <a:solidFill>
                  <a:srgbClr val="000000"/>
                </a:solidFill>
                <a:latin typeface="楷体" panose="02010609060101010101" charset="-122"/>
                <a:ea typeface="楷体" panose="02010609060101010101" charset="-122"/>
                <a:cs typeface="楷体" panose="02010609060101010101" charset="-122"/>
              </a:rPr>
              <a:t>材料三认为“最早的中国”在哪里</a:t>
            </a:r>
            <a:r>
              <a:rPr lang="en-US" altLang="zh-CN" sz="2800" b="1">
                <a:solidFill>
                  <a:srgbClr val="000000"/>
                </a:solidFill>
                <a:latin typeface="楷体" panose="02010609060101010101" charset="-122"/>
                <a:ea typeface="楷体" panose="02010609060101010101" charset="-122"/>
                <a:cs typeface="楷体" panose="02010609060101010101" charset="-122"/>
              </a:rPr>
              <a:t>?</a:t>
            </a:r>
            <a:r>
              <a:rPr lang="zh-CN" altLang="en-US" sz="2800" b="1">
                <a:solidFill>
                  <a:srgbClr val="000000"/>
                </a:solidFill>
                <a:latin typeface="楷体" panose="02010609060101010101" charset="-122"/>
                <a:ea typeface="楷体" panose="02010609060101010101" charset="-122"/>
                <a:cs typeface="楷体" panose="02010609060101010101" charset="-122"/>
              </a:rPr>
              <a:t>哪一文物可以印证这一观点</a:t>
            </a:r>
            <a:r>
              <a:rPr lang="en-US" altLang="zh-CN" sz="2800" b="1">
                <a:solidFill>
                  <a:srgbClr val="000000"/>
                </a:solidFill>
                <a:latin typeface="楷体" panose="02010609060101010101" charset="-122"/>
                <a:ea typeface="楷体" panose="02010609060101010101" charset="-122"/>
                <a:cs typeface="楷体" panose="02010609060101010101" charset="-122"/>
              </a:rPr>
              <a:t>?</a:t>
            </a:r>
            <a:r>
              <a:rPr lang="zh-CN" altLang="en-US" sz="2800" b="1">
                <a:solidFill>
                  <a:srgbClr val="000000"/>
                </a:solidFill>
                <a:latin typeface="楷体" panose="02010609060101010101" charset="-122"/>
                <a:ea typeface="楷体" panose="02010609060101010101" charset="-122"/>
                <a:cs typeface="楷体" panose="02010609060101010101" charset="-122"/>
              </a:rPr>
              <a:t>据材料三，指出二里头文化在中华文明发展史上的地位。</a:t>
            </a:r>
            <a:r>
              <a:rPr lang="en-US" altLang="zh-CN" sz="2800" b="1">
                <a:solidFill>
                  <a:srgbClr val="000000"/>
                </a:solidFill>
                <a:latin typeface="楷体" panose="02010609060101010101" charset="-122"/>
                <a:ea typeface="楷体" panose="02010609060101010101" charset="-122"/>
                <a:cs typeface="楷体" panose="02010609060101010101" charset="-122"/>
              </a:rPr>
              <a:t>(3</a:t>
            </a:r>
            <a:r>
              <a:rPr lang="zh-CN" altLang="en-US" sz="2800" b="1">
                <a:solidFill>
                  <a:srgbClr val="000000"/>
                </a:solidFill>
                <a:latin typeface="楷体" panose="02010609060101010101" charset="-122"/>
                <a:ea typeface="楷体" panose="02010609060101010101" charset="-122"/>
                <a:cs typeface="楷体" panose="02010609060101010101" charset="-122"/>
              </a:rPr>
              <a:t>分</a:t>
            </a:r>
            <a:r>
              <a:rPr lang="en-US" altLang="zh-CN" sz="2800" b="1">
                <a:solidFill>
                  <a:srgbClr val="000000"/>
                </a:solidFill>
                <a:latin typeface="楷体" panose="02010609060101010101" charset="-122"/>
                <a:ea typeface="楷体" panose="02010609060101010101" charset="-122"/>
                <a:cs typeface="楷体" panose="02010609060101010101" charset="-122"/>
              </a:rPr>
              <a:t>)</a:t>
            </a:r>
            <a:endParaRPr lang="en-US" altLang="zh-CN" sz="2800" b="1">
              <a:solidFill>
                <a:srgbClr val="000000"/>
              </a:solidFill>
              <a:latin typeface="楷体" panose="02010609060101010101" charset="-122"/>
              <a:ea typeface="楷体" panose="02010609060101010101" charset="-122"/>
              <a:cs typeface="楷体" panose="02010609060101010101" charset="-122"/>
            </a:endParaRPr>
          </a:p>
        </p:txBody>
      </p:sp>
      <p:cxnSp>
        <p:nvCxnSpPr>
          <p:cNvPr id="16" name="直接连接符 15"/>
          <p:cNvCxnSpPr/>
          <p:nvPr/>
        </p:nvCxnSpPr>
        <p:spPr>
          <a:xfrm>
            <a:off x="1135838" y="3503751"/>
            <a:ext cx="1748155" cy="190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8805368" y="3503751"/>
            <a:ext cx="2258695" cy="889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526238" y="4031436"/>
            <a:ext cx="1447165" cy="825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283918" y="4023181"/>
            <a:ext cx="777240" cy="825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62468" y="4016196"/>
            <a:ext cx="609600" cy="698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1136015" y="4320540"/>
            <a:ext cx="7879715"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二里头文化所处的洛阳盆地乃至中原地区</a:t>
            </a:r>
            <a:endParaRPr lang="zh-CN" altLang="en-US" sz="2800" b="1">
              <a:ln w="15875"/>
              <a:gradFill>
                <a:gsLst>
                  <a:gs pos="0">
                    <a:schemeClr val="accent1"/>
                  </a:gs>
                  <a:gs pos="100000">
                    <a:schemeClr val="accent6"/>
                  </a:gs>
                </a:gsLst>
                <a:lin ang="2700000" scaled="0"/>
              </a:gradFill>
              <a:effectLst/>
            </a:endParaRPr>
          </a:p>
        </p:txBody>
      </p:sp>
      <p:sp>
        <p:nvSpPr>
          <p:cNvPr id="22" name="矩形 21"/>
          <p:cNvSpPr/>
          <p:nvPr/>
        </p:nvSpPr>
        <p:spPr>
          <a:xfrm>
            <a:off x="1136015" y="5055870"/>
            <a:ext cx="911225" cy="521970"/>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何尊</a:t>
            </a:r>
            <a:endParaRPr lang="zh-CN" altLang="en-US" sz="2800" b="1">
              <a:ln w="15875"/>
              <a:gradFill>
                <a:gsLst>
                  <a:gs pos="0">
                    <a:schemeClr val="accent1"/>
                  </a:gs>
                  <a:gs pos="100000">
                    <a:schemeClr val="accent6"/>
                  </a:gs>
                </a:gsLst>
                <a:lin ang="2700000" scaled="0"/>
              </a:gradFill>
              <a:effectLst/>
            </a:endParaRPr>
          </a:p>
        </p:txBody>
      </p:sp>
      <p:sp>
        <p:nvSpPr>
          <p:cNvPr id="24" name="矩形 23"/>
          <p:cNvSpPr/>
          <p:nvPr/>
        </p:nvSpPr>
        <p:spPr>
          <a:xfrm>
            <a:off x="1136015" y="5657215"/>
            <a:ext cx="10168255" cy="953135"/>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地位：二里头文化与后来的商周文明一道，构成华夏早期文明的主流，确立了以礼乐文化为根本的华夏文明的基本特质。</a:t>
            </a:r>
            <a:endParaRPr lang="zh-CN" altLang="en-US" sz="28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22" presetClass="entr" presetSubtype="4"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2" grpId="0"/>
      <p:bldP spid="22" grpId="1"/>
      <p:bldP spid="24" grpId="0"/>
      <p:bldP spid="2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6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pic>
        <p:nvPicPr>
          <p:cNvPr id="4" name="图片 3" descr="e4c7d870429977ac642ae0dc012abd0a"/>
          <p:cNvPicPr>
            <a:picLocks noChangeAspect="1"/>
          </p:cNvPicPr>
          <p:nvPr/>
        </p:nvPicPr>
        <p:blipFill>
          <a:blip r:embed="rId2"/>
          <a:stretch>
            <a:fillRect/>
          </a:stretch>
        </p:blipFill>
        <p:spPr>
          <a:xfrm>
            <a:off x="243205" y="229870"/>
            <a:ext cx="11710035" cy="2595245"/>
          </a:xfrm>
          <a:prstGeom prst="rect">
            <a:avLst/>
          </a:prstGeom>
        </p:spPr>
      </p:pic>
      <p:pic>
        <p:nvPicPr>
          <p:cNvPr id="10" name="图片 9" descr="3c203ec32d4e5aa2e283bb726ca42240"/>
          <p:cNvPicPr>
            <a:picLocks noChangeAspect="1"/>
          </p:cNvPicPr>
          <p:nvPr/>
        </p:nvPicPr>
        <p:blipFill>
          <a:blip r:embed="rId3"/>
          <a:stretch>
            <a:fillRect/>
          </a:stretch>
        </p:blipFill>
        <p:spPr>
          <a:xfrm>
            <a:off x="182245" y="3357245"/>
            <a:ext cx="11813540" cy="3316605"/>
          </a:xfrm>
          <a:prstGeom prst="rect">
            <a:avLst/>
          </a:prstGeom>
        </p:spPr>
      </p:pic>
      <p:sp>
        <p:nvSpPr>
          <p:cNvPr id="19" name="矩形 18"/>
          <p:cNvSpPr/>
          <p:nvPr/>
        </p:nvSpPr>
        <p:spPr>
          <a:xfrm>
            <a:off x="408940" y="1786255"/>
            <a:ext cx="3703955" cy="583565"/>
          </a:xfrm>
          <a:prstGeom prst="rect">
            <a:avLst/>
          </a:prstGeom>
          <a:noFill/>
          <a:ln>
            <a:noFill/>
          </a:ln>
        </p:spPr>
        <p:txBody>
          <a:bodyPr wrap="square" rtlCol="0" anchor="t">
            <a:spAutoFit/>
          </a:bodyPr>
          <a:p>
            <a:pPr algn="l"/>
            <a:r>
              <a:rPr lang="zh-CN" altLang="en-US" sz="3200" b="1">
                <a:ln w="15875"/>
                <a:gradFill>
                  <a:gsLst>
                    <a:gs pos="0">
                      <a:schemeClr val="accent1"/>
                    </a:gs>
                    <a:gs pos="100000">
                      <a:schemeClr val="accent6"/>
                    </a:gs>
                  </a:gsLst>
                  <a:lin ang="2700000" scaled="0"/>
                </a:gradFill>
                <a:effectLst/>
              </a:rPr>
              <a:t>文物印证答非所问！</a:t>
            </a:r>
            <a:endParaRPr lang="zh-CN" altLang="en-US" sz="3200" b="1">
              <a:ln w="15875"/>
              <a:gradFill>
                <a:gsLst>
                  <a:gs pos="0">
                    <a:schemeClr val="accent1"/>
                  </a:gs>
                  <a:gs pos="100000">
                    <a:schemeClr val="accent6"/>
                  </a:gs>
                </a:gsLst>
                <a:lin ang="2700000" scaled="0"/>
              </a:gradFill>
              <a:effectLst/>
            </a:endParaRPr>
          </a:p>
        </p:txBody>
      </p:sp>
      <p:sp>
        <p:nvSpPr>
          <p:cNvPr id="11" name="矩形 10"/>
          <p:cNvSpPr/>
          <p:nvPr/>
        </p:nvSpPr>
        <p:spPr>
          <a:xfrm>
            <a:off x="7261225" y="4963160"/>
            <a:ext cx="3267075" cy="1076325"/>
          </a:xfrm>
          <a:prstGeom prst="rect">
            <a:avLst/>
          </a:prstGeom>
          <a:noFill/>
          <a:ln>
            <a:noFill/>
          </a:ln>
        </p:spPr>
        <p:txBody>
          <a:bodyPr wrap="square" rtlCol="0" anchor="t">
            <a:spAutoFit/>
          </a:bodyPr>
          <a:p>
            <a:pPr algn="l"/>
            <a:r>
              <a:rPr lang="en-US" altLang="zh-CN" sz="3200" b="1">
                <a:ln w="15875"/>
                <a:gradFill>
                  <a:gsLst>
                    <a:gs pos="0">
                      <a:schemeClr val="accent1"/>
                    </a:gs>
                    <a:gs pos="100000">
                      <a:schemeClr val="accent6"/>
                    </a:gs>
                  </a:gsLst>
                  <a:lin ang="2700000" scaled="0"/>
                </a:gradFill>
                <a:effectLst/>
              </a:rPr>
              <a:t>1.</a:t>
            </a:r>
            <a:r>
              <a:rPr lang="zh-CN" altLang="en-US" sz="3200" b="1">
                <a:ln w="15875"/>
                <a:gradFill>
                  <a:gsLst>
                    <a:gs pos="0">
                      <a:schemeClr val="accent1"/>
                    </a:gs>
                    <a:gs pos="100000">
                      <a:schemeClr val="accent6"/>
                    </a:gs>
                  </a:gsLst>
                  <a:lin ang="2700000" scaled="0"/>
                </a:gradFill>
                <a:effectLst/>
              </a:rPr>
              <a:t>材料选取有误！</a:t>
            </a:r>
            <a:endParaRPr lang="zh-CN" altLang="en-US" sz="3200" b="1">
              <a:ln w="15875"/>
              <a:gradFill>
                <a:gsLst>
                  <a:gs pos="0">
                    <a:schemeClr val="accent1"/>
                  </a:gs>
                  <a:gs pos="100000">
                    <a:schemeClr val="accent6"/>
                  </a:gs>
                </a:gsLst>
                <a:lin ang="2700000" scaled="0"/>
              </a:gradFill>
              <a:effectLst/>
            </a:endParaRPr>
          </a:p>
          <a:p>
            <a:pPr algn="l"/>
            <a:r>
              <a:rPr lang="en-US" altLang="zh-CN" sz="3200" b="1">
                <a:ln w="15875"/>
                <a:gradFill>
                  <a:gsLst>
                    <a:gs pos="0">
                      <a:schemeClr val="accent1"/>
                    </a:gs>
                    <a:gs pos="100000">
                      <a:schemeClr val="accent6"/>
                    </a:gs>
                  </a:gsLst>
                  <a:lin ang="2700000" scaled="0"/>
                </a:gradFill>
                <a:effectLst/>
              </a:rPr>
              <a:t>2.</a:t>
            </a:r>
            <a:r>
              <a:rPr lang="zh-CN" altLang="en-US" sz="3200" b="1">
                <a:ln w="15875"/>
                <a:gradFill>
                  <a:gsLst>
                    <a:gs pos="0">
                      <a:schemeClr val="accent1"/>
                    </a:gs>
                    <a:gs pos="100000">
                      <a:schemeClr val="accent6"/>
                    </a:gs>
                  </a:gsLst>
                  <a:lin ang="2700000" scaled="0"/>
                </a:gradFill>
                <a:effectLst/>
              </a:rPr>
              <a:t>文物印证有误！</a:t>
            </a:r>
            <a:endParaRPr lang="zh-CN" altLang="en-US" sz="32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697865" y="478790"/>
            <a:ext cx="9832340" cy="506095"/>
          </a:xfrm>
          <a:prstGeom prst="rect">
            <a:avLst/>
          </a:prstGeom>
          <a:noFill/>
        </p:spPr>
        <p:txBody>
          <a:bodyPr wrap="square" rtlCol="0">
            <a:noAutofit/>
          </a:bodyPr>
          <a:p>
            <a:r>
              <a:rPr lang="zh-CN" altLang="en-US" sz="3200" b="1">
                <a:effectLst>
                  <a:outerShdw blurRad="38100" dist="38100" dir="2700000" algn="tl">
                    <a:srgbClr val="000000">
                      <a:alpha val="43137"/>
                    </a:srgbClr>
                  </a:outerShdw>
                </a:effectLst>
              </a:rPr>
              <a:t>一、荣耀与高光</a:t>
            </a:r>
            <a:endParaRPr lang="zh-CN" altLang="en-US" sz="3200" b="1">
              <a:effectLst>
                <a:outerShdw blurRad="38100" dist="38100" dir="2700000" algn="tl">
                  <a:srgbClr val="000000">
                    <a:alpha val="43137"/>
                  </a:srgbClr>
                </a:outerShdw>
              </a:effectLst>
            </a:endParaRPr>
          </a:p>
        </p:txBody>
      </p:sp>
      <p:sp>
        <p:nvSpPr>
          <p:cNvPr id="13" name="文本框 12"/>
          <p:cNvSpPr txBox="1"/>
          <p:nvPr/>
        </p:nvSpPr>
        <p:spPr>
          <a:xfrm>
            <a:off x="697681" y="1332931"/>
            <a:ext cx="10641291" cy="3784600"/>
          </a:xfrm>
          <a:prstGeom prst="rect">
            <a:avLst/>
          </a:prstGeom>
          <a:noFill/>
        </p:spPr>
        <p:txBody>
          <a:bodyPr wrap="square" rtlCol="0">
            <a:spAutoFit/>
          </a:bodyPr>
          <a:lstStyle/>
          <a:p>
            <a:pPr>
              <a:lnSpc>
                <a:spcPct val="150000"/>
              </a:lnSpc>
            </a:pPr>
            <a:r>
              <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蒋佑柏、邹浩、徐辰月、沈安哲、潘子杨、</a:t>
            </a:r>
            <a:endPar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江恒泽、熊轩铭、杨竣显、罗与珏、瞿铭喆</a:t>
            </a:r>
            <a:endPar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邵昕瑀、杨蕙语、范馨匀、堵绎嘉、陈语熙</a:t>
            </a:r>
            <a:endPar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a:p>
            <a:pPr>
              <a:lnSpc>
                <a:spcPct val="150000"/>
              </a:lnSpc>
            </a:pPr>
            <a:r>
              <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潘宁悦、高荟桁、薛丁皓、潘伊馨、袁欣妤</a:t>
            </a:r>
            <a:endParaRPr lang="zh-CN" altLang="en-US" sz="4000" b="1" dirty="0">
              <a:solidFill>
                <a:srgbClr val="0070C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pSp>
        <p:nvGrpSpPr>
          <p:cNvPr id="6" name="组合 5"/>
          <p:cNvGrpSpPr/>
          <p:nvPr/>
        </p:nvGrpSpPr>
        <p:grpSpPr>
          <a:xfrm>
            <a:off x="635" y="0"/>
            <a:ext cx="12214860" cy="6858000"/>
            <a:chOff x="1" y="0"/>
            <a:chExt cx="19236" cy="10800"/>
          </a:xfrm>
        </p:grpSpPr>
        <p:pic>
          <p:nvPicPr>
            <p:cNvPr id="7" name="图片 6"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8" name="图片 7"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10" name="图片 9"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895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4" name="图片 3"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0" name="文本框 9"/>
          <p:cNvSpPr txBox="1"/>
          <p:nvPr/>
        </p:nvSpPr>
        <p:spPr>
          <a:xfrm>
            <a:off x="428625" y="515620"/>
            <a:ext cx="11324590" cy="3063875"/>
          </a:xfrm>
          <a:prstGeom prst="rect">
            <a:avLst/>
          </a:prstGeom>
        </p:spPr>
        <p:txBody>
          <a:bodyPr wrap="square">
            <a:spAutoFit/>
          </a:bodyPr>
          <a:p>
            <a:pPr marL="0" indent="0" algn="just" defTabSz="266700" eaLnBrk="0" fontAlgn="base">
              <a:lnSpc>
                <a:spcPct val="126000"/>
              </a:lnSpc>
              <a:spcBef>
                <a:spcPts val="400"/>
              </a:spcBef>
              <a:spcAft>
                <a:spcPct val="0"/>
              </a:spcAft>
            </a:pPr>
            <a:r>
              <a:rPr lang="zh-CN" altLang="en-US" sz="3200">
                <a:solidFill>
                  <a:srgbClr val="000000"/>
                </a:solidFill>
                <a:latin typeface="+mn-ea"/>
                <a:cs typeface="+mn-ea"/>
              </a:rPr>
              <a:t>材料一</a:t>
            </a:r>
            <a:r>
              <a:rPr lang="en-US" altLang="zh-CN" sz="3200" b="1">
                <a:solidFill>
                  <a:srgbClr val="000000"/>
                </a:solidFill>
                <a:latin typeface="+mn-ea"/>
                <a:cs typeface="+mn-ea"/>
              </a:rPr>
              <a:t>  </a:t>
            </a:r>
            <a:r>
              <a:rPr lang="zh-CN" altLang="en-US" sz="3200" b="1">
                <a:solidFill>
                  <a:srgbClr val="000000"/>
                </a:solidFill>
                <a:latin typeface="+mn-ea"/>
                <a:cs typeface="+mn-ea"/>
              </a:rPr>
              <a:t>随着社会变革的深入，士人的分化最先体现在思想上，各执己见，没有官方干预、先验命题和标准答案，切入的角度和开出的方案却是千差万别，从而造就了古代思想史上最为夺目的时期。</a:t>
            </a:r>
            <a:endParaRPr lang="zh-CN" altLang="en-US" sz="3200" b="1">
              <a:solidFill>
                <a:srgbClr val="000000"/>
              </a:solidFill>
              <a:latin typeface="+mn-ea"/>
              <a:cs typeface="+mn-ea"/>
            </a:endParaRPr>
          </a:p>
          <a:p>
            <a:pPr marL="0" indent="0" algn="r" defTabSz="266700" eaLnBrk="0" fontAlgn="base">
              <a:spcBef>
                <a:spcPct val="0"/>
              </a:spcBef>
              <a:spcAft>
                <a:spcPct val="0"/>
              </a:spcAft>
            </a:pPr>
            <a:r>
              <a:rPr lang="en-US" altLang="zh-CN" sz="3200" b="1">
                <a:solidFill>
                  <a:srgbClr val="000000"/>
                </a:solidFill>
                <a:latin typeface="+mn-ea"/>
                <a:cs typeface="+mn-ea"/>
              </a:rPr>
              <a:t>  </a:t>
            </a:r>
            <a:r>
              <a:rPr lang="en-US" altLang="zh-CN" sz="3200">
                <a:solidFill>
                  <a:srgbClr val="000000"/>
                </a:solidFill>
                <a:latin typeface="+mn-ea"/>
                <a:cs typeface="+mn-ea"/>
              </a:rPr>
              <a:t>——</a:t>
            </a:r>
            <a:r>
              <a:rPr lang="zh-CN" altLang="en-US" sz="3200">
                <a:solidFill>
                  <a:srgbClr val="000000"/>
                </a:solidFill>
                <a:latin typeface="+mn-ea"/>
                <a:cs typeface="+mn-ea"/>
              </a:rPr>
              <a:t>摘编自中国历史研究院</a:t>
            </a:r>
            <a:r>
              <a:rPr lang="en-US" altLang="zh-CN" sz="3200">
                <a:solidFill>
                  <a:srgbClr val="000000"/>
                </a:solidFill>
                <a:latin typeface="+mn-ea"/>
                <a:cs typeface="+mn-ea"/>
              </a:rPr>
              <a:t>《</a:t>
            </a:r>
            <a:r>
              <a:rPr lang="zh-CN" altLang="en-US" sz="3200">
                <a:solidFill>
                  <a:srgbClr val="000000"/>
                </a:solidFill>
                <a:latin typeface="+mn-ea"/>
                <a:cs typeface="+mn-ea"/>
              </a:rPr>
              <a:t>中华文明史简明读本</a:t>
            </a:r>
            <a:r>
              <a:rPr lang="en-US" altLang="zh-CN" sz="3200">
                <a:solidFill>
                  <a:srgbClr val="000000"/>
                </a:solidFill>
                <a:latin typeface="+mn-ea"/>
                <a:cs typeface="+mn-ea"/>
              </a:rPr>
              <a:t>》</a:t>
            </a:r>
            <a:r>
              <a:rPr lang="en-US" altLang="zh-CN" sz="1600">
                <a:solidFill>
                  <a:srgbClr val="000000"/>
                </a:solidFill>
                <a:latin typeface="楷体" panose="02010609060101010101" charset="-122"/>
                <a:ea typeface="楷体" panose="02010609060101010101" charset="-122"/>
              </a:rPr>
              <a:t> </a:t>
            </a:r>
            <a:endParaRPr lang="en-US" altLang="zh-CN" sz="1600">
              <a:solidFill>
                <a:srgbClr val="000000"/>
              </a:solidFill>
              <a:latin typeface="楷体" panose="02010609060101010101" charset="-122"/>
              <a:ea typeface="楷体" panose="02010609060101010101" charset="-122"/>
            </a:endParaRPr>
          </a:p>
        </p:txBody>
      </p:sp>
      <p:sp>
        <p:nvSpPr>
          <p:cNvPr id="11" name="文本框 10"/>
          <p:cNvSpPr txBox="1"/>
          <p:nvPr/>
        </p:nvSpPr>
        <p:spPr>
          <a:xfrm>
            <a:off x="428625" y="4088765"/>
            <a:ext cx="11198860" cy="995045"/>
          </a:xfrm>
          <a:prstGeom prst="rect">
            <a:avLst/>
          </a:prstGeom>
        </p:spPr>
        <p:txBody>
          <a:bodyPr wrap="square">
            <a:spAutoFit/>
          </a:bodyPr>
          <a:p>
            <a:pPr marL="56515" indent="107315" algn="l" defTabSz="266700" eaLnBrk="0" fontAlgn="base">
              <a:lnSpc>
                <a:spcPct val="105000"/>
              </a:lnSpc>
              <a:spcBef>
                <a:spcPts val="100"/>
              </a:spcBef>
              <a:spcAft>
                <a:spcPct val="0"/>
              </a:spcAft>
            </a:pPr>
            <a:r>
              <a:rPr lang="en-US" altLang="zh-CN" sz="2800" b="1">
                <a:solidFill>
                  <a:srgbClr val="000000"/>
                </a:solidFill>
                <a:latin typeface="楷体" panose="02010609060101010101" charset="-122"/>
                <a:ea typeface="楷体" panose="02010609060101010101" charset="-122"/>
                <a:cs typeface="楷体" panose="02010609060101010101" charset="-122"/>
              </a:rPr>
              <a:t>(1)</a:t>
            </a:r>
            <a:r>
              <a:rPr lang="zh-CN" altLang="en-US" sz="2800" b="1">
                <a:solidFill>
                  <a:srgbClr val="000000"/>
                </a:solidFill>
                <a:latin typeface="楷体" panose="02010609060101010101" charset="-122"/>
                <a:ea typeface="楷体" panose="02010609060101010101" charset="-122"/>
                <a:cs typeface="楷体" panose="02010609060101010101" charset="-122"/>
              </a:rPr>
              <a:t>材料一中“古代思想史上最为夺目的时期”指代的是什么</a:t>
            </a:r>
            <a:r>
              <a:rPr lang="en-US" altLang="zh-CN" sz="2800" b="1">
                <a:solidFill>
                  <a:srgbClr val="000000"/>
                </a:solidFill>
                <a:latin typeface="楷体" panose="02010609060101010101" charset="-122"/>
                <a:ea typeface="楷体" panose="02010609060101010101" charset="-122"/>
                <a:cs typeface="楷体" panose="02010609060101010101" charset="-122"/>
              </a:rPr>
              <a:t>?</a:t>
            </a:r>
            <a:r>
              <a:rPr lang="zh-CN" altLang="en-US" sz="2800" b="1">
                <a:solidFill>
                  <a:srgbClr val="000000"/>
                </a:solidFill>
                <a:latin typeface="楷体" panose="02010609060101010101" charset="-122"/>
                <a:ea typeface="楷体" panose="02010609060101010101" charset="-122"/>
                <a:cs typeface="楷体" panose="02010609060101010101" charset="-122"/>
              </a:rPr>
              <a:t>结合所学，指出哪家学说推动了战国的变法运动</a:t>
            </a:r>
            <a:r>
              <a:rPr lang="en-US" altLang="zh-CN" sz="2800" b="1">
                <a:solidFill>
                  <a:srgbClr val="000000"/>
                </a:solidFill>
                <a:latin typeface="楷体" panose="02010609060101010101" charset="-122"/>
                <a:ea typeface="楷体" panose="02010609060101010101" charset="-122"/>
                <a:cs typeface="楷体" panose="02010609060101010101" charset="-122"/>
              </a:rPr>
              <a:t>?(2</a:t>
            </a:r>
            <a:r>
              <a:rPr lang="zh-CN" altLang="en-US" sz="2800" b="1">
                <a:solidFill>
                  <a:srgbClr val="000000"/>
                </a:solidFill>
                <a:latin typeface="楷体" panose="02010609060101010101" charset="-122"/>
                <a:ea typeface="楷体" panose="02010609060101010101" charset="-122"/>
                <a:cs typeface="楷体" panose="02010609060101010101" charset="-122"/>
              </a:rPr>
              <a:t>分</a:t>
            </a:r>
            <a:r>
              <a:rPr lang="en-US" altLang="zh-CN" sz="2800" b="1">
                <a:solidFill>
                  <a:srgbClr val="000000"/>
                </a:solidFill>
                <a:latin typeface="楷体" panose="02010609060101010101" charset="-122"/>
                <a:ea typeface="楷体" panose="02010609060101010101" charset="-122"/>
                <a:cs typeface="楷体" panose="02010609060101010101" charset="-122"/>
              </a:rPr>
              <a:t>)</a:t>
            </a:r>
            <a:endParaRPr lang="en-US" altLang="zh-CN" sz="2800" b="1">
              <a:solidFill>
                <a:srgbClr val="000000"/>
              </a:solidFill>
              <a:latin typeface="楷体" panose="02010609060101010101" charset="-122"/>
              <a:ea typeface="楷体" panose="02010609060101010101" charset="-122"/>
              <a:cs typeface="楷体" panose="02010609060101010101" charset="-122"/>
            </a:endParaRPr>
          </a:p>
        </p:txBody>
      </p:sp>
      <p:cxnSp>
        <p:nvCxnSpPr>
          <p:cNvPr id="16" name="直接连接符 15"/>
          <p:cNvCxnSpPr/>
          <p:nvPr/>
        </p:nvCxnSpPr>
        <p:spPr>
          <a:xfrm flipV="1">
            <a:off x="2987498" y="4577536"/>
            <a:ext cx="4841240" cy="1714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924508" y="5079186"/>
            <a:ext cx="1564005" cy="571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6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pic>
        <p:nvPicPr>
          <p:cNvPr id="12" name="图片 11" descr="V~WYWJ)E1SZ7SX{KXY35]UC"/>
          <p:cNvPicPr>
            <a:picLocks noChangeAspect="1"/>
          </p:cNvPicPr>
          <p:nvPr/>
        </p:nvPicPr>
        <p:blipFill>
          <a:blip r:embed="rId2"/>
          <a:stretch>
            <a:fillRect/>
          </a:stretch>
        </p:blipFill>
        <p:spPr>
          <a:xfrm>
            <a:off x="182245" y="182880"/>
            <a:ext cx="11682095" cy="2431415"/>
          </a:xfrm>
          <a:prstGeom prst="rect">
            <a:avLst/>
          </a:prstGeom>
        </p:spPr>
      </p:pic>
      <p:pic>
        <p:nvPicPr>
          <p:cNvPr id="4" name="图片 3" descr="{`6X[%PB[MYIVDNQK~TQTB7"/>
          <p:cNvPicPr>
            <a:picLocks noChangeAspect="1"/>
          </p:cNvPicPr>
          <p:nvPr/>
        </p:nvPicPr>
        <p:blipFill>
          <a:blip r:embed="rId3"/>
          <a:stretch>
            <a:fillRect/>
          </a:stretch>
        </p:blipFill>
        <p:spPr>
          <a:xfrm>
            <a:off x="182245" y="2614295"/>
            <a:ext cx="11825605" cy="2143760"/>
          </a:xfrm>
          <a:prstGeom prst="rect">
            <a:avLst/>
          </a:prstGeom>
        </p:spPr>
      </p:pic>
      <p:pic>
        <p:nvPicPr>
          <p:cNvPr id="10" name="图片 9" descr="(~6HLY4O4Q`$721VG@PN$PV"/>
          <p:cNvPicPr>
            <a:picLocks noChangeAspect="1"/>
          </p:cNvPicPr>
          <p:nvPr/>
        </p:nvPicPr>
        <p:blipFill>
          <a:blip r:embed="rId4"/>
          <a:stretch>
            <a:fillRect/>
          </a:stretch>
        </p:blipFill>
        <p:spPr>
          <a:xfrm>
            <a:off x="182245" y="3865880"/>
            <a:ext cx="11826240" cy="2808605"/>
          </a:xfrm>
          <a:prstGeom prst="rect">
            <a:avLst/>
          </a:prstGeom>
        </p:spPr>
      </p:pic>
      <p:sp>
        <p:nvSpPr>
          <p:cNvPr id="11" name="矩形 10"/>
          <p:cNvSpPr/>
          <p:nvPr/>
        </p:nvSpPr>
        <p:spPr>
          <a:xfrm>
            <a:off x="9953625" y="591185"/>
            <a:ext cx="1560830" cy="1198880"/>
          </a:xfrm>
          <a:prstGeom prst="rect">
            <a:avLst/>
          </a:prstGeom>
          <a:noFill/>
          <a:ln>
            <a:noFill/>
          </a:ln>
        </p:spPr>
        <p:txBody>
          <a:bodyPr wrap="none" rtlCol="0" anchor="t">
            <a:spAutoFit/>
          </a:bodyPr>
          <a:p>
            <a:pPr algn="ctr"/>
            <a:r>
              <a:rPr lang="en-US" altLang="zh-CN" sz="7200" b="1">
                <a:ln w="15875"/>
                <a:gradFill>
                  <a:gsLst>
                    <a:gs pos="0">
                      <a:schemeClr val="accent1"/>
                    </a:gs>
                    <a:gs pos="100000">
                      <a:schemeClr val="accent6"/>
                    </a:gs>
                  </a:gsLst>
                  <a:lin ang="2700000" scaled="0"/>
                </a:gradFill>
                <a:effectLst/>
              </a:rPr>
              <a:t>0</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
        <p:nvSpPr>
          <p:cNvPr id="13" name="矩形 12"/>
          <p:cNvSpPr/>
          <p:nvPr/>
        </p:nvSpPr>
        <p:spPr>
          <a:xfrm>
            <a:off x="10303510" y="2210435"/>
            <a:ext cx="1560830" cy="1198880"/>
          </a:xfrm>
          <a:prstGeom prst="rect">
            <a:avLst/>
          </a:prstGeom>
          <a:noFill/>
          <a:ln>
            <a:noFill/>
          </a:ln>
        </p:spPr>
        <p:txBody>
          <a:bodyPr wrap="none" rtlCol="0" anchor="t">
            <a:spAutoFit/>
          </a:bodyPr>
          <a:p>
            <a:pPr algn="ctr"/>
            <a:r>
              <a:rPr lang="en-US" altLang="zh-CN" sz="7200" b="1">
                <a:ln w="15875"/>
                <a:gradFill>
                  <a:gsLst>
                    <a:gs pos="0">
                      <a:schemeClr val="accent1"/>
                    </a:gs>
                    <a:gs pos="100000">
                      <a:schemeClr val="accent6"/>
                    </a:gs>
                  </a:gsLst>
                  <a:lin ang="2700000" scaled="0"/>
                </a:gradFill>
                <a:effectLst/>
              </a:rPr>
              <a:t>2</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
        <p:nvSpPr>
          <p:cNvPr id="14" name="矩形 13"/>
          <p:cNvSpPr/>
          <p:nvPr/>
        </p:nvSpPr>
        <p:spPr>
          <a:xfrm>
            <a:off x="7738110" y="3865880"/>
            <a:ext cx="1560830" cy="1198880"/>
          </a:xfrm>
          <a:prstGeom prst="rect">
            <a:avLst/>
          </a:prstGeom>
          <a:noFill/>
          <a:ln>
            <a:noFill/>
          </a:ln>
        </p:spPr>
        <p:txBody>
          <a:bodyPr wrap="none" rtlCol="0" anchor="t">
            <a:spAutoFit/>
          </a:bodyPr>
          <a:p>
            <a:pPr algn="ctr"/>
            <a:r>
              <a:rPr lang="en-US" altLang="zh-CN" sz="7200" b="1">
                <a:ln w="15875"/>
                <a:gradFill>
                  <a:gsLst>
                    <a:gs pos="0">
                      <a:schemeClr val="accent1"/>
                    </a:gs>
                    <a:gs pos="100000">
                      <a:schemeClr val="accent6"/>
                    </a:gs>
                  </a:gsLst>
                  <a:lin ang="2700000" scaled="0"/>
                </a:gradFill>
                <a:effectLst/>
              </a:rPr>
              <a:t>1</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p:bldP spid="13" grpId="1"/>
      <p:bldP spid="14" grpId="0"/>
      <p:bldP spid="1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6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0" name="文本框 9"/>
          <p:cNvSpPr txBox="1"/>
          <p:nvPr/>
        </p:nvSpPr>
        <p:spPr>
          <a:xfrm>
            <a:off x="182245" y="513715"/>
            <a:ext cx="11826240" cy="2061210"/>
          </a:xfrm>
          <a:prstGeom prst="rect">
            <a:avLst/>
          </a:prstGeom>
          <a:noFill/>
        </p:spPr>
        <p:txBody>
          <a:bodyPr wrap="square" rtlCol="0">
            <a:spAutoFit/>
          </a:bodyPr>
          <a:p>
            <a:r>
              <a:rPr lang="zh-CN" altLang="en-US" sz="3200">
                <a:latin typeface="+mn-ea"/>
                <a:cs typeface="+mn-ea"/>
              </a:rPr>
              <a:t>材料二</a:t>
            </a:r>
            <a:r>
              <a:rPr lang="en-US" altLang="zh-CN" sz="3200" b="1">
                <a:latin typeface="+mn-ea"/>
                <a:cs typeface="+mn-ea"/>
              </a:rPr>
              <a:t> 商鞅变法集变革之大成，推行自由的土地制度，把诸侯国内部的旧贵族阶层一扫而空，血统不再是地位的保障，事功才是上升的阶梯。大一统成为未来中国不可逆转的方向 。</a:t>
            </a:r>
            <a:endParaRPr lang="en-US" altLang="zh-CN" sz="3200" b="1">
              <a:latin typeface="+mn-ea"/>
              <a:cs typeface="+mn-ea"/>
            </a:endParaRPr>
          </a:p>
          <a:p>
            <a:pPr algn="r"/>
            <a:r>
              <a:rPr lang="en-US" altLang="zh-CN" sz="3200">
                <a:latin typeface="+mn-ea"/>
                <a:cs typeface="+mn-ea"/>
              </a:rPr>
              <a:t>——摘编自施展《枢纽——3000年的中国》</a:t>
            </a:r>
            <a:endParaRPr lang="en-US" altLang="zh-CN" sz="3200">
              <a:latin typeface="+mn-ea"/>
              <a:cs typeface="+mn-ea"/>
            </a:endParaRPr>
          </a:p>
        </p:txBody>
      </p:sp>
      <p:sp>
        <p:nvSpPr>
          <p:cNvPr id="11" name="文本框 10"/>
          <p:cNvSpPr txBox="1"/>
          <p:nvPr/>
        </p:nvSpPr>
        <p:spPr>
          <a:xfrm>
            <a:off x="238760" y="2741930"/>
            <a:ext cx="11541125" cy="1343660"/>
          </a:xfrm>
          <a:prstGeom prst="rect">
            <a:avLst/>
          </a:prstGeom>
        </p:spPr>
        <p:txBody>
          <a:bodyPr wrap="square">
            <a:spAutoFit/>
          </a:bodyPr>
          <a:p>
            <a:pPr marL="0" indent="56515" algn="l" defTabSz="266700" eaLnBrk="0" fontAlgn="base">
              <a:lnSpc>
                <a:spcPct val="102000"/>
              </a:lnSpc>
              <a:spcBef>
                <a:spcPts val="400"/>
              </a:spcBef>
              <a:spcAft>
                <a:spcPct val="0"/>
              </a:spcAft>
            </a:pPr>
            <a:r>
              <a:rPr lang="en-US" altLang="zh-CN" sz="3200">
                <a:solidFill>
                  <a:srgbClr val="000000"/>
                </a:solidFill>
                <a:latin typeface="楷体" panose="02010609060101010101" charset="-122"/>
                <a:ea typeface="楷体" panose="02010609060101010101" charset="-122"/>
                <a:cs typeface="楷体" panose="02010609060101010101" charset="-122"/>
              </a:rPr>
              <a:t>(2)</a:t>
            </a:r>
            <a:r>
              <a:rPr lang="zh-CN" altLang="en-US" sz="3200">
                <a:solidFill>
                  <a:srgbClr val="000000"/>
                </a:solidFill>
                <a:latin typeface="楷体" panose="02010609060101010101" charset="-122"/>
                <a:ea typeface="楷体" panose="02010609060101010101" charset="-122"/>
                <a:cs typeface="楷体" panose="02010609060101010101" charset="-122"/>
              </a:rPr>
              <a:t>据材料二，概括商鞅变法的主要措施。结合所学，说明商鞅变法与“大一统”有何关联。</a:t>
            </a:r>
            <a:r>
              <a:rPr lang="en-US" altLang="zh-CN" sz="3200">
                <a:solidFill>
                  <a:srgbClr val="000000"/>
                </a:solidFill>
                <a:latin typeface="楷体" panose="02010609060101010101" charset="-122"/>
                <a:ea typeface="楷体" panose="02010609060101010101" charset="-122"/>
                <a:cs typeface="楷体" panose="02010609060101010101" charset="-122"/>
              </a:rPr>
              <a:t>(4</a:t>
            </a:r>
            <a:r>
              <a:rPr lang="zh-CN" altLang="en-US" sz="3200">
                <a:solidFill>
                  <a:srgbClr val="000000"/>
                </a:solidFill>
                <a:latin typeface="楷体" panose="02010609060101010101" charset="-122"/>
                <a:ea typeface="楷体" panose="02010609060101010101" charset="-122"/>
                <a:cs typeface="楷体" panose="02010609060101010101" charset="-122"/>
              </a:rPr>
              <a:t>分</a:t>
            </a:r>
            <a:r>
              <a:rPr lang="en-US" altLang="zh-CN" sz="3200">
                <a:solidFill>
                  <a:srgbClr val="000000"/>
                </a:solidFill>
                <a:latin typeface="楷体" panose="02010609060101010101" charset="-122"/>
                <a:ea typeface="楷体" panose="02010609060101010101" charset="-122"/>
                <a:cs typeface="楷体" panose="02010609060101010101" charset="-122"/>
              </a:rPr>
              <a:t>)</a:t>
            </a:r>
            <a:endParaRPr lang="en-US" altLang="zh-CN" sz="3200">
              <a:solidFill>
                <a:srgbClr val="000000"/>
              </a:solidFill>
              <a:latin typeface="楷体" panose="02010609060101010101" charset="-122"/>
              <a:ea typeface="楷体" panose="02010609060101010101" charset="-122"/>
              <a:cs typeface="楷体" panose="02010609060101010101" charset="-122"/>
            </a:endParaRPr>
          </a:p>
          <a:p>
            <a:pPr marL="0" indent="0" algn="l" defTabSz="266700" eaLnBrk="0" fontAlgn="base">
              <a:lnSpc>
                <a:spcPct val="101000"/>
              </a:lnSpc>
              <a:spcBef>
                <a:spcPct val="0"/>
              </a:spcBef>
              <a:spcAft>
                <a:spcPct val="0"/>
              </a:spcAft>
            </a:pPr>
            <a:r>
              <a:rPr lang="en-US" altLang="zh-CN" sz="1600">
                <a:solidFill>
                  <a:srgbClr val="000000"/>
                </a:solidFill>
                <a:latin typeface="Arial" panose="020B0604020202020204"/>
                <a:ea typeface="Arial" panose="020B0604020202020204"/>
              </a:rPr>
              <a:t> </a:t>
            </a:r>
            <a:endParaRPr lang="en-US" altLang="zh-CN" sz="1600">
              <a:solidFill>
                <a:srgbClr val="000000"/>
              </a:solidFill>
              <a:latin typeface="Arial" panose="020B0604020202020204"/>
              <a:ea typeface="Arial" panose="020B0604020202020204"/>
            </a:endParaRPr>
          </a:p>
        </p:txBody>
      </p:sp>
      <p:cxnSp>
        <p:nvCxnSpPr>
          <p:cNvPr id="16" name="直接连接符 15"/>
          <p:cNvCxnSpPr/>
          <p:nvPr/>
        </p:nvCxnSpPr>
        <p:spPr>
          <a:xfrm flipV="1">
            <a:off x="3063063" y="3273881"/>
            <a:ext cx="788670" cy="571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882463" y="3285311"/>
            <a:ext cx="163449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333698" y="3786326"/>
            <a:ext cx="1057910" cy="952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图片 13" descr="4ZJBZVNJO_A2QQGD4Y51]D1"/>
          <p:cNvPicPr>
            <a:picLocks noChangeAspect="1"/>
          </p:cNvPicPr>
          <p:nvPr/>
        </p:nvPicPr>
        <p:blipFill>
          <a:blip r:embed="rId2"/>
          <a:stretch>
            <a:fillRect/>
          </a:stretch>
        </p:blipFill>
        <p:spPr>
          <a:xfrm>
            <a:off x="182245" y="3913505"/>
            <a:ext cx="11826240" cy="2760980"/>
          </a:xfrm>
          <a:prstGeom prst="rect">
            <a:avLst/>
          </a:prstGeom>
        </p:spPr>
      </p:pic>
      <p:sp>
        <p:nvSpPr>
          <p:cNvPr id="15" name="矩形 14"/>
          <p:cNvSpPr/>
          <p:nvPr/>
        </p:nvSpPr>
        <p:spPr>
          <a:xfrm>
            <a:off x="7738110" y="3865880"/>
            <a:ext cx="1560830" cy="1198880"/>
          </a:xfrm>
          <a:prstGeom prst="rect">
            <a:avLst/>
          </a:prstGeom>
          <a:noFill/>
          <a:ln>
            <a:noFill/>
          </a:ln>
        </p:spPr>
        <p:txBody>
          <a:bodyPr wrap="none" rtlCol="0" anchor="t">
            <a:spAutoFit/>
          </a:bodyPr>
          <a:p>
            <a:pPr algn="ctr"/>
            <a:r>
              <a:rPr lang="en-US" altLang="zh-CN" sz="7200" b="1">
                <a:ln w="15875"/>
                <a:gradFill>
                  <a:gsLst>
                    <a:gs pos="0">
                      <a:schemeClr val="accent1"/>
                    </a:gs>
                    <a:gs pos="100000">
                      <a:schemeClr val="accent6"/>
                    </a:gs>
                  </a:gsLst>
                  <a:lin ang="2700000" scaled="0"/>
                </a:gradFill>
                <a:effectLst/>
              </a:rPr>
              <a:t>3</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ox(in)">
                                      <p:cBhvr>
                                        <p:cTn id="20" dur="2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linds(horizont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0" y="-635"/>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pic>
        <p:nvPicPr>
          <p:cNvPr id="4" name="图片 3" descr="I4$Y`6U)N27M6E7K%ADX09C"/>
          <p:cNvPicPr>
            <a:picLocks noChangeAspect="1"/>
          </p:cNvPicPr>
          <p:nvPr/>
        </p:nvPicPr>
        <p:blipFill>
          <a:blip r:embed="rId2"/>
          <a:stretch>
            <a:fillRect/>
          </a:stretch>
        </p:blipFill>
        <p:spPr>
          <a:xfrm>
            <a:off x="182245" y="182880"/>
            <a:ext cx="11805920" cy="2231390"/>
          </a:xfrm>
          <a:prstGeom prst="rect">
            <a:avLst/>
          </a:prstGeom>
        </p:spPr>
      </p:pic>
      <p:pic>
        <p:nvPicPr>
          <p:cNvPr id="10" name="图片 9" descr=")DOW1%RHLW7SI1~H(}@(1$3"/>
          <p:cNvPicPr>
            <a:picLocks noChangeAspect="1"/>
          </p:cNvPicPr>
          <p:nvPr/>
        </p:nvPicPr>
        <p:blipFill>
          <a:blip r:embed="rId3"/>
          <a:stretch>
            <a:fillRect/>
          </a:stretch>
        </p:blipFill>
        <p:spPr>
          <a:xfrm>
            <a:off x="182245" y="2035175"/>
            <a:ext cx="11825605" cy="2544445"/>
          </a:xfrm>
          <a:prstGeom prst="rect">
            <a:avLst/>
          </a:prstGeom>
        </p:spPr>
      </p:pic>
      <p:pic>
        <p:nvPicPr>
          <p:cNvPr id="11" name="图片 10" descr="DFNS`[J@A`2UP7F[R%SI~@I"/>
          <p:cNvPicPr>
            <a:picLocks noChangeAspect="1"/>
          </p:cNvPicPr>
          <p:nvPr/>
        </p:nvPicPr>
        <p:blipFill>
          <a:blip r:embed="rId4"/>
          <a:stretch>
            <a:fillRect/>
          </a:stretch>
        </p:blipFill>
        <p:spPr>
          <a:xfrm>
            <a:off x="182245" y="4693920"/>
            <a:ext cx="11826240" cy="1980565"/>
          </a:xfrm>
          <a:prstGeom prst="rect">
            <a:avLst/>
          </a:prstGeom>
        </p:spPr>
      </p:pic>
      <p:sp>
        <p:nvSpPr>
          <p:cNvPr id="15" name="矩形 14"/>
          <p:cNvSpPr/>
          <p:nvPr/>
        </p:nvSpPr>
        <p:spPr>
          <a:xfrm>
            <a:off x="9486265" y="956310"/>
            <a:ext cx="1560830" cy="1198880"/>
          </a:xfrm>
          <a:prstGeom prst="rect">
            <a:avLst/>
          </a:prstGeom>
          <a:noFill/>
          <a:ln>
            <a:noFill/>
          </a:ln>
        </p:spPr>
        <p:txBody>
          <a:bodyPr wrap="none" rtlCol="0" anchor="t">
            <a:spAutoFit/>
          </a:bodyPr>
          <a:p>
            <a:pPr algn="ctr"/>
            <a:r>
              <a:rPr lang="en-US" altLang="zh-CN" sz="7200" b="1">
                <a:ln w="15875"/>
                <a:gradFill>
                  <a:gsLst>
                    <a:gs pos="0">
                      <a:schemeClr val="accent1"/>
                    </a:gs>
                    <a:gs pos="100000">
                      <a:schemeClr val="accent6"/>
                    </a:gs>
                  </a:gsLst>
                  <a:lin ang="2700000" scaled="0"/>
                </a:gradFill>
                <a:effectLst/>
              </a:rPr>
              <a:t>2</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
        <p:nvSpPr>
          <p:cNvPr id="13" name="矩形 12"/>
          <p:cNvSpPr/>
          <p:nvPr/>
        </p:nvSpPr>
        <p:spPr>
          <a:xfrm>
            <a:off x="9486265" y="3380740"/>
            <a:ext cx="1560830" cy="1198880"/>
          </a:xfrm>
          <a:prstGeom prst="rect">
            <a:avLst/>
          </a:prstGeom>
          <a:noFill/>
          <a:ln>
            <a:noFill/>
          </a:ln>
        </p:spPr>
        <p:txBody>
          <a:bodyPr wrap="none" rtlCol="0" anchor="t">
            <a:spAutoFit/>
          </a:bodyPr>
          <a:p>
            <a:pPr algn="ctr"/>
            <a:r>
              <a:rPr lang="en-US" altLang="zh-CN" sz="7200" b="1">
                <a:ln w="15875"/>
                <a:gradFill>
                  <a:gsLst>
                    <a:gs pos="0">
                      <a:schemeClr val="accent1"/>
                    </a:gs>
                    <a:gs pos="100000">
                      <a:schemeClr val="accent6"/>
                    </a:gs>
                  </a:gsLst>
                  <a:lin ang="2700000" scaled="0"/>
                </a:gradFill>
                <a:effectLst/>
              </a:rPr>
              <a:t>4</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
        <p:nvSpPr>
          <p:cNvPr id="14" name="矩形 13"/>
          <p:cNvSpPr/>
          <p:nvPr/>
        </p:nvSpPr>
        <p:spPr>
          <a:xfrm>
            <a:off x="9486265" y="5475605"/>
            <a:ext cx="1560830" cy="1198880"/>
          </a:xfrm>
          <a:prstGeom prst="rect">
            <a:avLst/>
          </a:prstGeom>
          <a:noFill/>
          <a:ln>
            <a:noFill/>
          </a:ln>
        </p:spPr>
        <p:txBody>
          <a:bodyPr wrap="none" rtlCol="0" anchor="t">
            <a:spAutoFit/>
          </a:bodyPr>
          <a:p>
            <a:pPr algn="ctr"/>
            <a:r>
              <a:rPr lang="en-US" altLang="zh-CN" sz="7200" b="1">
                <a:ln w="15875"/>
                <a:gradFill>
                  <a:gsLst>
                    <a:gs pos="0">
                      <a:schemeClr val="accent1"/>
                    </a:gs>
                    <a:gs pos="100000">
                      <a:schemeClr val="accent6"/>
                    </a:gs>
                  </a:gsLst>
                  <a:lin ang="2700000" scaled="0"/>
                </a:gradFill>
                <a:effectLst/>
              </a:rPr>
              <a:t>3</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3" grpId="0"/>
      <p:bldP spid="13" grpId="1"/>
      <p:bldP spid="14" grpId="0"/>
      <p:bldP spid="14"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182245" y="182880"/>
            <a:ext cx="11665585" cy="3538220"/>
          </a:xfrm>
          <a:prstGeom prst="rect">
            <a:avLst/>
          </a:prstGeom>
          <a:noFill/>
        </p:spPr>
        <p:txBody>
          <a:bodyPr wrap="square" rtlCol="0">
            <a:spAutoFit/>
          </a:bodyPr>
          <a:p>
            <a:r>
              <a:rPr lang="zh-CN" altLang="en-US" sz="3200">
                <a:latin typeface="+mn-ea"/>
                <a:cs typeface="+mn-ea"/>
              </a:rPr>
              <a:t>材料三</a:t>
            </a:r>
            <a:r>
              <a:rPr lang="en-US" altLang="zh-CN" sz="3200">
                <a:latin typeface="+mn-ea"/>
                <a:cs typeface="+mn-ea"/>
              </a:rPr>
              <a:t> </a:t>
            </a:r>
            <a:r>
              <a:rPr lang="en-US" altLang="zh-CN" sz="3200" b="1">
                <a:latin typeface="+mn-ea"/>
                <a:cs typeface="+mn-ea"/>
              </a:rPr>
              <a:t>为适应诸侯间激烈的兼并战争的需要</a:t>
            </a:r>
            <a:r>
              <a:rPr lang="zh-CN" altLang="en-US" sz="3200" b="1">
                <a:latin typeface="+mn-ea"/>
                <a:cs typeface="+mn-ea"/>
              </a:rPr>
              <a:t>，</a:t>
            </a:r>
            <a:r>
              <a:rPr lang="en-US" altLang="zh-CN" sz="3200" b="1">
                <a:latin typeface="+mn-ea"/>
                <a:cs typeface="+mn-ea"/>
              </a:rPr>
              <a:t>不仅需要兴修水利设施来带动农业的发展</a:t>
            </a:r>
            <a:r>
              <a:rPr lang="zh-CN" altLang="en-US" sz="3200" b="1">
                <a:latin typeface="+mn-ea"/>
                <a:cs typeface="+mn-ea"/>
              </a:rPr>
              <a:t>，</a:t>
            </a:r>
            <a:r>
              <a:rPr lang="en-US" altLang="zh-CN" sz="3200" b="1">
                <a:latin typeface="+mn-ea"/>
                <a:cs typeface="+mn-ea"/>
              </a:rPr>
              <a:t>而且规模宏大的水利工程还往往成为克敌制胜的重要法宝，甚至连原本用于防涝减害的堤防工程 、 农田水利工程等也附带有强大的军事功能 ， 在必要时可以水代 兵来攻击敌国</a:t>
            </a:r>
            <a:r>
              <a:rPr lang="zh-CN" altLang="en-US" sz="3200" b="1">
                <a:latin typeface="+mn-ea"/>
                <a:cs typeface="+mn-ea"/>
              </a:rPr>
              <a:t>，</a:t>
            </a:r>
            <a:r>
              <a:rPr lang="en-US" altLang="zh-CN" sz="3200" b="1">
                <a:latin typeface="+mn-ea"/>
                <a:cs typeface="+mn-ea"/>
              </a:rPr>
              <a:t>或以战略缓冲而疲耗敌国，从而实现阻挡、迟滞外敌入侵的作用。</a:t>
            </a:r>
            <a:endParaRPr lang="en-US" altLang="zh-CN" sz="3200" b="1">
              <a:latin typeface="+mn-ea"/>
              <a:cs typeface="+mn-ea"/>
            </a:endParaRPr>
          </a:p>
          <a:p>
            <a:pPr algn="r"/>
            <a:r>
              <a:rPr lang="en-US" altLang="zh-CN" sz="3200">
                <a:latin typeface="+mn-ea"/>
                <a:cs typeface="+mn-ea"/>
              </a:rPr>
              <a:t>——卢勇《水利勃兴与大国崛起》</a:t>
            </a:r>
            <a:endParaRPr lang="en-US" altLang="zh-CN" sz="3200">
              <a:latin typeface="+mn-ea"/>
              <a:cs typeface="+mn-ea"/>
            </a:endParaRPr>
          </a:p>
        </p:txBody>
      </p:sp>
      <p:grpSp>
        <p:nvGrpSpPr>
          <p:cNvPr id="6" name="组合 5"/>
          <p:cNvGrpSpPr/>
          <p:nvPr/>
        </p:nvGrpSpPr>
        <p:grpSpPr>
          <a:xfrm>
            <a:off x="0" y="-635"/>
            <a:ext cx="12214860" cy="6858000"/>
            <a:chOff x="1" y="0"/>
            <a:chExt cx="19236" cy="10800"/>
          </a:xfrm>
        </p:grpSpPr>
        <p:pic>
          <p:nvPicPr>
            <p:cNvPr id="7" name="图片 6"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8" name="图片 7"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10" name="图片 9"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1" name="文本框 10"/>
          <p:cNvSpPr txBox="1"/>
          <p:nvPr/>
        </p:nvSpPr>
        <p:spPr>
          <a:xfrm>
            <a:off x="182245" y="3792855"/>
            <a:ext cx="11816080" cy="1213485"/>
          </a:xfrm>
          <a:prstGeom prst="rect">
            <a:avLst/>
          </a:prstGeom>
        </p:spPr>
        <p:txBody>
          <a:bodyPr wrap="square">
            <a:spAutoFit/>
          </a:bodyPr>
          <a:p>
            <a:pPr marL="56515" indent="0" algn="l" defTabSz="266700" eaLnBrk="0" fontAlgn="base">
              <a:lnSpc>
                <a:spcPct val="114000"/>
              </a:lnSpc>
              <a:spcBef>
                <a:spcPts val="400"/>
              </a:spcBef>
              <a:spcAft>
                <a:spcPct val="0"/>
              </a:spcAft>
            </a:pPr>
            <a:r>
              <a:rPr lang="en-US" altLang="zh-CN" sz="3200" b="1">
                <a:solidFill>
                  <a:srgbClr val="000000"/>
                </a:solidFill>
                <a:latin typeface="楷体" panose="02010609060101010101" charset="-122"/>
                <a:ea typeface="楷体" panose="02010609060101010101" charset="-122"/>
                <a:cs typeface="楷体" panose="02010609060101010101" charset="-122"/>
              </a:rPr>
              <a:t>(3)</a:t>
            </a:r>
            <a:r>
              <a:rPr lang="zh-CN" altLang="en-US" sz="3200" b="1">
                <a:solidFill>
                  <a:srgbClr val="000000"/>
                </a:solidFill>
                <a:latin typeface="楷体" panose="02010609060101010101" charset="-122"/>
                <a:ea typeface="楷体" panose="02010609060101010101" charset="-122"/>
                <a:cs typeface="楷体" panose="02010609060101010101" charset="-122"/>
              </a:rPr>
              <a:t>据材料三，简述水利工程修建的作用。结合所学知识，写出秦国修建的水利工程名称。</a:t>
            </a:r>
            <a:r>
              <a:rPr lang="en-US" altLang="zh-CN" sz="3200" b="1">
                <a:solidFill>
                  <a:srgbClr val="000000"/>
                </a:solidFill>
                <a:latin typeface="楷体" panose="02010609060101010101" charset="-122"/>
                <a:ea typeface="楷体" panose="02010609060101010101" charset="-122"/>
                <a:cs typeface="楷体" panose="02010609060101010101" charset="-122"/>
              </a:rPr>
              <a:t>(4</a:t>
            </a:r>
            <a:r>
              <a:rPr lang="zh-CN" altLang="en-US" sz="3200" b="1">
                <a:solidFill>
                  <a:srgbClr val="000000"/>
                </a:solidFill>
                <a:latin typeface="楷体" panose="02010609060101010101" charset="-122"/>
                <a:ea typeface="楷体" panose="02010609060101010101" charset="-122"/>
                <a:cs typeface="楷体" panose="02010609060101010101" charset="-122"/>
              </a:rPr>
              <a:t>分</a:t>
            </a:r>
            <a:r>
              <a:rPr lang="en-US" altLang="zh-CN" sz="3200" b="1">
                <a:solidFill>
                  <a:srgbClr val="000000"/>
                </a:solidFill>
                <a:latin typeface="楷体" panose="02010609060101010101" charset="-122"/>
                <a:ea typeface="楷体" panose="02010609060101010101" charset="-122"/>
                <a:cs typeface="楷体" panose="02010609060101010101" charset="-122"/>
              </a:rPr>
              <a:t>)</a:t>
            </a:r>
            <a:endParaRPr lang="en-US" altLang="zh-CN" sz="3200" b="1">
              <a:solidFill>
                <a:srgbClr val="000000"/>
              </a:solidFill>
              <a:latin typeface="楷体" panose="02010609060101010101" charset="-122"/>
              <a:ea typeface="楷体" panose="02010609060101010101" charset="-122"/>
              <a:cs typeface="楷体" panose="02010609060101010101" charset="-122"/>
            </a:endParaRPr>
          </a:p>
        </p:txBody>
      </p:sp>
      <p:cxnSp>
        <p:nvCxnSpPr>
          <p:cNvPr id="16" name="直接连接符 15"/>
          <p:cNvCxnSpPr/>
          <p:nvPr/>
        </p:nvCxnSpPr>
        <p:spPr>
          <a:xfrm flipV="1">
            <a:off x="947243" y="4390846"/>
            <a:ext cx="1666875" cy="1143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3016073" y="4385131"/>
            <a:ext cx="788670" cy="571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6690183" y="4379416"/>
            <a:ext cx="788670" cy="571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90348" y="4957266"/>
            <a:ext cx="3594100" cy="4889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0" y="-635"/>
            <a:ext cx="12214860" cy="6858000"/>
            <a:chOff x="1" y="0"/>
            <a:chExt cx="19236" cy="10800"/>
          </a:xfrm>
        </p:grpSpPr>
        <p:pic>
          <p:nvPicPr>
            <p:cNvPr id="7" name="图片 6"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8" name="图片 7"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10" name="图片 9"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pic>
        <p:nvPicPr>
          <p:cNvPr id="4" name="图片 3" descr="W%AV5Z([1GLUC%~}ASI[34V"/>
          <p:cNvPicPr>
            <a:picLocks noChangeAspect="1"/>
          </p:cNvPicPr>
          <p:nvPr/>
        </p:nvPicPr>
        <p:blipFill>
          <a:blip r:embed="rId2"/>
          <a:stretch>
            <a:fillRect/>
          </a:stretch>
        </p:blipFill>
        <p:spPr>
          <a:xfrm>
            <a:off x="182245" y="182245"/>
            <a:ext cx="11825605" cy="2978785"/>
          </a:xfrm>
          <a:prstGeom prst="rect">
            <a:avLst/>
          </a:prstGeom>
        </p:spPr>
      </p:pic>
      <p:pic>
        <p:nvPicPr>
          <p:cNvPr id="5" name="图片 4" descr="3D75EE@LPBTA)`0BR9WJM7X"/>
          <p:cNvPicPr>
            <a:picLocks noChangeAspect="1"/>
          </p:cNvPicPr>
          <p:nvPr/>
        </p:nvPicPr>
        <p:blipFill>
          <a:blip r:embed="rId3"/>
          <a:stretch>
            <a:fillRect/>
          </a:stretch>
        </p:blipFill>
        <p:spPr>
          <a:xfrm>
            <a:off x="182245" y="3176905"/>
            <a:ext cx="11817350" cy="3497580"/>
          </a:xfrm>
          <a:prstGeom prst="rect">
            <a:avLst/>
          </a:prstGeom>
        </p:spPr>
      </p:pic>
      <p:sp>
        <p:nvSpPr>
          <p:cNvPr id="13" name="矩形 12"/>
          <p:cNvSpPr/>
          <p:nvPr/>
        </p:nvSpPr>
        <p:spPr>
          <a:xfrm>
            <a:off x="9353550" y="1340485"/>
            <a:ext cx="1759585" cy="1387475"/>
          </a:xfrm>
          <a:prstGeom prst="rect">
            <a:avLst/>
          </a:prstGeom>
          <a:noFill/>
          <a:ln>
            <a:noFill/>
          </a:ln>
        </p:spPr>
        <p:txBody>
          <a:bodyPr wrap="none" rtlCol="0" anchor="t">
            <a:noAutofit/>
          </a:bodyPr>
          <a:p>
            <a:pPr algn="ctr"/>
            <a:r>
              <a:rPr lang="en-US" altLang="zh-CN" sz="7200" b="1">
                <a:ln w="15875"/>
                <a:gradFill>
                  <a:gsLst>
                    <a:gs pos="0">
                      <a:schemeClr val="accent1"/>
                    </a:gs>
                    <a:gs pos="100000">
                      <a:schemeClr val="accent6"/>
                    </a:gs>
                  </a:gsLst>
                  <a:lin ang="2700000" scaled="0"/>
                </a:gradFill>
                <a:effectLst/>
              </a:rPr>
              <a:t>4</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
        <p:nvSpPr>
          <p:cNvPr id="11" name="矩形 10"/>
          <p:cNvSpPr/>
          <p:nvPr/>
        </p:nvSpPr>
        <p:spPr>
          <a:xfrm>
            <a:off x="9353550" y="4316730"/>
            <a:ext cx="1759585" cy="1350010"/>
          </a:xfrm>
          <a:prstGeom prst="rect">
            <a:avLst/>
          </a:prstGeom>
          <a:noFill/>
          <a:ln>
            <a:noFill/>
          </a:ln>
        </p:spPr>
        <p:txBody>
          <a:bodyPr wrap="none" rtlCol="0" anchor="t">
            <a:noAutofit/>
          </a:bodyPr>
          <a:p>
            <a:pPr algn="ctr"/>
            <a:r>
              <a:rPr lang="en-US" altLang="zh-CN" sz="7200" b="1">
                <a:ln w="15875"/>
                <a:gradFill>
                  <a:gsLst>
                    <a:gs pos="0">
                      <a:schemeClr val="accent1"/>
                    </a:gs>
                    <a:gs pos="100000">
                      <a:schemeClr val="accent6"/>
                    </a:gs>
                  </a:gsLst>
                  <a:lin ang="2700000" scaled="0"/>
                </a:gradFill>
                <a:effectLst/>
              </a:rPr>
              <a:t>2</a:t>
            </a:r>
            <a:r>
              <a:rPr lang="zh-CN" altLang="en-US" sz="7200" b="1">
                <a:ln w="15875"/>
                <a:gradFill>
                  <a:gsLst>
                    <a:gs pos="0">
                      <a:schemeClr val="accent1"/>
                    </a:gs>
                    <a:gs pos="100000">
                      <a:schemeClr val="accent6"/>
                    </a:gs>
                  </a:gsLst>
                  <a:lin ang="2700000" scaled="0"/>
                </a:gradFill>
                <a:effectLst/>
              </a:rPr>
              <a:t>分</a:t>
            </a:r>
            <a:endParaRPr lang="zh-CN" altLang="en-US" sz="72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1" grpId="0"/>
      <p:bldP spid="11"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0" y="-635"/>
            <a:ext cx="12214860" cy="6858000"/>
            <a:chOff x="1" y="0"/>
            <a:chExt cx="19236" cy="10800"/>
          </a:xfrm>
        </p:grpSpPr>
        <p:pic>
          <p:nvPicPr>
            <p:cNvPr id="7" name="图片 6"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8" name="图片 7"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10" name="图片 9"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4" name="文本框 3"/>
          <p:cNvSpPr txBox="1"/>
          <p:nvPr/>
        </p:nvSpPr>
        <p:spPr>
          <a:xfrm>
            <a:off x="182245" y="182880"/>
            <a:ext cx="11824970" cy="2149475"/>
          </a:xfrm>
          <a:prstGeom prst="rect">
            <a:avLst/>
          </a:prstGeom>
        </p:spPr>
        <p:txBody>
          <a:bodyPr wrap="square">
            <a:spAutoFit/>
          </a:bodyPr>
          <a:p>
            <a:pPr marL="0" indent="0" algn="just" defTabSz="266700" eaLnBrk="0" fontAlgn="base">
              <a:lnSpc>
                <a:spcPct val="126000"/>
              </a:lnSpc>
              <a:spcBef>
                <a:spcPts val="400"/>
              </a:spcBef>
              <a:spcAft>
                <a:spcPct val="0"/>
              </a:spcAft>
            </a:pPr>
            <a:r>
              <a:rPr lang="zh-CN" altLang="en-US" sz="2800">
                <a:solidFill>
                  <a:srgbClr val="000000"/>
                </a:solidFill>
                <a:latin typeface="+mn-ea"/>
                <a:cs typeface="+mn-ea"/>
              </a:rPr>
              <a:t>材料一</a:t>
            </a:r>
            <a:r>
              <a:rPr lang="en-US" altLang="zh-CN" sz="2800" b="1">
                <a:solidFill>
                  <a:srgbClr val="000000"/>
                </a:solidFill>
                <a:latin typeface="+mn-ea"/>
                <a:cs typeface="+mn-ea"/>
              </a:rPr>
              <a:t>  </a:t>
            </a:r>
            <a:r>
              <a:rPr lang="zh-CN" altLang="en-US" sz="2800" b="1">
                <a:solidFill>
                  <a:srgbClr val="000000"/>
                </a:solidFill>
                <a:latin typeface="+mn-ea"/>
                <a:cs typeface="+mn-ea"/>
              </a:rPr>
              <a:t>随着社会变革的深入，士人的分化最先体现在思想上，各执己见，没有官方干预、先验命题和标准答案，切入的角度和开出的方案却是千差万别，从而造就了古代思想史上最为夺目的时期。</a:t>
            </a:r>
            <a:endParaRPr lang="zh-CN" altLang="en-US" sz="2800" b="1">
              <a:solidFill>
                <a:srgbClr val="000000"/>
              </a:solidFill>
              <a:latin typeface="+mn-ea"/>
              <a:cs typeface="+mn-ea"/>
            </a:endParaRPr>
          </a:p>
          <a:p>
            <a:pPr marL="0" indent="0" algn="r" defTabSz="266700" eaLnBrk="0" fontAlgn="base">
              <a:spcBef>
                <a:spcPct val="0"/>
              </a:spcBef>
              <a:spcAft>
                <a:spcPct val="0"/>
              </a:spcAft>
            </a:pPr>
            <a:r>
              <a:rPr lang="en-US" altLang="zh-CN" sz="2800" b="1">
                <a:solidFill>
                  <a:srgbClr val="000000"/>
                </a:solidFill>
                <a:latin typeface="+mn-ea"/>
                <a:cs typeface="+mn-ea"/>
              </a:rPr>
              <a:t>  </a:t>
            </a:r>
            <a:r>
              <a:rPr lang="en-US" altLang="zh-CN" sz="2800">
                <a:solidFill>
                  <a:srgbClr val="000000"/>
                </a:solidFill>
                <a:latin typeface="+mn-ea"/>
                <a:cs typeface="+mn-ea"/>
              </a:rPr>
              <a:t>——</a:t>
            </a:r>
            <a:r>
              <a:rPr lang="zh-CN" altLang="en-US" sz="2800">
                <a:solidFill>
                  <a:srgbClr val="000000"/>
                </a:solidFill>
                <a:latin typeface="+mn-ea"/>
                <a:cs typeface="+mn-ea"/>
              </a:rPr>
              <a:t>摘编自中国历史研究院</a:t>
            </a:r>
            <a:r>
              <a:rPr lang="en-US" altLang="zh-CN" sz="2800">
                <a:solidFill>
                  <a:srgbClr val="000000"/>
                </a:solidFill>
                <a:latin typeface="+mn-ea"/>
                <a:cs typeface="+mn-ea"/>
              </a:rPr>
              <a:t>《</a:t>
            </a:r>
            <a:r>
              <a:rPr lang="zh-CN" altLang="en-US" sz="2800">
                <a:solidFill>
                  <a:srgbClr val="000000"/>
                </a:solidFill>
                <a:latin typeface="+mn-ea"/>
                <a:cs typeface="+mn-ea"/>
              </a:rPr>
              <a:t>中华文明史简明读本</a:t>
            </a:r>
            <a:r>
              <a:rPr lang="en-US" altLang="zh-CN" sz="2800">
                <a:solidFill>
                  <a:srgbClr val="000000"/>
                </a:solidFill>
                <a:latin typeface="+mn-ea"/>
                <a:cs typeface="+mn-ea"/>
              </a:rPr>
              <a:t>》</a:t>
            </a:r>
            <a:r>
              <a:rPr lang="en-US" altLang="zh-CN" sz="1600">
                <a:solidFill>
                  <a:srgbClr val="000000"/>
                </a:solidFill>
                <a:latin typeface="楷体" panose="02010609060101010101" charset="-122"/>
                <a:ea typeface="楷体" panose="02010609060101010101" charset="-122"/>
              </a:rPr>
              <a:t> </a:t>
            </a:r>
            <a:endParaRPr lang="en-US" altLang="zh-CN" sz="1600">
              <a:solidFill>
                <a:srgbClr val="000000"/>
              </a:solidFill>
              <a:latin typeface="楷体" panose="02010609060101010101" charset="-122"/>
              <a:ea typeface="楷体" panose="02010609060101010101" charset="-122"/>
            </a:endParaRPr>
          </a:p>
        </p:txBody>
      </p:sp>
      <p:sp>
        <p:nvSpPr>
          <p:cNvPr id="5" name="文本框 4"/>
          <p:cNvSpPr txBox="1"/>
          <p:nvPr/>
        </p:nvSpPr>
        <p:spPr>
          <a:xfrm>
            <a:off x="182245" y="2332355"/>
            <a:ext cx="11826240" cy="1814830"/>
          </a:xfrm>
          <a:prstGeom prst="rect">
            <a:avLst/>
          </a:prstGeom>
          <a:noFill/>
        </p:spPr>
        <p:txBody>
          <a:bodyPr wrap="square" rtlCol="0">
            <a:spAutoFit/>
          </a:bodyPr>
          <a:p>
            <a:r>
              <a:rPr lang="zh-CN" altLang="en-US" sz="2800">
                <a:latin typeface="+mn-ea"/>
                <a:cs typeface="+mn-ea"/>
              </a:rPr>
              <a:t>材料二</a:t>
            </a:r>
            <a:r>
              <a:rPr lang="en-US" altLang="zh-CN" sz="2800" b="1">
                <a:latin typeface="+mn-ea"/>
                <a:cs typeface="+mn-ea"/>
              </a:rPr>
              <a:t> 商鞅变法集变革之大成，推行自由的土地制度，把诸侯国内部的旧贵族阶层一扫而空，血统不再是地位的保障，事功才是上升的阶梯。大一统成为未来中国不可逆转的方向 。</a:t>
            </a:r>
            <a:endParaRPr lang="en-US" altLang="zh-CN" sz="2800" b="1">
              <a:latin typeface="+mn-ea"/>
              <a:cs typeface="+mn-ea"/>
            </a:endParaRPr>
          </a:p>
          <a:p>
            <a:pPr algn="r"/>
            <a:r>
              <a:rPr lang="en-US" altLang="zh-CN" sz="2800">
                <a:latin typeface="+mn-ea"/>
                <a:cs typeface="+mn-ea"/>
              </a:rPr>
              <a:t>——摘编自施展《枢纽——3000年的中国》</a:t>
            </a:r>
            <a:endParaRPr lang="en-US" altLang="zh-CN" sz="2800">
              <a:latin typeface="+mn-ea"/>
              <a:cs typeface="+mn-ea"/>
            </a:endParaRPr>
          </a:p>
        </p:txBody>
      </p:sp>
      <p:sp>
        <p:nvSpPr>
          <p:cNvPr id="11" name="文本框 10"/>
          <p:cNvSpPr txBox="1"/>
          <p:nvPr/>
        </p:nvSpPr>
        <p:spPr>
          <a:xfrm>
            <a:off x="192405" y="3997960"/>
            <a:ext cx="11816080" cy="2676525"/>
          </a:xfrm>
          <a:prstGeom prst="rect">
            <a:avLst/>
          </a:prstGeom>
          <a:noFill/>
        </p:spPr>
        <p:txBody>
          <a:bodyPr wrap="square" rtlCol="0">
            <a:spAutoFit/>
          </a:bodyPr>
          <a:p>
            <a:r>
              <a:rPr lang="zh-CN" altLang="en-US" sz="2800">
                <a:latin typeface="+mn-ea"/>
                <a:cs typeface="+mn-ea"/>
              </a:rPr>
              <a:t>材料三</a:t>
            </a:r>
            <a:r>
              <a:rPr lang="en-US" altLang="zh-CN" sz="2800">
                <a:latin typeface="+mn-ea"/>
                <a:cs typeface="+mn-ea"/>
              </a:rPr>
              <a:t> </a:t>
            </a:r>
            <a:r>
              <a:rPr lang="en-US" altLang="zh-CN" sz="2800" b="1">
                <a:latin typeface="+mn-ea"/>
                <a:cs typeface="+mn-ea"/>
              </a:rPr>
              <a:t>为适应诸侯间激烈的兼并战争的需要</a:t>
            </a:r>
            <a:r>
              <a:rPr lang="zh-CN" altLang="en-US" sz="2800" b="1">
                <a:latin typeface="+mn-ea"/>
                <a:cs typeface="+mn-ea"/>
              </a:rPr>
              <a:t>，</a:t>
            </a:r>
            <a:r>
              <a:rPr lang="en-US" altLang="zh-CN" sz="2800" b="1">
                <a:latin typeface="+mn-ea"/>
                <a:cs typeface="+mn-ea"/>
              </a:rPr>
              <a:t>不仅需要兴修水利设施来带动农业的发展</a:t>
            </a:r>
            <a:r>
              <a:rPr lang="zh-CN" altLang="en-US" sz="2800" b="1">
                <a:latin typeface="+mn-ea"/>
                <a:cs typeface="+mn-ea"/>
              </a:rPr>
              <a:t>，</a:t>
            </a:r>
            <a:r>
              <a:rPr lang="en-US" altLang="zh-CN" sz="2800" b="1">
                <a:latin typeface="+mn-ea"/>
                <a:cs typeface="+mn-ea"/>
              </a:rPr>
              <a:t>而且规模宏大的水利工程还往往成为克敌制胜的重要法宝，甚至连原本用于防涝减害的堤防工程 、 农田水利工程等也附带有强大的军事功能 ， 在必要时可以水代兵来攻击敌国</a:t>
            </a:r>
            <a:r>
              <a:rPr lang="zh-CN" altLang="en-US" sz="2800" b="1">
                <a:latin typeface="+mn-ea"/>
                <a:cs typeface="+mn-ea"/>
              </a:rPr>
              <a:t>，</a:t>
            </a:r>
            <a:r>
              <a:rPr lang="en-US" altLang="zh-CN" sz="2800" b="1">
                <a:latin typeface="+mn-ea"/>
                <a:cs typeface="+mn-ea"/>
              </a:rPr>
              <a:t>或以战略缓冲而疲耗敌国，从而实现阻挡、迟滞外敌入侵的作用。</a:t>
            </a:r>
            <a:endParaRPr lang="en-US" altLang="zh-CN" sz="2800" b="1">
              <a:latin typeface="+mn-ea"/>
              <a:cs typeface="+mn-ea"/>
            </a:endParaRPr>
          </a:p>
          <a:p>
            <a:pPr algn="r"/>
            <a:r>
              <a:rPr lang="en-US" altLang="zh-CN" sz="2800">
                <a:latin typeface="+mn-ea"/>
                <a:cs typeface="+mn-ea"/>
              </a:rPr>
              <a:t>——卢勇《水利勃兴与大国崛起》</a:t>
            </a:r>
            <a:endParaRPr lang="en-US" altLang="zh-CN" sz="2800">
              <a:latin typeface="+mn-ea"/>
              <a:cs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0" y="-635"/>
            <a:ext cx="12214860" cy="6858000"/>
            <a:chOff x="1" y="0"/>
            <a:chExt cx="19236" cy="10800"/>
          </a:xfrm>
        </p:grpSpPr>
        <p:pic>
          <p:nvPicPr>
            <p:cNvPr id="7" name="图片 6"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8" name="图片 7"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10" name="图片 9"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4" name="文本框 3"/>
          <p:cNvSpPr txBox="1"/>
          <p:nvPr/>
        </p:nvSpPr>
        <p:spPr>
          <a:xfrm>
            <a:off x="1064895" y="1518285"/>
            <a:ext cx="8870315" cy="583565"/>
          </a:xfrm>
          <a:prstGeom prst="rect">
            <a:avLst/>
          </a:prstGeom>
          <a:noFill/>
        </p:spPr>
        <p:txBody>
          <a:bodyPr wrap="square" rtlCol="0">
            <a:spAutoFit/>
          </a:bodyPr>
          <a:p>
            <a:r>
              <a:rPr lang="zh-CN" altLang="en-US" sz="3200" b="1"/>
              <a:t>材料一：社会变革推动了思想发展。</a:t>
            </a:r>
            <a:endParaRPr lang="zh-CN" altLang="en-US" sz="3200" b="1"/>
          </a:p>
        </p:txBody>
      </p:sp>
      <p:sp>
        <p:nvSpPr>
          <p:cNvPr id="5" name="文本框 4"/>
          <p:cNvSpPr txBox="1"/>
          <p:nvPr/>
        </p:nvSpPr>
        <p:spPr>
          <a:xfrm>
            <a:off x="1074420" y="2401570"/>
            <a:ext cx="7887970" cy="583565"/>
          </a:xfrm>
          <a:prstGeom prst="rect">
            <a:avLst/>
          </a:prstGeom>
          <a:noFill/>
        </p:spPr>
        <p:txBody>
          <a:bodyPr wrap="square" rtlCol="0">
            <a:spAutoFit/>
          </a:bodyPr>
          <a:p>
            <a:r>
              <a:rPr lang="zh-CN" altLang="en-US" sz="3200" b="1"/>
              <a:t>材料二：商鞅变法的措施和影响。</a:t>
            </a:r>
            <a:endParaRPr lang="zh-CN" altLang="en-US" sz="3200" b="1"/>
          </a:p>
        </p:txBody>
      </p:sp>
      <p:sp>
        <p:nvSpPr>
          <p:cNvPr id="12" name="文本框 11"/>
          <p:cNvSpPr txBox="1"/>
          <p:nvPr/>
        </p:nvSpPr>
        <p:spPr>
          <a:xfrm>
            <a:off x="1074420" y="3284855"/>
            <a:ext cx="6263005" cy="583565"/>
          </a:xfrm>
          <a:prstGeom prst="rect">
            <a:avLst/>
          </a:prstGeom>
          <a:noFill/>
        </p:spPr>
        <p:txBody>
          <a:bodyPr wrap="square" rtlCol="0">
            <a:spAutoFit/>
          </a:bodyPr>
          <a:p>
            <a:r>
              <a:rPr lang="zh-CN" altLang="en-US" sz="3200" b="1"/>
              <a:t>材料三：兴修水利的作用。</a:t>
            </a:r>
            <a:endParaRPr lang="zh-CN" altLang="en-US" sz="3200" b="1"/>
          </a:p>
        </p:txBody>
      </p:sp>
      <p:sp>
        <p:nvSpPr>
          <p:cNvPr id="13" name="文本框 12"/>
          <p:cNvSpPr txBox="1"/>
          <p:nvPr/>
        </p:nvSpPr>
        <p:spPr>
          <a:xfrm>
            <a:off x="542290" y="558800"/>
            <a:ext cx="11106150" cy="583565"/>
          </a:xfrm>
          <a:prstGeom prst="rect">
            <a:avLst/>
          </a:prstGeom>
        </p:spPr>
        <p:txBody>
          <a:bodyPr wrap="square">
            <a:spAutoFit/>
          </a:bodyPr>
          <a:p>
            <a:pPr marL="56515" indent="0" algn="l" defTabSz="266700" eaLnBrk="0" fontAlgn="base">
              <a:spcBef>
                <a:spcPts val="400"/>
              </a:spcBef>
              <a:spcAft>
                <a:spcPct val="0"/>
              </a:spcAft>
            </a:pPr>
            <a:r>
              <a:rPr lang="en-US" altLang="zh-CN" sz="3200" b="1">
                <a:solidFill>
                  <a:srgbClr val="000000"/>
                </a:solidFill>
                <a:latin typeface="楷体" panose="02010609060101010101" charset="-122"/>
                <a:ea typeface="楷体" panose="02010609060101010101" charset="-122"/>
                <a:cs typeface="楷体" panose="02010609060101010101" charset="-122"/>
              </a:rPr>
              <a:t>(4)</a:t>
            </a:r>
            <a:r>
              <a:rPr lang="zh-CN" altLang="en-US" sz="3200" b="1">
                <a:solidFill>
                  <a:srgbClr val="000000"/>
                </a:solidFill>
                <a:latin typeface="楷体" panose="02010609060101010101" charset="-122"/>
                <a:ea typeface="楷体" panose="02010609060101010101" charset="-122"/>
                <a:cs typeface="楷体" panose="02010609060101010101" charset="-122"/>
              </a:rPr>
              <a:t>综合上述材料，归纳战国时期社会变革的根本原因。</a:t>
            </a:r>
            <a:r>
              <a:rPr lang="en-US" altLang="zh-CN" sz="3200" b="1">
                <a:solidFill>
                  <a:srgbClr val="000000"/>
                </a:solidFill>
                <a:latin typeface="楷体" panose="02010609060101010101" charset="-122"/>
                <a:ea typeface="楷体" panose="02010609060101010101" charset="-122"/>
                <a:cs typeface="楷体" panose="02010609060101010101" charset="-122"/>
              </a:rPr>
              <a:t>(1</a:t>
            </a:r>
            <a:r>
              <a:rPr lang="zh-CN" altLang="en-US" sz="3200" b="1">
                <a:solidFill>
                  <a:srgbClr val="000000"/>
                </a:solidFill>
                <a:latin typeface="楷体" panose="02010609060101010101" charset="-122"/>
                <a:ea typeface="楷体" panose="02010609060101010101" charset="-122"/>
                <a:cs typeface="楷体" panose="02010609060101010101" charset="-122"/>
              </a:rPr>
              <a:t>分</a:t>
            </a:r>
            <a:r>
              <a:rPr lang="en-US" altLang="zh-CN" sz="3200" b="1">
                <a:solidFill>
                  <a:srgbClr val="000000"/>
                </a:solidFill>
                <a:latin typeface="楷体" panose="02010609060101010101" charset="-122"/>
                <a:ea typeface="楷体" panose="02010609060101010101" charset="-122"/>
                <a:cs typeface="楷体" panose="02010609060101010101" charset="-122"/>
              </a:rPr>
              <a:t>)</a:t>
            </a:r>
            <a:endParaRPr lang="en-US" altLang="zh-CN" sz="3200" b="1">
              <a:solidFill>
                <a:srgbClr val="000000"/>
              </a:solidFill>
              <a:latin typeface="楷体" panose="02010609060101010101" charset="-122"/>
              <a:ea typeface="楷体" panose="02010609060101010101" charset="-122"/>
              <a:cs typeface="楷体" panose="02010609060101010101" charset="-122"/>
            </a:endParaRPr>
          </a:p>
        </p:txBody>
      </p:sp>
      <p:sp>
        <p:nvSpPr>
          <p:cNvPr id="24" name="下箭头 23"/>
          <p:cNvSpPr/>
          <p:nvPr/>
        </p:nvSpPr>
        <p:spPr>
          <a:xfrm>
            <a:off x="7764780" y="1142365"/>
            <a:ext cx="481965" cy="1102995"/>
          </a:xfrm>
          <a:prstGeom prst="downArrow">
            <a:avLst>
              <a:gd name="adj1" fmla="val 49934"/>
              <a:gd name="adj2" fmla="val 50000"/>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6" name="直接连接符 15"/>
          <p:cNvCxnSpPr/>
          <p:nvPr/>
        </p:nvCxnSpPr>
        <p:spPr>
          <a:xfrm flipV="1">
            <a:off x="6579693" y="1141551"/>
            <a:ext cx="3865245" cy="635"/>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082155" y="2473325"/>
            <a:ext cx="4876165" cy="1568450"/>
          </a:xfrm>
          <a:prstGeom prst="rect">
            <a:avLst/>
          </a:prstGeom>
          <a:noFill/>
        </p:spPr>
        <p:txBody>
          <a:bodyPr wrap="square" rtlCol="0">
            <a:spAutoFit/>
          </a:bodyPr>
          <a:p>
            <a:r>
              <a:rPr lang="zh-CN" altLang="en-US" sz="3200" b="1">
                <a:latin typeface="楷体" panose="02010609060101010101" charset="-122"/>
                <a:ea typeface="楷体" panose="02010609060101010101" charset="-122"/>
              </a:rPr>
              <a:t>转换：商鞅变法的根本原因，也就是什么因素从本质上推动了商鞅变法？</a:t>
            </a:r>
            <a:endParaRPr lang="zh-CN" altLang="en-US" sz="3200" b="1">
              <a:latin typeface="楷体" panose="02010609060101010101" charset="-122"/>
              <a:ea typeface="楷体" panose="02010609060101010101" charset="-122"/>
            </a:endParaRPr>
          </a:p>
        </p:txBody>
      </p:sp>
      <p:sp>
        <p:nvSpPr>
          <p:cNvPr id="15" name="下箭头 14"/>
          <p:cNvSpPr/>
          <p:nvPr/>
        </p:nvSpPr>
        <p:spPr>
          <a:xfrm>
            <a:off x="8480425" y="4041775"/>
            <a:ext cx="481965" cy="886460"/>
          </a:xfrm>
          <a:prstGeom prst="downArrow">
            <a:avLst>
              <a:gd name="adj1" fmla="val 49934"/>
              <a:gd name="adj2" fmla="val 50000"/>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矩形 17"/>
          <p:cNvSpPr/>
          <p:nvPr/>
        </p:nvSpPr>
        <p:spPr>
          <a:xfrm>
            <a:off x="5166995" y="5203825"/>
            <a:ext cx="6481445" cy="953135"/>
          </a:xfrm>
          <a:prstGeom prst="rect">
            <a:avLst/>
          </a:prstGeom>
          <a:noFill/>
          <a:ln>
            <a:noFill/>
          </a:ln>
        </p:spPr>
        <p:txBody>
          <a:bodyPr wrap="square" rtlCol="0" anchor="t">
            <a:spAutoFit/>
          </a:bodyPr>
          <a:p>
            <a:pPr algn="l"/>
            <a:r>
              <a:rPr lang="zh-CN" altLang="en-US" sz="2800" b="1">
                <a:ln w="15875"/>
                <a:gradFill>
                  <a:gsLst>
                    <a:gs pos="0">
                      <a:schemeClr val="accent1"/>
                    </a:gs>
                    <a:gs pos="100000">
                      <a:schemeClr val="accent6"/>
                    </a:gs>
                  </a:gsLst>
                  <a:lin ang="2700000" scaled="0"/>
                </a:gradFill>
                <a:effectLst/>
              </a:rPr>
              <a:t>经济基础决定上层建筑，经济</a:t>
            </a:r>
            <a:r>
              <a:rPr lang="zh-CN" altLang="en-US" sz="2800" b="1">
                <a:ln w="15875"/>
                <a:gradFill>
                  <a:gsLst>
                    <a:gs pos="0">
                      <a:schemeClr val="accent1"/>
                    </a:gs>
                    <a:gs pos="100000">
                      <a:schemeClr val="accent6"/>
                    </a:gs>
                  </a:gsLst>
                  <a:lin ang="2700000" scaled="0"/>
                </a:gradFill>
                <a:effectLst/>
              </a:rPr>
              <a:t>决定政治。</a:t>
            </a:r>
            <a:endParaRPr lang="zh-CN" altLang="en-US" sz="2800" b="1">
              <a:ln w="15875"/>
              <a:gradFill>
                <a:gsLst>
                  <a:gs pos="0">
                    <a:schemeClr val="accent1"/>
                  </a:gs>
                  <a:gs pos="100000">
                    <a:schemeClr val="accent6"/>
                  </a:gs>
                </a:gsLst>
                <a:lin ang="2700000" scaled="0"/>
              </a:gradFill>
              <a:effectLst/>
            </a:endParaRPr>
          </a:p>
          <a:p>
            <a:pPr algn="l"/>
            <a:r>
              <a:rPr lang="zh-CN" altLang="en-US" sz="2800" b="1">
                <a:ln w="15875"/>
                <a:gradFill>
                  <a:gsLst>
                    <a:gs pos="0">
                      <a:schemeClr val="accent1"/>
                    </a:gs>
                    <a:gs pos="100000">
                      <a:schemeClr val="accent6"/>
                    </a:gs>
                  </a:gsLst>
                  <a:lin ang="2700000" scaled="0"/>
                </a:gradFill>
                <a:effectLst/>
              </a:rPr>
              <a:t>根本原因：社会</a:t>
            </a:r>
            <a:r>
              <a:rPr lang="zh-CN" altLang="en-US" sz="2800" b="1">
                <a:ln w="15875"/>
                <a:gradFill>
                  <a:gsLst>
                    <a:gs pos="0">
                      <a:schemeClr val="accent1"/>
                    </a:gs>
                    <a:gs pos="100000">
                      <a:schemeClr val="accent6"/>
                    </a:gs>
                  </a:gsLst>
                  <a:lin ang="2700000" scaled="0"/>
                </a:gradFill>
                <a:effectLst/>
              </a:rPr>
              <a:t>生产力发展</a:t>
            </a:r>
            <a:endParaRPr lang="zh-CN" altLang="en-US" sz="2800" b="1">
              <a:ln w="15875"/>
              <a:gradFill>
                <a:gsLst>
                  <a:gs pos="0">
                    <a:schemeClr val="accent1"/>
                  </a:gs>
                  <a:gs pos="100000">
                    <a:schemeClr val="accent6"/>
                  </a:gs>
                </a:gsLst>
                <a:lin ang="2700000" scaled="0"/>
              </a:gradFill>
              <a:effectLst/>
            </a:endParaRPr>
          </a:p>
        </p:txBody>
      </p:sp>
      <p:cxnSp>
        <p:nvCxnSpPr>
          <p:cNvPr id="19" name="直接连接符 18"/>
          <p:cNvCxnSpPr/>
          <p:nvPr/>
        </p:nvCxnSpPr>
        <p:spPr>
          <a:xfrm>
            <a:off x="1405078" y="1141551"/>
            <a:ext cx="2313940" cy="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ipe(down)">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down)">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ox(in)">
                                      <p:cBhvr>
                                        <p:cTn id="47"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P spid="15" grpId="0" bldLvl="0" animBg="1"/>
      <p:bldP spid="15" grpId="1" animBg="1"/>
      <p:bldP spid="18" grpId="0"/>
      <p:bldP spid="18" grpId="1"/>
      <p:bldP spid="4" grpId="0"/>
      <p:bldP spid="4" grpId="1"/>
      <p:bldP spid="5" grpId="0"/>
      <p:bldP spid="5" grpId="1"/>
      <p:bldP spid="12" grpId="0"/>
      <p:bldP spid="12" grpId="1"/>
      <p:bldP spid="14" grpId="0"/>
      <p:bldP spid="14"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6" name="文本框 15"/>
          <p:cNvSpPr txBox="1"/>
          <p:nvPr/>
        </p:nvSpPr>
        <p:spPr>
          <a:xfrm>
            <a:off x="723715" y="310215"/>
            <a:ext cx="6567421" cy="906915"/>
          </a:xfrm>
          <a:prstGeom prst="rect">
            <a:avLst/>
          </a:prstGeom>
          <a:noFill/>
        </p:spPr>
        <p:txBody>
          <a:bodyPr wrap="square" rtlCol="0">
            <a:spAutoFit/>
          </a:bodyPr>
          <a:lstStyle/>
          <a:p>
            <a:pPr>
              <a:lnSpc>
                <a:spcPct val="150000"/>
              </a:lnSpc>
            </a:pPr>
            <a:r>
              <a:rPr lang="zh-CN" altLang="en-US" sz="4000" b="1" dirty="0">
                <a:latin typeface="微软雅黑" panose="020B0503020204020204" charset="-122"/>
                <a:ea typeface="微软雅黑" panose="020B0503020204020204" charset="-122"/>
              </a:rPr>
              <a:t>二、如何应对历史考试？</a:t>
            </a:r>
            <a:endParaRPr lang="zh-CN" altLang="en-US" sz="4000" b="1" dirty="0">
              <a:latin typeface="微软雅黑" panose="020B0503020204020204" charset="-122"/>
              <a:ea typeface="微软雅黑" panose="020B0503020204020204" charset="-122"/>
            </a:endParaRPr>
          </a:p>
        </p:txBody>
      </p:sp>
      <p:sp>
        <p:nvSpPr>
          <p:cNvPr id="17" name="文本框 4"/>
          <p:cNvSpPr txBox="1"/>
          <p:nvPr>
            <p:custDataLst>
              <p:tags r:id="rId2"/>
            </p:custDataLst>
          </p:nvPr>
        </p:nvSpPr>
        <p:spPr>
          <a:xfrm>
            <a:off x="1156919" y="1604575"/>
            <a:ext cx="10265059" cy="4401205"/>
          </a:xfrm>
          <a:prstGeom prst="rect">
            <a:avLst/>
          </a:prstGeom>
          <a:noFill/>
          <a:ln w="9525">
            <a:noFill/>
          </a:ln>
        </p:spPr>
        <p:txBody>
          <a:bodyPr wrap="square">
            <a:spAutoFit/>
          </a:bodyPr>
          <a:lstStyle/>
          <a:p>
            <a:pPr eaLnBrk="1" hangingPunct="1"/>
            <a:r>
              <a:rPr lang="zh-CN" altLang="en-US" sz="4000" b="1" dirty="0">
                <a:latin typeface="微软雅黑" panose="020B0503020204020204" charset="-122"/>
                <a:ea typeface="微软雅黑" panose="020B0503020204020204" charset="-122"/>
                <a:sym typeface="微软雅黑" panose="020B0503020204020204" charset="-122"/>
              </a:rPr>
              <a:t>中考历史试卷：</a:t>
            </a:r>
            <a:endParaRPr lang="en-US" altLang="zh-CN" sz="4000" b="1" dirty="0">
              <a:latin typeface="微软雅黑" panose="020B0503020204020204" charset="-122"/>
              <a:ea typeface="微软雅黑" panose="020B0503020204020204" charset="-122"/>
              <a:sym typeface="微软雅黑" panose="020B0503020204020204" charset="-122"/>
            </a:endParaRPr>
          </a:p>
          <a:p>
            <a:pPr eaLnBrk="1" hangingPunct="1"/>
            <a:endParaRPr lang="zh-CN" altLang="en-US" sz="4000" b="1" dirty="0">
              <a:latin typeface="微软雅黑" panose="020B0503020204020204" charset="-122"/>
              <a:ea typeface="微软雅黑" panose="020B0503020204020204" charset="-122"/>
              <a:sym typeface="微软雅黑" panose="020B0503020204020204" charset="-122"/>
            </a:endParaRPr>
          </a:p>
          <a:p>
            <a:pPr lvl="2"/>
            <a:r>
              <a:rPr lang="zh-CN" altLang="en-US" sz="4000" b="1" dirty="0">
                <a:latin typeface="微软雅黑" panose="020B0503020204020204" charset="-122"/>
                <a:ea typeface="微软雅黑" panose="020B0503020204020204" charset="-122"/>
                <a:sym typeface="微软雅黑" panose="020B0503020204020204" charset="-122"/>
              </a:rPr>
              <a:t>分值：</a:t>
            </a:r>
            <a:r>
              <a:rPr lang="en-US" altLang="zh-CN" sz="4000" b="1" dirty="0">
                <a:solidFill>
                  <a:srgbClr val="0070C0"/>
                </a:solidFill>
                <a:latin typeface="微软雅黑" panose="020B0503020204020204" charset="-122"/>
                <a:ea typeface="微软雅黑" panose="020B0503020204020204" charset="-122"/>
                <a:sym typeface="微软雅黑" panose="020B0503020204020204" charset="-122"/>
              </a:rPr>
              <a:t>50</a:t>
            </a:r>
            <a:r>
              <a:rPr lang="zh-CN" altLang="en-US" sz="4000" b="1" dirty="0">
                <a:solidFill>
                  <a:srgbClr val="0070C0"/>
                </a:solidFill>
                <a:latin typeface="微软雅黑" panose="020B0503020204020204" charset="-122"/>
                <a:ea typeface="微软雅黑" panose="020B0503020204020204" charset="-122"/>
                <a:sym typeface="微软雅黑" panose="020B0503020204020204" charset="-122"/>
              </a:rPr>
              <a:t>分</a:t>
            </a:r>
            <a:endParaRPr lang="zh-CN" altLang="en-US" sz="4000" b="1" dirty="0">
              <a:solidFill>
                <a:srgbClr val="0070C0"/>
              </a:solidFill>
              <a:latin typeface="微软雅黑" panose="020B0503020204020204" charset="-122"/>
              <a:ea typeface="微软雅黑" panose="020B0503020204020204" charset="-122"/>
              <a:sym typeface="微软雅黑" panose="020B0503020204020204" charset="-122"/>
            </a:endParaRPr>
          </a:p>
          <a:p>
            <a:pPr lvl="2"/>
            <a:endParaRPr lang="zh-CN" altLang="en-US" sz="4000" b="1" dirty="0">
              <a:latin typeface="微软雅黑" panose="020B0503020204020204" charset="-122"/>
              <a:ea typeface="微软雅黑" panose="020B0503020204020204" charset="-122"/>
              <a:sym typeface="微软雅黑" panose="020B0503020204020204" charset="-122"/>
            </a:endParaRPr>
          </a:p>
          <a:p>
            <a:pPr lvl="2"/>
            <a:r>
              <a:rPr lang="zh-CN" altLang="en-US" sz="4000" b="1" dirty="0">
                <a:latin typeface="微软雅黑" panose="020B0503020204020204" charset="-122"/>
                <a:ea typeface="微软雅黑" panose="020B0503020204020204" charset="-122"/>
                <a:sym typeface="微软雅黑" panose="020B0503020204020204" charset="-122"/>
              </a:rPr>
              <a:t>时间：</a:t>
            </a:r>
            <a:r>
              <a:rPr lang="zh-CN" altLang="en-US" sz="4000" b="1" dirty="0">
                <a:solidFill>
                  <a:srgbClr val="0070C0"/>
                </a:solidFill>
                <a:latin typeface="微软雅黑" panose="020B0503020204020204" charset="-122"/>
                <a:ea typeface="微软雅黑" panose="020B0503020204020204" charset="-122"/>
                <a:sym typeface="微软雅黑" panose="020B0503020204020204" charset="-122"/>
              </a:rPr>
              <a:t>与政治合考，共</a:t>
            </a:r>
            <a:r>
              <a:rPr lang="en-US" altLang="zh-CN" sz="4000" b="1" dirty="0">
                <a:solidFill>
                  <a:srgbClr val="0070C0"/>
                </a:solidFill>
                <a:latin typeface="微软雅黑" panose="020B0503020204020204" charset="-122"/>
                <a:ea typeface="微软雅黑" panose="020B0503020204020204" charset="-122"/>
                <a:sym typeface="微软雅黑" panose="020B0503020204020204" charset="-122"/>
              </a:rPr>
              <a:t>100</a:t>
            </a:r>
            <a:r>
              <a:rPr lang="zh-CN" altLang="en-US" sz="4000" b="1" dirty="0">
                <a:solidFill>
                  <a:srgbClr val="0070C0"/>
                </a:solidFill>
                <a:latin typeface="微软雅黑" panose="020B0503020204020204" charset="-122"/>
                <a:ea typeface="微软雅黑" panose="020B0503020204020204" charset="-122"/>
                <a:sym typeface="微软雅黑" panose="020B0503020204020204" charset="-122"/>
              </a:rPr>
              <a:t>分钟</a:t>
            </a:r>
            <a:endParaRPr lang="en-US" altLang="zh-CN" sz="4000" b="1" dirty="0">
              <a:solidFill>
                <a:srgbClr val="0070C0"/>
              </a:solidFill>
              <a:latin typeface="微软雅黑" panose="020B0503020204020204" charset="-122"/>
              <a:ea typeface="微软雅黑" panose="020B0503020204020204" charset="-122"/>
              <a:sym typeface="微软雅黑" panose="020B0503020204020204" charset="-122"/>
            </a:endParaRPr>
          </a:p>
          <a:p>
            <a:pPr lvl="2"/>
            <a:endParaRPr lang="en-US" altLang="zh-CN" sz="4000" b="1" dirty="0">
              <a:solidFill>
                <a:srgbClr val="0070C0"/>
              </a:solidFill>
              <a:latin typeface="微软雅黑" panose="020B0503020204020204" charset="-122"/>
              <a:ea typeface="微软雅黑" panose="020B0503020204020204" charset="-122"/>
              <a:sym typeface="微软雅黑" panose="020B0503020204020204" charset="-122"/>
            </a:endParaRPr>
          </a:p>
          <a:p>
            <a:pPr lvl="2"/>
            <a:r>
              <a:rPr lang="zh-CN" altLang="en-US" sz="4000" b="1" dirty="0">
                <a:latin typeface="微软雅黑" panose="020B0503020204020204" charset="-122"/>
                <a:ea typeface="微软雅黑" panose="020B0503020204020204" charset="-122"/>
              </a:rPr>
              <a:t>题型：</a:t>
            </a:r>
            <a:r>
              <a:rPr lang="zh-CN" altLang="en-US" sz="4000" b="1" dirty="0">
                <a:solidFill>
                  <a:srgbClr val="0070C0"/>
                </a:solidFill>
                <a:latin typeface="微软雅黑" panose="020B0503020204020204" charset="-122"/>
                <a:ea typeface="微软雅黑" panose="020B0503020204020204" charset="-122"/>
              </a:rPr>
              <a:t>单选题和材料解析题</a:t>
            </a:r>
            <a:endParaRPr lang="zh-CN" altLang="en-US" sz="4000" b="1" dirty="0">
              <a:solidFill>
                <a:srgbClr val="0070C0"/>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3" name="文本框 2"/>
          <p:cNvSpPr txBox="1"/>
          <p:nvPr/>
        </p:nvSpPr>
        <p:spPr>
          <a:xfrm>
            <a:off x="265430" y="554355"/>
            <a:ext cx="11558270" cy="3624580"/>
          </a:xfrm>
          <a:prstGeom prst="rect">
            <a:avLst/>
          </a:prstGeom>
          <a:noFill/>
        </p:spPr>
        <p:txBody>
          <a:bodyPr wrap="square" rtlCol="0" anchor="t">
            <a:noAutofit/>
          </a:bodyPr>
          <a:lstStyle/>
          <a:p>
            <a:pPr marL="457200" indent="-457200" algn="ctr" eaLnBrk="1" hangingPunct="1">
              <a:buFont typeface="Wingdings" panose="05000000000000000000" pitchFamily="2" charset="2"/>
              <a:buChar char="u"/>
            </a:pP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单</a:t>
            </a:r>
            <a:r>
              <a:rPr lang="zh-CN" altLang="zh-CN" sz="3200" b="1" dirty="0">
                <a:solidFill>
                  <a:srgbClr val="156389"/>
                </a:solidFill>
                <a:latin typeface="微软雅黑" panose="020B0503020204020204" charset="-122"/>
                <a:ea typeface="微软雅黑" panose="020B0503020204020204" charset="-122"/>
                <a:sym typeface="微软雅黑" panose="020B0503020204020204" charset="-122"/>
              </a:rPr>
              <a:t>选题</a:t>
            </a:r>
            <a:r>
              <a:rPr lang="en-US" altLang="zh-CN" sz="3200" b="1" dirty="0">
                <a:solidFill>
                  <a:srgbClr val="156389"/>
                </a:solidFill>
                <a:latin typeface="微软雅黑" panose="020B0503020204020204" charset="-122"/>
                <a:ea typeface="微软雅黑" panose="020B0503020204020204" charset="-122"/>
                <a:sym typeface="微软雅黑" panose="020B0503020204020204" charset="-122"/>
              </a:rPr>
              <a:t>(21</a:t>
            </a: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分）</a:t>
            </a:r>
            <a:endParaRPr lang="zh-CN" altLang="zh-CN" sz="1600" b="1" dirty="0">
              <a:solidFill>
                <a:srgbClr val="156389"/>
              </a:solidFill>
              <a:latin typeface="微软雅黑" panose="020B0503020204020204" charset="-122"/>
              <a:ea typeface="微软雅黑" panose="020B0503020204020204" charset="-122"/>
              <a:sym typeface="微软雅黑" panose="020B0503020204020204" charset="-122"/>
            </a:endParaRPr>
          </a:p>
          <a:p>
            <a:pPr eaLnBrk="1" hangingPunct="1">
              <a:lnSpc>
                <a:spcPct val="130000"/>
              </a:lnSpc>
            </a:pPr>
            <a:r>
              <a:rPr lang="en-US" altLang="zh-CN" sz="3200" b="1" dirty="0">
                <a:solidFill>
                  <a:srgbClr val="156389"/>
                </a:solidFill>
                <a:latin typeface="微软雅黑" panose="020B0503020204020204" charset="-122"/>
                <a:ea typeface="微软雅黑" panose="020B0503020204020204" charset="-122"/>
                <a:sym typeface="微软雅黑" panose="020B0503020204020204" charset="-122"/>
              </a:rPr>
              <a:t>          </a:t>
            </a:r>
            <a:r>
              <a:rPr lang="zh-CN" altLang="zh-CN" sz="3200" b="1" dirty="0">
                <a:solidFill>
                  <a:srgbClr val="156389"/>
                </a:solidFill>
                <a:latin typeface="微软雅黑" panose="020B0503020204020204" charset="-122"/>
                <a:ea typeface="微软雅黑" panose="020B0503020204020204" charset="-122"/>
                <a:sym typeface="微软雅黑" panose="020B0503020204020204" charset="-122"/>
              </a:rPr>
              <a:t>历史</a:t>
            </a: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单</a:t>
            </a:r>
            <a:r>
              <a:rPr lang="zh-CN" altLang="zh-CN" sz="3200" b="1" dirty="0">
                <a:solidFill>
                  <a:srgbClr val="156389"/>
                </a:solidFill>
                <a:latin typeface="微软雅黑" panose="020B0503020204020204" charset="-122"/>
                <a:ea typeface="微软雅黑" panose="020B0503020204020204" charset="-122"/>
                <a:sym typeface="微软雅黑" panose="020B0503020204020204" charset="-122"/>
              </a:rPr>
              <a:t>选题一般由</a:t>
            </a:r>
            <a:r>
              <a:rPr lang="zh-CN" altLang="zh-CN" sz="3200" b="1" dirty="0">
                <a:solidFill>
                  <a:srgbClr val="FF0000"/>
                </a:solidFill>
                <a:latin typeface="微软雅黑" panose="020B0503020204020204" charset="-122"/>
                <a:ea typeface="微软雅黑" panose="020B0503020204020204" charset="-122"/>
                <a:sym typeface="微软雅黑" panose="020B0503020204020204" charset="-122"/>
              </a:rPr>
              <a:t>“题干”</a:t>
            </a:r>
            <a:r>
              <a:rPr lang="zh-CN" altLang="zh-CN" sz="3200" b="1" dirty="0">
                <a:solidFill>
                  <a:srgbClr val="156389"/>
                </a:solidFill>
                <a:latin typeface="微软雅黑" panose="020B0503020204020204" charset="-122"/>
                <a:ea typeface="微软雅黑" panose="020B0503020204020204" charset="-122"/>
                <a:sym typeface="微软雅黑" panose="020B0503020204020204" charset="-122"/>
              </a:rPr>
              <a:t>和</a:t>
            </a:r>
            <a:r>
              <a:rPr lang="zh-CN" altLang="zh-CN" sz="3200" b="1" dirty="0">
                <a:solidFill>
                  <a:srgbClr val="FF0000"/>
                </a:solidFill>
                <a:latin typeface="微软雅黑" panose="020B0503020204020204" charset="-122"/>
                <a:ea typeface="微软雅黑" panose="020B0503020204020204" charset="-122"/>
                <a:sym typeface="微软雅黑" panose="020B0503020204020204" charset="-122"/>
              </a:rPr>
              <a:t>“选项”</a:t>
            </a:r>
            <a:r>
              <a:rPr lang="zh-CN" altLang="zh-CN" sz="3200" b="1" dirty="0">
                <a:solidFill>
                  <a:srgbClr val="156389"/>
                </a:solidFill>
                <a:latin typeface="微软雅黑" panose="020B0503020204020204" charset="-122"/>
                <a:ea typeface="微软雅黑" panose="020B0503020204020204" charset="-122"/>
                <a:sym typeface="微软雅黑" panose="020B0503020204020204" charset="-122"/>
              </a:rPr>
              <a:t>两部分组成。</a:t>
            </a:r>
            <a:endParaRPr lang="en-US" altLang="zh-CN" sz="3200" b="1" dirty="0">
              <a:solidFill>
                <a:srgbClr val="156389"/>
              </a:solidFill>
              <a:latin typeface="微软雅黑" panose="020B0503020204020204" charset="-122"/>
              <a:ea typeface="微软雅黑" panose="020B0503020204020204" charset="-122"/>
              <a:sym typeface="微软雅黑" panose="020B0503020204020204" charset="-122"/>
            </a:endParaRPr>
          </a:p>
          <a:p>
            <a:pPr eaLnBrk="1" hangingPunct="1">
              <a:lnSpc>
                <a:spcPct val="130000"/>
              </a:lnSpc>
            </a:pPr>
            <a:endParaRPr lang="en-US" altLang="zh-CN" sz="1100" b="1" dirty="0">
              <a:solidFill>
                <a:srgbClr val="156389"/>
              </a:solidFill>
              <a:latin typeface="微软雅黑" panose="020B0503020204020204" charset="-122"/>
              <a:ea typeface="微软雅黑" panose="020B0503020204020204" charset="-122"/>
              <a:sym typeface="微软雅黑" panose="020B0503020204020204" charset="-122"/>
            </a:endParaRPr>
          </a:p>
          <a:p>
            <a:pPr marL="457200" indent="-457200" algn="ctr" eaLnBrk="1" hangingPunct="1">
              <a:lnSpc>
                <a:spcPct val="130000"/>
              </a:lnSpc>
              <a:buFont typeface="Wingdings" panose="05000000000000000000" charset="0"/>
              <a:buChar char="u"/>
            </a:pP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常见答题技巧</a:t>
            </a:r>
            <a:endParaRPr lang="zh-CN" altLang="en-US" sz="3200" b="1" dirty="0">
              <a:solidFill>
                <a:srgbClr val="156389"/>
              </a:solidFill>
              <a:latin typeface="微软雅黑" panose="020B0503020204020204" charset="-122"/>
              <a:ea typeface="微软雅黑" panose="020B0503020204020204" charset="-122"/>
              <a:sym typeface="微软雅黑" panose="020B0503020204020204" charset="-122"/>
            </a:endParaRPr>
          </a:p>
          <a:p>
            <a:pPr indent="0" algn="ctr" eaLnBrk="1" hangingPunct="1">
              <a:lnSpc>
                <a:spcPct val="130000"/>
              </a:lnSpc>
              <a:buFont typeface="+mj-ea"/>
              <a:buNone/>
            </a:pP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①抓住关键词（时间、地点、人物、事件、设问字词等）</a:t>
            </a:r>
            <a:endParaRPr lang="zh-CN" altLang="en-US" sz="3200" b="1" dirty="0">
              <a:solidFill>
                <a:srgbClr val="156389"/>
              </a:solidFill>
              <a:latin typeface="微软雅黑" panose="020B0503020204020204" charset="-122"/>
              <a:ea typeface="微软雅黑" panose="020B0503020204020204" charset="-122"/>
              <a:sym typeface="微软雅黑" panose="020B0503020204020204" charset="-122"/>
            </a:endParaRPr>
          </a:p>
          <a:p>
            <a:pPr indent="0" algn="ctr" eaLnBrk="1" hangingPunct="1">
              <a:lnSpc>
                <a:spcPct val="130000"/>
              </a:lnSpc>
              <a:buFont typeface="+mj-ea"/>
              <a:buNone/>
            </a:pP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（直接解题）</a:t>
            </a:r>
            <a:endParaRPr lang="zh-CN" altLang="en-US" sz="3200" b="1" dirty="0">
              <a:solidFill>
                <a:srgbClr val="156389"/>
              </a:solidFill>
              <a:latin typeface="微软雅黑" panose="020B0503020204020204" charset="-122"/>
              <a:ea typeface="微软雅黑" panose="020B0503020204020204" charset="-122"/>
              <a:sym typeface="微软雅黑" panose="020B0503020204020204" charset="-122"/>
            </a:endParaRPr>
          </a:p>
          <a:p>
            <a:pPr indent="0" algn="ctr" eaLnBrk="1" hangingPunct="1">
              <a:lnSpc>
                <a:spcPct val="130000"/>
              </a:lnSpc>
              <a:buFont typeface="+mj-ea"/>
              <a:buNone/>
            </a:pP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②排除法（通过排除明显错误选项，从而得出正确答案）</a:t>
            </a:r>
            <a:endParaRPr lang="zh-CN" altLang="en-US" sz="3200" b="1" dirty="0">
              <a:solidFill>
                <a:srgbClr val="156389"/>
              </a:solidFill>
              <a:latin typeface="微软雅黑" panose="020B0503020204020204" charset="-122"/>
              <a:ea typeface="微软雅黑" panose="020B0503020204020204" charset="-122"/>
              <a:sym typeface="微软雅黑" panose="020B0503020204020204" charset="-122"/>
            </a:endParaRPr>
          </a:p>
          <a:p>
            <a:pPr indent="0" algn="ctr" eaLnBrk="1" hangingPunct="1">
              <a:lnSpc>
                <a:spcPct val="130000"/>
              </a:lnSpc>
              <a:buFont typeface="+mj-ea"/>
              <a:buNone/>
            </a:pPr>
            <a:r>
              <a:rPr lang="zh-CN" altLang="en-US" sz="3200" b="1" dirty="0">
                <a:solidFill>
                  <a:srgbClr val="156389"/>
                </a:solidFill>
                <a:latin typeface="微软雅黑" panose="020B0503020204020204" charset="-122"/>
                <a:ea typeface="微软雅黑" panose="020B0503020204020204" charset="-122"/>
                <a:sym typeface="微软雅黑" panose="020B0503020204020204" charset="-122"/>
              </a:rPr>
              <a:t>（可用于检查）</a:t>
            </a:r>
            <a:endParaRPr lang="zh-CN" altLang="en-US" sz="3200" b="1" dirty="0">
              <a:solidFill>
                <a:srgbClr val="156389"/>
              </a:solidFill>
              <a:latin typeface="微软雅黑" panose="020B0503020204020204" charset="-122"/>
              <a:ea typeface="微软雅黑" panose="020B0503020204020204" charset="-122"/>
              <a:sym typeface="微软雅黑" panose="020B0503020204020204" charset="-122"/>
            </a:endParaRPr>
          </a:p>
        </p:txBody>
      </p:sp>
      <p:sp>
        <p:nvSpPr>
          <p:cNvPr id="4" name="文本框 3"/>
          <p:cNvSpPr txBox="1"/>
          <p:nvPr/>
        </p:nvSpPr>
        <p:spPr>
          <a:xfrm>
            <a:off x="3721100" y="5217160"/>
            <a:ext cx="4952365" cy="1383665"/>
          </a:xfrm>
          <a:prstGeom prst="rect">
            <a:avLst/>
          </a:prstGeom>
          <a:noFill/>
        </p:spPr>
        <p:txBody>
          <a:bodyPr wrap="square" rtlCol="0">
            <a:spAutoFit/>
          </a:bodyPr>
          <a:p>
            <a:pPr algn="l"/>
            <a:r>
              <a:rPr lang="zh-CN" altLang="en-US" sz="2800" b="1">
                <a:ln w="15875"/>
                <a:gradFill>
                  <a:gsLst>
                    <a:gs pos="0">
                      <a:schemeClr val="accent1"/>
                    </a:gs>
                    <a:gs pos="100000">
                      <a:schemeClr val="accent6"/>
                    </a:gs>
                  </a:gsLst>
                  <a:lin ang="2700000" scaled="0"/>
                </a:gradFill>
                <a:effectLst/>
              </a:rPr>
              <a:t>选项是否符合史实？</a:t>
            </a:r>
            <a:endParaRPr lang="zh-CN" altLang="en-US" sz="2800" b="1">
              <a:ln w="15875"/>
              <a:gradFill>
                <a:gsLst>
                  <a:gs pos="0">
                    <a:schemeClr val="accent1"/>
                  </a:gs>
                  <a:gs pos="100000">
                    <a:schemeClr val="accent6"/>
                  </a:gs>
                </a:gsLst>
                <a:lin ang="2700000" scaled="0"/>
              </a:gradFill>
              <a:effectLst/>
            </a:endParaRPr>
          </a:p>
          <a:p>
            <a:pPr algn="l"/>
            <a:r>
              <a:rPr lang="zh-CN" altLang="en-US" sz="2800" b="1">
                <a:ln w="15875"/>
                <a:gradFill>
                  <a:gsLst>
                    <a:gs pos="0">
                      <a:schemeClr val="accent1"/>
                    </a:gs>
                    <a:gs pos="100000">
                      <a:schemeClr val="accent6"/>
                    </a:gs>
                  </a:gsLst>
                  <a:lin ang="2700000" scaled="0"/>
                </a:gradFill>
                <a:effectLst/>
              </a:rPr>
              <a:t>选项是否符合题干要求？</a:t>
            </a:r>
            <a:endParaRPr lang="zh-CN" altLang="en-US" sz="2800" b="1">
              <a:ln w="15875"/>
              <a:gradFill>
                <a:gsLst>
                  <a:gs pos="0">
                    <a:schemeClr val="accent1"/>
                  </a:gs>
                  <a:gs pos="100000">
                    <a:schemeClr val="accent6"/>
                  </a:gs>
                </a:gsLst>
                <a:lin ang="2700000" scaled="0"/>
              </a:gradFill>
              <a:effectLst/>
            </a:endParaRPr>
          </a:p>
          <a:p>
            <a:pPr algn="l"/>
            <a:r>
              <a:rPr lang="zh-CN" altLang="en-US" sz="2800" b="1">
                <a:ln w="15875"/>
                <a:gradFill>
                  <a:gsLst>
                    <a:gs pos="0">
                      <a:schemeClr val="accent1"/>
                    </a:gs>
                    <a:gs pos="100000">
                      <a:schemeClr val="accent6"/>
                    </a:gs>
                  </a:gsLst>
                  <a:lin ang="2700000" scaled="0"/>
                </a:gradFill>
                <a:effectLst/>
              </a:rPr>
              <a:t>选项是否与题干有必然联系？</a:t>
            </a:r>
            <a:endParaRPr lang="zh-CN" altLang="en-US" sz="2800" b="1">
              <a:ln w="15875"/>
              <a:gradFill>
                <a:gsLst>
                  <a:gs pos="0">
                    <a:schemeClr val="accent1"/>
                  </a:gs>
                  <a:gs pos="100000">
                    <a:schemeClr val="accent6"/>
                  </a:gs>
                </a:gsLst>
                <a:lin ang="2700000" scaled="0"/>
              </a:gradFill>
              <a:effectLst/>
            </a:endParaRPr>
          </a:p>
        </p:txBody>
      </p:sp>
    </p:spTree>
  </p:cSld>
  <p:clrMapOvr>
    <a:masterClrMapping/>
  </p:clrMapOvr>
  <mc:AlternateContent xmlns:mc="http://schemas.openxmlformats.org/markup-compatibility/2006">
    <mc:Choice xmlns:p14="http://schemas.microsoft.com/office/powerpoint/2010/main" Requires="p14">
      <p:transition p14:dur="25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4" name="文本框 3"/>
          <p:cNvSpPr txBox="1"/>
          <p:nvPr/>
        </p:nvSpPr>
        <p:spPr>
          <a:xfrm>
            <a:off x="591185" y="610235"/>
            <a:ext cx="10949940" cy="3880485"/>
          </a:xfrm>
          <a:prstGeom prst="rect">
            <a:avLst/>
          </a:prstGeom>
        </p:spPr>
        <p:txBody>
          <a:bodyPr>
            <a:noAutofit/>
          </a:bodyPr>
          <a:p>
            <a:pPr marL="40640" indent="0" algn="l" defTabSz="266700" eaLnBrk="0" fontAlgn="base">
              <a:lnSpc>
                <a:spcPct val="120000"/>
              </a:lnSpc>
              <a:spcBef>
                <a:spcPts val="300"/>
              </a:spcBef>
              <a:spcAft>
                <a:spcPct val="0"/>
              </a:spcAft>
            </a:pPr>
            <a:r>
              <a:rPr lang="en-US" altLang="zh-CN" sz="3200" b="1">
                <a:solidFill>
                  <a:srgbClr val="000000"/>
                </a:solidFill>
                <a:latin typeface="+mn-ea"/>
                <a:cs typeface="+mn-ea"/>
              </a:rPr>
              <a:t>2.</a:t>
            </a:r>
            <a:r>
              <a:rPr lang="zh-CN" altLang="en-US" sz="3200" b="1">
                <a:solidFill>
                  <a:srgbClr val="000000"/>
                </a:solidFill>
                <a:latin typeface="+mn-ea"/>
                <a:cs typeface="+mn-ea"/>
              </a:rPr>
              <a:t>在河南中部的淮河上游地区，有一处距今约</a:t>
            </a:r>
            <a:r>
              <a:rPr lang="en-US" altLang="zh-CN" sz="3200" b="1">
                <a:solidFill>
                  <a:srgbClr val="000000"/>
                </a:solidFill>
                <a:latin typeface="+mn-ea"/>
                <a:cs typeface="+mn-ea"/>
              </a:rPr>
              <a:t>9000-7500</a:t>
            </a:r>
            <a:r>
              <a:rPr lang="zh-CN" altLang="en-US" sz="3200" b="1">
                <a:solidFill>
                  <a:srgbClr val="000000"/>
                </a:solidFill>
                <a:latin typeface="+mn-ea"/>
                <a:cs typeface="+mn-ea"/>
              </a:rPr>
              <a:t>年的舞阳贾湖遗址，那里出土了炭化稻粒和家猪骨骼，可证实贾湖居民（</a:t>
            </a:r>
            <a:r>
              <a:rPr lang="en-US" altLang="zh-CN" sz="3200" b="1">
                <a:solidFill>
                  <a:srgbClr val="000000"/>
                </a:solidFill>
                <a:latin typeface="+mn-ea"/>
                <a:cs typeface="+mn-ea"/>
              </a:rPr>
              <a:t>    </a:t>
            </a:r>
            <a:r>
              <a:rPr lang="zh-CN" altLang="en-US" sz="3200" b="1">
                <a:solidFill>
                  <a:srgbClr val="000000"/>
                </a:solidFill>
                <a:latin typeface="+mn-ea"/>
                <a:cs typeface="+mn-ea"/>
              </a:rPr>
              <a:t>）</a:t>
            </a:r>
            <a:endParaRPr lang="zh-CN" altLang="en-US" sz="3200" b="1">
              <a:solidFill>
                <a:srgbClr val="000000"/>
              </a:solidFill>
              <a:latin typeface="+mn-ea"/>
              <a:cs typeface="+mn-ea"/>
            </a:endParaRPr>
          </a:p>
          <a:p>
            <a:pPr marL="40640" indent="0" algn="l" defTabSz="266700" eaLnBrk="0" fontAlgn="base">
              <a:spcBef>
                <a:spcPct val="0"/>
              </a:spcBef>
              <a:spcAft>
                <a:spcPct val="0"/>
              </a:spcAft>
            </a:pPr>
            <a:r>
              <a:rPr lang="en-US" altLang="zh-CN" sz="3200" b="1">
                <a:solidFill>
                  <a:srgbClr val="000000"/>
                </a:solidFill>
                <a:latin typeface="+mn-ea"/>
                <a:cs typeface="+mn-ea"/>
              </a:rPr>
              <a:t>A. </a:t>
            </a:r>
            <a:r>
              <a:rPr lang="zh-CN" altLang="en-US" sz="3200" b="1">
                <a:solidFill>
                  <a:srgbClr val="000000"/>
                </a:solidFill>
                <a:latin typeface="+mn-ea"/>
                <a:cs typeface="+mn-ea"/>
              </a:rPr>
              <a:t>已经学会保存火种 </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40640" indent="0" algn="l" defTabSz="266700" eaLnBrk="0" fontAlgn="base">
              <a:spcBef>
                <a:spcPct val="0"/>
              </a:spcBef>
              <a:spcAft>
                <a:spcPct val="0"/>
              </a:spcAft>
            </a:pPr>
            <a:r>
              <a:rPr lang="en-US" altLang="zh-CN" sz="3200" b="1">
                <a:solidFill>
                  <a:srgbClr val="000000"/>
                </a:solidFill>
                <a:latin typeface="+mn-ea"/>
                <a:cs typeface="+mn-ea"/>
              </a:rPr>
              <a:t>B. </a:t>
            </a:r>
            <a:r>
              <a:rPr lang="zh-CN" altLang="en-US" sz="3200" b="1">
                <a:solidFill>
                  <a:srgbClr val="000000"/>
                </a:solidFill>
                <a:latin typeface="+mn-ea"/>
                <a:cs typeface="+mn-ea"/>
              </a:rPr>
              <a:t>会建造半地穴式房屋</a:t>
            </a:r>
            <a:endParaRPr lang="zh-CN" altLang="en-US" sz="3200" b="1">
              <a:solidFill>
                <a:srgbClr val="000000"/>
              </a:solidFill>
              <a:latin typeface="+mn-ea"/>
              <a:cs typeface="+mn-ea"/>
            </a:endParaRPr>
          </a:p>
          <a:p>
            <a:pPr marL="40640" indent="0" algn="l" defTabSz="266700" eaLnBrk="0" fontAlgn="base">
              <a:spcBef>
                <a:spcPts val="300"/>
              </a:spcBef>
              <a:spcAft>
                <a:spcPct val="0"/>
              </a:spcAft>
            </a:pPr>
            <a:r>
              <a:rPr lang="en-US" altLang="zh-CN" sz="3200" b="1">
                <a:solidFill>
                  <a:srgbClr val="000000"/>
                </a:solidFill>
                <a:latin typeface="+mn-ea"/>
                <a:cs typeface="+mn-ea"/>
              </a:rPr>
              <a:t>C. </a:t>
            </a:r>
            <a:r>
              <a:rPr lang="zh-CN" altLang="en-US" sz="3200" b="1">
                <a:solidFill>
                  <a:srgbClr val="000000"/>
                </a:solidFill>
                <a:latin typeface="+mn-ea"/>
                <a:cs typeface="+mn-ea"/>
              </a:rPr>
              <a:t>过着原始农耕生活</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40640" indent="0" algn="l" defTabSz="266700" eaLnBrk="0" fontAlgn="base">
              <a:spcBef>
                <a:spcPts val="300"/>
              </a:spcBef>
              <a:spcAft>
                <a:spcPct val="0"/>
              </a:spcAft>
            </a:pPr>
            <a:r>
              <a:rPr lang="en-US" altLang="zh-CN" sz="3200" b="1">
                <a:solidFill>
                  <a:srgbClr val="000000"/>
                </a:solidFill>
                <a:latin typeface="+mn-ea"/>
                <a:cs typeface="+mn-ea"/>
              </a:rPr>
              <a:t>D. </a:t>
            </a:r>
            <a:r>
              <a:rPr lang="zh-CN" altLang="en-US" sz="3200" b="1">
                <a:solidFill>
                  <a:srgbClr val="000000"/>
                </a:solidFill>
                <a:latin typeface="+mn-ea"/>
                <a:cs typeface="+mn-ea"/>
              </a:rPr>
              <a:t>会制作简单乐器骨哨</a:t>
            </a:r>
            <a:endParaRPr lang="zh-CN" altLang="en-US" sz="3200" b="1">
              <a:solidFill>
                <a:srgbClr val="000000"/>
              </a:solidFill>
              <a:latin typeface="+mn-ea"/>
              <a:cs typeface="+mn-ea"/>
            </a:endParaRPr>
          </a:p>
        </p:txBody>
      </p:sp>
      <p:sp>
        <p:nvSpPr>
          <p:cNvPr id="10" name="矩形 9"/>
          <p:cNvSpPr/>
          <p:nvPr/>
        </p:nvSpPr>
        <p:spPr>
          <a:xfrm>
            <a:off x="5981065" y="1266825"/>
            <a:ext cx="3714115" cy="65659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custDataLst>
              <p:tags r:id="rId2"/>
            </p:custDataLst>
          </p:nvPr>
        </p:nvSpPr>
        <p:spPr>
          <a:xfrm>
            <a:off x="6023610" y="2862580"/>
            <a:ext cx="4185920" cy="566420"/>
          </a:xfrm>
          <a:prstGeom prst="wedgeRectCallout">
            <a:avLst>
              <a:gd name="adj1" fmla="val -42521"/>
              <a:gd name="adj2" fmla="val -228139"/>
            </a:avLst>
          </a:prstGeom>
          <a:noFill/>
          <a:ln w="25400">
            <a:solidFill>
              <a:srgbClr val="C00000"/>
            </a:solidFill>
          </a:ln>
        </p:spPr>
        <p:txBody>
          <a:bodyPr wrap="square" rtlCol="0">
            <a:noAutofit/>
          </a:bodyPr>
          <a:p>
            <a:pPr algn="ctr"/>
            <a:r>
              <a:rPr lang="zh-CN" altLang="en-US" sz="2800" b="1" dirty="0">
                <a:solidFill>
                  <a:srgbClr val="C00000"/>
                </a:solidFill>
                <a:latin typeface="微软雅黑" panose="020B0503020204020204" charset="-122"/>
                <a:ea typeface="微软雅黑" panose="020B0503020204020204" charset="-122"/>
              </a:rPr>
              <a:t>农业和畜牧业有初步发展</a:t>
            </a:r>
            <a:endParaRPr lang="zh-CN" altLang="en-US" sz="2800" b="1" dirty="0">
              <a:solidFill>
                <a:srgbClr val="C00000"/>
              </a:solidFill>
              <a:latin typeface="微软雅黑" panose="020B0503020204020204" charset="-122"/>
              <a:ea typeface="微软雅黑" panose="020B0503020204020204" charset="-122"/>
            </a:endParaRPr>
          </a:p>
        </p:txBody>
      </p:sp>
      <p:sp>
        <p:nvSpPr>
          <p:cNvPr id="12" name="矩形 11"/>
          <p:cNvSpPr/>
          <p:nvPr/>
        </p:nvSpPr>
        <p:spPr>
          <a:xfrm>
            <a:off x="7577455" y="699135"/>
            <a:ext cx="383857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custDataLst>
              <p:tags r:id="rId3"/>
            </p:custDataLst>
          </p:nvPr>
        </p:nvSpPr>
        <p:spPr>
          <a:xfrm>
            <a:off x="9497060" y="2143125"/>
            <a:ext cx="2222500" cy="566420"/>
          </a:xfrm>
          <a:prstGeom prst="wedgeRectCallout">
            <a:avLst>
              <a:gd name="adj1" fmla="val -67028"/>
              <a:gd name="adj2" fmla="val -239798"/>
            </a:avLst>
          </a:prstGeom>
          <a:noFill/>
          <a:ln w="25400">
            <a:solidFill>
              <a:srgbClr val="C00000"/>
            </a:solidFill>
          </a:ln>
        </p:spPr>
        <p:txBody>
          <a:bodyPr wrap="square" rtlCol="0">
            <a:noAutofit/>
          </a:bodyPr>
          <a:p>
            <a:pPr algn="ctr"/>
            <a:r>
              <a:rPr lang="zh-CN" altLang="en-US" sz="2800" b="1" dirty="0">
                <a:solidFill>
                  <a:srgbClr val="C00000"/>
                </a:solidFill>
                <a:latin typeface="微软雅黑" panose="020B0503020204020204" charset="-122"/>
                <a:ea typeface="微软雅黑" panose="020B0503020204020204" charset="-122"/>
              </a:rPr>
              <a:t>原始社会</a:t>
            </a:r>
            <a:endParaRPr lang="zh-CN" altLang="en-US" sz="2800" b="1" dirty="0">
              <a:solidFill>
                <a:srgbClr val="C00000"/>
              </a:solidFill>
              <a:latin typeface="微软雅黑" panose="020B0503020204020204" charset="-122"/>
              <a:ea typeface="微软雅黑" panose="020B0503020204020204" charset="-122"/>
            </a:endParaRPr>
          </a:p>
        </p:txBody>
      </p:sp>
      <p:sp>
        <p:nvSpPr>
          <p:cNvPr id="14" name="文本框 13"/>
          <p:cNvSpPr txBox="1"/>
          <p:nvPr/>
        </p:nvSpPr>
        <p:spPr>
          <a:xfrm rot="10800000" flipH="1" flipV="1">
            <a:off x="2510155" y="1694180"/>
            <a:ext cx="920750" cy="937260"/>
          </a:xfrm>
          <a:prstGeom prst="rect">
            <a:avLst/>
          </a:prstGeom>
          <a:noFill/>
        </p:spPr>
        <p:txBody>
          <a:bodyPr wrap="square" rtlCol="0">
            <a:noAutofit/>
          </a:bodyPr>
          <a:p>
            <a:pPr algn="ctr"/>
            <a:r>
              <a:rPr lang="en-US" altLang="zh-CN" sz="6000" b="1" dirty="0">
                <a:solidFill>
                  <a:srgbClr val="C00000"/>
                </a:solidFill>
                <a:latin typeface="微软雅黑" panose="020B0503020204020204" charset="-122"/>
                <a:ea typeface="微软雅黑" panose="020B0503020204020204" charset="-122"/>
              </a:rPr>
              <a:t>C</a:t>
            </a:r>
            <a:endParaRPr lang="en-US" altLang="zh-CN" sz="6000" b="1" dirty="0">
              <a:solidFill>
                <a:srgbClr val="C00000"/>
              </a:solidFill>
              <a:latin typeface="微软雅黑" panose="020B0503020204020204" charset="-122"/>
              <a:ea typeface="微软雅黑" panose="020B0503020204020204" charset="-122"/>
            </a:endParaRPr>
          </a:p>
        </p:txBody>
      </p:sp>
      <p:sp>
        <p:nvSpPr>
          <p:cNvPr id="2" name="矩形 1"/>
          <p:cNvSpPr/>
          <p:nvPr/>
        </p:nvSpPr>
        <p:spPr>
          <a:xfrm>
            <a:off x="1473200" y="757555"/>
            <a:ext cx="450786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nvSpPr>
        <p:spPr>
          <a:xfrm>
            <a:off x="10078085" y="1340485"/>
            <a:ext cx="127444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4604588" y="199840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16" name="文本框 15"/>
          <p:cNvSpPr txBox="1"/>
          <p:nvPr/>
        </p:nvSpPr>
        <p:spPr>
          <a:xfrm>
            <a:off x="5010353" y="2507042"/>
            <a:ext cx="637462" cy="1200329"/>
          </a:xfrm>
          <a:prstGeom prst="rect">
            <a:avLst/>
          </a:prstGeom>
          <a:noFill/>
        </p:spPr>
        <p:txBody>
          <a:bodyPr wrap="square" rtlCol="0">
            <a:spAutoFit/>
          </a:bodyPr>
          <a:lstStyle/>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17" name="文本框 16"/>
          <p:cNvSpPr txBox="1"/>
          <p:nvPr/>
        </p:nvSpPr>
        <p:spPr>
          <a:xfrm>
            <a:off x="5055438" y="3555427"/>
            <a:ext cx="637462" cy="1200329"/>
          </a:xfrm>
          <a:prstGeom prst="rect">
            <a:avLst/>
          </a:prstGeom>
          <a:noFill/>
        </p:spPr>
        <p:txBody>
          <a:bodyPr wrap="square" rtlCol="0">
            <a:spAutoFit/>
          </a:bodyPr>
          <a:lstStyle/>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3" grpId="0" bldLvl="0" animBg="1"/>
      <p:bldP spid="14" grpId="0"/>
      <p:bldP spid="2" grpId="0" bldLvl="0" animBg="1"/>
      <p:bldP spid="3" grpId="0" bldLvl="0" animBg="1"/>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0" name="文本框 9"/>
          <p:cNvSpPr txBox="1"/>
          <p:nvPr/>
        </p:nvSpPr>
        <p:spPr>
          <a:xfrm>
            <a:off x="772795" y="627380"/>
            <a:ext cx="10975975" cy="1348105"/>
          </a:xfrm>
          <a:prstGeom prst="rect">
            <a:avLst/>
          </a:prstGeom>
        </p:spPr>
        <p:txBody>
          <a:bodyPr wrap="square">
            <a:spAutoFit/>
          </a:bodyPr>
          <a:p>
            <a:pPr marL="40640" indent="0" algn="l" defTabSz="266700" eaLnBrk="0" fontAlgn="base">
              <a:spcBef>
                <a:spcPts val="500"/>
              </a:spcBef>
              <a:spcAft>
                <a:spcPct val="0"/>
              </a:spcAft>
            </a:pPr>
            <a:r>
              <a:rPr lang="en-US" altLang="zh-CN" sz="3200" b="1">
                <a:solidFill>
                  <a:srgbClr val="000000"/>
                </a:solidFill>
                <a:latin typeface="+mn-ea"/>
                <a:cs typeface="+mn-ea"/>
              </a:rPr>
              <a:t>4.</a:t>
            </a:r>
            <a:r>
              <a:rPr lang="zh-CN" altLang="en-US" sz="3200" b="1">
                <a:solidFill>
                  <a:srgbClr val="000000"/>
                </a:solidFill>
                <a:latin typeface="+mn-ea"/>
                <a:cs typeface="+mn-ea"/>
              </a:rPr>
              <a:t>下图为我国不同地区出土的新石器时代的器物，这些器物均有“龙”的元素。这说明（</a:t>
            </a:r>
            <a:r>
              <a:rPr lang="en-US" altLang="zh-CN" sz="3200" b="1">
                <a:solidFill>
                  <a:srgbClr val="000000"/>
                </a:solidFill>
                <a:latin typeface="+mn-ea"/>
                <a:cs typeface="+mn-ea"/>
              </a:rPr>
              <a:t>     </a:t>
            </a:r>
            <a:r>
              <a:rPr lang="zh-CN" altLang="en-US" sz="3200" b="1">
                <a:solidFill>
                  <a:srgbClr val="000000"/>
                </a:solidFill>
                <a:latin typeface="+mn-ea"/>
                <a:cs typeface="+mn-ea"/>
              </a:rPr>
              <a:t>）</a:t>
            </a:r>
            <a:endParaRPr lang="zh-CN" altLang="en-US" sz="3200" b="1">
              <a:solidFill>
                <a:srgbClr val="000000"/>
              </a:solidFill>
              <a:latin typeface="+mn-ea"/>
              <a:cs typeface="+mn-ea"/>
            </a:endParaRPr>
          </a:p>
          <a:p>
            <a:pPr marL="0" indent="0" algn="l" defTabSz="266700" eaLnBrk="0" fontAlgn="base">
              <a:spcBef>
                <a:spcPts val="200"/>
              </a:spcBef>
              <a:spcAft>
                <a:spcPct val="0"/>
              </a:spcAft>
            </a:pPr>
            <a:r>
              <a:rPr lang="en-US" altLang="zh-CN" sz="1600">
                <a:solidFill>
                  <a:srgbClr val="000000"/>
                </a:solidFill>
                <a:latin typeface="Arial" panose="020B0604020202020204"/>
                <a:ea typeface="Arial" panose="020B0604020202020204"/>
              </a:rPr>
              <a:t> </a:t>
            </a:r>
            <a:endParaRPr lang="en-US" altLang="zh-CN" sz="1600">
              <a:solidFill>
                <a:srgbClr val="000000"/>
              </a:solidFill>
              <a:latin typeface="Arial" panose="020B0604020202020204"/>
              <a:ea typeface="Arial" panose="020B0604020202020204"/>
            </a:endParaRPr>
          </a:p>
        </p:txBody>
      </p:sp>
      <p:graphicFrame>
        <p:nvGraphicFramePr>
          <p:cNvPr id="11" name="表格 10"/>
          <p:cNvGraphicFramePr/>
          <p:nvPr>
            <p:custDataLst>
              <p:tags r:id="rId2"/>
            </p:custDataLst>
          </p:nvPr>
        </p:nvGraphicFramePr>
        <p:xfrm>
          <a:off x="1750695" y="1791335"/>
          <a:ext cx="8455660" cy="2667000"/>
        </p:xfrm>
        <a:graphic>
          <a:graphicData uri="http://schemas.openxmlformats.org/drawingml/2006/table">
            <a:tbl>
              <a:tblPr/>
              <a:tblGrid>
                <a:gridCol w="1993265"/>
                <a:gridCol w="2216150"/>
                <a:gridCol w="2423160"/>
                <a:gridCol w="1823085"/>
              </a:tblGrid>
              <a:tr h="2667000">
                <a:tc>
                  <a:txBody>
                    <a:bodyPr/>
                    <a:p>
                      <a:pPr marL="160655" indent="97790" algn="l" eaLnBrk="0" fontAlgn="base">
                        <a:lnSpc>
                          <a:spcPts val="12145"/>
                        </a:lnSpc>
                        <a:spcBef>
                          <a:spcPts val="300"/>
                        </a:spcBef>
                        <a:spcAft>
                          <a:spcPct val="0"/>
                        </a:spcAft>
                      </a:pPr>
                      <a:r>
                        <a:rPr lang="en-US" altLang="zh-CN" sz="1100">
                          <a:solidFill>
                            <a:srgbClr val="000000"/>
                          </a:solidFill>
                          <a:latin typeface="Arial" panose="020B0604020202020204"/>
                          <a:ea typeface="Arial" panose="020B0604020202020204"/>
                        </a:rPr>
                        <a:t> </a:t>
                      </a:r>
                      <a:endParaRPr lang="en-US" altLang="zh-CN" sz="1100">
                        <a:solidFill>
                          <a:srgbClr val="000000"/>
                        </a:solidFill>
                        <a:latin typeface="Arial" panose="020B0604020202020204"/>
                        <a:ea typeface="Arial" panose="020B0604020202020204"/>
                      </a:endParaRPr>
                    </a:p>
                    <a:p>
                      <a:pPr marL="117475" indent="285115" algn="l" eaLnBrk="0" fontAlgn="base">
                        <a:lnSpc>
                          <a:spcPct val="117000"/>
                        </a:lnSpc>
                        <a:spcBef>
                          <a:spcPts val="300"/>
                        </a:spcBef>
                        <a:spcAft>
                          <a:spcPct val="0"/>
                        </a:spcAft>
                      </a:pPr>
                      <a:r>
                        <a:rPr lang="zh-CN" sz="1500">
                          <a:solidFill>
                            <a:srgbClr val="000000"/>
                          </a:solidFill>
                          <a:latin typeface="宋体" panose="02010600030101010101" pitchFamily="2" charset="-122"/>
                          <a:ea typeface="宋体" panose="02010600030101010101" pitchFamily="2" charset="-122"/>
                        </a:rPr>
                        <a:t>三星塔拉遗址</a:t>
                      </a:r>
                      <a:r>
                        <a:rPr lang="zh-CN" altLang="en-US" sz="1500">
                          <a:solidFill>
                            <a:srgbClr val="000000"/>
                          </a:solidFill>
                          <a:latin typeface="宋体" panose="02010600030101010101" pitchFamily="2" charset="-122"/>
                          <a:ea typeface="宋体" panose="02010600030101010101" pitchFamily="2" charset="-122"/>
                        </a:rPr>
                        <a:t>  </a:t>
                      </a:r>
                      <a:endParaRPr lang="zh-CN" altLang="en-US" sz="1500">
                        <a:solidFill>
                          <a:srgbClr val="000000"/>
                        </a:solidFill>
                        <a:latin typeface="宋体" panose="02010600030101010101" pitchFamily="2" charset="-122"/>
                        <a:ea typeface="宋体" panose="02010600030101010101" pitchFamily="2" charset="-122"/>
                      </a:endParaRPr>
                    </a:p>
                    <a:p>
                      <a:pPr marL="117475" indent="285115" algn="l" eaLnBrk="0" fontAlgn="base">
                        <a:lnSpc>
                          <a:spcPct val="117000"/>
                        </a:lnSpc>
                        <a:spcBef>
                          <a:spcPts val="300"/>
                        </a:spcBef>
                        <a:spcAft>
                          <a:spcPct val="0"/>
                        </a:spcAft>
                      </a:pPr>
                      <a:r>
                        <a:rPr lang="zh-CN" sz="1500">
                          <a:solidFill>
                            <a:srgbClr val="000000"/>
                          </a:solidFill>
                          <a:latin typeface="宋体" panose="02010600030101010101" pitchFamily="2" charset="-122"/>
                          <a:ea typeface="宋体" panose="02010600030101010101" pitchFamily="2" charset="-122"/>
                        </a:rPr>
                        <a:t>红山玉龙</a:t>
                      </a:r>
                      <a:r>
                        <a:rPr lang="en-US" altLang="zh-CN" sz="1500">
                          <a:solidFill>
                            <a:srgbClr val="000000"/>
                          </a:solidFill>
                          <a:latin typeface="宋体" panose="02010600030101010101" pitchFamily="2" charset="-122"/>
                          <a:ea typeface="宋体" panose="02010600030101010101" pitchFamily="2" charset="-122"/>
                        </a:rPr>
                        <a:t>(</a:t>
                      </a:r>
                      <a:r>
                        <a:rPr lang="zh-CN" altLang="en-US" sz="1500">
                          <a:solidFill>
                            <a:srgbClr val="000000"/>
                          </a:solidFill>
                          <a:latin typeface="宋体" panose="02010600030101010101" pitchFamily="2" charset="-122"/>
                          <a:ea typeface="宋体" panose="02010600030101010101" pitchFamily="2" charset="-122"/>
                        </a:rPr>
                        <a:t>内蒙古</a:t>
                      </a:r>
                      <a:r>
                        <a:rPr lang="en-US" altLang="zh-CN" sz="1500">
                          <a:solidFill>
                            <a:srgbClr val="000000"/>
                          </a:solidFill>
                          <a:latin typeface="宋体" panose="02010600030101010101" pitchFamily="2" charset="-122"/>
                          <a:ea typeface="宋体" panose="02010600030101010101" pitchFamily="2" charset="-122"/>
                        </a:rPr>
                        <a:t>)</a:t>
                      </a:r>
                      <a:endParaRPr lang="en-US" altLang="zh-CN" sz="1500">
                        <a:solidFill>
                          <a:srgbClr val="000000"/>
                        </a:solidFill>
                        <a:latin typeface="宋体" panose="02010600030101010101" pitchFamily="2" charset="-122"/>
                        <a:ea typeface="宋体" panose="02010600030101010101" pitchFamily="2" charset="-122"/>
                      </a:endParaRPr>
                    </a:p>
                  </a:txBody>
                  <a:tcPr marL="0" marR="0" marT="0" marB="0"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160655" indent="153670" algn="l" eaLnBrk="0" fontAlgn="base">
                        <a:lnSpc>
                          <a:spcPts val="11895"/>
                        </a:lnSpc>
                        <a:spcBef>
                          <a:spcPts val="200"/>
                        </a:spcBef>
                        <a:spcAft>
                          <a:spcPct val="0"/>
                        </a:spcAft>
                      </a:pPr>
                      <a:r>
                        <a:rPr lang="en-US" altLang="zh-CN" sz="1100">
                          <a:solidFill>
                            <a:srgbClr val="000000"/>
                          </a:solidFill>
                          <a:latin typeface="Arial" panose="020B0604020202020204"/>
                          <a:ea typeface="Arial" panose="020B0604020202020204"/>
                        </a:rPr>
                        <a:t> </a:t>
                      </a:r>
                      <a:endParaRPr lang="en-US" altLang="zh-CN" sz="1100">
                        <a:solidFill>
                          <a:srgbClr val="000000"/>
                        </a:solidFill>
                        <a:latin typeface="Arial" panose="020B0604020202020204"/>
                        <a:ea typeface="Arial" panose="020B0604020202020204"/>
                      </a:endParaRPr>
                    </a:p>
                    <a:p>
                      <a:pPr marL="604520" indent="0" algn="l" eaLnBrk="0" fontAlgn="base">
                        <a:spcBef>
                          <a:spcPts val="500"/>
                        </a:spcBef>
                        <a:spcAft>
                          <a:spcPct val="0"/>
                        </a:spcAft>
                      </a:pPr>
                      <a:r>
                        <a:rPr lang="zh-CN" sz="1500">
                          <a:solidFill>
                            <a:srgbClr val="000000"/>
                          </a:solidFill>
                          <a:latin typeface="宋体" panose="02010600030101010101" pitchFamily="2" charset="-122"/>
                          <a:ea typeface="宋体" panose="02010600030101010101" pitchFamily="2" charset="-122"/>
                        </a:rPr>
                        <a:t>陶寺遗址</a:t>
                      </a:r>
                      <a:endParaRPr lang="zh-CN" sz="1500">
                        <a:solidFill>
                          <a:srgbClr val="000000"/>
                        </a:solidFill>
                        <a:latin typeface="宋体" panose="02010600030101010101" pitchFamily="2" charset="-122"/>
                        <a:ea typeface="宋体" panose="02010600030101010101" pitchFamily="2" charset="-122"/>
                      </a:endParaRPr>
                    </a:p>
                    <a:p>
                      <a:pPr marL="128270" indent="0" algn="l" eaLnBrk="0" fontAlgn="base">
                        <a:spcBef>
                          <a:spcPts val="500"/>
                        </a:spcBef>
                        <a:spcAft>
                          <a:spcPct val="0"/>
                        </a:spcAft>
                      </a:pPr>
                      <a:r>
                        <a:rPr lang="en-US" altLang="zh-CN" sz="1500">
                          <a:solidFill>
                            <a:srgbClr val="000000"/>
                          </a:solidFill>
                          <a:latin typeface="宋体" panose="02010600030101010101" pitchFamily="2" charset="-122"/>
                          <a:ea typeface="宋体" panose="02010600030101010101" pitchFamily="2" charset="-122"/>
                        </a:rPr>
                        <a:t> </a:t>
                      </a:r>
                      <a:r>
                        <a:rPr lang="zh-CN" sz="1500">
                          <a:solidFill>
                            <a:srgbClr val="000000"/>
                          </a:solidFill>
                          <a:latin typeface="宋体" panose="02010600030101010101" pitchFamily="2" charset="-122"/>
                          <a:ea typeface="宋体" panose="02010600030101010101" pitchFamily="2" charset="-122"/>
                        </a:rPr>
                        <a:t>彩绘龙纹陶盘</a:t>
                      </a:r>
                      <a:r>
                        <a:rPr lang="en-US" altLang="zh-CN" sz="1500">
                          <a:solidFill>
                            <a:srgbClr val="000000"/>
                          </a:solidFill>
                          <a:latin typeface="宋体" panose="02010600030101010101" pitchFamily="2" charset="-122"/>
                          <a:ea typeface="宋体" panose="02010600030101010101" pitchFamily="2" charset="-122"/>
                        </a:rPr>
                        <a:t>(</a:t>
                      </a:r>
                      <a:r>
                        <a:rPr lang="zh-CN" altLang="en-US" sz="1500">
                          <a:solidFill>
                            <a:srgbClr val="000000"/>
                          </a:solidFill>
                          <a:latin typeface="宋体" panose="02010600030101010101" pitchFamily="2" charset="-122"/>
                          <a:ea typeface="宋体" panose="02010600030101010101" pitchFamily="2" charset="-122"/>
                        </a:rPr>
                        <a:t>山西</a:t>
                      </a:r>
                      <a:r>
                        <a:rPr lang="en-US" altLang="zh-CN" sz="1500">
                          <a:solidFill>
                            <a:srgbClr val="000000"/>
                          </a:solidFill>
                          <a:latin typeface="宋体" panose="02010600030101010101" pitchFamily="2" charset="-122"/>
                          <a:ea typeface="宋体" panose="02010600030101010101" pitchFamily="2" charset="-122"/>
                        </a:rPr>
                        <a:t>)</a:t>
                      </a:r>
                      <a:endParaRPr lang="zh-CN" sz="1500">
                        <a:solidFill>
                          <a:srgbClr val="000000"/>
                        </a:solidFill>
                        <a:latin typeface="宋体" panose="02010600030101010101" pitchFamily="2" charset="-122"/>
                        <a:ea typeface="宋体" panose="02010600030101010101" pitchFamily="2" charset="-122"/>
                      </a:endParaRPr>
                    </a:p>
                  </a:txBody>
                  <a:tcPr marL="0" marR="0" marT="0" marB="0"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160655" indent="283210" algn="l" eaLnBrk="0" fontAlgn="base">
                        <a:lnSpc>
                          <a:spcPts val="11945"/>
                        </a:lnSpc>
                        <a:spcBef>
                          <a:spcPts val="500"/>
                        </a:spcBef>
                        <a:spcAft>
                          <a:spcPct val="0"/>
                        </a:spcAft>
                      </a:pPr>
                      <a:r>
                        <a:rPr lang="en-US" altLang="zh-CN" sz="1100">
                          <a:solidFill>
                            <a:srgbClr val="000000"/>
                          </a:solidFill>
                          <a:latin typeface="Arial" panose="020B0604020202020204"/>
                          <a:ea typeface="Arial" panose="020B0604020202020204"/>
                        </a:rPr>
                        <a:t> </a:t>
                      </a:r>
                      <a:endParaRPr lang="en-US" altLang="zh-CN" sz="1100">
                        <a:solidFill>
                          <a:srgbClr val="000000"/>
                        </a:solidFill>
                        <a:latin typeface="Arial" panose="020B0604020202020204"/>
                        <a:ea typeface="Arial" panose="020B0604020202020204"/>
                      </a:endParaRPr>
                    </a:p>
                    <a:p>
                      <a:pPr marL="607060" indent="0" algn="l" eaLnBrk="0" fontAlgn="base">
                        <a:spcBef>
                          <a:spcPts val="400"/>
                        </a:spcBef>
                        <a:spcAft>
                          <a:spcPct val="0"/>
                        </a:spcAft>
                      </a:pPr>
                      <a:r>
                        <a:rPr lang="zh-CN" sz="1500">
                          <a:solidFill>
                            <a:srgbClr val="000000"/>
                          </a:solidFill>
                          <a:latin typeface="宋体" panose="02010600030101010101" pitchFamily="2" charset="-122"/>
                          <a:ea typeface="宋体" panose="02010600030101010101" pitchFamily="2" charset="-122"/>
                        </a:rPr>
                        <a:t>齐家文化遗址</a:t>
                      </a:r>
                      <a:endParaRPr lang="zh-CN" sz="1500">
                        <a:solidFill>
                          <a:srgbClr val="000000"/>
                        </a:solidFill>
                        <a:latin typeface="宋体" panose="02010600030101010101" pitchFamily="2" charset="-122"/>
                        <a:ea typeface="宋体" panose="02010600030101010101" pitchFamily="2" charset="-122"/>
                      </a:endParaRPr>
                    </a:p>
                    <a:p>
                      <a:pPr marL="130810" indent="0" algn="l" eaLnBrk="0" fontAlgn="base">
                        <a:spcBef>
                          <a:spcPts val="600"/>
                        </a:spcBef>
                        <a:spcAft>
                          <a:spcPct val="0"/>
                        </a:spcAft>
                      </a:pPr>
                      <a:r>
                        <a:rPr lang="en-US" altLang="zh-CN" sz="1500">
                          <a:solidFill>
                            <a:srgbClr val="000000"/>
                          </a:solidFill>
                          <a:latin typeface="宋体" panose="02010600030101010101" pitchFamily="2" charset="-122"/>
                          <a:ea typeface="宋体" panose="02010600030101010101" pitchFamily="2" charset="-122"/>
                        </a:rPr>
                        <a:t>  </a:t>
                      </a:r>
                      <a:r>
                        <a:rPr lang="zh-CN" sz="1500">
                          <a:solidFill>
                            <a:srgbClr val="000000"/>
                          </a:solidFill>
                          <a:latin typeface="宋体" panose="02010600030101010101" pitchFamily="2" charset="-122"/>
                          <a:ea typeface="宋体" panose="02010600030101010101" pitchFamily="2" charset="-122"/>
                        </a:rPr>
                        <a:t>凸堆龙纹红陶罐</a:t>
                      </a:r>
                      <a:r>
                        <a:rPr lang="en-US" altLang="zh-CN" sz="1500">
                          <a:solidFill>
                            <a:srgbClr val="000000"/>
                          </a:solidFill>
                          <a:latin typeface="宋体" panose="02010600030101010101" pitchFamily="2" charset="-122"/>
                          <a:ea typeface="宋体" panose="02010600030101010101" pitchFamily="2" charset="-122"/>
                        </a:rPr>
                        <a:t>(</a:t>
                      </a:r>
                      <a:r>
                        <a:rPr lang="zh-CN" altLang="en-US" sz="1500">
                          <a:solidFill>
                            <a:srgbClr val="000000"/>
                          </a:solidFill>
                          <a:latin typeface="宋体" panose="02010600030101010101" pitchFamily="2" charset="-122"/>
                          <a:ea typeface="宋体" panose="02010600030101010101" pitchFamily="2" charset="-122"/>
                        </a:rPr>
                        <a:t>甘肃</a:t>
                      </a:r>
                      <a:r>
                        <a:rPr lang="en-US" altLang="zh-CN" sz="1500">
                          <a:solidFill>
                            <a:srgbClr val="000000"/>
                          </a:solidFill>
                          <a:latin typeface="宋体" panose="02010600030101010101" pitchFamily="2" charset="-122"/>
                          <a:ea typeface="宋体" panose="02010600030101010101" pitchFamily="2" charset="-122"/>
                        </a:rPr>
                        <a:t>)</a:t>
                      </a:r>
                      <a:endParaRPr lang="zh-CN" sz="1500">
                        <a:solidFill>
                          <a:srgbClr val="000000"/>
                        </a:solidFill>
                        <a:latin typeface="宋体" panose="02010600030101010101" pitchFamily="2" charset="-122"/>
                        <a:ea typeface="宋体" panose="02010600030101010101" pitchFamily="2" charset="-122"/>
                      </a:endParaRPr>
                    </a:p>
                  </a:txBody>
                  <a:tcPr marL="0" marR="0" marT="0" marB="0"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160655" indent="56515" algn="l" eaLnBrk="0" fontAlgn="base">
                        <a:lnSpc>
                          <a:spcPts val="11895"/>
                        </a:lnSpc>
                        <a:spcBef>
                          <a:spcPts val="500"/>
                        </a:spcBef>
                        <a:spcAft>
                          <a:spcPct val="0"/>
                        </a:spcAft>
                      </a:pPr>
                      <a:r>
                        <a:rPr lang="en-US" altLang="zh-CN" sz="1100">
                          <a:solidFill>
                            <a:srgbClr val="000000"/>
                          </a:solidFill>
                          <a:latin typeface="Arial" panose="020B0604020202020204"/>
                          <a:ea typeface="Arial" panose="020B0604020202020204"/>
                        </a:rPr>
                        <a:t> </a:t>
                      </a:r>
                      <a:endParaRPr lang="en-US" altLang="zh-CN" sz="1100">
                        <a:solidFill>
                          <a:srgbClr val="000000"/>
                        </a:solidFill>
                        <a:latin typeface="Arial" panose="020B0604020202020204"/>
                        <a:ea typeface="Arial" panose="020B0604020202020204"/>
                      </a:endParaRPr>
                    </a:p>
                    <a:p>
                      <a:pPr marL="519430" indent="0" algn="l" eaLnBrk="0" fontAlgn="base">
                        <a:spcBef>
                          <a:spcPts val="400"/>
                        </a:spcBef>
                        <a:spcAft>
                          <a:spcPct val="0"/>
                        </a:spcAft>
                      </a:pPr>
                      <a:r>
                        <a:rPr lang="zh-CN" sz="1500">
                          <a:solidFill>
                            <a:srgbClr val="000000"/>
                          </a:solidFill>
                          <a:latin typeface="宋体" panose="02010600030101010101" pitchFamily="2" charset="-122"/>
                          <a:ea typeface="宋体" panose="02010600030101010101" pitchFamily="2" charset="-122"/>
                        </a:rPr>
                        <a:t>良渚遗址</a:t>
                      </a:r>
                      <a:endParaRPr lang="zh-CN" sz="1500">
                        <a:solidFill>
                          <a:srgbClr val="000000"/>
                        </a:solidFill>
                        <a:latin typeface="宋体" panose="02010600030101010101" pitchFamily="2" charset="-122"/>
                        <a:ea typeface="宋体" panose="02010600030101010101" pitchFamily="2" charset="-122"/>
                      </a:endParaRPr>
                    </a:p>
                    <a:p>
                      <a:pPr marL="120015" indent="0" algn="l" eaLnBrk="0" fontAlgn="base">
                        <a:spcBef>
                          <a:spcPts val="500"/>
                        </a:spcBef>
                        <a:spcAft>
                          <a:spcPct val="0"/>
                        </a:spcAft>
                      </a:pPr>
                      <a:r>
                        <a:rPr lang="en-US" altLang="zh-CN" sz="1500">
                          <a:solidFill>
                            <a:srgbClr val="000000"/>
                          </a:solidFill>
                          <a:latin typeface="宋体" panose="02010600030101010101" pitchFamily="2" charset="-122"/>
                          <a:ea typeface="宋体" panose="02010600030101010101" pitchFamily="2" charset="-122"/>
                        </a:rPr>
                        <a:t>  </a:t>
                      </a:r>
                      <a:r>
                        <a:rPr lang="zh-CN" sz="1500">
                          <a:solidFill>
                            <a:srgbClr val="000000"/>
                          </a:solidFill>
                          <a:latin typeface="宋体" panose="02010600030101010101" pitchFamily="2" charset="-122"/>
                          <a:ea typeface="宋体" panose="02010600030101010101" pitchFamily="2" charset="-122"/>
                        </a:rPr>
                        <a:t>龙首玉镯</a:t>
                      </a:r>
                      <a:r>
                        <a:rPr lang="en-US" altLang="zh-CN" sz="1500">
                          <a:solidFill>
                            <a:srgbClr val="000000"/>
                          </a:solidFill>
                          <a:latin typeface="宋体" panose="02010600030101010101" pitchFamily="2" charset="-122"/>
                          <a:ea typeface="宋体" panose="02010600030101010101" pitchFamily="2" charset="-122"/>
                        </a:rPr>
                        <a:t>(</a:t>
                      </a:r>
                      <a:r>
                        <a:rPr lang="zh-CN" altLang="en-US" sz="1500">
                          <a:solidFill>
                            <a:srgbClr val="000000"/>
                          </a:solidFill>
                          <a:latin typeface="宋体" panose="02010600030101010101" pitchFamily="2" charset="-122"/>
                          <a:ea typeface="宋体" panose="02010600030101010101" pitchFamily="2" charset="-122"/>
                        </a:rPr>
                        <a:t>浙江</a:t>
                      </a:r>
                      <a:r>
                        <a:rPr lang="en-US" altLang="zh-CN" sz="1500">
                          <a:solidFill>
                            <a:srgbClr val="000000"/>
                          </a:solidFill>
                          <a:latin typeface="宋体" panose="02010600030101010101" pitchFamily="2" charset="-122"/>
                          <a:ea typeface="宋体" panose="02010600030101010101" pitchFamily="2" charset="-122"/>
                        </a:rPr>
                        <a:t>)</a:t>
                      </a:r>
                      <a:endParaRPr lang="zh-CN" sz="1500">
                        <a:solidFill>
                          <a:srgbClr val="000000"/>
                        </a:solidFill>
                        <a:latin typeface="宋体" panose="02010600030101010101" pitchFamily="2" charset="-122"/>
                        <a:ea typeface="宋体" panose="02010600030101010101" pitchFamily="2" charset="-122"/>
                      </a:endParaRPr>
                    </a:p>
                  </a:txBody>
                  <a:tcPr marL="0" marR="0" marT="0" marB="0"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pic>
        <p:nvPicPr>
          <p:cNvPr id="12" name="图片 11"/>
          <p:cNvPicPr/>
          <p:nvPr>
            <p:custDataLst>
              <p:tags r:id="rId3"/>
            </p:custDataLst>
          </p:nvPr>
        </p:nvPicPr>
        <p:blipFill>
          <a:blip r:embed="rId4"/>
          <a:stretch>
            <a:fillRect/>
          </a:stretch>
        </p:blipFill>
        <p:spPr>
          <a:xfrm>
            <a:off x="2024221" y="2123916"/>
            <a:ext cx="1219517" cy="1234757"/>
          </a:xfrm>
          <a:prstGeom prst="rect">
            <a:avLst/>
          </a:prstGeom>
        </p:spPr>
      </p:pic>
      <p:pic>
        <p:nvPicPr>
          <p:cNvPr id="13" name="图片 12"/>
          <p:cNvPicPr/>
          <p:nvPr>
            <p:custDataLst>
              <p:tags r:id="rId5"/>
            </p:custDataLst>
          </p:nvPr>
        </p:nvPicPr>
        <p:blipFill>
          <a:blip r:embed="rId6"/>
          <a:stretch>
            <a:fillRect/>
          </a:stretch>
        </p:blipFill>
        <p:spPr>
          <a:xfrm>
            <a:off x="4108927" y="2146776"/>
            <a:ext cx="1310957" cy="1211897"/>
          </a:xfrm>
          <a:prstGeom prst="rect">
            <a:avLst/>
          </a:prstGeom>
        </p:spPr>
      </p:pic>
      <p:pic>
        <p:nvPicPr>
          <p:cNvPr id="14" name="图片 13"/>
          <p:cNvPicPr/>
          <p:nvPr>
            <p:custDataLst>
              <p:tags r:id="rId7"/>
            </p:custDataLst>
          </p:nvPr>
        </p:nvPicPr>
        <p:blipFill>
          <a:blip r:embed="rId8"/>
          <a:stretch>
            <a:fillRect/>
          </a:stretch>
        </p:blipFill>
        <p:spPr>
          <a:xfrm>
            <a:off x="6561931" y="2116296"/>
            <a:ext cx="1219517" cy="1219517"/>
          </a:xfrm>
          <a:prstGeom prst="rect">
            <a:avLst/>
          </a:prstGeom>
        </p:spPr>
      </p:pic>
      <p:pic>
        <p:nvPicPr>
          <p:cNvPr id="15" name="图片 14"/>
          <p:cNvPicPr/>
          <p:nvPr>
            <p:custDataLst>
              <p:tags r:id="rId9"/>
            </p:custDataLst>
          </p:nvPr>
        </p:nvPicPr>
        <p:blipFill>
          <a:blip r:embed="rId10"/>
          <a:stretch>
            <a:fillRect/>
          </a:stretch>
        </p:blipFill>
        <p:spPr>
          <a:xfrm>
            <a:off x="8689817" y="2146776"/>
            <a:ext cx="1219517" cy="1211897"/>
          </a:xfrm>
          <a:prstGeom prst="rect">
            <a:avLst/>
          </a:prstGeom>
        </p:spPr>
      </p:pic>
      <p:sp>
        <p:nvSpPr>
          <p:cNvPr id="16" name="文本框 15"/>
          <p:cNvSpPr txBox="1"/>
          <p:nvPr>
            <p:custDataLst>
              <p:tags r:id="rId11"/>
            </p:custDataLst>
          </p:nvPr>
        </p:nvSpPr>
        <p:spPr>
          <a:xfrm>
            <a:off x="772795" y="4538980"/>
            <a:ext cx="5605780" cy="2136140"/>
          </a:xfrm>
          <a:prstGeom prst="rect">
            <a:avLst/>
          </a:prstGeom>
        </p:spPr>
        <p:txBody>
          <a:bodyPr wrap="square">
            <a:noAutofit/>
          </a:bodyPr>
          <a:p>
            <a:pPr marL="31750" indent="0" algn="l" defTabSz="266700" eaLnBrk="0" fontAlgn="base">
              <a:spcBef>
                <a:spcPts val="100"/>
              </a:spcBef>
              <a:spcAft>
                <a:spcPct val="0"/>
              </a:spcAft>
            </a:pPr>
            <a:r>
              <a:rPr lang="en-US" altLang="zh-CN" sz="3200" b="1">
                <a:solidFill>
                  <a:srgbClr val="000000"/>
                </a:solidFill>
                <a:effectLst/>
                <a:latin typeface="+mn-ea"/>
                <a:cs typeface="+mn-ea"/>
              </a:rPr>
              <a:t>A.</a:t>
            </a:r>
            <a:r>
              <a:rPr lang="zh-CN" altLang="en-US" sz="3200" b="1">
                <a:solidFill>
                  <a:srgbClr val="000000"/>
                </a:solidFill>
                <a:effectLst/>
                <a:latin typeface="+mn-ea"/>
                <a:cs typeface="+mn-ea"/>
              </a:rPr>
              <a:t>地理环境影响人类文明发展</a:t>
            </a:r>
            <a:r>
              <a:rPr lang="en-US" altLang="zh-CN" sz="3200" b="1">
                <a:solidFill>
                  <a:srgbClr val="000000"/>
                </a:solidFill>
                <a:effectLst/>
                <a:latin typeface="+mn-ea"/>
                <a:cs typeface="+mn-ea"/>
              </a:rPr>
              <a:t>    </a:t>
            </a:r>
            <a:r>
              <a:rPr lang="en-US" altLang="zh-CN" sz="3200" b="1">
                <a:solidFill>
                  <a:srgbClr val="000000"/>
                </a:solidFill>
                <a:effectLst/>
                <a:latin typeface="+mn-ea"/>
                <a:cs typeface="+mn-ea"/>
                <a:sym typeface="+mn-ea"/>
              </a:rPr>
              <a:t>B.</a:t>
            </a:r>
            <a:r>
              <a:rPr lang="zh-CN" altLang="en-US" sz="3200" b="1">
                <a:solidFill>
                  <a:srgbClr val="000000"/>
                </a:solidFill>
                <a:effectLst/>
                <a:latin typeface="+mn-ea"/>
                <a:cs typeface="+mn-ea"/>
                <a:sym typeface="+mn-ea"/>
              </a:rPr>
              <a:t>器物的生活化功用加强</a:t>
            </a:r>
            <a:endParaRPr lang="zh-CN" altLang="en-US" sz="3200" b="1">
              <a:solidFill>
                <a:srgbClr val="000000"/>
              </a:solidFill>
              <a:effectLst/>
              <a:latin typeface="+mn-ea"/>
              <a:cs typeface="+mn-ea"/>
            </a:endParaRPr>
          </a:p>
          <a:p>
            <a:pPr marL="12700" indent="0" algn="l" defTabSz="266700" eaLnBrk="0" fontAlgn="base">
              <a:spcBef>
                <a:spcPts val="100"/>
              </a:spcBef>
              <a:spcAft>
                <a:spcPct val="0"/>
              </a:spcAft>
            </a:pPr>
            <a:r>
              <a:rPr lang="en-US" altLang="zh-CN" sz="3200" b="1">
                <a:solidFill>
                  <a:srgbClr val="000000"/>
                </a:solidFill>
                <a:effectLst/>
                <a:latin typeface="+mn-ea"/>
                <a:cs typeface="+mn-ea"/>
                <a:sym typeface="+mn-ea"/>
              </a:rPr>
              <a:t>C. </a:t>
            </a:r>
            <a:r>
              <a:rPr lang="zh-CN" altLang="en-US" sz="3200" b="1">
                <a:solidFill>
                  <a:srgbClr val="000000"/>
                </a:solidFill>
                <a:effectLst/>
                <a:latin typeface="+mn-ea"/>
                <a:cs typeface="+mn-ea"/>
                <a:sym typeface="+mn-ea"/>
              </a:rPr>
              <a:t>中华文明具有多元一体特点</a:t>
            </a:r>
            <a:r>
              <a:rPr lang="en-US" altLang="zh-CN" sz="3200" b="1">
                <a:solidFill>
                  <a:srgbClr val="000000"/>
                </a:solidFill>
                <a:effectLst/>
                <a:latin typeface="+mn-ea"/>
                <a:cs typeface="+mn-ea"/>
                <a:sym typeface="+mn-ea"/>
              </a:rPr>
              <a:t>       D. </a:t>
            </a:r>
            <a:r>
              <a:rPr lang="zh-CN" altLang="en-US" sz="3200" b="1">
                <a:solidFill>
                  <a:srgbClr val="000000"/>
                </a:solidFill>
                <a:effectLst/>
                <a:latin typeface="+mn-ea"/>
                <a:cs typeface="+mn-ea"/>
                <a:sym typeface="+mn-ea"/>
              </a:rPr>
              <a:t>当时社会阶级分化明显</a:t>
            </a:r>
            <a:endParaRPr lang="zh-CN" altLang="en-US" sz="3200" b="1">
              <a:solidFill>
                <a:srgbClr val="000000"/>
              </a:solidFill>
              <a:effectLst/>
              <a:latin typeface="+mn-ea"/>
              <a:cs typeface="+mn-ea"/>
            </a:endParaRPr>
          </a:p>
          <a:p>
            <a:pPr marL="25400" indent="0" algn="l" defTabSz="266700" eaLnBrk="0" fontAlgn="base">
              <a:spcBef>
                <a:spcPts val="100"/>
              </a:spcBef>
              <a:spcAft>
                <a:spcPct val="0"/>
              </a:spcAft>
            </a:pPr>
            <a:endParaRPr lang="zh-CN" altLang="en-US" sz="3200" b="1">
              <a:solidFill>
                <a:srgbClr val="000000"/>
              </a:solidFill>
              <a:effectLst/>
              <a:latin typeface="+mn-ea"/>
              <a:cs typeface="+mn-ea"/>
            </a:endParaRPr>
          </a:p>
        </p:txBody>
      </p:sp>
      <p:sp>
        <p:nvSpPr>
          <p:cNvPr id="18" name="矩形 17"/>
          <p:cNvSpPr/>
          <p:nvPr/>
        </p:nvSpPr>
        <p:spPr>
          <a:xfrm>
            <a:off x="3303270" y="683895"/>
            <a:ext cx="161353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856615" y="1193165"/>
            <a:ext cx="352806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3792220" y="5596890"/>
            <a:ext cx="168402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rot="10800000" flipH="1" flipV="1">
            <a:off x="5997575" y="979170"/>
            <a:ext cx="920750" cy="937260"/>
          </a:xfrm>
          <a:prstGeom prst="rect">
            <a:avLst/>
          </a:prstGeom>
          <a:noFill/>
        </p:spPr>
        <p:txBody>
          <a:bodyPr wrap="square" rtlCol="0">
            <a:noAutofit/>
          </a:bodyPr>
          <a:p>
            <a:pPr algn="ctr"/>
            <a:r>
              <a:rPr lang="en-US" altLang="zh-CN" sz="6000" b="1" dirty="0">
                <a:solidFill>
                  <a:srgbClr val="C00000"/>
                </a:solidFill>
                <a:latin typeface="微软雅黑" panose="020B0503020204020204" charset="-122"/>
                <a:ea typeface="微软雅黑" panose="020B0503020204020204" charset="-122"/>
              </a:rPr>
              <a:t>C</a:t>
            </a:r>
            <a:endParaRPr lang="en-US" altLang="zh-CN" sz="6000" b="1" dirty="0">
              <a:solidFill>
                <a:srgbClr val="C00000"/>
              </a:solidFill>
              <a:latin typeface="微软雅黑" panose="020B0503020204020204" charset="-122"/>
              <a:ea typeface="微软雅黑" panose="020B0503020204020204" charset="-122"/>
            </a:endParaRPr>
          </a:p>
        </p:txBody>
      </p:sp>
      <p:sp>
        <p:nvSpPr>
          <p:cNvPr id="3" name="矩形 2"/>
          <p:cNvSpPr/>
          <p:nvPr/>
        </p:nvSpPr>
        <p:spPr>
          <a:xfrm>
            <a:off x="6136005" y="627380"/>
            <a:ext cx="207518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6280988" y="418026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17" name="文本框 16"/>
          <p:cNvSpPr txBox="1"/>
          <p:nvPr/>
        </p:nvSpPr>
        <p:spPr>
          <a:xfrm>
            <a:off x="5476443" y="4693982"/>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2" name="文本框 21"/>
          <p:cNvSpPr txBox="1"/>
          <p:nvPr/>
        </p:nvSpPr>
        <p:spPr>
          <a:xfrm>
            <a:off x="5643448" y="5657912"/>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4" name="矩形 23"/>
          <p:cNvSpPr/>
          <p:nvPr/>
        </p:nvSpPr>
        <p:spPr>
          <a:xfrm>
            <a:off x="4940935" y="1201420"/>
            <a:ext cx="89916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6447790" y="5113020"/>
            <a:ext cx="5405755" cy="1383665"/>
          </a:xfrm>
          <a:prstGeom prst="rect">
            <a:avLst/>
          </a:prstGeom>
          <a:noFill/>
        </p:spPr>
        <p:txBody>
          <a:bodyPr wrap="square" rtlCol="0">
            <a:spAutoFit/>
          </a:bodyPr>
          <a:p>
            <a:pPr algn="l"/>
            <a:r>
              <a:rPr lang="zh-CN" altLang="en-US" sz="2800" b="1">
                <a:ln w="15875"/>
                <a:gradFill>
                  <a:gsLst>
                    <a:gs pos="0">
                      <a:schemeClr val="accent1"/>
                    </a:gs>
                    <a:gs pos="100000">
                      <a:schemeClr val="accent6"/>
                    </a:gs>
                  </a:gsLst>
                  <a:lin ang="2700000" scaled="0"/>
                </a:gradFill>
                <a:effectLst/>
              </a:rPr>
              <a:t>多种元素或组成部分虽然各具特色，但它们之间相互依存、相互关联，形成一个和谐统一的</a:t>
            </a:r>
            <a:r>
              <a:rPr lang="zh-CN" altLang="en-US" sz="2800" b="1">
                <a:ln w="15875"/>
                <a:gradFill>
                  <a:gsLst>
                    <a:gs pos="0">
                      <a:schemeClr val="accent1"/>
                    </a:gs>
                    <a:gs pos="100000">
                      <a:schemeClr val="accent6"/>
                    </a:gs>
                  </a:gsLst>
                  <a:lin ang="2700000" scaled="0"/>
                </a:gradFill>
                <a:effectLst/>
              </a:rPr>
              <a:t>整体</a:t>
            </a:r>
            <a:endParaRPr lang="zh-CN" altLang="en-US" sz="2800" b="1">
              <a:ln w="15875"/>
              <a:gradFill>
                <a:gsLst>
                  <a:gs pos="0">
                    <a:schemeClr val="accent1"/>
                  </a:gs>
                  <a:gs pos="100000">
                    <a:schemeClr val="accent6"/>
                  </a:gs>
                </a:gsLst>
                <a:lin ang="2700000" scaled="0"/>
              </a:gra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p:bldP spid="3" grpId="0" bldLvl="0" animBg="1"/>
      <p:bldP spid="4" grpId="0"/>
      <p:bldP spid="17" grpId="0"/>
      <p:bldP spid="22" grpId="0"/>
      <p:bldP spid="24" grpId="0" bldLvl="0" animBg="1"/>
      <p:bldP spid="2" grpId="0"/>
      <p:bldP spid="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558165" y="882650"/>
            <a:ext cx="11195685" cy="3157220"/>
          </a:xfrm>
          <a:prstGeom prst="rect">
            <a:avLst/>
          </a:prstGeom>
        </p:spPr>
        <p:txBody>
          <a:bodyPr wrap="square">
            <a:spAutoFit/>
          </a:bodyPr>
          <a:p>
            <a:pPr marL="0" indent="0" algn="l" defTabSz="266700" eaLnBrk="0" fontAlgn="base">
              <a:lnSpc>
                <a:spcPct val="101000"/>
              </a:lnSpc>
              <a:spcBef>
                <a:spcPts val="500"/>
              </a:spcBef>
              <a:spcAft>
                <a:spcPct val="0"/>
              </a:spcAft>
            </a:pPr>
            <a:r>
              <a:rPr lang="en-US" altLang="zh-CN" sz="3200" b="1">
                <a:solidFill>
                  <a:srgbClr val="000000"/>
                </a:solidFill>
                <a:effectLst>
                  <a:outerShdw blurRad="38100" dist="38100" dir="2700000" algn="tl">
                    <a:srgbClr val="000000">
                      <a:alpha val="43137"/>
                    </a:srgbClr>
                  </a:outerShdw>
                </a:effectLst>
                <a:latin typeface="+mn-ea"/>
                <a:cs typeface="+mn-ea"/>
              </a:rPr>
              <a:t>7.</a:t>
            </a:r>
            <a:r>
              <a:rPr lang="zh-CN" altLang="en-US" sz="3200" b="1">
                <a:solidFill>
                  <a:srgbClr val="000000"/>
                </a:solidFill>
                <a:effectLst>
                  <a:outerShdw blurRad="38100" dist="38100" dir="2700000" algn="tl">
                    <a:srgbClr val="000000">
                      <a:alpha val="43137"/>
                    </a:srgbClr>
                  </a:outerShdw>
                </a:effectLst>
                <a:latin typeface="+mn-ea"/>
                <a:cs typeface="+mn-ea"/>
              </a:rPr>
              <a:t>西周时期，周王定期到各地巡视，考察诸侯的政绩，诸侯则需定期朝觐周王，接受周王重新宜布的爵位等级。周王旨在</a:t>
            </a:r>
            <a:endParaRPr lang="zh-CN" altLang="en-US" sz="3200" b="1">
              <a:solidFill>
                <a:srgbClr val="000000"/>
              </a:solidFill>
              <a:effectLst>
                <a:outerShdw blurRad="38100" dist="38100" dir="2700000" algn="tl">
                  <a:srgbClr val="000000">
                    <a:alpha val="43137"/>
                  </a:srgbClr>
                </a:outerShdw>
              </a:effectLst>
              <a:latin typeface="+mn-ea"/>
              <a:cs typeface="+mn-ea"/>
            </a:endParaRPr>
          </a:p>
          <a:p>
            <a:pPr marL="0" indent="0" algn="l" defTabSz="266700" eaLnBrk="0" fontAlgn="base">
              <a:spcBef>
                <a:spcPts val="200"/>
              </a:spcBef>
              <a:spcAft>
                <a:spcPct val="0"/>
              </a:spcAft>
            </a:pPr>
            <a:r>
              <a:rPr lang="en-US" altLang="zh-CN" sz="3200" b="1">
                <a:solidFill>
                  <a:srgbClr val="000000"/>
                </a:solidFill>
                <a:latin typeface="+mn-ea"/>
                <a:cs typeface="+mn-ea"/>
              </a:rPr>
              <a:t>A.  </a:t>
            </a:r>
            <a:r>
              <a:rPr lang="zh-CN" altLang="en-US" sz="3200" b="1">
                <a:solidFill>
                  <a:srgbClr val="000000"/>
                </a:solidFill>
                <a:latin typeface="+mn-ea"/>
                <a:cs typeface="+mn-ea"/>
              </a:rPr>
              <a:t>发展农业生产</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0" indent="0" algn="l" defTabSz="266700" eaLnBrk="0" fontAlgn="base">
              <a:spcBef>
                <a:spcPts val="200"/>
              </a:spcBef>
              <a:spcAft>
                <a:spcPct val="0"/>
              </a:spcAft>
            </a:pPr>
            <a:r>
              <a:rPr lang="en-US" altLang="zh-CN" sz="3200" b="1">
                <a:solidFill>
                  <a:srgbClr val="000000"/>
                </a:solidFill>
                <a:latin typeface="+mn-ea"/>
                <a:cs typeface="+mn-ea"/>
              </a:rPr>
              <a:t>B.  </a:t>
            </a:r>
            <a:r>
              <a:rPr lang="zh-CN" altLang="en-US" sz="3200" b="1">
                <a:solidFill>
                  <a:srgbClr val="000000"/>
                </a:solidFill>
                <a:latin typeface="+mn-ea"/>
                <a:cs typeface="+mn-ea"/>
              </a:rPr>
              <a:t>提高军队实力</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0" indent="0" algn="l" defTabSz="266700" eaLnBrk="0" fontAlgn="base">
              <a:spcBef>
                <a:spcPts val="200"/>
              </a:spcBef>
              <a:spcAft>
                <a:spcPct val="0"/>
              </a:spcAft>
            </a:pPr>
            <a:r>
              <a:rPr lang="en-US" altLang="zh-CN" sz="3200" b="1">
                <a:solidFill>
                  <a:srgbClr val="000000"/>
                </a:solidFill>
                <a:latin typeface="+mn-ea"/>
                <a:cs typeface="+mn-ea"/>
              </a:rPr>
              <a:t>C.  </a:t>
            </a:r>
            <a:r>
              <a:rPr lang="zh-CN" altLang="en-US" sz="3200" b="1">
                <a:solidFill>
                  <a:srgbClr val="000000"/>
                </a:solidFill>
                <a:latin typeface="+mn-ea"/>
                <a:cs typeface="+mn-ea"/>
              </a:rPr>
              <a:t>巩固国家统治</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0" indent="0" algn="l" defTabSz="266700" eaLnBrk="0" fontAlgn="base">
              <a:spcBef>
                <a:spcPts val="200"/>
              </a:spcBef>
              <a:spcAft>
                <a:spcPct val="0"/>
              </a:spcAft>
            </a:pPr>
            <a:r>
              <a:rPr lang="en-US" altLang="zh-CN" sz="3200" b="1">
                <a:solidFill>
                  <a:srgbClr val="000000"/>
                </a:solidFill>
                <a:latin typeface="+mn-ea"/>
                <a:cs typeface="+mn-ea"/>
              </a:rPr>
              <a:t>D.  </a:t>
            </a:r>
            <a:r>
              <a:rPr lang="zh-CN" altLang="en-US" sz="3200" b="1">
                <a:solidFill>
                  <a:srgbClr val="000000"/>
                </a:solidFill>
                <a:latin typeface="+mn-ea"/>
                <a:cs typeface="+mn-ea"/>
              </a:rPr>
              <a:t>加强封建专制</a:t>
            </a:r>
            <a:endParaRPr lang="zh-CN" altLang="en-US" sz="3200" b="1">
              <a:solidFill>
                <a:srgbClr val="000000"/>
              </a:solidFill>
              <a:latin typeface="+mn-ea"/>
              <a:cs typeface="+mn-ea"/>
            </a:endParaRPr>
          </a:p>
        </p:txBody>
      </p:sp>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20" name="矩形 19"/>
          <p:cNvSpPr/>
          <p:nvPr/>
        </p:nvSpPr>
        <p:spPr>
          <a:xfrm>
            <a:off x="2119630" y="3479800"/>
            <a:ext cx="170243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custDataLst>
              <p:tags r:id="rId2"/>
            </p:custDataLst>
          </p:nvPr>
        </p:nvSpPr>
        <p:spPr>
          <a:xfrm>
            <a:off x="2851785" y="4258310"/>
            <a:ext cx="1149985" cy="521969"/>
          </a:xfrm>
          <a:prstGeom prst="wedgeRectCallout">
            <a:avLst>
              <a:gd name="adj1" fmla="val -34231"/>
              <a:gd name="adj2" fmla="val -117824"/>
            </a:avLst>
          </a:prstGeom>
          <a:noFill/>
          <a:ln w="25400">
            <a:solidFill>
              <a:srgbClr val="C00000"/>
            </a:solidFill>
          </a:ln>
        </p:spPr>
        <p:txBody>
          <a:bodyPr wrap="square" rtlCol="0">
            <a:spAutoFit/>
          </a:bodyPr>
          <a:p>
            <a:pPr algn="ctr"/>
            <a:r>
              <a:rPr lang="zh-CN" altLang="en-US" sz="2800" b="1" dirty="0">
                <a:solidFill>
                  <a:srgbClr val="C00000"/>
                </a:solidFill>
                <a:latin typeface="微软雅黑" panose="020B0503020204020204" charset="-122"/>
                <a:ea typeface="微软雅黑" panose="020B0503020204020204" charset="-122"/>
              </a:rPr>
              <a:t>秦朝</a:t>
            </a:r>
            <a:endParaRPr lang="zh-CN" altLang="en-US" sz="2800" b="1" dirty="0">
              <a:solidFill>
                <a:srgbClr val="C00000"/>
              </a:solidFill>
              <a:latin typeface="微软雅黑" panose="020B0503020204020204" charset="-122"/>
              <a:ea typeface="微软雅黑" panose="020B0503020204020204" charset="-122"/>
            </a:endParaRPr>
          </a:p>
        </p:txBody>
      </p:sp>
      <p:sp>
        <p:nvSpPr>
          <p:cNvPr id="11" name="矩形 10"/>
          <p:cNvSpPr/>
          <p:nvPr/>
        </p:nvSpPr>
        <p:spPr>
          <a:xfrm>
            <a:off x="991870" y="943610"/>
            <a:ext cx="170243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custDataLst>
              <p:tags r:id="rId3"/>
            </p:custDataLst>
          </p:nvPr>
        </p:nvSpPr>
        <p:spPr>
          <a:xfrm>
            <a:off x="737235" y="4401820"/>
            <a:ext cx="1758950" cy="521969"/>
          </a:xfrm>
          <a:prstGeom prst="wedgeRectCallout">
            <a:avLst>
              <a:gd name="adj1" fmla="val -18989"/>
              <a:gd name="adj2" fmla="val -640390"/>
            </a:avLst>
          </a:prstGeom>
          <a:noFill/>
          <a:ln w="25400">
            <a:solidFill>
              <a:srgbClr val="C00000"/>
            </a:solidFill>
          </a:ln>
        </p:spPr>
        <p:txBody>
          <a:bodyPr wrap="square" rtlCol="0">
            <a:spAutoFit/>
          </a:bodyPr>
          <a:p>
            <a:pPr algn="ctr"/>
            <a:r>
              <a:rPr lang="zh-CN" altLang="en-US" sz="2800" b="1" dirty="0">
                <a:solidFill>
                  <a:srgbClr val="C00000"/>
                </a:solidFill>
                <a:latin typeface="微软雅黑" panose="020B0503020204020204" charset="-122"/>
                <a:ea typeface="微软雅黑" panose="020B0503020204020204" charset="-122"/>
              </a:rPr>
              <a:t>奴隶社会</a:t>
            </a:r>
            <a:endParaRPr lang="zh-CN" altLang="en-US" sz="2800" b="1" dirty="0">
              <a:solidFill>
                <a:srgbClr val="C00000"/>
              </a:solidFill>
              <a:latin typeface="微软雅黑" panose="020B0503020204020204" charset="-122"/>
              <a:ea typeface="微软雅黑" panose="020B0503020204020204" charset="-122"/>
            </a:endParaRPr>
          </a:p>
        </p:txBody>
      </p:sp>
      <p:sp>
        <p:nvSpPr>
          <p:cNvPr id="13" name="矩形 12"/>
          <p:cNvSpPr/>
          <p:nvPr/>
        </p:nvSpPr>
        <p:spPr>
          <a:xfrm>
            <a:off x="9568180" y="1452880"/>
            <a:ext cx="172339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8294370" y="2096135"/>
            <a:ext cx="3515995" cy="1383665"/>
          </a:xfrm>
          <a:prstGeom prst="rect">
            <a:avLst/>
          </a:prstGeom>
          <a:noFill/>
        </p:spPr>
        <p:txBody>
          <a:bodyPr wrap="square" rtlCol="0">
            <a:spAutoFit/>
          </a:bodyPr>
          <a:p>
            <a:r>
              <a:rPr lang="zh-CN" altLang="en-US" sz="2800">
                <a:solidFill>
                  <a:schemeClr val="accent1"/>
                </a:solidFill>
                <a:effectLst>
                  <a:outerShdw blurRad="38100" dist="25400" dir="5400000" algn="ctr" rotWithShape="0">
                    <a:srgbClr val="6E747A">
                      <a:alpha val="43000"/>
                    </a:srgbClr>
                  </a:outerShdw>
                </a:effectLst>
              </a:rPr>
              <a:t>问的是目的！</a:t>
            </a:r>
            <a:endParaRPr lang="zh-CN" altLang="en-US" sz="2800">
              <a:solidFill>
                <a:schemeClr val="accent1"/>
              </a:solidFill>
              <a:effectLst>
                <a:outerShdw blurRad="38100" dist="25400" dir="5400000" algn="ctr" rotWithShape="0">
                  <a:srgbClr val="6E747A">
                    <a:alpha val="43000"/>
                  </a:srgbClr>
                </a:outerShdw>
              </a:effectLst>
            </a:endParaRPr>
          </a:p>
          <a:p>
            <a:r>
              <a:rPr lang="zh-CN" altLang="en-US" sz="2800">
                <a:solidFill>
                  <a:schemeClr val="accent1"/>
                </a:solidFill>
                <a:effectLst>
                  <a:outerShdw blurRad="38100" dist="25400" dir="5400000" algn="ctr" rotWithShape="0">
                    <a:srgbClr val="6E747A">
                      <a:alpha val="43000"/>
                    </a:srgbClr>
                  </a:outerShdw>
                </a:effectLst>
              </a:rPr>
              <a:t>也就是周王各地巡查，</a:t>
            </a:r>
            <a:endParaRPr lang="zh-CN" altLang="en-US" sz="2800">
              <a:solidFill>
                <a:schemeClr val="accent1"/>
              </a:solidFill>
              <a:effectLst>
                <a:outerShdw blurRad="38100" dist="25400" dir="5400000" algn="ctr" rotWithShape="0">
                  <a:srgbClr val="6E747A">
                    <a:alpha val="43000"/>
                  </a:srgbClr>
                </a:outerShdw>
              </a:effectLst>
            </a:endParaRPr>
          </a:p>
          <a:p>
            <a:r>
              <a:rPr lang="zh-CN" altLang="en-US" sz="2800">
                <a:solidFill>
                  <a:schemeClr val="accent1"/>
                </a:solidFill>
                <a:effectLst>
                  <a:outerShdw blurRad="38100" dist="25400" dir="5400000" algn="ctr" rotWithShape="0">
                    <a:srgbClr val="6E747A">
                      <a:alpha val="43000"/>
                    </a:srgbClr>
                  </a:outerShdw>
                </a:effectLst>
              </a:rPr>
              <a:t>考察诸侯政绩的目的！</a:t>
            </a:r>
            <a:endParaRPr lang="zh-CN" altLang="en-US" sz="2800">
              <a:solidFill>
                <a:schemeClr val="accent1"/>
              </a:solidFill>
              <a:effectLst>
                <a:outerShdw blurRad="38100" dist="25400" dir="5400000" algn="ctr" rotWithShape="0">
                  <a:srgbClr val="6E747A">
                    <a:alpha val="43000"/>
                  </a:srgbClr>
                </a:outerShdw>
              </a:effectLst>
            </a:endParaRPr>
          </a:p>
        </p:txBody>
      </p:sp>
      <p:sp>
        <p:nvSpPr>
          <p:cNvPr id="15" name="文本框 14"/>
          <p:cNvSpPr txBox="1"/>
          <p:nvPr/>
        </p:nvSpPr>
        <p:spPr>
          <a:xfrm>
            <a:off x="2366645" y="3093720"/>
            <a:ext cx="637540" cy="895350"/>
          </a:xfrm>
          <a:prstGeom prst="rect">
            <a:avLst/>
          </a:prstGeom>
          <a:noFill/>
        </p:spPr>
        <p:txBody>
          <a:bodyPr wrap="square" rtlCol="0">
            <a:no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16" name="文本框 15"/>
          <p:cNvSpPr txBox="1"/>
          <p:nvPr/>
        </p:nvSpPr>
        <p:spPr>
          <a:xfrm rot="10800000" flipH="1" flipV="1">
            <a:off x="5580380" y="1768475"/>
            <a:ext cx="920750" cy="937260"/>
          </a:xfrm>
          <a:prstGeom prst="rect">
            <a:avLst/>
          </a:prstGeom>
          <a:noFill/>
        </p:spPr>
        <p:txBody>
          <a:bodyPr wrap="square" rtlCol="0">
            <a:noAutofit/>
          </a:bodyPr>
          <a:p>
            <a:pPr algn="ctr"/>
            <a:r>
              <a:rPr lang="en-US" altLang="zh-CN" sz="6000" b="1" dirty="0">
                <a:solidFill>
                  <a:srgbClr val="C00000"/>
                </a:solidFill>
                <a:latin typeface="微软雅黑" panose="020B0503020204020204" charset="-122"/>
                <a:ea typeface="微软雅黑" panose="020B0503020204020204" charset="-122"/>
              </a:rPr>
              <a:t>C</a:t>
            </a:r>
            <a:endParaRPr lang="en-US" altLang="zh-CN" sz="6000" b="1" dirty="0">
              <a:solidFill>
                <a:srgbClr val="C00000"/>
              </a:solidFill>
              <a:latin typeface="微软雅黑" panose="020B0503020204020204" charset="-122"/>
              <a:ea typeface="微软雅黑" panose="020B0503020204020204" charset="-122"/>
            </a:endParaRPr>
          </a:p>
        </p:txBody>
      </p:sp>
      <p:sp>
        <p:nvSpPr>
          <p:cNvPr id="18" name="矩形 17"/>
          <p:cNvSpPr/>
          <p:nvPr/>
        </p:nvSpPr>
        <p:spPr>
          <a:xfrm>
            <a:off x="7508240" y="3719830"/>
            <a:ext cx="4245610" cy="583565"/>
          </a:xfrm>
          <a:prstGeom prst="rect">
            <a:avLst/>
          </a:prstGeom>
          <a:noFill/>
          <a:ln>
            <a:noFill/>
          </a:ln>
        </p:spPr>
        <p:txBody>
          <a:bodyPr wrap="square" rtlCol="0" anchor="t">
            <a:spAutoFit/>
          </a:bodyPr>
          <a:p>
            <a:pPr algn="ctr"/>
            <a:r>
              <a:rPr lang="zh-CN" altLang="en-US" sz="3200" b="1">
                <a:ln w="15875"/>
                <a:gradFill>
                  <a:gsLst>
                    <a:gs pos="0">
                      <a:schemeClr val="accent1"/>
                    </a:gs>
                    <a:gs pos="100000">
                      <a:schemeClr val="accent6"/>
                    </a:gs>
                  </a:gsLst>
                  <a:lin ang="2700000" scaled="0"/>
                </a:gradFill>
                <a:effectLst/>
              </a:rPr>
              <a:t>封建亲戚，以藩屏周</a:t>
            </a:r>
            <a:endParaRPr lang="zh-CN" altLang="en-US" sz="3200" b="1">
              <a:ln w="15875"/>
              <a:gradFill>
                <a:gsLst>
                  <a:gs pos="0">
                    <a:schemeClr val="accent1"/>
                  </a:gs>
                  <a:gs pos="100000">
                    <a:schemeClr val="accent6"/>
                  </a:gs>
                </a:gsLst>
                <a:lin ang="2700000" scaled="0"/>
              </a:gradFill>
              <a:effectLst/>
            </a:endParaRPr>
          </a:p>
        </p:txBody>
      </p:sp>
      <p:sp>
        <p:nvSpPr>
          <p:cNvPr id="19" name="矩形 18"/>
          <p:cNvSpPr/>
          <p:nvPr/>
        </p:nvSpPr>
        <p:spPr>
          <a:xfrm>
            <a:off x="3004820" y="943610"/>
            <a:ext cx="701167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文本框 21"/>
          <p:cNvSpPr txBox="1"/>
          <p:nvPr/>
        </p:nvSpPr>
        <p:spPr>
          <a:xfrm>
            <a:off x="3822268" y="1559622"/>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3" name="文本框 22"/>
          <p:cNvSpPr txBox="1"/>
          <p:nvPr/>
        </p:nvSpPr>
        <p:spPr>
          <a:xfrm>
            <a:off x="3822268" y="209619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10" grpId="0" bldLvl="0" animBg="1"/>
      <p:bldP spid="11" grpId="0" bldLvl="0" animBg="1"/>
      <p:bldP spid="12" grpId="0" bldLvl="0" animBg="1"/>
      <p:bldP spid="13" grpId="0" bldLvl="0" animBg="1"/>
      <p:bldP spid="15" grpId="0"/>
      <p:bldP spid="14" grpId="0"/>
      <p:bldP spid="14" grpId="1"/>
      <p:bldP spid="16" grpId="0"/>
      <p:bldP spid="18" grpId="0"/>
      <p:bldP spid="18" grpId="1"/>
      <p:bldP spid="19" grpId="0" bldLvl="0" animBg="1"/>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 name="文本框 3"/>
          <p:cNvSpPr txBox="1"/>
          <p:nvPr/>
        </p:nvSpPr>
        <p:spPr>
          <a:xfrm>
            <a:off x="728345" y="728345"/>
            <a:ext cx="10586720" cy="2222500"/>
          </a:xfrm>
          <a:prstGeom prst="rect">
            <a:avLst/>
          </a:prstGeom>
        </p:spPr>
        <p:txBody>
          <a:bodyPr wrap="square">
            <a:spAutoFit/>
          </a:bodyPr>
          <a:p>
            <a:pPr marL="0" indent="0" algn="l" defTabSz="266700" eaLnBrk="0" fontAlgn="base">
              <a:lnSpc>
                <a:spcPct val="111000"/>
              </a:lnSpc>
              <a:spcBef>
                <a:spcPts val="300"/>
              </a:spcBef>
              <a:spcAft>
                <a:spcPct val="0"/>
              </a:spcAft>
            </a:pPr>
            <a:r>
              <a:rPr lang="en-US" altLang="zh-CN" sz="3200" b="1">
                <a:solidFill>
                  <a:srgbClr val="000000"/>
                </a:solidFill>
                <a:latin typeface="+mn-ea"/>
                <a:cs typeface="+mn-ea"/>
              </a:rPr>
              <a:t>8.</a:t>
            </a:r>
            <a:r>
              <a:rPr lang="zh-CN" altLang="en-US" sz="3200" b="1">
                <a:solidFill>
                  <a:srgbClr val="000000"/>
                </a:solidFill>
                <a:latin typeface="+mn-ea"/>
                <a:cs typeface="+mn-ea"/>
              </a:rPr>
              <a:t>按照西周的规定，天子可以享用九鼎。公元前</a:t>
            </a:r>
            <a:r>
              <a:rPr lang="en-US" altLang="zh-CN" sz="3200" b="1">
                <a:solidFill>
                  <a:srgbClr val="000000"/>
                </a:solidFill>
                <a:latin typeface="+mn-ea"/>
                <a:cs typeface="+mn-ea"/>
              </a:rPr>
              <a:t>606</a:t>
            </a:r>
            <a:r>
              <a:rPr lang="zh-CN" altLang="en-US" sz="3200" b="1">
                <a:solidFill>
                  <a:srgbClr val="000000"/>
                </a:solidFill>
                <a:latin typeface="+mn-ea"/>
                <a:cs typeface="+mn-ea"/>
              </a:rPr>
              <a:t>年，楚庄王竟问“鼎之大小轻重”</a:t>
            </a:r>
            <a:r>
              <a:rPr lang="en-US" altLang="zh-CN" sz="3200" b="1">
                <a:solidFill>
                  <a:srgbClr val="000000"/>
                </a:solidFill>
                <a:latin typeface="+mn-ea"/>
                <a:cs typeface="+mn-ea"/>
              </a:rPr>
              <a:t>, </a:t>
            </a:r>
            <a:r>
              <a:rPr lang="zh-CN" altLang="en-US" sz="3200" b="1">
                <a:solidFill>
                  <a:srgbClr val="000000"/>
                </a:solidFill>
                <a:latin typeface="+mn-ea"/>
                <a:cs typeface="+mn-ea"/>
              </a:rPr>
              <a:t>挑战周王权威。该事件反映了</a:t>
            </a:r>
            <a:endParaRPr lang="zh-CN" altLang="en-US" sz="3200" b="1">
              <a:solidFill>
                <a:srgbClr val="000000"/>
              </a:solidFill>
              <a:latin typeface="+mn-ea"/>
              <a:cs typeface="+mn-ea"/>
            </a:endParaRPr>
          </a:p>
          <a:p>
            <a:pPr marL="0" indent="0" algn="l" defTabSz="266700" eaLnBrk="0" fontAlgn="base">
              <a:spcBef>
                <a:spcPct val="0"/>
              </a:spcBef>
              <a:spcAft>
                <a:spcPct val="0"/>
              </a:spcAft>
            </a:pPr>
            <a:r>
              <a:rPr lang="en-US" altLang="zh-CN" sz="3200" b="1">
                <a:solidFill>
                  <a:srgbClr val="000000"/>
                </a:solidFill>
                <a:latin typeface="+mn-ea"/>
                <a:cs typeface="+mn-ea"/>
              </a:rPr>
              <a:t>A. </a:t>
            </a:r>
            <a:r>
              <a:rPr lang="zh-CN" altLang="en-US" sz="3200" b="1">
                <a:solidFill>
                  <a:srgbClr val="000000"/>
                </a:solidFill>
                <a:latin typeface="+mn-ea"/>
                <a:cs typeface="+mn-ea"/>
              </a:rPr>
              <a:t>诸侯争霸</a:t>
            </a:r>
            <a:r>
              <a:rPr lang="en-US" altLang="zh-CN" sz="3200" b="1">
                <a:solidFill>
                  <a:srgbClr val="000000"/>
                </a:solidFill>
                <a:latin typeface="+mn-ea"/>
                <a:cs typeface="+mn-ea"/>
              </a:rPr>
              <a:t>    B. </a:t>
            </a:r>
            <a:r>
              <a:rPr lang="zh-CN" altLang="en-US" sz="3200" b="1">
                <a:solidFill>
                  <a:srgbClr val="000000"/>
                </a:solidFill>
                <a:latin typeface="+mn-ea"/>
                <a:cs typeface="+mn-ea"/>
              </a:rPr>
              <a:t>尊王攘夷</a:t>
            </a:r>
            <a:r>
              <a:rPr lang="en-US" altLang="zh-CN" sz="3200" b="1">
                <a:solidFill>
                  <a:srgbClr val="000000"/>
                </a:solidFill>
                <a:latin typeface="+mn-ea"/>
                <a:cs typeface="+mn-ea"/>
              </a:rPr>
              <a:t>   C. </a:t>
            </a:r>
            <a:r>
              <a:rPr lang="zh-CN" altLang="en-US" sz="3200" b="1">
                <a:solidFill>
                  <a:srgbClr val="000000"/>
                </a:solidFill>
                <a:latin typeface="+mn-ea"/>
                <a:cs typeface="+mn-ea"/>
              </a:rPr>
              <a:t>分封建国</a:t>
            </a:r>
            <a:r>
              <a:rPr lang="en-US" altLang="zh-CN" sz="3200" b="1">
                <a:solidFill>
                  <a:srgbClr val="000000"/>
                </a:solidFill>
                <a:latin typeface="+mn-ea"/>
                <a:cs typeface="+mn-ea"/>
              </a:rPr>
              <a:t>     D. </a:t>
            </a:r>
            <a:r>
              <a:rPr lang="zh-CN" altLang="en-US" sz="3200" b="1">
                <a:solidFill>
                  <a:srgbClr val="000000"/>
                </a:solidFill>
                <a:latin typeface="+mn-ea"/>
                <a:cs typeface="+mn-ea"/>
              </a:rPr>
              <a:t>王室衰微</a:t>
            </a:r>
            <a:endParaRPr lang="zh-CN" altLang="en-US" sz="3200" b="1">
              <a:solidFill>
                <a:srgbClr val="000000"/>
              </a:solidFill>
              <a:latin typeface="+mn-ea"/>
              <a:cs typeface="+mn-ea"/>
            </a:endParaRPr>
          </a:p>
        </p:txBody>
      </p:sp>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13" name="矩形 12"/>
          <p:cNvSpPr/>
          <p:nvPr/>
        </p:nvSpPr>
        <p:spPr>
          <a:xfrm>
            <a:off x="8085455" y="829310"/>
            <a:ext cx="241046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矩形 9"/>
          <p:cNvSpPr/>
          <p:nvPr/>
        </p:nvSpPr>
        <p:spPr>
          <a:xfrm>
            <a:off x="8386445" y="214630"/>
            <a:ext cx="1808480" cy="583565"/>
          </a:xfrm>
          <a:prstGeom prst="rect">
            <a:avLst/>
          </a:prstGeom>
          <a:noFill/>
          <a:ln>
            <a:noFill/>
          </a:ln>
        </p:spPr>
        <p:txBody>
          <a:bodyPr wrap="none" rtlCol="0" anchor="t">
            <a:spAutoFit/>
          </a:bodyPr>
          <a:p>
            <a:pPr algn="ctr"/>
            <a:r>
              <a:rPr lang="zh-CN" altLang="en-US" sz="3200" b="1">
                <a:ln w="15875"/>
                <a:gradFill>
                  <a:gsLst>
                    <a:gs pos="0">
                      <a:schemeClr val="accent1"/>
                    </a:gs>
                    <a:gs pos="100000">
                      <a:schemeClr val="accent6"/>
                    </a:gs>
                  </a:gsLst>
                  <a:lin ang="2700000" scaled="0"/>
                </a:gradFill>
                <a:effectLst/>
              </a:rPr>
              <a:t>春秋时期</a:t>
            </a:r>
            <a:endParaRPr lang="zh-CN" altLang="en-US" sz="3200" b="1">
              <a:ln w="15875"/>
              <a:gradFill>
                <a:gsLst>
                  <a:gs pos="0">
                    <a:schemeClr val="accent1"/>
                  </a:gs>
                  <a:gs pos="100000">
                    <a:schemeClr val="accent6"/>
                  </a:gs>
                </a:gsLst>
                <a:lin ang="2700000" scaled="0"/>
              </a:gradFill>
              <a:effectLst/>
            </a:endParaRPr>
          </a:p>
        </p:txBody>
      </p:sp>
      <p:sp>
        <p:nvSpPr>
          <p:cNvPr id="11" name="矩形 10"/>
          <p:cNvSpPr/>
          <p:nvPr/>
        </p:nvSpPr>
        <p:spPr>
          <a:xfrm>
            <a:off x="771525" y="1338580"/>
            <a:ext cx="126301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矩形 11"/>
          <p:cNvSpPr/>
          <p:nvPr/>
        </p:nvSpPr>
        <p:spPr>
          <a:xfrm>
            <a:off x="2416175" y="1389380"/>
            <a:ext cx="351663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6272530" y="1389380"/>
            <a:ext cx="255968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nvSpPr>
        <p:spPr>
          <a:xfrm>
            <a:off x="8085455" y="1984375"/>
            <a:ext cx="481965" cy="1623060"/>
          </a:xfrm>
          <a:prstGeom prst="downArrow">
            <a:avLst>
              <a:gd name="adj1" fmla="val 49934"/>
              <a:gd name="adj2" fmla="val 50000"/>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nvSpPr>
        <p:spPr>
          <a:xfrm>
            <a:off x="6719570" y="3693160"/>
            <a:ext cx="4635500" cy="953135"/>
          </a:xfrm>
          <a:prstGeom prst="rect">
            <a:avLst/>
          </a:prstGeom>
          <a:noFill/>
        </p:spPr>
        <p:txBody>
          <a:bodyPr wrap="square" rtlCol="0">
            <a:spAutoFit/>
          </a:bodyPr>
          <a:p>
            <a:r>
              <a:rPr lang="zh-CN" altLang="en-US" sz="2800" b="1">
                <a:solidFill>
                  <a:srgbClr val="7030A0"/>
                </a:solidFill>
                <a:latin typeface="楷体" panose="02010609060101010101" charset="-122"/>
                <a:ea typeface="楷体" panose="02010609060101010101" charset="-122"/>
              </a:rPr>
              <a:t>为什么敢于挑战权威？是因为楚庄王强，而周王室弱</a:t>
            </a:r>
            <a:endParaRPr lang="zh-CN" altLang="en-US" sz="2800" b="1">
              <a:solidFill>
                <a:srgbClr val="7030A0"/>
              </a:solidFill>
              <a:latin typeface="楷体" panose="02010609060101010101" charset="-122"/>
              <a:ea typeface="楷体" panose="02010609060101010101" charset="-122"/>
            </a:endParaRPr>
          </a:p>
        </p:txBody>
      </p:sp>
      <p:sp>
        <p:nvSpPr>
          <p:cNvPr id="19" name="文本框 18"/>
          <p:cNvSpPr txBox="1"/>
          <p:nvPr/>
        </p:nvSpPr>
        <p:spPr>
          <a:xfrm rot="10800000" flipH="1" flipV="1">
            <a:off x="1567815" y="1692275"/>
            <a:ext cx="920750" cy="937260"/>
          </a:xfrm>
          <a:prstGeom prst="rect">
            <a:avLst/>
          </a:prstGeom>
          <a:noFill/>
        </p:spPr>
        <p:txBody>
          <a:bodyPr wrap="square" rtlCol="0">
            <a:noAutofit/>
          </a:bodyPr>
          <a:p>
            <a:pPr algn="ctr"/>
            <a:r>
              <a:rPr lang="en-US" altLang="zh-CN" sz="6000" b="1" dirty="0">
                <a:solidFill>
                  <a:srgbClr val="C00000"/>
                </a:solidFill>
                <a:latin typeface="微软雅黑" panose="020B0503020204020204" charset="-122"/>
                <a:ea typeface="微软雅黑" panose="020B0503020204020204" charset="-122"/>
              </a:rPr>
              <a:t>D</a:t>
            </a:r>
            <a:endParaRPr lang="en-US" altLang="zh-CN" sz="6000" b="1" dirty="0">
              <a:solidFill>
                <a:srgbClr val="C00000"/>
              </a:solidFill>
              <a:latin typeface="微软雅黑" panose="020B0503020204020204" charset="-122"/>
              <a:ea typeface="微软雅黑" panose="020B0503020204020204" charset="-122"/>
            </a:endParaRPr>
          </a:p>
        </p:txBody>
      </p:sp>
      <p:sp>
        <p:nvSpPr>
          <p:cNvPr id="20" name="矩形 19"/>
          <p:cNvSpPr/>
          <p:nvPr/>
        </p:nvSpPr>
        <p:spPr>
          <a:xfrm>
            <a:off x="10379710" y="1369695"/>
            <a:ext cx="852805"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709623" y="244925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1" name="文本框 20"/>
          <p:cNvSpPr txBox="1"/>
          <p:nvPr/>
        </p:nvSpPr>
        <p:spPr>
          <a:xfrm>
            <a:off x="4459808" y="2493072"/>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2" name="文本框 21"/>
          <p:cNvSpPr txBox="1"/>
          <p:nvPr/>
        </p:nvSpPr>
        <p:spPr>
          <a:xfrm>
            <a:off x="7068388" y="244925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4" name="下箭头 23"/>
          <p:cNvSpPr/>
          <p:nvPr/>
        </p:nvSpPr>
        <p:spPr>
          <a:xfrm>
            <a:off x="2975610" y="1984375"/>
            <a:ext cx="481965" cy="1623060"/>
          </a:xfrm>
          <a:prstGeom prst="downArrow">
            <a:avLst>
              <a:gd name="adj1" fmla="val 49934"/>
              <a:gd name="adj2" fmla="val 50000"/>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5" name="文本框 24"/>
          <p:cNvSpPr txBox="1"/>
          <p:nvPr/>
        </p:nvSpPr>
        <p:spPr>
          <a:xfrm>
            <a:off x="2416175" y="3761740"/>
            <a:ext cx="1779270" cy="521970"/>
          </a:xfrm>
          <a:prstGeom prst="rect">
            <a:avLst/>
          </a:prstGeom>
          <a:noFill/>
        </p:spPr>
        <p:txBody>
          <a:bodyPr wrap="square" rtlCol="0">
            <a:spAutoFit/>
          </a:bodyPr>
          <a:p>
            <a:r>
              <a:rPr lang="zh-CN" altLang="en-US" sz="2800" b="1">
                <a:solidFill>
                  <a:srgbClr val="7030A0"/>
                </a:solidFill>
                <a:latin typeface="楷体" panose="02010609060101010101" charset="-122"/>
                <a:ea typeface="楷体" panose="02010609060101010101" charset="-122"/>
              </a:rPr>
              <a:t>问鼎中原</a:t>
            </a:r>
            <a:endParaRPr lang="zh-CN" altLang="en-US" sz="2800" b="1">
              <a:solidFill>
                <a:srgbClr val="7030A0"/>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down)">
                                      <p:cBhvr>
                                        <p:cTn id="29" dur="5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0" grpId="0"/>
      <p:bldP spid="10" grpId="1"/>
      <p:bldP spid="11" grpId="0" bldLvl="0" animBg="1"/>
      <p:bldP spid="12" grpId="0" bldLvl="0" animBg="1"/>
      <p:bldP spid="14" grpId="0" bldLvl="0" animBg="1"/>
      <p:bldP spid="17" grpId="0" bldLvl="0" animBg="1"/>
      <p:bldP spid="17" grpId="1" animBg="1"/>
      <p:bldP spid="18" grpId="0"/>
      <p:bldP spid="18" grpId="1"/>
      <p:bldP spid="19" grpId="0"/>
      <p:bldP spid="20" grpId="0" bldLvl="0" animBg="1"/>
      <p:bldP spid="23" grpId="0"/>
      <p:bldP spid="21" grpId="0"/>
      <p:bldP spid="22" grpId="0"/>
      <p:bldP spid="24" grpId="0" bldLvl="0" animBg="1"/>
      <p:bldP spid="24" grpId="1" animBg="1"/>
      <p:bldP spid="25" grpId="0"/>
      <p:bldP spid="25"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5" name="组合 4"/>
          <p:cNvGrpSpPr/>
          <p:nvPr/>
        </p:nvGrpSpPr>
        <p:grpSpPr>
          <a:xfrm>
            <a:off x="635" y="0"/>
            <a:ext cx="12214860" cy="6858000"/>
            <a:chOff x="1" y="0"/>
            <a:chExt cx="19236" cy="10800"/>
          </a:xfrm>
        </p:grpSpPr>
        <p:pic>
          <p:nvPicPr>
            <p:cNvPr id="6" name="图片 5" descr="图片4 (1)"/>
            <p:cNvPicPr>
              <a:picLocks noChangeAspect="1"/>
            </p:cNvPicPr>
            <p:nvPr/>
          </p:nvPicPr>
          <p:blipFill>
            <a:blip r:embed="rId1"/>
            <a:srcRect t="1722" r="96145"/>
            <a:stretch>
              <a:fillRect/>
            </a:stretch>
          </p:blipFill>
          <p:spPr>
            <a:xfrm rot="5400000">
              <a:off x="9475" y="-9474"/>
              <a:ext cx="288" cy="19237"/>
            </a:xfrm>
            <a:prstGeom prst="rect">
              <a:avLst/>
            </a:prstGeom>
          </p:spPr>
        </p:pic>
        <p:pic>
          <p:nvPicPr>
            <p:cNvPr id="7" name="图片 6" descr="图片4 (1)"/>
            <p:cNvPicPr>
              <a:picLocks noChangeAspect="1"/>
            </p:cNvPicPr>
            <p:nvPr/>
          </p:nvPicPr>
          <p:blipFill>
            <a:blip r:embed="rId1"/>
            <a:srcRect t="1722" r="96145"/>
            <a:stretch>
              <a:fillRect/>
            </a:stretch>
          </p:blipFill>
          <p:spPr>
            <a:xfrm rot="5400000">
              <a:off x="9475" y="1037"/>
              <a:ext cx="288" cy="19237"/>
            </a:xfrm>
            <a:prstGeom prst="rect">
              <a:avLst/>
            </a:prstGeom>
          </p:spPr>
        </p:pic>
        <p:pic>
          <p:nvPicPr>
            <p:cNvPr id="8" name="图片 7" descr="图片4 (1)"/>
            <p:cNvPicPr>
              <a:picLocks noChangeAspect="1"/>
            </p:cNvPicPr>
            <p:nvPr/>
          </p:nvPicPr>
          <p:blipFill>
            <a:blip r:embed="rId1"/>
            <a:srcRect l="67" t="1722" r="96145" b="43987"/>
            <a:stretch>
              <a:fillRect/>
            </a:stretch>
          </p:blipFill>
          <p:spPr>
            <a:xfrm rot="10800000">
              <a:off x="1" y="0"/>
              <a:ext cx="287" cy="10800"/>
            </a:xfrm>
            <a:prstGeom prst="rect">
              <a:avLst/>
            </a:prstGeom>
          </p:spPr>
        </p:pic>
        <p:pic>
          <p:nvPicPr>
            <p:cNvPr id="9" name="图片 8" descr="图片4 (1)"/>
            <p:cNvPicPr>
              <a:picLocks noChangeAspect="1"/>
            </p:cNvPicPr>
            <p:nvPr/>
          </p:nvPicPr>
          <p:blipFill>
            <a:blip r:embed="rId1"/>
            <a:srcRect l="67" t="1722" r="96145" b="43987"/>
            <a:stretch>
              <a:fillRect/>
            </a:stretch>
          </p:blipFill>
          <p:spPr>
            <a:xfrm rot="10800000">
              <a:off x="18911" y="0"/>
              <a:ext cx="287" cy="10800"/>
            </a:xfrm>
            <a:prstGeom prst="rect">
              <a:avLst/>
            </a:prstGeom>
          </p:spPr>
        </p:pic>
      </p:grpSp>
      <p:sp>
        <p:nvSpPr>
          <p:cNvPr id="4" name="文本框 3"/>
          <p:cNvSpPr txBox="1"/>
          <p:nvPr/>
        </p:nvSpPr>
        <p:spPr>
          <a:xfrm>
            <a:off x="1016000" y="740410"/>
            <a:ext cx="10083800" cy="3289300"/>
          </a:xfrm>
          <a:prstGeom prst="rect">
            <a:avLst/>
          </a:prstGeom>
        </p:spPr>
        <p:txBody>
          <a:bodyPr wrap="square">
            <a:spAutoFit/>
          </a:bodyPr>
          <a:p>
            <a:pPr marL="0" indent="0" algn="l" defTabSz="266700" eaLnBrk="0" fontAlgn="base">
              <a:lnSpc>
                <a:spcPct val="117000"/>
              </a:lnSpc>
              <a:spcBef>
                <a:spcPts val="400"/>
              </a:spcBef>
              <a:spcAft>
                <a:spcPct val="0"/>
              </a:spcAft>
            </a:pPr>
            <a:r>
              <a:rPr lang="en-US" altLang="zh-CN" sz="3200" b="1">
                <a:solidFill>
                  <a:srgbClr val="000000"/>
                </a:solidFill>
                <a:latin typeface="+mn-ea"/>
                <a:cs typeface="+mn-ea"/>
              </a:rPr>
              <a:t>9.《</a:t>
            </a:r>
            <a:r>
              <a:rPr lang="zh-CN" altLang="en-US" sz="3200" b="1">
                <a:solidFill>
                  <a:srgbClr val="000000"/>
                </a:solidFill>
                <a:latin typeface="+mn-ea"/>
                <a:cs typeface="+mn-ea"/>
              </a:rPr>
              <a:t>战国策</a:t>
            </a:r>
            <a:r>
              <a:rPr lang="en-US" altLang="zh-CN" sz="3200" b="1">
                <a:solidFill>
                  <a:srgbClr val="000000"/>
                </a:solidFill>
                <a:latin typeface="+mn-ea"/>
                <a:cs typeface="+mn-ea"/>
              </a:rPr>
              <a:t>》</a:t>
            </a:r>
            <a:r>
              <a:rPr lang="zh-CN" altLang="en-US" sz="3200" b="1">
                <a:solidFill>
                  <a:srgbClr val="000000"/>
                </a:solidFill>
                <a:latin typeface="+mn-ea"/>
                <a:cs typeface="+mn-ea"/>
              </a:rPr>
              <a:t>记载“商君治秦，法令至行，公平无私，罚不讳强大，赏不私亲近</a:t>
            </a:r>
            <a:r>
              <a:rPr lang="en-US" altLang="zh-CN" sz="3200" b="1">
                <a:solidFill>
                  <a:srgbClr val="000000"/>
                </a:solidFill>
                <a:latin typeface="+mn-ea"/>
                <a:cs typeface="+mn-ea"/>
              </a:rPr>
              <a:t> …… ” </a:t>
            </a:r>
            <a:r>
              <a:rPr lang="zh-CN" altLang="en-US" sz="3200" b="1">
                <a:solidFill>
                  <a:srgbClr val="000000"/>
                </a:solidFill>
                <a:latin typeface="+mn-ea"/>
                <a:cs typeface="+mn-ea"/>
              </a:rPr>
              <a:t>由材料可知</a:t>
            </a:r>
            <a:endParaRPr lang="zh-CN" altLang="en-US" sz="3200" b="1">
              <a:solidFill>
                <a:srgbClr val="000000"/>
              </a:solidFill>
              <a:latin typeface="+mn-ea"/>
              <a:cs typeface="+mn-ea"/>
            </a:endParaRPr>
          </a:p>
          <a:p>
            <a:pPr marL="0" indent="0" algn="l" defTabSz="266700" eaLnBrk="0" fontAlgn="base">
              <a:spcBef>
                <a:spcPct val="0"/>
              </a:spcBef>
              <a:spcAft>
                <a:spcPct val="0"/>
              </a:spcAft>
            </a:pPr>
            <a:r>
              <a:rPr lang="en-US" altLang="zh-CN" sz="3200" b="1">
                <a:solidFill>
                  <a:srgbClr val="000000"/>
                </a:solidFill>
                <a:latin typeface="+mn-ea"/>
                <a:cs typeface="+mn-ea"/>
              </a:rPr>
              <a:t>A. </a:t>
            </a:r>
            <a:r>
              <a:rPr lang="zh-CN" altLang="en-US" sz="3200" b="1">
                <a:solidFill>
                  <a:srgbClr val="000000"/>
                </a:solidFill>
                <a:latin typeface="+mn-ea"/>
                <a:cs typeface="+mn-ea"/>
              </a:rPr>
              <a:t>商鞅制定的法律得到了百姓支持</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0" indent="0" algn="l" defTabSz="266700" eaLnBrk="0" fontAlgn="base">
              <a:spcBef>
                <a:spcPct val="0"/>
              </a:spcBef>
              <a:spcAft>
                <a:spcPct val="0"/>
              </a:spcAft>
            </a:pPr>
            <a:r>
              <a:rPr lang="en-US" altLang="zh-CN" sz="3200" b="1">
                <a:solidFill>
                  <a:srgbClr val="000000"/>
                </a:solidFill>
                <a:latin typeface="+mn-ea"/>
                <a:cs typeface="+mn-ea"/>
              </a:rPr>
              <a:t>B. </a:t>
            </a:r>
            <a:r>
              <a:rPr lang="zh-CN" altLang="en-US" sz="3200" b="1">
                <a:solidFill>
                  <a:srgbClr val="000000"/>
                </a:solidFill>
                <a:latin typeface="+mn-ea"/>
                <a:cs typeface="+mn-ea"/>
              </a:rPr>
              <a:t>商鞅严格执法，不畏强权</a:t>
            </a:r>
            <a:endParaRPr lang="zh-CN" altLang="en-US" sz="3200" b="1">
              <a:solidFill>
                <a:srgbClr val="000000"/>
              </a:solidFill>
              <a:latin typeface="+mn-ea"/>
              <a:cs typeface="+mn-ea"/>
            </a:endParaRPr>
          </a:p>
          <a:p>
            <a:pPr marL="0" indent="0" algn="l" defTabSz="266700" eaLnBrk="0" fontAlgn="base">
              <a:spcBef>
                <a:spcPts val="300"/>
              </a:spcBef>
              <a:spcAft>
                <a:spcPct val="0"/>
              </a:spcAft>
            </a:pPr>
            <a:r>
              <a:rPr lang="en-US" altLang="zh-CN" sz="3200" b="1">
                <a:solidFill>
                  <a:srgbClr val="000000"/>
                </a:solidFill>
                <a:latin typeface="+mn-ea"/>
                <a:cs typeface="+mn-ea"/>
              </a:rPr>
              <a:t>C. </a:t>
            </a:r>
            <a:r>
              <a:rPr lang="zh-CN" altLang="en-US" sz="3200" b="1">
                <a:solidFill>
                  <a:srgbClr val="000000"/>
                </a:solidFill>
                <a:latin typeface="+mn-ea"/>
                <a:cs typeface="+mn-ea"/>
              </a:rPr>
              <a:t>商鞅变法损害权贵利益，难以推行</a:t>
            </a:r>
            <a:r>
              <a:rPr lang="en-US" altLang="zh-CN" sz="3200" b="1">
                <a:solidFill>
                  <a:srgbClr val="000000"/>
                </a:solidFill>
                <a:latin typeface="+mn-ea"/>
                <a:cs typeface="+mn-ea"/>
              </a:rPr>
              <a:t> </a:t>
            </a:r>
            <a:endParaRPr lang="en-US" altLang="zh-CN" sz="3200" b="1">
              <a:solidFill>
                <a:srgbClr val="000000"/>
              </a:solidFill>
              <a:latin typeface="+mn-ea"/>
              <a:cs typeface="+mn-ea"/>
            </a:endParaRPr>
          </a:p>
          <a:p>
            <a:pPr marL="0" indent="0" algn="l" defTabSz="266700" eaLnBrk="0" fontAlgn="base">
              <a:spcBef>
                <a:spcPts val="300"/>
              </a:spcBef>
              <a:spcAft>
                <a:spcPct val="0"/>
              </a:spcAft>
            </a:pPr>
            <a:r>
              <a:rPr lang="en-US" altLang="zh-CN" sz="3200" b="1">
                <a:solidFill>
                  <a:srgbClr val="000000"/>
                </a:solidFill>
                <a:latin typeface="+mn-ea"/>
                <a:cs typeface="+mn-ea"/>
              </a:rPr>
              <a:t>D. </a:t>
            </a:r>
            <a:r>
              <a:rPr lang="zh-CN" altLang="en-US" sz="3200" b="1">
                <a:solidFill>
                  <a:srgbClr val="000000"/>
                </a:solidFill>
                <a:latin typeface="+mn-ea"/>
                <a:cs typeface="+mn-ea"/>
              </a:rPr>
              <a:t>商鞅侧重军事和经济改革</a:t>
            </a:r>
            <a:endParaRPr lang="zh-CN" altLang="en-US" sz="3200" b="1">
              <a:solidFill>
                <a:srgbClr val="000000"/>
              </a:solidFill>
              <a:latin typeface="+mn-ea"/>
              <a:cs typeface="+mn-ea"/>
            </a:endParaRPr>
          </a:p>
        </p:txBody>
      </p:sp>
      <p:sp>
        <p:nvSpPr>
          <p:cNvPr id="10" name="矩形 9"/>
          <p:cNvSpPr/>
          <p:nvPr/>
        </p:nvSpPr>
        <p:spPr>
          <a:xfrm>
            <a:off x="1505585" y="282575"/>
            <a:ext cx="1808480" cy="583565"/>
          </a:xfrm>
          <a:prstGeom prst="rect">
            <a:avLst/>
          </a:prstGeom>
          <a:noFill/>
          <a:ln>
            <a:noFill/>
          </a:ln>
        </p:spPr>
        <p:txBody>
          <a:bodyPr wrap="none" rtlCol="0" anchor="t">
            <a:spAutoFit/>
          </a:bodyPr>
          <a:p>
            <a:pPr algn="ctr"/>
            <a:r>
              <a:rPr lang="zh-CN" altLang="en-US" sz="3200" b="1">
                <a:ln w="15875"/>
                <a:gradFill>
                  <a:gsLst>
                    <a:gs pos="0">
                      <a:schemeClr val="accent1"/>
                    </a:gs>
                    <a:gs pos="100000">
                      <a:schemeClr val="accent6"/>
                    </a:gs>
                  </a:gsLst>
                  <a:lin ang="2700000" scaled="0"/>
                </a:gradFill>
                <a:effectLst/>
              </a:rPr>
              <a:t>战国时期</a:t>
            </a:r>
            <a:endParaRPr lang="zh-CN" altLang="en-US" sz="3200" b="1">
              <a:ln w="15875"/>
              <a:gradFill>
                <a:gsLst>
                  <a:gs pos="0">
                    <a:schemeClr val="accent1"/>
                  </a:gs>
                  <a:gs pos="100000">
                    <a:schemeClr val="accent6"/>
                  </a:gs>
                </a:gsLst>
                <a:lin ang="2700000" scaled="0"/>
              </a:gradFill>
              <a:effectLst/>
            </a:endParaRPr>
          </a:p>
        </p:txBody>
      </p:sp>
      <p:sp>
        <p:nvSpPr>
          <p:cNvPr id="18" name="矩形 17"/>
          <p:cNvSpPr/>
          <p:nvPr/>
        </p:nvSpPr>
        <p:spPr>
          <a:xfrm>
            <a:off x="4693920" y="825500"/>
            <a:ext cx="168021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565650" y="212725"/>
            <a:ext cx="1808480" cy="583565"/>
          </a:xfrm>
          <a:prstGeom prst="rect">
            <a:avLst/>
          </a:prstGeom>
          <a:noFill/>
          <a:ln>
            <a:noFill/>
          </a:ln>
        </p:spPr>
        <p:txBody>
          <a:bodyPr wrap="none" rtlCol="0" anchor="t">
            <a:spAutoFit/>
          </a:bodyPr>
          <a:p>
            <a:pPr algn="ctr"/>
            <a:r>
              <a:rPr lang="zh-CN" altLang="en-US" sz="3200" b="1">
                <a:ln w="15875"/>
                <a:gradFill>
                  <a:gsLst>
                    <a:gs pos="0">
                      <a:schemeClr val="accent1"/>
                    </a:gs>
                    <a:gs pos="100000">
                      <a:schemeClr val="accent6"/>
                    </a:gs>
                  </a:gsLst>
                  <a:lin ang="2700000" scaled="0"/>
                </a:gradFill>
                <a:effectLst/>
              </a:rPr>
              <a:t>商鞅变法</a:t>
            </a:r>
            <a:endParaRPr lang="zh-CN" altLang="en-US" sz="3200" b="1">
              <a:ln w="15875"/>
              <a:gradFill>
                <a:gsLst>
                  <a:gs pos="0">
                    <a:schemeClr val="accent1"/>
                  </a:gs>
                  <a:gs pos="100000">
                    <a:schemeClr val="accent6"/>
                  </a:gs>
                </a:gsLst>
                <a:lin ang="2700000" scaled="0"/>
              </a:gradFill>
              <a:effectLst/>
            </a:endParaRPr>
          </a:p>
        </p:txBody>
      </p:sp>
      <p:sp>
        <p:nvSpPr>
          <p:cNvPr id="12" name="矩形 11"/>
          <p:cNvSpPr/>
          <p:nvPr/>
        </p:nvSpPr>
        <p:spPr>
          <a:xfrm>
            <a:off x="1633855" y="866140"/>
            <a:ext cx="168021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矩形 12"/>
          <p:cNvSpPr/>
          <p:nvPr/>
        </p:nvSpPr>
        <p:spPr>
          <a:xfrm>
            <a:off x="8751570" y="866140"/>
            <a:ext cx="1680210" cy="509270"/>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矩形 13"/>
          <p:cNvSpPr/>
          <p:nvPr/>
        </p:nvSpPr>
        <p:spPr>
          <a:xfrm>
            <a:off x="8013700" y="233045"/>
            <a:ext cx="3027680" cy="583565"/>
          </a:xfrm>
          <a:prstGeom prst="rect">
            <a:avLst/>
          </a:prstGeom>
          <a:noFill/>
          <a:ln>
            <a:noFill/>
          </a:ln>
        </p:spPr>
        <p:txBody>
          <a:bodyPr wrap="none" rtlCol="0" anchor="t">
            <a:spAutoFit/>
          </a:bodyPr>
          <a:p>
            <a:pPr algn="ctr"/>
            <a:r>
              <a:rPr lang="zh-CN" altLang="en-US" sz="3200" b="1">
                <a:ln w="15875"/>
                <a:gradFill>
                  <a:gsLst>
                    <a:gs pos="0">
                      <a:schemeClr val="accent1"/>
                    </a:gs>
                    <a:gs pos="100000">
                      <a:schemeClr val="accent6"/>
                    </a:gs>
                  </a:gsLst>
                  <a:lin ang="2700000" scaled="0"/>
                </a:gradFill>
                <a:effectLst/>
              </a:rPr>
              <a:t>商鞅变法的特征</a:t>
            </a:r>
            <a:endParaRPr lang="zh-CN" altLang="en-US" sz="3200" b="1">
              <a:ln w="15875"/>
              <a:gradFill>
                <a:gsLst>
                  <a:gs pos="0">
                    <a:schemeClr val="accent1"/>
                  </a:gs>
                  <a:gs pos="100000">
                    <a:schemeClr val="accent6"/>
                  </a:gs>
                </a:gsLst>
                <a:lin ang="2700000" scaled="0"/>
              </a:gradFill>
              <a:effectLst/>
            </a:endParaRPr>
          </a:p>
        </p:txBody>
      </p:sp>
      <p:sp>
        <p:nvSpPr>
          <p:cNvPr id="15" name="矩形 14"/>
          <p:cNvSpPr/>
          <p:nvPr/>
        </p:nvSpPr>
        <p:spPr>
          <a:xfrm>
            <a:off x="7038340" y="1375410"/>
            <a:ext cx="1332230" cy="541655"/>
          </a:xfrm>
          <a:prstGeom prst="rect">
            <a:avLst/>
          </a:prstGeom>
          <a:noFill/>
          <a:ln w="793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直角双向箭头 20"/>
          <p:cNvSpPr/>
          <p:nvPr/>
        </p:nvSpPr>
        <p:spPr>
          <a:xfrm>
            <a:off x="7425690" y="1556385"/>
            <a:ext cx="2644140" cy="1466850"/>
          </a:xfrm>
          <a:prstGeom prst="leftUpArrow">
            <a:avLst>
              <a:gd name="adj1" fmla="val 25000"/>
              <a:gd name="adj2" fmla="val 25216"/>
              <a:gd name="adj3" fmla="val 25000"/>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2" name="文本框 21"/>
          <p:cNvSpPr txBox="1"/>
          <p:nvPr/>
        </p:nvSpPr>
        <p:spPr>
          <a:xfrm rot="10800000" flipH="1" flipV="1">
            <a:off x="10179050" y="1504950"/>
            <a:ext cx="920750" cy="937260"/>
          </a:xfrm>
          <a:prstGeom prst="rect">
            <a:avLst/>
          </a:prstGeom>
          <a:noFill/>
        </p:spPr>
        <p:txBody>
          <a:bodyPr wrap="square" rtlCol="0">
            <a:noAutofit/>
          </a:bodyPr>
          <a:p>
            <a:pPr algn="ctr"/>
            <a:r>
              <a:rPr lang="en-US" altLang="zh-CN" sz="6000" b="1" dirty="0">
                <a:solidFill>
                  <a:srgbClr val="C00000"/>
                </a:solidFill>
                <a:latin typeface="微软雅黑" panose="020B0503020204020204" charset="-122"/>
                <a:ea typeface="微软雅黑" panose="020B0503020204020204" charset="-122"/>
              </a:rPr>
              <a:t>B</a:t>
            </a:r>
            <a:endParaRPr lang="en-US" altLang="zh-CN" sz="6000" b="1" dirty="0">
              <a:solidFill>
                <a:srgbClr val="C00000"/>
              </a:solidFill>
              <a:latin typeface="微软雅黑" panose="020B0503020204020204" charset="-122"/>
              <a:ea typeface="微软雅黑" panose="020B0503020204020204" charset="-122"/>
            </a:endParaRPr>
          </a:p>
        </p:txBody>
      </p:sp>
      <p:sp>
        <p:nvSpPr>
          <p:cNvPr id="23" name="文本框 22"/>
          <p:cNvSpPr txBox="1"/>
          <p:nvPr/>
        </p:nvSpPr>
        <p:spPr>
          <a:xfrm>
            <a:off x="6267018" y="155644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4" name="文本框 23"/>
          <p:cNvSpPr txBox="1"/>
          <p:nvPr/>
        </p:nvSpPr>
        <p:spPr>
          <a:xfrm>
            <a:off x="6505143" y="257244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
        <p:nvSpPr>
          <p:cNvPr id="25" name="文本框 24"/>
          <p:cNvSpPr txBox="1"/>
          <p:nvPr/>
        </p:nvSpPr>
        <p:spPr>
          <a:xfrm>
            <a:off x="5102428" y="3071557"/>
            <a:ext cx="637462" cy="1200329"/>
          </a:xfrm>
          <a:prstGeom prst="rect">
            <a:avLst/>
          </a:prstGeom>
          <a:noFill/>
        </p:spPr>
        <p:txBody>
          <a:bodyPr wrap="square" rtlCol="0">
            <a:spAutoFit/>
          </a:bodyPr>
          <a:p>
            <a:pPr algn="ctr"/>
            <a:r>
              <a:rPr lang="en-US" altLang="zh-CN" sz="7200" b="1" dirty="0">
                <a:solidFill>
                  <a:srgbClr val="C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t>
            </a:r>
            <a:endParaRPr lang="zh-CN" altLang="en-US" sz="9600" b="1" dirty="0">
              <a:solidFill>
                <a:srgbClr val="C00000"/>
              </a:solidFill>
              <a:latin typeface="华文新魏" panose="02010800040101010101" pitchFamily="2" charset="-122"/>
              <a:ea typeface="华文新魏"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linds(horizont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linds(horizontal)">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8" grpId="0" bldLvl="0" animBg="1"/>
      <p:bldP spid="11" grpId="0"/>
      <p:bldP spid="11" grpId="1"/>
      <p:bldP spid="12" grpId="0" bldLvl="0" animBg="1"/>
      <p:bldP spid="13" grpId="0" bldLvl="0" animBg="1"/>
      <p:bldP spid="14" grpId="0"/>
      <p:bldP spid="14" grpId="1"/>
      <p:bldP spid="15" grpId="0" bldLvl="0" animBg="1"/>
      <p:bldP spid="21" grpId="0" animBg="1"/>
      <p:bldP spid="21" grpId="1" animBg="1"/>
      <p:bldP spid="22" grpId="0"/>
      <p:bldP spid="23" grpId="0"/>
      <p:bldP spid="24" grpId="0"/>
      <p:bldP spid="25"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DIAGRAM_VIRTUALLY_FRAME" val="{&quot;height&quot;:166.07724409448815,&quot;left&quot;:27.69834645669291,&quot;top&quot;:354.5228346456693,&quot;width&quot;:943.346220472441}"/>
</p:tagLst>
</file>

<file path=ppt/tags/tag11.xml><?xml version="1.0" encoding="utf-8"?>
<p:tagLst xmlns:p="http://schemas.openxmlformats.org/presentationml/2006/main">
  <p:tag name="KSO_WM_DIAGRAM_VIRTUALLY_FRAME" val="{&quot;height&quot;:166.07724409448815,&quot;left&quot;:27.69834645669291,&quot;top&quot;:354.5228346456693,&quot;width&quot;:943.346220472441}"/>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commondata" val="eyJoZGlkIjoiNTJlN2Q3NjdhNzNiYWMyYWZiZjMwNDdlZjM1ODM1NTkifQ=="/>
</p:tagLst>
</file>

<file path=ppt/tags/tag2.xml><?xml version="1.0" encoding="utf-8"?>
<p:tagLst xmlns:p="http://schemas.openxmlformats.org/presentationml/2006/main">
  <p:tag name="KSO_WM_DIAGRAM_VIRTUALLY_FRAME" val="{&quot;height&quot;:166.07724409448815,&quot;left&quot;:27.69834645669291,&quot;top&quot;:354.5228346456693,&quot;width&quot;:943.346220472441}"/>
</p:tagLst>
</file>

<file path=ppt/tags/tag3.xml><?xml version="1.0" encoding="utf-8"?>
<p:tagLst xmlns:p="http://schemas.openxmlformats.org/presentationml/2006/main">
  <p:tag name="KSO_WM_DIAGRAM_VIRTUALLY_FRAME" val="{&quot;height&quot;:166.07724409448815,&quot;left&quot;:27.69834645669291,&quot;top&quot;:354.5228346456693,&quot;width&quot;:943.346220472441}"/>
</p:tagLst>
</file>

<file path=ppt/tags/tag4.xml><?xml version="1.0" encoding="utf-8"?>
<p:tagLst xmlns:p="http://schemas.openxmlformats.org/presentationml/2006/main">
  <p:tag name="TABLE_ENDDRAG_ORIGIN_RECT" val="665*210"/>
  <p:tag name="TABLE_ENDDRAG_RECT" val="137*141*665*210"/>
</p:tagLst>
</file>

<file path=ppt/tags/tag5.xml><?xml version="1.0" encoding="utf-8"?>
<p:tagLst xmlns:p="http://schemas.openxmlformats.org/presentationml/2006/main">
  <p:tag name="KSO_WM_DIAGRAM_VIRTUALLY_FRAME" val="{&quot;height&quot;:305.26250000000005,&quot;left&quot;:104.35,&quot;top&quot;:166.63749999999996,&quot;width&quot;:748.1}"/>
</p:tagLst>
</file>

<file path=ppt/tags/tag6.xml><?xml version="1.0" encoding="utf-8"?>
<p:tagLst xmlns:p="http://schemas.openxmlformats.org/presentationml/2006/main">
  <p:tag name="KSO_WM_DIAGRAM_VIRTUALLY_FRAME" val="{&quot;height&quot;:305.26250000000005,&quot;left&quot;:104.35,&quot;top&quot;:166.63749999999996,&quot;width&quot;:748.1}"/>
</p:tagLst>
</file>

<file path=ppt/tags/tag7.xml><?xml version="1.0" encoding="utf-8"?>
<p:tagLst xmlns:p="http://schemas.openxmlformats.org/presentationml/2006/main">
  <p:tag name="KSO_WM_DIAGRAM_VIRTUALLY_FRAME" val="{&quot;height&quot;:305.26250000000005,&quot;left&quot;:104.35,&quot;top&quot;:166.63749999999996,&quot;width&quot;:748.1}"/>
</p:tagLst>
</file>

<file path=ppt/tags/tag8.xml><?xml version="1.0" encoding="utf-8"?>
<p:tagLst xmlns:p="http://schemas.openxmlformats.org/presentationml/2006/main">
  <p:tag name="KSO_WM_DIAGRAM_VIRTUALLY_FRAME" val="{&quot;height&quot;:305.26250000000005,&quot;left&quot;:104.35,&quot;top&quot;:166.63749999999996,&quot;width&quot;:748.1}"/>
</p:tagLst>
</file>

<file path=ppt/tags/tag9.xml><?xml version="1.0" encoding="utf-8"?>
<p:tagLst xmlns:p="http://schemas.openxmlformats.org/presentationml/2006/main">
  <p:tag name="KSO_WM_DIAGRAM_VIRTUALLY_FRAME" val="{&quot;height&quot;:305.26250000000005,&quot;left&quot;:104.35,&quot;top&quot;:166.63749999999996,&quot;width&quot;:74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3817</Words>
  <Application>WPS 演示</Application>
  <PresentationFormat>宽屏</PresentationFormat>
  <Paragraphs>321</Paragraphs>
  <Slides>27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27</vt:i4>
      </vt:variant>
    </vt:vector>
  </HeadingPairs>
  <TitlesOfParts>
    <vt:vector size="39" baseType="lpstr">
      <vt:lpstr>Arial</vt:lpstr>
      <vt:lpstr>宋体</vt:lpstr>
      <vt:lpstr>Wingdings</vt:lpstr>
      <vt:lpstr>微软雅黑</vt:lpstr>
      <vt:lpstr>幼圆</vt:lpstr>
      <vt:lpstr>Wingdings</vt:lpstr>
      <vt:lpstr>华文新魏</vt:lpstr>
      <vt:lpstr>Arial</vt:lpstr>
      <vt:lpstr>楷体</vt:lpstr>
      <vt:lpstr>Arial Unicode MS</vt:lpstr>
      <vt:lpstr>Calibri</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祐安</cp:lastModifiedBy>
  <cp:revision>9</cp:revision>
  <dcterms:created xsi:type="dcterms:W3CDTF">2023-08-09T12:44:00Z</dcterms:created>
  <dcterms:modified xsi:type="dcterms:W3CDTF">2024-11-11T07:50:31Z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2052-12.1.0.18912</vt:lpwstr>
  </property>
</Properties>
</file>