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heme/theme3.xml" ContentType="application/vnd.openxmlformats-officedocument.them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4"/>
  </p:notesMasterIdLst>
  <p:sldIdLst>
    <p:sldId id="454" r:id="rId3"/>
    <p:sldId id="583" r:id="rId4"/>
    <p:sldId id="416" r:id="rId5"/>
    <p:sldId id="371" r:id="rId6"/>
    <p:sldId id="372" r:id="rId7"/>
    <p:sldId id="394" r:id="rId8"/>
    <p:sldId id="417" r:id="rId9"/>
    <p:sldId id="256" r:id="rId10"/>
    <p:sldId id="2145705686" r:id="rId11"/>
    <p:sldId id="2145705688" r:id="rId12"/>
    <p:sldId id="258" r:id="rId13"/>
    <p:sldId id="587" r:id="rId14"/>
    <p:sldId id="265" r:id="rId15"/>
    <p:sldId id="2145705685" r:id="rId16"/>
    <p:sldId id="390" r:id="rId17"/>
    <p:sldId id="330" r:id="rId18"/>
    <p:sldId id="399" r:id="rId19"/>
    <p:sldId id="623" r:id="rId20"/>
    <p:sldId id="2145705690" r:id="rId21"/>
    <p:sldId id="2145705689" r:id="rId22"/>
    <p:sldId id="622" r:id="rId23"/>
    <p:sldId id="621" r:id="rId24"/>
    <p:sldId id="360" r:id="rId25"/>
    <p:sldId id="2145705670" r:id="rId26"/>
    <p:sldId id="2145705687" r:id="rId27"/>
    <p:sldId id="418" r:id="rId28"/>
    <p:sldId id="387" r:id="rId29"/>
    <p:sldId id="312" r:id="rId30"/>
    <p:sldId id="585" r:id="rId31"/>
    <p:sldId id="320" r:id="rId32"/>
    <p:sldId id="383" r:id="rId33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505F2C04-C923-438B-8C0F-E0CD2BADF298}">
      <wppc:fontMiss xmlns:wppc="http://www.wps.cn/officeDocument/PresentationCustomData" xmlns="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52" autoAdjust="0"/>
    <p:restoredTop sz="94574"/>
  </p:normalViewPr>
  <p:slideViewPr>
    <p:cSldViewPr showGuides="1">
      <p:cViewPr varScale="1">
        <p:scale>
          <a:sx n="94" d="100"/>
          <a:sy n="94" d="100"/>
        </p:scale>
        <p:origin x="60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heme" Target="../theme/theme3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eaLnBrk="1" hangingPunct="1"/>
            <a:endParaRPr sz="120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algn="r" eaLnBrk="1" hangingPunct="1"/>
            <a:endParaRPr sz="1200"/>
          </a:p>
        </p:txBody>
      </p:sp>
      <p:sp>
        <p:nvSpPr>
          <p:cNvPr id="4100" name="Rectangle 4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defTabSz="914400"/>
            <a:endParaRPr/>
          </a:p>
        </p:txBody>
      </p:sp>
      <p:sp>
        <p:nvSpPr>
          <p:cNvPr id="4101" name="Rectangle 5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defTabSz="914400" eaLnBrk="0" hangingPunct="0"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</a:p>
          <a:p>
            <a:pPr marL="457200" lvl="1" indent="0" defTabSz="914400" eaLnBrk="0" hangingPunct="0">
              <a:spcBef>
                <a:spcPct val="30000"/>
              </a:spcBef>
            </a:pPr>
            <a:r>
              <a:rPr lang="zh-CN" altLang="en-US" sz="1200"/>
              <a:t>第二级</a:t>
            </a:r>
          </a:p>
          <a:p>
            <a:pPr marL="914400" lvl="2" indent="0" defTabSz="914400" eaLnBrk="0" hangingPunct="0">
              <a:spcBef>
                <a:spcPct val="30000"/>
              </a:spcBef>
            </a:pPr>
            <a:r>
              <a:rPr lang="zh-CN" altLang="en-US" sz="1200"/>
              <a:t>第三级</a:t>
            </a:r>
          </a:p>
          <a:p>
            <a:pPr marL="1371600" lvl="3" indent="0" defTabSz="914400" eaLnBrk="0" hangingPunct="0">
              <a:spcBef>
                <a:spcPct val="30000"/>
              </a:spcBef>
            </a:pPr>
            <a:r>
              <a:rPr lang="zh-CN" altLang="en-US" sz="1200"/>
              <a:t>第四级</a:t>
            </a:r>
          </a:p>
          <a:p>
            <a:pPr marL="1828800" lvl="4" indent="0" defTabSz="914400" eaLnBrk="0" hangingPunct="0">
              <a:spcBef>
                <a:spcPct val="30000"/>
              </a:spcBef>
            </a:pPr>
            <a:r>
              <a:rPr lang="zh-CN" altLang="en-US" sz="1200"/>
              <a:t>第五级</a:t>
            </a: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 eaLnBrk="1" hangingPunct="1"/>
            <a:endParaRPr sz="120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 algn="r" eaLnBrk="1" hangingPunct="1"/>
            <a:fld id="{9A0DB2DC-4C9A-4742-B13C-FB6460FD3503}" type="slidenum">
              <a:rPr lang="en-US" altLang="zh-CN" sz="1200"/>
              <a:t>‹#›</a:t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>
            <a:extLst>
              <a:ext uri="{FF2B5EF4-FFF2-40B4-BE49-F238E27FC236}">
                <a16:creationId xmlns:a16="http://schemas.microsoft.com/office/drawing/2014/main" id="{790A3FE3-16A4-5964-6FD4-D8C86C306AD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>
            <a:extLst>
              <a:ext uri="{FF2B5EF4-FFF2-40B4-BE49-F238E27FC236}">
                <a16:creationId xmlns:a16="http://schemas.microsoft.com/office/drawing/2014/main" id="{8544DE66-39C2-EDB0-772C-6250D31CCF0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9459" name="灯片编号占位符 3">
            <a:extLst>
              <a:ext uri="{FF2B5EF4-FFF2-40B4-BE49-F238E27FC236}">
                <a16:creationId xmlns:a16="http://schemas.microsoft.com/office/drawing/2014/main" id="{25008F77-6F76-D723-828E-11F41DAA3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fld id="{5A255155-D867-4E5E-8FC1-6C5D86A4DE9F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7A9B6-42A4-20F0-9CEC-59AA8507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275D1B5-4C02-4922-35D5-7DFA00D939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2892161-46F4-A572-FC2C-7EA7BA9E1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72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612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31745">
            <a:extLst>
              <a:ext uri="{FF2B5EF4-FFF2-40B4-BE49-F238E27FC236}">
                <a16:creationId xmlns:a16="http://schemas.microsoft.com/office/drawing/2014/main" id="{A45A2C7D-1C26-7075-0112-F1A7B6C3B58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</p:spPr>
      </p:sp>
      <p:sp>
        <p:nvSpPr>
          <p:cNvPr id="39939" name="文本占位符 31746">
            <a:extLst>
              <a:ext uri="{FF2B5EF4-FFF2-40B4-BE49-F238E27FC236}">
                <a16:creationId xmlns:a16="http://schemas.microsoft.com/office/drawing/2014/main" id="{8DB8CB23-7ADE-4494-3A23-7F58AD2BFFA8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841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>
            <a:extLst>
              <a:ext uri="{FF2B5EF4-FFF2-40B4-BE49-F238E27FC236}">
                <a16:creationId xmlns:a16="http://schemas.microsoft.com/office/drawing/2014/main" id="{EFCF76AD-B3B8-96C2-D39E-F61F0421F1DF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34818" name="备注占位符 2">
            <a:extLst>
              <a:ext uri="{FF2B5EF4-FFF2-40B4-BE49-F238E27FC236}">
                <a16:creationId xmlns:a16="http://schemas.microsoft.com/office/drawing/2014/main" id="{3B326689-5DCE-2097-3241-3E21D4FE96A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819" name="灯片编号占位符 3">
            <a:extLst>
              <a:ext uri="{FF2B5EF4-FFF2-40B4-BE49-F238E27FC236}">
                <a16:creationId xmlns:a16="http://schemas.microsoft.com/office/drawing/2014/main" id="{F143021F-F327-CB20-B24C-63ADC824E4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0" hangingPunct="0"/>
            <a:fld id="{F4F029BE-FC45-4658-B777-10792AFE9FEC}" type="slidenum">
              <a:rPr lang="zh-CN" altLang="en-US" sz="1800"/>
              <a:pPr algn="l" eaLnBrk="0" hangingPunct="0"/>
              <a:t>22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565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1C93-3F06-8F83-8B5F-A8CDDA558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902F6A5-7E1E-36EA-C52B-2FE4FFA29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67F93A-61FD-B2B7-E21F-8F9BA1703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069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algn="l"/>
            <a:fld id="{ED549C0C-BD04-45FF-89DE-19DDE0B4B3CE}" type="slidenum">
              <a:rPr lang="en-US" altLang="zh-CN" sz="1800"/>
              <a:t>30</a:t>
            </a:fld>
            <a:endParaRPr lang="en-US" altLang="zh-CN" sz="1800"/>
          </a:p>
        </p:txBody>
      </p:sp>
      <p:sp>
        <p:nvSpPr>
          <p:cNvPr id="2867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/>
          </a:p>
        </p:txBody>
      </p:sp>
      <p:sp>
        <p:nvSpPr>
          <p:cNvPr id="2867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A2D39163-D60B-497C-B50A-FEFA481C123F}" type="slidenum">
              <a:rPr lang="en-US" altLang="zh-CN" sz="1200" b="1">
                <a:solidFill>
                  <a:schemeClr val="tx2"/>
                </a:solidFill>
                <a:latin typeface="Calibri" panose="020F0502020204030204" charset="0"/>
              </a:rPr>
              <a:t>30</a:t>
            </a:fld>
            <a:endParaRPr lang="en-US" altLang="zh-CN" sz="1200" b="1">
              <a:solidFill>
                <a:schemeClr val="tx2"/>
              </a:solidFill>
              <a:latin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78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3EE8B-382C-4E0F-B647-8D266690E4D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07306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5" name="日期占位符 5529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530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530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C477A-B12D-4287-995D-286397D7AC39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05927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2CFA9A5-70AF-DB00-F5C1-9F3EB7D5BD2B}"/>
              </a:ext>
            </a:extLst>
          </p:cNvPr>
          <p:cNvSpPr/>
          <p:nvPr userDrawn="1"/>
        </p:nvSpPr>
        <p:spPr>
          <a:xfrm>
            <a:off x="0" y="0"/>
            <a:ext cx="468313" cy="11906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9916338-1AA1-3DD3-4F4F-B06515EA2DCE}"/>
              </a:ext>
            </a:extLst>
          </p:cNvPr>
          <p:cNvCxnSpPr/>
          <p:nvPr userDrawn="1"/>
        </p:nvCxnSpPr>
        <p:spPr>
          <a:xfrm>
            <a:off x="468313" y="544513"/>
            <a:ext cx="2686050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569151" y="589968"/>
            <a:ext cx="3257327" cy="5847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单击此处添加标题</a:t>
            </a:r>
            <a:endParaRPr lang="en-US" altLang="zh-CN" noProof="1"/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id="{964B7EA6-3FDD-4AE9-4928-62799437AF0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  <a:pPr/>
              <a:t>2024/12/12</a:t>
            </a:fld>
            <a:endParaRPr lang="zh-CN" alt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id="{DAD78D01-9CA8-403B-B5BA-39ED214F994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5D798809-9E8E-2EB2-1CAC-2F75A502D1A2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fld id="{8E4C6A08-B2B2-4181-9C8F-0DFBBD0FD1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600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C316DA91-E87A-BB37-0598-F6CA8FA6B2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>
            <a:lvl1pPr>
              <a:spcBef>
                <a:spcPts val="0"/>
              </a:spcBef>
              <a:spcAft>
                <a:spcPts val="0"/>
              </a:spcAft>
              <a:defRPr sz="180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A15A6DC8-EB01-DB80-1E64-F17741A12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 anchor="t"/>
          <a:lstStyle>
            <a:lvl1pPr>
              <a:spcBef>
                <a:spcPts val="0"/>
              </a:spcBef>
              <a:spcAft>
                <a:spcPts val="0"/>
              </a:spcAft>
              <a:defRPr sz="180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705D0FEE-6E82-0B57-1030-521A85AE1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</a:lstStyle>
          <a:p>
            <a:fld id="{C2674B4D-6E41-4EF5-A36D-1C7C7DD5D9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518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26" Type="http://schemas.openxmlformats.org/officeDocument/2006/relationships/tags" Target="../tags/tag11.xml"/><Relationship Id="rId39" Type="http://schemas.openxmlformats.org/officeDocument/2006/relationships/tags" Target="../tags/tag2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6.xml"/><Relationship Id="rId34" Type="http://schemas.openxmlformats.org/officeDocument/2006/relationships/tags" Target="../tags/tag19.xml"/><Relationship Id="rId42" Type="http://schemas.openxmlformats.org/officeDocument/2006/relationships/tags" Target="../tags/tag27.xml"/><Relationship Id="rId47" Type="http://schemas.openxmlformats.org/officeDocument/2006/relationships/tags" Target="../tags/tag32.xml"/><Relationship Id="rId50" Type="http://schemas.openxmlformats.org/officeDocument/2006/relationships/tags" Target="../tags/tag3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5" Type="http://schemas.openxmlformats.org/officeDocument/2006/relationships/tags" Target="../tags/tag10.xml"/><Relationship Id="rId33" Type="http://schemas.openxmlformats.org/officeDocument/2006/relationships/tags" Target="../tags/tag18.xml"/><Relationship Id="rId38" Type="http://schemas.openxmlformats.org/officeDocument/2006/relationships/tags" Target="../tags/tag23.xml"/><Relationship Id="rId46" Type="http://schemas.openxmlformats.org/officeDocument/2006/relationships/tags" Target="../tags/tag3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tags" Target="../tags/tag5.xml"/><Relationship Id="rId29" Type="http://schemas.openxmlformats.org/officeDocument/2006/relationships/tags" Target="../tags/tag14.xml"/><Relationship Id="rId41" Type="http://schemas.openxmlformats.org/officeDocument/2006/relationships/tags" Target="../tags/tag2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9.xml"/><Relationship Id="rId32" Type="http://schemas.openxmlformats.org/officeDocument/2006/relationships/tags" Target="../tags/tag17.xml"/><Relationship Id="rId37" Type="http://schemas.openxmlformats.org/officeDocument/2006/relationships/tags" Target="../tags/tag22.xml"/><Relationship Id="rId40" Type="http://schemas.openxmlformats.org/officeDocument/2006/relationships/tags" Target="../tags/tag25.xml"/><Relationship Id="rId45" Type="http://schemas.openxmlformats.org/officeDocument/2006/relationships/tags" Target="../tags/tag3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8.xml"/><Relationship Id="rId28" Type="http://schemas.openxmlformats.org/officeDocument/2006/relationships/tags" Target="../tags/tag13.xml"/><Relationship Id="rId36" Type="http://schemas.openxmlformats.org/officeDocument/2006/relationships/tags" Target="../tags/tag21.xml"/><Relationship Id="rId49" Type="http://schemas.openxmlformats.org/officeDocument/2006/relationships/tags" Target="../tags/tag3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31" Type="http://schemas.openxmlformats.org/officeDocument/2006/relationships/tags" Target="../tags/tag16.xml"/><Relationship Id="rId44" Type="http://schemas.openxmlformats.org/officeDocument/2006/relationships/tags" Target="../tags/tag2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7.xml"/><Relationship Id="rId27" Type="http://schemas.openxmlformats.org/officeDocument/2006/relationships/tags" Target="../tags/tag12.xml"/><Relationship Id="rId30" Type="http://schemas.openxmlformats.org/officeDocument/2006/relationships/tags" Target="../tags/tag15.xml"/><Relationship Id="rId35" Type="http://schemas.openxmlformats.org/officeDocument/2006/relationships/tags" Target="../tags/tag20.xml"/><Relationship Id="rId43" Type="http://schemas.openxmlformats.org/officeDocument/2006/relationships/tags" Target="../tags/tag28.xml"/><Relationship Id="rId48" Type="http://schemas.openxmlformats.org/officeDocument/2006/relationships/tags" Target="../tags/tag33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ags" Target="../tags/tag36.xml"/><Relationship Id="rId18" Type="http://schemas.openxmlformats.org/officeDocument/2006/relationships/tags" Target="../tags/tag41.xml"/><Relationship Id="rId26" Type="http://schemas.openxmlformats.org/officeDocument/2006/relationships/tags" Target="../tags/tag49.xml"/><Relationship Id="rId39" Type="http://schemas.openxmlformats.org/officeDocument/2006/relationships/tags" Target="../tags/tag62.xml"/><Relationship Id="rId3" Type="http://schemas.openxmlformats.org/officeDocument/2006/relationships/slideLayout" Target="../slideLayouts/slideLayout18.xml"/><Relationship Id="rId21" Type="http://schemas.openxmlformats.org/officeDocument/2006/relationships/tags" Target="../tags/tag44.xml"/><Relationship Id="rId34" Type="http://schemas.openxmlformats.org/officeDocument/2006/relationships/tags" Target="../tags/tag57.xml"/><Relationship Id="rId42" Type="http://schemas.openxmlformats.org/officeDocument/2006/relationships/tags" Target="../tags/tag65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7" Type="http://schemas.openxmlformats.org/officeDocument/2006/relationships/tags" Target="../tags/tag40.xml"/><Relationship Id="rId25" Type="http://schemas.openxmlformats.org/officeDocument/2006/relationships/tags" Target="../tags/tag48.xml"/><Relationship Id="rId33" Type="http://schemas.openxmlformats.org/officeDocument/2006/relationships/tags" Target="../tags/tag56.xml"/><Relationship Id="rId38" Type="http://schemas.openxmlformats.org/officeDocument/2006/relationships/tags" Target="../tags/tag61.xml"/><Relationship Id="rId46" Type="http://schemas.openxmlformats.org/officeDocument/2006/relationships/tags" Target="../tags/tag69.xml"/><Relationship Id="rId2" Type="http://schemas.openxmlformats.org/officeDocument/2006/relationships/slideLayout" Target="../slideLayouts/slideLayout17.xml"/><Relationship Id="rId16" Type="http://schemas.openxmlformats.org/officeDocument/2006/relationships/tags" Target="../tags/tag39.xml"/><Relationship Id="rId20" Type="http://schemas.openxmlformats.org/officeDocument/2006/relationships/tags" Target="../tags/tag43.xml"/><Relationship Id="rId29" Type="http://schemas.openxmlformats.org/officeDocument/2006/relationships/tags" Target="../tags/tag52.xml"/><Relationship Id="rId41" Type="http://schemas.openxmlformats.org/officeDocument/2006/relationships/tags" Target="../tags/tag6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tags" Target="../tags/tag47.xml"/><Relationship Id="rId32" Type="http://schemas.openxmlformats.org/officeDocument/2006/relationships/tags" Target="../tags/tag55.xml"/><Relationship Id="rId37" Type="http://schemas.openxmlformats.org/officeDocument/2006/relationships/tags" Target="../tags/tag60.xml"/><Relationship Id="rId40" Type="http://schemas.openxmlformats.org/officeDocument/2006/relationships/tags" Target="../tags/tag63.xml"/><Relationship Id="rId45" Type="http://schemas.openxmlformats.org/officeDocument/2006/relationships/tags" Target="../tags/tag68.xml"/><Relationship Id="rId5" Type="http://schemas.openxmlformats.org/officeDocument/2006/relationships/slideLayout" Target="../slideLayouts/slideLayout20.xml"/><Relationship Id="rId15" Type="http://schemas.openxmlformats.org/officeDocument/2006/relationships/tags" Target="../tags/tag38.xml"/><Relationship Id="rId23" Type="http://schemas.openxmlformats.org/officeDocument/2006/relationships/tags" Target="../tags/tag46.xml"/><Relationship Id="rId28" Type="http://schemas.openxmlformats.org/officeDocument/2006/relationships/tags" Target="../tags/tag51.xml"/><Relationship Id="rId36" Type="http://schemas.openxmlformats.org/officeDocument/2006/relationships/tags" Target="../tags/tag59.xml"/><Relationship Id="rId10" Type="http://schemas.openxmlformats.org/officeDocument/2006/relationships/slideLayout" Target="../slideLayouts/slideLayout25.xml"/><Relationship Id="rId19" Type="http://schemas.openxmlformats.org/officeDocument/2006/relationships/tags" Target="../tags/tag42.xml"/><Relationship Id="rId31" Type="http://schemas.openxmlformats.org/officeDocument/2006/relationships/tags" Target="../tags/tag54.xml"/><Relationship Id="rId44" Type="http://schemas.openxmlformats.org/officeDocument/2006/relationships/tags" Target="../tags/tag67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ags" Target="../tags/tag37.xml"/><Relationship Id="rId22" Type="http://schemas.openxmlformats.org/officeDocument/2006/relationships/tags" Target="../tags/tag45.xml"/><Relationship Id="rId27" Type="http://schemas.openxmlformats.org/officeDocument/2006/relationships/tags" Target="../tags/tag50.xml"/><Relationship Id="rId30" Type="http://schemas.openxmlformats.org/officeDocument/2006/relationships/tags" Target="../tags/tag53.xml"/><Relationship Id="rId35" Type="http://schemas.openxmlformats.org/officeDocument/2006/relationships/tags" Target="../tags/tag58.xml"/><Relationship Id="rId43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6" name="Line 2"/>
          <p:cNvCxnSpPr/>
          <p:nvPr>
            <p:custDataLst>
              <p:tags r:id="rId17"/>
            </p:custDataLst>
          </p:nvPr>
        </p:nvCxnSpPr>
        <p:spPr>
          <a:xfrm flipH="1"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27" name="Rectangle 3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029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0" name="Oval 9"/>
            <p:cNvSpPr/>
            <p:nvPr>
              <p:custDataLst>
                <p:tags r:id="rId20"/>
              </p:custDataLst>
            </p:nvPr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1" name="Oval 10"/>
            <p:cNvSpPr/>
            <p:nvPr>
              <p:custDataLst>
                <p:tags r:id="rId21"/>
              </p:custDataLst>
            </p:nvPr>
          </p:nvSpPr>
          <p:spPr>
            <a:xfrm>
              <a:off x="5248" y="960"/>
              <a:ext cx="79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2" name="Oval 11"/>
            <p:cNvSpPr/>
            <p:nvPr>
              <p:custDataLst>
                <p:tags r:id="rId22"/>
              </p:custDataLst>
            </p:nvPr>
          </p:nvSpPr>
          <p:spPr>
            <a:xfrm>
              <a:off x="5360" y="960"/>
              <a:ext cx="76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3" name="Oval 12"/>
            <p:cNvSpPr/>
            <p:nvPr>
              <p:custDataLst>
                <p:tags r:id="rId23"/>
              </p:custDataLst>
            </p:nvPr>
          </p:nvSpPr>
          <p:spPr>
            <a:xfrm>
              <a:off x="5136" y="1072"/>
              <a:ext cx="80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4" name="Oval 13"/>
            <p:cNvSpPr/>
            <p:nvPr>
              <p:custDataLst>
                <p:tags r:id="rId24"/>
              </p:custDataLst>
            </p:nvPr>
          </p:nvSpPr>
          <p:spPr>
            <a:xfrm>
              <a:off x="5248" y="1072"/>
              <a:ext cx="79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5" name="Oval 14"/>
            <p:cNvSpPr/>
            <p:nvPr>
              <p:custDataLst>
                <p:tags r:id="rId25"/>
              </p:custDataLst>
            </p:nvPr>
          </p:nvSpPr>
          <p:spPr>
            <a:xfrm>
              <a:off x="5360" y="1072"/>
              <a:ext cx="76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6" name="Oval 15"/>
            <p:cNvSpPr/>
            <p:nvPr>
              <p:custDataLst>
                <p:tags r:id="rId26"/>
              </p:custDataLst>
            </p:nvPr>
          </p:nvSpPr>
          <p:spPr>
            <a:xfrm>
              <a:off x="5472" y="1072"/>
              <a:ext cx="73" cy="77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7" name="Oval 16"/>
            <p:cNvSpPr/>
            <p:nvPr>
              <p:custDataLst>
                <p:tags r:id="rId27"/>
              </p:custDataLst>
            </p:nvPr>
          </p:nvSpPr>
          <p:spPr>
            <a:xfrm>
              <a:off x="5136" y="1184"/>
              <a:ext cx="80" cy="73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8" name="Oval 17"/>
            <p:cNvSpPr/>
            <p:nvPr>
              <p:custDataLst>
                <p:tags r:id="rId28"/>
              </p:custDataLst>
            </p:nvPr>
          </p:nvSpPr>
          <p:spPr>
            <a:xfrm>
              <a:off x="5248" y="1184"/>
              <a:ext cx="79" cy="73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9" name="Oval 18"/>
            <p:cNvSpPr/>
            <p:nvPr>
              <p:custDataLst>
                <p:tags r:id="rId29"/>
              </p:custDataLst>
            </p:nvPr>
          </p:nvSpPr>
          <p:spPr>
            <a:xfrm>
              <a:off x="5360" y="1184"/>
              <a:ext cx="76" cy="73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0" name="Oval 19"/>
            <p:cNvSpPr/>
            <p:nvPr>
              <p:custDataLst>
                <p:tags r:id="rId30"/>
              </p:custDataLst>
            </p:nvPr>
          </p:nvSpPr>
          <p:spPr>
            <a:xfrm>
              <a:off x="5472" y="1184"/>
              <a:ext cx="73" cy="73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1" name="Oval 20"/>
            <p:cNvSpPr/>
            <p:nvPr>
              <p:custDataLst>
                <p:tags r:id="rId31"/>
              </p:custDataLst>
            </p:nvPr>
          </p:nvSpPr>
          <p:spPr>
            <a:xfrm>
              <a:off x="5584" y="1184"/>
              <a:ext cx="80" cy="73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2" name="Oval 21"/>
            <p:cNvSpPr/>
            <p:nvPr>
              <p:custDataLst>
                <p:tags r:id="rId32"/>
              </p:custDataLst>
            </p:nvPr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3" name="Oval 22"/>
            <p:cNvSpPr/>
            <p:nvPr>
              <p:custDataLst>
                <p:tags r:id="rId33"/>
              </p:custDataLst>
            </p:nvPr>
          </p:nvSpPr>
          <p:spPr>
            <a:xfrm>
              <a:off x="5248" y="1296"/>
              <a:ext cx="79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4" name="Oval 23"/>
            <p:cNvSpPr/>
            <p:nvPr>
              <p:custDataLst>
                <p:tags r:id="rId34"/>
              </p:custDataLst>
            </p:nvPr>
          </p:nvSpPr>
          <p:spPr>
            <a:xfrm>
              <a:off x="5360" y="1296"/>
              <a:ext cx="76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5" name="Oval 24"/>
            <p:cNvSpPr/>
            <p:nvPr>
              <p:custDataLst>
                <p:tags r:id="rId35"/>
              </p:custDataLst>
            </p:nvPr>
          </p:nvSpPr>
          <p:spPr>
            <a:xfrm>
              <a:off x="5472" y="1296"/>
              <a:ext cx="73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6" name="Oval 25"/>
            <p:cNvSpPr/>
            <p:nvPr>
              <p:custDataLst>
                <p:tags r:id="rId36"/>
              </p:custDataLst>
            </p:nvPr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7" name="Oval 26"/>
            <p:cNvSpPr/>
            <p:nvPr>
              <p:custDataLst>
                <p:tags r:id="rId37"/>
              </p:custDataLst>
            </p:nvPr>
          </p:nvSpPr>
          <p:spPr>
            <a:xfrm>
              <a:off x="5248" y="1408"/>
              <a:ext cx="79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8" name="Oval 27"/>
            <p:cNvSpPr/>
            <p:nvPr>
              <p:custDataLst>
                <p:tags r:id="rId38"/>
              </p:custDataLst>
            </p:nvPr>
          </p:nvSpPr>
          <p:spPr>
            <a:xfrm>
              <a:off x="5360" y="1408"/>
              <a:ext cx="76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9" name="Oval 28"/>
            <p:cNvSpPr/>
            <p:nvPr>
              <p:custDataLst>
                <p:tags r:id="rId39"/>
              </p:custDataLst>
            </p:nvPr>
          </p:nvSpPr>
          <p:spPr>
            <a:xfrm>
              <a:off x="5472" y="1408"/>
              <a:ext cx="73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0" name="Oval 29"/>
            <p:cNvSpPr/>
            <p:nvPr>
              <p:custDataLst>
                <p:tags r:id="rId40"/>
              </p:custDataLst>
            </p:nvPr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1" name="Oval 30"/>
            <p:cNvSpPr/>
            <p:nvPr>
              <p:custDataLst>
                <p:tags r:id="rId41"/>
              </p:custDataLst>
            </p:nvPr>
          </p:nvSpPr>
          <p:spPr>
            <a:xfrm>
              <a:off x="5136" y="1520"/>
              <a:ext cx="80" cy="79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2" name="Oval 31"/>
            <p:cNvSpPr/>
            <p:nvPr>
              <p:custDataLst>
                <p:tags r:id="rId42"/>
              </p:custDataLst>
            </p:nvPr>
          </p:nvSpPr>
          <p:spPr>
            <a:xfrm>
              <a:off x="5248" y="1520"/>
              <a:ext cx="79" cy="79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3" name="Oval 32"/>
            <p:cNvSpPr/>
            <p:nvPr>
              <p:custDataLst>
                <p:tags r:id="rId43"/>
              </p:custDataLst>
            </p:nvPr>
          </p:nvSpPr>
          <p:spPr>
            <a:xfrm>
              <a:off x="5360" y="1520"/>
              <a:ext cx="76" cy="79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4" name="Oval 33"/>
            <p:cNvSpPr/>
            <p:nvPr>
              <p:custDataLst>
                <p:tags r:id="rId44"/>
              </p:custDataLst>
            </p:nvPr>
          </p:nvSpPr>
          <p:spPr>
            <a:xfrm>
              <a:off x="5472" y="1520"/>
              <a:ext cx="73" cy="79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5" name="Oval 34"/>
            <p:cNvSpPr/>
            <p:nvPr>
              <p:custDataLst>
                <p:tags r:id="rId45"/>
              </p:custDataLst>
            </p:nvPr>
          </p:nvSpPr>
          <p:spPr>
            <a:xfrm>
              <a:off x="5136" y="1632"/>
              <a:ext cx="80" cy="75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6" name="Oval 35"/>
            <p:cNvSpPr/>
            <p:nvPr>
              <p:custDataLst>
                <p:tags r:id="rId46"/>
              </p:custDataLst>
            </p:nvPr>
          </p:nvSpPr>
          <p:spPr>
            <a:xfrm>
              <a:off x="5248" y="1632"/>
              <a:ext cx="79" cy="75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7" name="Oval 36"/>
            <p:cNvSpPr/>
            <p:nvPr>
              <p:custDataLst>
                <p:tags r:id="rId47"/>
              </p:custDataLst>
            </p:nvPr>
          </p:nvSpPr>
          <p:spPr>
            <a:xfrm>
              <a:off x="5360" y="1632"/>
              <a:ext cx="76" cy="75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8" name="Oval 37"/>
            <p:cNvSpPr/>
            <p:nvPr>
              <p:custDataLst>
                <p:tags r:id="rId48"/>
              </p:custDataLst>
            </p:nvPr>
          </p:nvSpPr>
          <p:spPr>
            <a:xfrm>
              <a:off x="5472" y="1632"/>
              <a:ext cx="73" cy="75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9" name="Oval 38"/>
            <p:cNvSpPr/>
            <p:nvPr>
              <p:custDataLst>
                <p:tags r:id="rId49"/>
              </p:custDataLst>
            </p:nvPr>
          </p:nvSpPr>
          <p:spPr>
            <a:xfrm>
              <a:off x="5248" y="1744"/>
              <a:ext cx="79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60" name="Oval 39"/>
            <p:cNvSpPr/>
            <p:nvPr>
              <p:custDataLst>
                <p:tags r:id="rId50"/>
              </p:custDataLst>
            </p:nvPr>
          </p:nvSpPr>
          <p:spPr>
            <a:xfrm>
              <a:off x="5472" y="1744"/>
              <a:ext cx="73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  <p:sldLayoutId id="2147483675" r:id="rId13"/>
    <p:sldLayoutId id="2147483676" r:id="rId14"/>
    <p:sldLayoutId id="2147483677" r:id="rId15"/>
  </p:sldLayoutIdLst>
  <p:hf sldNum="0" hdr="0" ftr="0" dt="0"/>
  <p:txStyles>
    <p:titleStyle>
      <a:lvl1pPr marL="0" lv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  <a:lvl2pPr marL="0" lvl="1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2pPr>
      <a:lvl3pPr marL="0" lvl="2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3pPr>
      <a:lvl4pPr marL="0" lvl="3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4pPr>
      <a:lvl5pPr marL="0" lvl="4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5pPr>
    </p:titleStyle>
    <p:bodyStyle>
      <a:lvl1pPr marL="342900" lvl="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87425" lvl="2" indent="-29337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81430" lvl="3" indent="-2921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98930" lvl="4" indent="-31623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6" name="Line 2"/>
          <p:cNvCxnSpPr/>
          <p:nvPr>
            <p:custDataLst>
              <p:tags r:id="rId13"/>
            </p:custDataLst>
          </p:nvPr>
        </p:nvCxnSpPr>
        <p:spPr>
          <a:xfrm flipH="1"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27" name="Rectangle 3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029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0" name="Oval 9"/>
            <p:cNvSpPr/>
            <p:nvPr>
              <p:custDataLst>
                <p:tags r:id="rId16"/>
              </p:custDataLst>
            </p:nvPr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1" name="Oval 10"/>
            <p:cNvSpPr/>
            <p:nvPr>
              <p:custDataLst>
                <p:tags r:id="rId17"/>
              </p:custDataLst>
            </p:nvPr>
          </p:nvSpPr>
          <p:spPr>
            <a:xfrm>
              <a:off x="5248" y="960"/>
              <a:ext cx="79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2" name="Oval 11"/>
            <p:cNvSpPr/>
            <p:nvPr>
              <p:custDataLst>
                <p:tags r:id="rId18"/>
              </p:custDataLst>
            </p:nvPr>
          </p:nvSpPr>
          <p:spPr>
            <a:xfrm>
              <a:off x="5360" y="960"/>
              <a:ext cx="76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3" name="Oval 12"/>
            <p:cNvSpPr/>
            <p:nvPr>
              <p:custDataLst>
                <p:tags r:id="rId19"/>
              </p:custDataLst>
            </p:nvPr>
          </p:nvSpPr>
          <p:spPr>
            <a:xfrm>
              <a:off x="5136" y="1072"/>
              <a:ext cx="80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4" name="Oval 13"/>
            <p:cNvSpPr/>
            <p:nvPr>
              <p:custDataLst>
                <p:tags r:id="rId20"/>
              </p:custDataLst>
            </p:nvPr>
          </p:nvSpPr>
          <p:spPr>
            <a:xfrm>
              <a:off x="5248" y="1072"/>
              <a:ext cx="79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5" name="Oval 14"/>
            <p:cNvSpPr/>
            <p:nvPr>
              <p:custDataLst>
                <p:tags r:id="rId21"/>
              </p:custDataLst>
            </p:nvPr>
          </p:nvSpPr>
          <p:spPr>
            <a:xfrm>
              <a:off x="5360" y="1072"/>
              <a:ext cx="76" cy="77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6" name="Oval 15"/>
            <p:cNvSpPr/>
            <p:nvPr>
              <p:custDataLst>
                <p:tags r:id="rId22"/>
              </p:custDataLst>
            </p:nvPr>
          </p:nvSpPr>
          <p:spPr>
            <a:xfrm>
              <a:off x="5472" y="1072"/>
              <a:ext cx="73" cy="77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7" name="Oval 16"/>
            <p:cNvSpPr/>
            <p:nvPr>
              <p:custDataLst>
                <p:tags r:id="rId23"/>
              </p:custDataLst>
            </p:nvPr>
          </p:nvSpPr>
          <p:spPr>
            <a:xfrm>
              <a:off x="5136" y="1184"/>
              <a:ext cx="80" cy="73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8" name="Oval 17"/>
            <p:cNvSpPr/>
            <p:nvPr>
              <p:custDataLst>
                <p:tags r:id="rId24"/>
              </p:custDataLst>
            </p:nvPr>
          </p:nvSpPr>
          <p:spPr>
            <a:xfrm>
              <a:off x="5248" y="1184"/>
              <a:ext cx="79" cy="73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39" name="Oval 18"/>
            <p:cNvSpPr/>
            <p:nvPr>
              <p:custDataLst>
                <p:tags r:id="rId25"/>
              </p:custDataLst>
            </p:nvPr>
          </p:nvSpPr>
          <p:spPr>
            <a:xfrm>
              <a:off x="5360" y="1184"/>
              <a:ext cx="76" cy="73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0" name="Oval 19"/>
            <p:cNvSpPr/>
            <p:nvPr>
              <p:custDataLst>
                <p:tags r:id="rId26"/>
              </p:custDataLst>
            </p:nvPr>
          </p:nvSpPr>
          <p:spPr>
            <a:xfrm>
              <a:off x="5472" y="1184"/>
              <a:ext cx="73" cy="73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1" name="Oval 20"/>
            <p:cNvSpPr/>
            <p:nvPr>
              <p:custDataLst>
                <p:tags r:id="rId27"/>
              </p:custDataLst>
            </p:nvPr>
          </p:nvSpPr>
          <p:spPr>
            <a:xfrm>
              <a:off x="5584" y="1184"/>
              <a:ext cx="80" cy="73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2" name="Oval 21"/>
            <p:cNvSpPr/>
            <p:nvPr>
              <p:custDataLst>
                <p:tags r:id="rId28"/>
              </p:custDataLst>
            </p:nvPr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rgbClr val="330066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3" name="Oval 22"/>
            <p:cNvSpPr/>
            <p:nvPr>
              <p:custDataLst>
                <p:tags r:id="rId29"/>
              </p:custDataLst>
            </p:nvPr>
          </p:nvSpPr>
          <p:spPr>
            <a:xfrm>
              <a:off x="5248" y="1296"/>
              <a:ext cx="79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4" name="Oval 23"/>
            <p:cNvSpPr/>
            <p:nvPr>
              <p:custDataLst>
                <p:tags r:id="rId30"/>
              </p:custDataLst>
            </p:nvPr>
          </p:nvSpPr>
          <p:spPr>
            <a:xfrm>
              <a:off x="5360" y="1296"/>
              <a:ext cx="76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5" name="Oval 24"/>
            <p:cNvSpPr/>
            <p:nvPr>
              <p:custDataLst>
                <p:tags r:id="rId31"/>
              </p:custDataLst>
            </p:nvPr>
          </p:nvSpPr>
          <p:spPr>
            <a:xfrm>
              <a:off x="5472" y="1296"/>
              <a:ext cx="73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6" name="Oval 25"/>
            <p:cNvSpPr/>
            <p:nvPr>
              <p:custDataLst>
                <p:tags r:id="rId32"/>
              </p:custDataLst>
            </p:nvPr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7" name="Oval 26"/>
            <p:cNvSpPr/>
            <p:nvPr>
              <p:custDataLst>
                <p:tags r:id="rId33"/>
              </p:custDataLst>
            </p:nvPr>
          </p:nvSpPr>
          <p:spPr>
            <a:xfrm>
              <a:off x="5248" y="1408"/>
              <a:ext cx="79" cy="80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8" name="Oval 27"/>
            <p:cNvSpPr/>
            <p:nvPr>
              <p:custDataLst>
                <p:tags r:id="rId34"/>
              </p:custDataLst>
            </p:nvPr>
          </p:nvSpPr>
          <p:spPr>
            <a:xfrm>
              <a:off x="5360" y="1408"/>
              <a:ext cx="76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49" name="Oval 28"/>
            <p:cNvSpPr/>
            <p:nvPr>
              <p:custDataLst>
                <p:tags r:id="rId35"/>
              </p:custDataLst>
            </p:nvPr>
          </p:nvSpPr>
          <p:spPr>
            <a:xfrm>
              <a:off x="5472" y="1408"/>
              <a:ext cx="73" cy="80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0" name="Oval 29"/>
            <p:cNvSpPr/>
            <p:nvPr>
              <p:custDataLst>
                <p:tags r:id="rId36"/>
              </p:custDataLst>
            </p:nvPr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1" name="Oval 30"/>
            <p:cNvSpPr/>
            <p:nvPr>
              <p:custDataLst>
                <p:tags r:id="rId37"/>
              </p:custDataLst>
            </p:nvPr>
          </p:nvSpPr>
          <p:spPr>
            <a:xfrm>
              <a:off x="5136" y="1520"/>
              <a:ext cx="80" cy="79"/>
            </a:xfrm>
            <a:prstGeom prst="ellipse">
              <a:avLst/>
            </a:prstGeom>
            <a:solidFill>
              <a:srgbClr val="669999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2" name="Oval 31"/>
            <p:cNvSpPr/>
            <p:nvPr>
              <p:custDataLst>
                <p:tags r:id="rId38"/>
              </p:custDataLst>
            </p:nvPr>
          </p:nvSpPr>
          <p:spPr>
            <a:xfrm>
              <a:off x="5248" y="1520"/>
              <a:ext cx="79" cy="79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3" name="Oval 32"/>
            <p:cNvSpPr/>
            <p:nvPr>
              <p:custDataLst>
                <p:tags r:id="rId39"/>
              </p:custDataLst>
            </p:nvPr>
          </p:nvSpPr>
          <p:spPr>
            <a:xfrm>
              <a:off x="5360" y="1520"/>
              <a:ext cx="76" cy="79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4" name="Oval 33"/>
            <p:cNvSpPr/>
            <p:nvPr>
              <p:custDataLst>
                <p:tags r:id="rId40"/>
              </p:custDataLst>
            </p:nvPr>
          </p:nvSpPr>
          <p:spPr>
            <a:xfrm>
              <a:off x="5472" y="1520"/>
              <a:ext cx="73" cy="79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5" name="Oval 34"/>
            <p:cNvSpPr/>
            <p:nvPr>
              <p:custDataLst>
                <p:tags r:id="rId41"/>
              </p:custDataLst>
            </p:nvPr>
          </p:nvSpPr>
          <p:spPr>
            <a:xfrm>
              <a:off x="5136" y="1632"/>
              <a:ext cx="80" cy="75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6" name="Oval 35"/>
            <p:cNvSpPr/>
            <p:nvPr>
              <p:custDataLst>
                <p:tags r:id="rId42"/>
              </p:custDataLst>
            </p:nvPr>
          </p:nvSpPr>
          <p:spPr>
            <a:xfrm>
              <a:off x="5248" y="1632"/>
              <a:ext cx="79" cy="75"/>
            </a:xfrm>
            <a:prstGeom prst="ellipse">
              <a:avLst/>
            </a:prstGeom>
            <a:solidFill>
              <a:srgbClr val="CCCC00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7" name="Oval 36"/>
            <p:cNvSpPr/>
            <p:nvPr>
              <p:custDataLst>
                <p:tags r:id="rId43"/>
              </p:custDataLst>
            </p:nvPr>
          </p:nvSpPr>
          <p:spPr>
            <a:xfrm>
              <a:off x="5360" y="1632"/>
              <a:ext cx="76" cy="75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8" name="Oval 37"/>
            <p:cNvSpPr/>
            <p:nvPr>
              <p:custDataLst>
                <p:tags r:id="rId44"/>
              </p:custDataLst>
            </p:nvPr>
          </p:nvSpPr>
          <p:spPr>
            <a:xfrm>
              <a:off x="5472" y="1632"/>
              <a:ext cx="73" cy="75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59" name="Oval 38"/>
            <p:cNvSpPr/>
            <p:nvPr>
              <p:custDataLst>
                <p:tags r:id="rId45"/>
              </p:custDataLst>
            </p:nvPr>
          </p:nvSpPr>
          <p:spPr>
            <a:xfrm>
              <a:off x="5248" y="1744"/>
              <a:ext cx="79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  <p:sp>
          <p:nvSpPr>
            <p:cNvPr id="1060" name="Oval 39"/>
            <p:cNvSpPr/>
            <p:nvPr>
              <p:custDataLst>
                <p:tags r:id="rId46"/>
              </p:custDataLst>
            </p:nvPr>
          </p:nvSpPr>
          <p:spPr>
            <a:xfrm>
              <a:off x="5472" y="1744"/>
              <a:ext cx="73" cy="80"/>
            </a:xfrm>
            <a:prstGeom prst="ellipse">
              <a:avLst/>
            </a:prstGeom>
            <a:solidFill>
              <a:srgbClr val="D8D8EC"/>
            </a:solidFill>
            <a:ln w="9525">
              <a:noFill/>
            </a:ln>
          </p:spPr>
          <p:txBody>
            <a:bodyPr wrap="none" anchor="ctr"/>
            <a:lstStyle/>
            <a:p>
              <a:pPr marL="0" lvl="0" indent="0" eaLnBrk="1" latinLnBrk="0" hangingPunct="1"/>
              <a:endParaRPr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  <a:lvl2pPr marL="0" lvl="1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2pPr>
      <a:lvl3pPr marL="0" lvl="2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3pPr>
      <a:lvl4pPr marL="0" lvl="3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4pPr>
      <a:lvl5pPr marL="0" lvl="4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5pPr>
    </p:titleStyle>
    <p:bodyStyle>
      <a:lvl1pPr marL="342900" lvl="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87425" lvl="2" indent="-29337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81430" lvl="3" indent="-2921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98930" lvl="4" indent="-31623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-22860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5.xml"/><Relationship Id="rId4" Type="http://schemas.openxmlformats.org/officeDocument/2006/relationships/hyperlink" Target="&#25293;&#21476;&#20195;&#36735;&#23376;&#25103;.wm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0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image" Target="../media/image21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image" Target="../media/image20.png"/><Relationship Id="rId5" Type="http://schemas.openxmlformats.org/officeDocument/2006/relationships/tags" Target="../tags/tag107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06.xml"/><Relationship Id="rId9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5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image" Target="../media/image30.png"/><Relationship Id="rId5" Type="http://schemas.openxmlformats.org/officeDocument/2006/relationships/tags" Target="../tags/tag127.xml"/><Relationship Id="rId10" Type="http://schemas.openxmlformats.org/officeDocument/2006/relationships/image" Target="../media/image29.png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33.xml"/><Relationship Id="rId7" Type="http://schemas.openxmlformats.org/officeDocument/2006/relationships/image" Target="../media/image31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7.xml"/><Relationship Id="rId5" Type="http://schemas.openxmlformats.org/officeDocument/2006/relationships/video" Target="../media/media5.wmv"/><Relationship Id="rId4" Type="http://schemas.microsoft.com/office/2007/relationships/media" Target="../media/media5.wm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image" Target="../media/image33.jpeg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10" Type="http://schemas.openxmlformats.org/officeDocument/2006/relationships/image" Target="../media/image12.gif"/><Relationship Id="rId4" Type="http://schemas.openxmlformats.org/officeDocument/2006/relationships/tags" Target="../tags/tag85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image" Target="../media/image4.jpe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image" Target="../media/image15.png"/><Relationship Id="rId5" Type="http://schemas.openxmlformats.org/officeDocument/2006/relationships/tags" Target="../tags/tag94.xml"/><Relationship Id="rId10" Type="http://schemas.microsoft.com/office/2007/relationships/hdphoto" Target="../media/hdphoto1.wdp"/><Relationship Id="rId4" Type="http://schemas.openxmlformats.org/officeDocument/2006/relationships/tags" Target="../tags/tag93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2">
            <a:extLst>
              <a:ext uri="{FF2B5EF4-FFF2-40B4-BE49-F238E27FC236}">
                <a16:creationId xmlns:a16="http://schemas.microsoft.com/office/drawing/2014/main" id="{971FEBCE-991E-25A1-3FDF-6CC04A472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85248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6" name="图片 1">
            <a:extLst>
              <a:ext uri="{FF2B5EF4-FFF2-40B4-BE49-F238E27FC236}">
                <a16:creationId xmlns:a16="http://schemas.microsoft.com/office/drawing/2014/main" id="{BB01BC55-6FBB-7EE4-1B45-35CBE8DB8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7338"/>
            <a:ext cx="6276975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 Box 3">
            <a:extLst>
              <a:ext uri="{FF2B5EF4-FFF2-40B4-BE49-F238E27FC236}">
                <a16:creationId xmlns:a16="http://schemas.microsoft.com/office/drawing/2014/main" id="{3174DD6B-512C-34E4-F3ED-6BD776C1D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141288"/>
            <a:ext cx="77048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大家看过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你知道孙悟空的“腾云驾雾”是怎样拍摄的吗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</a:p>
        </p:txBody>
      </p:sp>
      <p:sp>
        <p:nvSpPr>
          <p:cNvPr id="3" name="箭头: 右 2">
            <a:hlinkClick r:id="rId4" action="ppaction://hlinkfile"/>
            <a:extLst>
              <a:ext uri="{FF2B5EF4-FFF2-40B4-BE49-F238E27FC236}">
                <a16:creationId xmlns:a16="http://schemas.microsoft.com/office/drawing/2014/main" id="{1A59CC15-E002-1C4A-A45E-DA26BF50DC54}"/>
              </a:ext>
            </a:extLst>
          </p:cNvPr>
          <p:cNvSpPr/>
          <p:nvPr/>
        </p:nvSpPr>
        <p:spPr>
          <a:xfrm>
            <a:off x="8604448" y="6525344"/>
            <a:ext cx="360040" cy="2253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5CD3D8-B7F7-6594-7AED-46BD54AE4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文本框 51203">
            <a:extLst>
              <a:ext uri="{FF2B5EF4-FFF2-40B4-BE49-F238E27FC236}">
                <a16:creationId xmlns:a16="http://schemas.microsoft.com/office/drawing/2014/main" id="{5CAAD4E5-DC73-0791-FB3C-FD0C7F97B1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8200" y="33528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</a:pPr>
            <a:endParaRPr sz="2400">
              <a:latin typeface="Tahoma" panose="020B0604030504040204" pitchFamily="34" charset="0"/>
            </a:endParaRPr>
          </a:p>
        </p:txBody>
      </p:sp>
      <p:sp>
        <p:nvSpPr>
          <p:cNvPr id="2080" name="文本框 51204">
            <a:extLst>
              <a:ext uri="{FF2B5EF4-FFF2-40B4-BE49-F238E27FC236}">
                <a16:creationId xmlns:a16="http://schemas.microsoft.com/office/drawing/2014/main" id="{1528218E-54CD-D2CB-6623-E0ED0F9B6A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549" y="3086701"/>
            <a:ext cx="9314110" cy="11354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运动：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把一个物体相对于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另一个物体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改变。</a:t>
            </a:r>
          </a:p>
        </p:txBody>
      </p:sp>
      <p:sp>
        <p:nvSpPr>
          <p:cNvPr id="2081" name="矩形 1">
            <a:extLst>
              <a:ext uri="{FF2B5EF4-FFF2-40B4-BE49-F238E27FC236}">
                <a16:creationId xmlns:a16="http://schemas.microsoft.com/office/drawing/2014/main" id="{930286E0-8183-DC42-345E-B0FF335BF80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664" y="1628800"/>
            <a:ext cx="9134336" cy="14462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参照物：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在判断物体是运动或静止时，要看以哪个物体做标准。被选来作为标准的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另一个物体。</a:t>
            </a:r>
          </a:p>
        </p:txBody>
      </p:sp>
      <p:sp>
        <p:nvSpPr>
          <p:cNvPr id="3" name="文本框 51204">
            <a:extLst>
              <a:ext uri="{FF2B5EF4-FFF2-40B4-BE49-F238E27FC236}">
                <a16:creationId xmlns:a16="http://schemas.microsoft.com/office/drawing/2014/main" id="{8F4A3D62-1004-E7A1-D2E2-8202EE8CE8E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64" y="4437112"/>
            <a:ext cx="9051334" cy="122413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静止：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把一个物体相对于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另一个物体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92170D44-D03A-BFD2-2323-EB5FD7D0B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230940"/>
            <a:ext cx="2952328" cy="92333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5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信息快递</a:t>
            </a:r>
          </a:p>
        </p:txBody>
      </p:sp>
    </p:spTree>
    <p:extLst>
      <p:ext uri="{BB962C8B-B14F-4D97-AF65-F5344CB8AC3E}">
        <p14:creationId xmlns:p14="http://schemas.microsoft.com/office/powerpoint/2010/main" val="425413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0" grpId="0" animBg="1"/>
      <p:bldP spid="2081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2793" y="2783325"/>
            <a:ext cx="83058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图中的学生、跑道上的盆栽是运动的还是静止的？你是如何判断的？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542818"/>
            <a:ext cx="5616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</a:rPr>
              <a:t>阅读课本 </a:t>
            </a:r>
            <a:r>
              <a:rPr lang="en-US" altLang="zh-CN" sz="3600" b="1" dirty="0">
                <a:solidFill>
                  <a:srgbClr val="002060"/>
                </a:solidFill>
              </a:rPr>
              <a:t>P141</a:t>
            </a:r>
            <a:r>
              <a:rPr lang="zh-CN" altLang="en-US" sz="3600" b="1" dirty="0">
                <a:solidFill>
                  <a:srgbClr val="002060"/>
                </a:solidFill>
              </a:rPr>
              <a:t>，图</a:t>
            </a:r>
            <a:r>
              <a:rPr lang="en-US" altLang="zh-CN" sz="3600" b="1" dirty="0">
                <a:solidFill>
                  <a:srgbClr val="002060"/>
                </a:solidFill>
              </a:rPr>
              <a:t>5-34</a:t>
            </a:r>
            <a:endParaRPr lang="zh-CN" altLang="en-US" sz="36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C4D3AE-7E48-1239-281B-D8FC9667AED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577" y="1227084"/>
            <a:ext cx="9001000" cy="151830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23EBF6B-6A37-A3FD-89D9-AB17153FD3F0}"/>
              </a:ext>
            </a:extLst>
          </p:cNvPr>
          <p:cNvSpPr txBox="1"/>
          <p:nvPr/>
        </p:nvSpPr>
        <p:spPr>
          <a:xfrm>
            <a:off x="-180528" y="103082"/>
            <a:ext cx="5724517" cy="439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900" defTabSz="342900">
              <a:lnSpc>
                <a:spcPts val="2625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/>
                <a:ea typeface="微软雅黑" panose="020B0503020204020204" charset="-122"/>
                <a:cs typeface="仿宋" panose="02010609060101010101" charset="-122"/>
              </a:rPr>
              <a:t>判断物体运动和静止的方法 </a:t>
            </a:r>
            <a:endParaRPr lang="en-US" altLang="zh-CN" sz="3200" b="1" dirty="0">
              <a:solidFill>
                <a:srgbClr val="00B0F0"/>
              </a:solidFill>
              <a:latin typeface="Times New Roman"/>
              <a:ea typeface="微软雅黑" panose="020B0503020204020204" charset="-122"/>
              <a:cs typeface="仿宋" panose="02010609060101010101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CE3413-DD27-E797-A79F-58EFD0D2EA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281" y="4047093"/>
            <a:ext cx="8582168" cy="2601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900" defTabSz="342900" fontAlgn="auto">
              <a:lnSpc>
                <a:spcPct val="150000"/>
              </a:lnSpc>
              <a:buSzTx/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仿宋" panose="02010609060101010101" charset="-122"/>
              </a:rPr>
              <a:t>分析：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①以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为参照物，学生是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的，</a:t>
            </a:r>
            <a:endParaRPr lang="en-US" altLang="zh-CN" sz="2800" b="1" dirty="0">
              <a:solidFill>
                <a:prstClr val="black"/>
              </a:solidFill>
              <a:latin typeface="+mn-ea"/>
              <a:ea typeface="+mn-ea"/>
              <a:cs typeface="仿宋" panose="02010609060101010101" charset="-122"/>
            </a:endParaRPr>
          </a:p>
          <a:p>
            <a:pPr indent="342900" defTabSz="342900" fontAlgn="auto">
              <a:lnSpc>
                <a:spcPct val="150000"/>
              </a:lnSpc>
              <a:buSzTx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因为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___________________________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；</a:t>
            </a:r>
          </a:p>
          <a:p>
            <a:pPr indent="342900" defTabSz="342900" fontAlgn="auto">
              <a:lnSpc>
                <a:spcPct val="150000"/>
              </a:lnSpc>
              <a:buSzTx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②以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为参照物，盆栽是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的，</a:t>
            </a:r>
            <a:endParaRPr lang="en-US" altLang="zh-CN" sz="2800" b="1" dirty="0">
              <a:solidFill>
                <a:prstClr val="black"/>
              </a:solidFill>
              <a:latin typeface="+mn-ea"/>
              <a:ea typeface="+mn-ea"/>
              <a:cs typeface="仿宋" panose="02010609060101010101" charset="-122"/>
            </a:endParaRPr>
          </a:p>
          <a:p>
            <a:pPr indent="342900" defTabSz="342900" fontAlgn="auto">
              <a:lnSpc>
                <a:spcPct val="150000"/>
              </a:lnSpc>
              <a:buSzTx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因为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________________________________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  <a:cs typeface="仿宋" panose="02010609060101010101" charset="-122"/>
              </a:rPr>
              <a:t>。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A0A70D-7129-CEC5-45C2-9166B51D7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545" y="1037284"/>
            <a:ext cx="8096995" cy="310402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+mn-ea"/>
              </a:rPr>
              <a:t>观察文具盒的运动</a:t>
            </a:r>
            <a:endParaRPr lang="en-US" altLang="zh-CN" sz="3600" b="1" dirty="0">
              <a:latin typeface="+mn-ea"/>
            </a:endParaRPr>
          </a:p>
          <a:p>
            <a:pPr marL="0" indent="0">
              <a:buNone/>
            </a:pPr>
            <a:endParaRPr lang="en-US" altLang="zh-CN" sz="3600" b="1" dirty="0">
              <a:latin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+mn-ea"/>
              </a:rPr>
              <a:t>如图所示，将物理书平放在桌面上，书上放一铅笔盒，推动物理书使它沿桌面缓缓移动，认真观察并思考</a:t>
            </a:r>
            <a:endParaRPr lang="en-US" altLang="zh-CN" sz="3600" b="1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8C186809-B83B-4C61-327A-215669FD7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45" y="4518484"/>
            <a:ext cx="83058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1.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以</a:t>
            </a: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桌面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为参照物，</a:t>
            </a:r>
            <a:r>
              <a:rPr kumimoji="1"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文具盒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是运动还是静止</a:t>
            </a: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?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以</a:t>
            </a: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书本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为参照物，</a:t>
            </a:r>
            <a:r>
              <a:rPr kumimoji="1"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文具盒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是运动还是静止？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A56CAC7-C176-290C-F7DF-F3B8EDCDE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424" y="200864"/>
            <a:ext cx="3423693" cy="226547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2B0B071-B016-60EA-7F1A-78D463AB9E40}"/>
              </a:ext>
            </a:extLst>
          </p:cNvPr>
          <p:cNvSpPr/>
          <p:nvPr/>
        </p:nvSpPr>
        <p:spPr>
          <a:xfrm>
            <a:off x="176707" y="193170"/>
            <a:ext cx="2051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活动３：</a:t>
            </a:r>
          </a:p>
        </p:txBody>
      </p:sp>
    </p:spTree>
    <p:extLst>
      <p:ext uri="{BB962C8B-B14F-4D97-AF65-F5344CB8AC3E}">
        <p14:creationId xmlns:p14="http://schemas.microsoft.com/office/powerpoint/2010/main" val="160916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月云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64855"/>
            <a:ext cx="2808733" cy="408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月云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483" y="566668"/>
            <a:ext cx="2664717" cy="408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372200" y="1302918"/>
            <a:ext cx="2664717" cy="1260475"/>
          </a:xfrm>
          <a:prstGeom prst="wedgeRoundRectCallout">
            <a:avLst>
              <a:gd name="adj1" fmla="val -72251"/>
              <a:gd name="adj2" fmla="val 5201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rgbClr val="02020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华文行楷" pitchFamily="2" charset="-122"/>
              </a:rPr>
              <a:t>游云西行而谓月之东驰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06519" y="4653135"/>
            <a:ext cx="8857970" cy="213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请认真观察上图所描述的情景，回答下面问题：老者认为云朵向西运动，是以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____ ___________________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为参照物；</a:t>
            </a:r>
            <a:endParaRPr lang="en-US" altLang="zh-CN" sz="32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认为月亮向东运动，是以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____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为参照物。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580112" y="5005797"/>
            <a:ext cx="1449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地面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644008" y="6104774"/>
            <a:ext cx="115289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云朵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67544" y="5492785"/>
            <a:ext cx="496855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或山、老者、月亮等</a:t>
            </a:r>
          </a:p>
        </p:txBody>
      </p:sp>
      <p:sp>
        <p:nvSpPr>
          <p:cNvPr id="2" name="Text Box 10">
            <a:extLst>
              <a:ext uri="{FF2B5EF4-FFF2-40B4-BE49-F238E27FC236}">
                <a16:creationId xmlns:a16="http://schemas.microsoft.com/office/drawing/2014/main" id="{D4254575-4FC3-1041-3D1E-6CE60DC41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20696"/>
            <a:ext cx="3128962" cy="646331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运动的相对性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4" grpId="0" autoUpdateAnimBg="0"/>
      <p:bldP spid="17415" grpId="0" autoUpdateAnimBg="0"/>
      <p:bldP spid="17416" grpId="0" autoUpdateAnimBg="0"/>
      <p:bldP spid="17417" grpId="0" autoUpdateAnimBg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45389116-3F0F-35B9-6BFD-A9A33629864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6800" y="2470447"/>
            <a:ext cx="8974088" cy="4198913"/>
            <a:chOff x="999890" y="1571152"/>
            <a:chExt cx="10458731" cy="1762599"/>
          </a:xfrm>
        </p:grpSpPr>
        <p:sp>
          <p:nvSpPr>
            <p:cNvPr id="39" name="Rounded Rectangle 7">
              <a:extLst>
                <a:ext uri="{FF2B5EF4-FFF2-40B4-BE49-F238E27FC236}">
                  <a16:creationId xmlns:a16="http://schemas.microsoft.com/office/drawing/2014/main" id="{BD306CF6-1857-A7EB-466F-89B57F7677D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99890" y="1572099"/>
              <a:ext cx="10458731" cy="176165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AA27E">
                  <a:alpha val="44000"/>
                </a:srgbClr>
              </a:solidFill>
            </a:ln>
            <a:effectLst>
              <a:outerShdw blurRad="355600" sx="102000" sy="102000" algn="ctr" rotWithShape="0">
                <a:srgbClr val="CAA27E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830A420-CD04-40E7-3BE5-5F0ED7FF8894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 flipH="1">
              <a:off x="7234825" y="1571152"/>
              <a:ext cx="0" cy="173586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93F375D-7DF9-0D1D-5EF9-A1C15AEC618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2466608"/>
            <a:ext cx="3506537" cy="1471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31" algn="ctr" defTabSz="682145">
              <a:spcBef>
                <a:spcPct val="20000"/>
              </a:spcBef>
              <a:defRPr/>
            </a:pPr>
            <a:r>
              <a:rPr lang="zh-CN" altLang="en-US" sz="2800" b="1" kern="0" dirty="0">
                <a:solidFill>
                  <a:srgbClr val="00B0F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“看山恰似走来迎，仔细看山山不动，</a:t>
            </a:r>
            <a:endParaRPr lang="en-US" altLang="zh-CN" sz="2800" b="1" kern="0" dirty="0">
              <a:solidFill>
                <a:srgbClr val="00B0F0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  <a:p>
            <a:pPr marL="26931" algn="ctr" defTabSz="682145">
              <a:spcBef>
                <a:spcPct val="20000"/>
              </a:spcBef>
              <a:defRPr/>
            </a:pPr>
            <a:r>
              <a:rPr lang="zh-CN" altLang="en-US" sz="2800" b="1" kern="0" dirty="0">
                <a:solidFill>
                  <a:srgbClr val="00B0F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是船行”</a:t>
            </a:r>
          </a:p>
        </p:txBody>
      </p:sp>
      <p:sp>
        <p:nvSpPr>
          <p:cNvPr id="43" name="文本框 6151">
            <a:extLst>
              <a:ext uri="{FF2B5EF4-FFF2-40B4-BE49-F238E27FC236}">
                <a16:creationId xmlns:a16="http://schemas.microsoft.com/office/drawing/2014/main" id="{0AFCC1B8-3E0A-BF9F-D230-8B93032E380F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06647" y="3140968"/>
            <a:ext cx="3547637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700"/>
              </a:spcBef>
              <a:buSzTx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spcBef>
                <a:spcPts val="700"/>
              </a:spcBef>
              <a:buSzTx/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spcBef>
                <a:spcPts val="700"/>
              </a:spcBef>
              <a:buSzTx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spcBef>
                <a:spcPts val="700"/>
              </a:spcBef>
              <a:buSzTx/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spcBef>
                <a:spcPts val="700"/>
              </a:spcBef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defTabSz="685143">
              <a:spcBef>
                <a:spcPct val="0"/>
              </a:spcBef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“山走来迎”是以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船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为参照物，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cs typeface="Helvetica" panose="020B0604020202020204" pitchFamily="34" charset="0"/>
              <a:sym typeface="宋体" panose="02010600030101010101" pitchFamily="2" charset="-122"/>
            </a:endParaRPr>
          </a:p>
          <a:p>
            <a:pPr defTabSz="685143">
              <a:spcBef>
                <a:spcPct val="0"/>
              </a:spcBef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而“山不动，是船行”是以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地面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cs typeface="Helvetica" panose="020B0604020202020204" pitchFamily="34" charset="0"/>
                <a:sym typeface="宋体" panose="02010600030101010101" pitchFamily="2" charset="-122"/>
              </a:rPr>
              <a:t>为参照物。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29E397C9-D04D-07C2-FE5E-31714E21BC8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36096" y="188640"/>
            <a:ext cx="2137876" cy="2064621"/>
          </a:xfrm>
          <a:prstGeom prst="flowChartConnector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01BA00A8-E454-F07A-3FBE-B26FE8E02D7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87662" y="3134770"/>
            <a:ext cx="3651349" cy="3534590"/>
          </a:xfrm>
          <a:prstGeom prst="flowChartConnector">
            <a:avLst/>
          </a:prstGeom>
        </p:spPr>
      </p:pic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31C66758-C59F-4365-FAA0-FD00852F29D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837" y="328886"/>
            <a:ext cx="4599822" cy="1204459"/>
          </a:xfrm>
          <a:prstGeom prst="roundRect">
            <a:avLst>
              <a:gd name="adj" fmla="val 490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75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古诗词中有关</a:t>
            </a:r>
            <a:endParaRPr lang="en-US" altLang="zh-C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ctr">
              <a:lnSpc>
                <a:spcPts val="1875"/>
              </a:lnSpc>
            </a:pPr>
            <a:endParaRPr lang="en-US" altLang="zh-C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ctr">
              <a:lnSpc>
                <a:spcPts val="1875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运动和静止的描述</a:t>
            </a:r>
          </a:p>
        </p:txBody>
      </p:sp>
    </p:spTree>
    <p:extLst>
      <p:ext uri="{BB962C8B-B14F-4D97-AF65-F5344CB8AC3E}">
        <p14:creationId xmlns:p14="http://schemas.microsoft.com/office/powerpoint/2010/main" val="4363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3" name="Text Box 3"/>
          <p:cNvSpPr/>
          <p:nvPr>
            <p:custDataLst>
              <p:tags r:id="rId1"/>
            </p:custDataLst>
          </p:nvPr>
        </p:nvSpPr>
        <p:spPr>
          <a:xfrm>
            <a:off x="1743075" y="98425"/>
            <a:ext cx="5473700" cy="8302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运动的相对性应用</a:t>
            </a:r>
          </a:p>
        </p:txBody>
      </p:sp>
      <p:sp>
        <p:nvSpPr>
          <p:cNvPr id="2164" name="Rectangle 5"/>
          <p:cNvSpPr/>
          <p:nvPr>
            <p:custDataLst>
              <p:tags r:id="rId2"/>
            </p:custDataLst>
          </p:nvPr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endParaRPr sz="440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pic>
        <p:nvPicPr>
          <p:cNvPr id="2" name="加油机受油机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2454" y="98425"/>
            <a:ext cx="8156009" cy="6282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0721">
            <a:extLst>
              <a:ext uri="{FF2B5EF4-FFF2-40B4-BE49-F238E27FC236}">
                <a16:creationId xmlns:a16="http://schemas.microsoft.com/office/drawing/2014/main" id="{FB111815-3778-D20D-AA67-A30F2847F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38438"/>
            <a:ext cx="457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       </a:t>
            </a:r>
            <a:endParaRPr lang="en-US" altLang="zh-CN"/>
          </a:p>
        </p:txBody>
      </p:sp>
      <p:sp>
        <p:nvSpPr>
          <p:cNvPr id="38914" name="矩形 30722">
            <a:extLst>
              <a:ext uri="{FF2B5EF4-FFF2-40B4-BE49-F238E27FC236}">
                <a16:creationId xmlns:a16="http://schemas.microsoft.com/office/drawing/2014/main" id="{63219E7E-FC9A-AC98-BA18-1660F4489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38438"/>
            <a:ext cx="457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 </a:t>
            </a:r>
            <a:endParaRPr lang="en-US" altLang="zh-CN"/>
          </a:p>
        </p:txBody>
      </p:sp>
      <p:sp>
        <p:nvSpPr>
          <p:cNvPr id="38915" name="文本框 30723">
            <a:extLst>
              <a:ext uri="{FF2B5EF4-FFF2-40B4-BE49-F238E27FC236}">
                <a16:creationId xmlns:a16="http://schemas.microsoft.com/office/drawing/2014/main" id="{91C3BFBD-0055-CE2A-1C55-9591C22B0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256" y="4349776"/>
            <a:ext cx="88317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空中加油机正在加油</a:t>
            </a:r>
            <a:r>
              <a:rPr lang="en-US" altLang="zh-CN" sz="3600" b="1" dirty="0"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</a:rPr>
              <a:t>若以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加油机</a:t>
            </a:r>
            <a:r>
              <a:rPr lang="zh-CN" altLang="en-US" sz="3600" b="1" dirty="0">
                <a:latin typeface="宋体" panose="02010600030101010101" pitchFamily="2" charset="-122"/>
              </a:rPr>
              <a:t>为参照物，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受油机</a:t>
            </a:r>
            <a:r>
              <a:rPr lang="zh-CN" altLang="en-US" sz="3600" b="1" dirty="0">
                <a:latin typeface="宋体" panose="02010600030101010101" pitchFamily="2" charset="-122"/>
              </a:rPr>
              <a:t>是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</a:rPr>
              <a:t>的；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若以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</a:rPr>
              <a:t>地面</a:t>
            </a:r>
            <a:r>
              <a:rPr lang="zh-CN" altLang="en-US" sz="3600" b="1" dirty="0">
                <a:latin typeface="宋体" panose="02010600030101010101" pitchFamily="2" charset="-122"/>
              </a:rPr>
              <a:t>为参照物，则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受油机</a:t>
            </a:r>
            <a:r>
              <a:rPr lang="zh-CN" altLang="en-US" sz="3600" b="1" dirty="0">
                <a:latin typeface="宋体" panose="02010600030101010101" pitchFamily="2" charset="-122"/>
              </a:rPr>
              <a:t>是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</a:rPr>
              <a:t>的。</a:t>
            </a:r>
          </a:p>
        </p:txBody>
      </p:sp>
      <p:sp>
        <p:nvSpPr>
          <p:cNvPr id="30726" name="文本框 30725">
            <a:extLst>
              <a:ext uri="{FF2B5EF4-FFF2-40B4-BE49-F238E27FC236}">
                <a16:creationId xmlns:a16="http://schemas.microsoft.com/office/drawing/2014/main" id="{915135DF-FFF1-9DED-ED24-644300CE0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9934" y="5734770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7030A0"/>
                </a:solidFill>
                <a:latin typeface="+mn-ea"/>
                <a:ea typeface="+mn-ea"/>
              </a:rPr>
              <a:t>运动</a:t>
            </a:r>
          </a:p>
        </p:txBody>
      </p:sp>
      <p:sp>
        <p:nvSpPr>
          <p:cNvPr id="30727" name="文本框 30726">
            <a:extLst>
              <a:ext uri="{FF2B5EF4-FFF2-40B4-BE49-F238E27FC236}">
                <a16:creationId xmlns:a16="http://schemas.microsoft.com/office/drawing/2014/main" id="{5800EBBB-AC40-C3D6-4A89-0C2D53653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850" y="4886306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静止</a:t>
            </a:r>
          </a:p>
        </p:txBody>
      </p:sp>
      <p:grpSp>
        <p:nvGrpSpPr>
          <p:cNvPr id="38918" name="Group 10" descr="中国教育出版网">
            <a:extLst>
              <a:ext uri="{FF2B5EF4-FFF2-40B4-BE49-F238E27FC236}">
                <a16:creationId xmlns:a16="http://schemas.microsoft.com/office/drawing/2014/main" id="{4AD96306-D554-03BF-3B29-3F6562989F01}"/>
              </a:ext>
            </a:extLst>
          </p:cNvPr>
          <p:cNvGrpSpPr>
            <a:grpSpLocks/>
          </p:cNvGrpSpPr>
          <p:nvPr/>
        </p:nvGrpSpPr>
        <p:grpSpPr bwMode="auto">
          <a:xfrm>
            <a:off x="396588" y="-22678"/>
            <a:ext cx="5087938" cy="4484005"/>
            <a:chOff x="360" y="1890"/>
            <a:chExt cx="2580" cy="2198"/>
          </a:xfrm>
        </p:grpSpPr>
        <p:pic>
          <p:nvPicPr>
            <p:cNvPr id="38919" name="Picture 1030" descr="bizhi-1239385787123">
              <a:extLst>
                <a:ext uri="{FF2B5EF4-FFF2-40B4-BE49-F238E27FC236}">
                  <a16:creationId xmlns:a16="http://schemas.microsoft.com/office/drawing/2014/main" id="{A2EE6F38-7DB6-1125-11B2-0E86B4FC01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" y="1890"/>
              <a:ext cx="2580" cy="1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0" name="TextBox 4">
              <a:extLst>
                <a:ext uri="{FF2B5EF4-FFF2-40B4-BE49-F238E27FC236}">
                  <a16:creationId xmlns:a16="http://schemas.microsoft.com/office/drawing/2014/main" id="{4D6C3F7D-99FF-E070-DB6D-1E1EF53407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9" y="3832"/>
              <a:ext cx="1741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</a:rPr>
                <a:t>加油机和受油机</a:t>
              </a:r>
            </a:p>
          </p:txBody>
        </p:sp>
      </p:grpSp>
      <p:sp>
        <p:nvSpPr>
          <p:cNvPr id="2" name="对话气泡: 椭圆形 1">
            <a:extLst>
              <a:ext uri="{FF2B5EF4-FFF2-40B4-BE49-F238E27FC236}">
                <a16:creationId xmlns:a16="http://schemas.microsoft.com/office/drawing/2014/main" id="{2843043A-B6F6-7E9D-7F19-11B07066618C}"/>
              </a:ext>
            </a:extLst>
          </p:cNvPr>
          <p:cNvSpPr/>
          <p:nvPr/>
        </p:nvSpPr>
        <p:spPr>
          <a:xfrm>
            <a:off x="6228184" y="185148"/>
            <a:ext cx="1657150" cy="1227627"/>
          </a:xfrm>
          <a:prstGeom prst="wedgeEllipseCallout">
            <a:avLst>
              <a:gd name="adj1" fmla="val -141722"/>
              <a:gd name="adj2" fmla="val 7205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4186FD-2863-2F33-8FD5-707ACB982565}"/>
              </a:ext>
            </a:extLst>
          </p:cNvPr>
          <p:cNvSpPr txBox="1"/>
          <p:nvPr/>
        </p:nvSpPr>
        <p:spPr>
          <a:xfrm>
            <a:off x="5403490" y="464728"/>
            <a:ext cx="2768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	</a:t>
            </a:r>
            <a:r>
              <a:rPr lang="zh-CN" altLang="en-US" sz="3600" b="1" dirty="0">
                <a:solidFill>
                  <a:srgbClr val="FF0000"/>
                </a:solidFill>
              </a:rPr>
              <a:t>加油机</a:t>
            </a:r>
          </a:p>
        </p:txBody>
      </p:sp>
      <p:sp>
        <p:nvSpPr>
          <p:cNvPr id="4" name="对话气泡: 圆角矩形 3">
            <a:extLst>
              <a:ext uri="{FF2B5EF4-FFF2-40B4-BE49-F238E27FC236}">
                <a16:creationId xmlns:a16="http://schemas.microsoft.com/office/drawing/2014/main" id="{2CBA6D3E-6F75-5C91-EC68-06DC97DBA5A0}"/>
              </a:ext>
            </a:extLst>
          </p:cNvPr>
          <p:cNvSpPr/>
          <p:nvPr/>
        </p:nvSpPr>
        <p:spPr>
          <a:xfrm>
            <a:off x="20835" y="3426004"/>
            <a:ext cx="1403648" cy="659327"/>
          </a:xfrm>
          <a:prstGeom prst="wedgeRoundRectCallout">
            <a:avLst>
              <a:gd name="adj1" fmla="val 56769"/>
              <a:gd name="adj2" fmla="val -12093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C5FEBA-1576-7596-03D3-B678F626C9D7}"/>
              </a:ext>
            </a:extLst>
          </p:cNvPr>
          <p:cNvSpPr txBox="1"/>
          <p:nvPr/>
        </p:nvSpPr>
        <p:spPr>
          <a:xfrm>
            <a:off x="-11256" y="3534787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</a:rPr>
              <a:t>受油机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2" grpId="0" animBg="1"/>
      <p:bldP spid="3" grpId="0"/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" y="111155"/>
            <a:ext cx="8041002" cy="51353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5" name="矩形 6"/>
          <p:cNvSpPr/>
          <p:nvPr>
            <p:custDataLst>
              <p:tags r:id="rId2"/>
            </p:custDataLst>
          </p:nvPr>
        </p:nvSpPr>
        <p:spPr>
          <a:xfrm>
            <a:off x="-4728" y="5445224"/>
            <a:ext cx="9148728" cy="95961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</a:rPr>
              <a:t>飞机模型固定在风洞中，空气以很高的速度向飞机吹来，就会有飞机高速飞行的效果。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34818"/>
          <p:cNvSpPr txBox="1"/>
          <p:nvPr/>
        </p:nvSpPr>
        <p:spPr>
          <a:xfrm>
            <a:off x="4472305" y="181293"/>
            <a:ext cx="6372225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风洞实验</a:t>
            </a:r>
          </a:p>
        </p:txBody>
      </p:sp>
      <p:sp>
        <p:nvSpPr>
          <p:cNvPr id="34821" name="文本框 34820"/>
          <p:cNvSpPr txBox="1"/>
          <p:nvPr/>
        </p:nvSpPr>
        <p:spPr>
          <a:xfrm>
            <a:off x="323056" y="5371306"/>
            <a:ext cx="8497887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以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模拟气流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为参照物，飞机是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_____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的，</a:t>
            </a:r>
          </a:p>
        </p:txBody>
      </p:sp>
      <p:sp>
        <p:nvSpPr>
          <p:cNvPr id="34822" name="文本框 34821"/>
          <p:cNvSpPr txBox="1"/>
          <p:nvPr/>
        </p:nvSpPr>
        <p:spPr>
          <a:xfrm>
            <a:off x="323055" y="5958195"/>
            <a:ext cx="6625209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   以</a:t>
            </a:r>
            <a:r>
              <a:rPr lang="zh-CN" altLang="en-US" sz="32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地面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为参照物，飞机是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_____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的。</a:t>
            </a:r>
          </a:p>
        </p:txBody>
      </p:sp>
      <p:sp>
        <p:nvSpPr>
          <p:cNvPr id="34823" name="文本框 34822"/>
          <p:cNvSpPr txBox="1"/>
          <p:nvPr/>
        </p:nvSpPr>
        <p:spPr>
          <a:xfrm>
            <a:off x="5724129" y="5342096"/>
            <a:ext cx="108012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运动</a:t>
            </a:r>
          </a:p>
        </p:txBody>
      </p:sp>
      <p:sp>
        <p:nvSpPr>
          <p:cNvPr id="34824" name="文本框 34823"/>
          <p:cNvSpPr txBox="1"/>
          <p:nvPr/>
        </p:nvSpPr>
        <p:spPr>
          <a:xfrm>
            <a:off x="5364088" y="5913100"/>
            <a:ext cx="1368425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静止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　</a:t>
            </a:r>
          </a:p>
        </p:txBody>
      </p:sp>
      <p:pic>
        <p:nvPicPr>
          <p:cNvPr id="217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43990" y="1306830"/>
            <a:ext cx="5969000" cy="381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0">
            <a:extLst>
              <a:ext uri="{FF2B5EF4-FFF2-40B4-BE49-F238E27FC236}">
                <a16:creationId xmlns:a16="http://schemas.microsoft.com/office/drawing/2014/main" id="{60E3BDC4-E31F-BF25-5296-2057ED7E7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57" y="221346"/>
            <a:ext cx="3672408" cy="646331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运动</a:t>
            </a:r>
            <a:r>
              <a:rPr lang="zh-CN" altLang="en-US" sz="3600" b="1" dirty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的相对性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孙悟空原图">
            <a:hlinkClick r:id="" action="ppaction://media"/>
            <a:extLst>
              <a:ext uri="{FF2B5EF4-FFF2-40B4-BE49-F238E27FC236}">
                <a16:creationId xmlns:a16="http://schemas.microsoft.com/office/drawing/2014/main" id="{959AF7AC-1228-69C7-2426-7407B7AA77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26" y="1052736"/>
            <a:ext cx="9146626" cy="518308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D6F29C-AF09-DC29-853E-4B8BBF0D144F}"/>
              </a:ext>
            </a:extLst>
          </p:cNvPr>
          <p:cNvSpPr txBox="1"/>
          <p:nvPr/>
        </p:nvSpPr>
        <p:spPr>
          <a:xfrm>
            <a:off x="899592" y="188640"/>
            <a:ext cx="6624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孙悟空“腾云驾雾”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8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SKY2800">
            <a:extLst>
              <a:ext uri="{FF2B5EF4-FFF2-40B4-BE49-F238E27FC236}">
                <a16:creationId xmlns:a16="http://schemas.microsoft.com/office/drawing/2014/main" id="{8BA6DCED-4F7B-ED24-48EB-FFDBEFDD0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1943100"/>
            <a:ext cx="3622675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" descr="20A">
            <a:extLst>
              <a:ext uri="{FF2B5EF4-FFF2-40B4-BE49-F238E27FC236}">
                <a16:creationId xmlns:a16="http://schemas.microsoft.com/office/drawing/2014/main" id="{A10E82E8-5EB3-1236-88C5-F72D162E1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1943100"/>
            <a:ext cx="34417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3">
            <a:extLst>
              <a:ext uri="{FF2B5EF4-FFF2-40B4-BE49-F238E27FC236}">
                <a16:creationId xmlns:a16="http://schemas.microsoft.com/office/drawing/2014/main" id="{9D364572-A6CF-0B75-2A6C-242B7D483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4262438"/>
            <a:ext cx="36957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4" descr="262082">
            <a:extLst>
              <a:ext uri="{FF2B5EF4-FFF2-40B4-BE49-F238E27FC236}">
                <a16:creationId xmlns:a16="http://schemas.microsoft.com/office/drawing/2014/main" id="{178DB888-2C8F-8FD2-D05C-352D6A5C0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4262438"/>
            <a:ext cx="34702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5" descr="中国教育出版网">
            <a:extLst>
              <a:ext uri="{FF2B5EF4-FFF2-40B4-BE49-F238E27FC236}">
                <a16:creationId xmlns:a16="http://schemas.microsoft.com/office/drawing/2014/main" id="{754E4D7B-7955-564A-806E-7EF864FD0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7975" y="742950"/>
            <a:ext cx="544229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５</a:t>
            </a:r>
            <a:r>
              <a:rPr lang="en-US" altLang="zh-CN" sz="45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.</a:t>
            </a:r>
            <a:r>
              <a:rPr lang="zh-CN" altLang="en-US" sz="450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４ 运动的相对性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孙悟空">
            <a:hlinkClick r:id="" action="ppaction://media"/>
            <a:extLst>
              <a:ext uri="{FF2B5EF4-FFF2-40B4-BE49-F238E27FC236}">
                <a16:creationId xmlns:a16="http://schemas.microsoft.com/office/drawing/2014/main" id="{8D5CF473-490D-E83A-D037-E19596E90F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7824" y="66697"/>
            <a:ext cx="5040560" cy="682281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D9F624-CF93-ADA6-2D5B-6E026BAC021B}"/>
              </a:ext>
            </a:extLst>
          </p:cNvPr>
          <p:cNvSpPr txBox="1"/>
          <p:nvPr/>
        </p:nvSpPr>
        <p:spPr>
          <a:xfrm>
            <a:off x="15445" y="404664"/>
            <a:ext cx="28083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孙悟空</a:t>
            </a:r>
            <a:endParaRPr lang="en-US" altLang="zh-CN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“腾云驾雾”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56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坐轿子">
            <a:hlinkClick r:id="" action="ppaction://media"/>
            <a:extLst>
              <a:ext uri="{FF2B5EF4-FFF2-40B4-BE49-F238E27FC236}">
                <a16:creationId xmlns:a16="http://schemas.microsoft.com/office/drawing/2014/main" id="{3F987996-081E-191B-816C-A8BE2625ED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90872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0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1907b0ba48eca0787a554d4c97169fb">
            <a:extLst>
              <a:ext uri="{FF2B5EF4-FFF2-40B4-BE49-F238E27FC236}">
                <a16:creationId xmlns:a16="http://schemas.microsoft.com/office/drawing/2014/main" id="{E1A78D52-F0F7-480C-9D32-F4FEFF1EA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408712" cy="601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2674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7" name="Text Box 4"/>
          <p:cNvSpPr/>
          <p:nvPr>
            <p:custDataLst>
              <p:tags r:id="rId1"/>
            </p:custDataLst>
          </p:nvPr>
        </p:nvSpPr>
        <p:spPr>
          <a:xfrm>
            <a:off x="2989263" y="152400"/>
            <a:ext cx="2419350" cy="7620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r>
              <a:rPr lang="zh-CN" altLang="en-US" sz="4400">
                <a:solidFill>
                  <a:srgbClr val="9900FF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2189" name="Text Box 7"/>
          <p:cNvSpPr/>
          <p:nvPr>
            <p:custDataLst>
              <p:tags r:id="rId2"/>
            </p:custDataLst>
          </p:nvPr>
        </p:nvSpPr>
        <p:spPr>
          <a:xfrm>
            <a:off x="107504" y="1189196"/>
            <a:ext cx="8640762" cy="13858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zh-CN" sz="2800" b="1" dirty="0">
                <a:ea typeface="楷体_GB2312" pitchFamily="1" charset="-122"/>
              </a:rPr>
              <a:t>  1</a:t>
            </a:r>
            <a:r>
              <a:rPr lang="zh-CN" altLang="en-US" sz="2800" b="1" dirty="0">
                <a:ea typeface="楷体_GB2312" pitchFamily="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</a:rPr>
              <a:t>参照物：</a:t>
            </a:r>
            <a:r>
              <a:rPr lang="zh-CN" altLang="en-US" sz="2800" b="1" dirty="0">
                <a:ea typeface="楷体_GB2312" pitchFamily="1" charset="-122"/>
              </a:rPr>
              <a:t>判断物体是运动还是静止，要看以哪个物体做标准。 这个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</a:rPr>
              <a:t>被选作标准的物体</a:t>
            </a:r>
            <a:r>
              <a:rPr lang="zh-CN" altLang="en-US" sz="2800" b="1" dirty="0">
                <a:ea typeface="楷体_GB2312" pitchFamily="1" charset="-122"/>
              </a:rPr>
              <a:t>叫做参照物</a:t>
            </a:r>
          </a:p>
        </p:txBody>
      </p:sp>
      <p:grpSp>
        <p:nvGrpSpPr>
          <p:cNvPr id="2190" name="Group 14"/>
          <p:cNvGrpSpPr/>
          <p:nvPr/>
        </p:nvGrpSpPr>
        <p:grpSpPr>
          <a:xfrm>
            <a:off x="420688" y="3962400"/>
            <a:ext cx="8821737" cy="2100263"/>
            <a:chOff x="365" y="2156"/>
            <a:chExt cx="5395" cy="1323"/>
          </a:xfrm>
        </p:grpSpPr>
        <p:sp>
          <p:nvSpPr>
            <p:cNvPr id="2191" name="Text Box 8"/>
            <p:cNvSpPr/>
            <p:nvPr>
              <p:custDataLst>
                <p:tags r:id="rId4"/>
              </p:custDataLst>
            </p:nvPr>
          </p:nvSpPr>
          <p:spPr>
            <a:xfrm>
              <a:off x="365" y="2478"/>
              <a:ext cx="1472" cy="60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sz="2800" b="1">
                  <a:ea typeface="黑体" panose="02010609060101010101" pitchFamily="49" charset="-122"/>
                </a:rPr>
                <a:t>判断物体是运动还是静止</a:t>
              </a:r>
            </a:p>
          </p:txBody>
        </p:sp>
        <p:sp>
          <p:nvSpPr>
            <p:cNvPr id="2192" name="AutoShape 9"/>
            <p:cNvSpPr/>
            <p:nvPr>
              <p:custDataLst>
                <p:tags r:id="rId5"/>
              </p:custDataLst>
            </p:nvPr>
          </p:nvSpPr>
          <p:spPr>
            <a:xfrm>
              <a:off x="1797" y="2230"/>
              <a:ext cx="181" cy="1043"/>
            </a:xfrm>
            <a:prstGeom prst="leftBrace">
              <a:avLst>
                <a:gd name="adj1" fmla="val 50954"/>
                <a:gd name="adj2" fmla="val 5000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/>
            </a:p>
          </p:txBody>
        </p:sp>
        <p:sp>
          <p:nvSpPr>
            <p:cNvPr id="2193" name="Text Box 10"/>
            <p:cNvSpPr/>
            <p:nvPr>
              <p:custDataLst>
                <p:tags r:id="rId6"/>
              </p:custDataLst>
            </p:nvPr>
          </p:nvSpPr>
          <p:spPr>
            <a:xfrm>
              <a:off x="2018" y="2156"/>
              <a:ext cx="299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r>
                <a:rPr lang="zh-CN" altLang="en-US" sz="2800" b="1">
                  <a:ea typeface="黑体" panose="02010609060101010101" pitchFamily="49" charset="-122"/>
                </a:rPr>
                <a:t>一看</a:t>
              </a:r>
              <a:r>
                <a:rPr lang="zh-CN" altLang="en-US" sz="2800" b="1"/>
                <a:t>选哪个物体作</a:t>
              </a:r>
              <a:r>
                <a:rPr lang="zh-CN" altLang="en-US" sz="2800" b="1">
                  <a:solidFill>
                    <a:srgbClr val="FF0000"/>
                  </a:solidFill>
                  <a:ea typeface="黑体" panose="02010609060101010101" pitchFamily="49" charset="-122"/>
                </a:rPr>
                <a:t>参照物</a:t>
              </a:r>
              <a:r>
                <a:rPr lang="zh-CN" altLang="en-US" sz="2800" b="1"/>
                <a:t>。</a:t>
              </a:r>
            </a:p>
          </p:txBody>
        </p:sp>
        <p:sp>
          <p:nvSpPr>
            <p:cNvPr id="2194" name="Text Box 11"/>
            <p:cNvSpPr/>
            <p:nvPr>
              <p:custDataLst>
                <p:tags r:id="rId7"/>
              </p:custDataLst>
            </p:nvPr>
          </p:nvSpPr>
          <p:spPr>
            <a:xfrm>
              <a:off x="2040" y="2704"/>
              <a:ext cx="3720" cy="7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r>
                <a:rPr lang="zh-CN" altLang="en-US" sz="2800" b="1">
                  <a:ea typeface="黑体" panose="02010609060101010101" pitchFamily="49" charset="-122"/>
                </a:rPr>
                <a:t>二看</a:t>
              </a:r>
              <a:r>
                <a:rPr lang="zh-CN" altLang="en-US" sz="2800" b="1">
                  <a:solidFill>
                    <a:srgbClr val="FF0000"/>
                  </a:solidFill>
                  <a:ea typeface="黑体" panose="02010609060101010101" pitchFamily="49" charset="-122"/>
                </a:rPr>
                <a:t>被判断物体与参照物之间是否发生位置变化</a:t>
              </a:r>
              <a:r>
                <a:rPr lang="zh-CN" altLang="en-US" sz="2800">
                  <a:solidFill>
                    <a:srgbClr val="FF0000"/>
                  </a:solidFill>
                </a:rPr>
                <a:t>。</a:t>
              </a:r>
            </a:p>
            <a:p>
              <a:endParaRPr lang="en-US" altLang="zh-CN">
                <a:solidFill>
                  <a:srgbClr val="FFFF00"/>
                </a:solidFill>
              </a:endParaRPr>
            </a:p>
          </p:txBody>
        </p:sp>
      </p:grpSp>
      <p:sp>
        <p:nvSpPr>
          <p:cNvPr id="2195" name="Rectangle 12"/>
          <p:cNvSpPr/>
          <p:nvPr>
            <p:custDataLst>
              <p:tags r:id="rId3"/>
            </p:custDataLst>
          </p:nvPr>
        </p:nvSpPr>
        <p:spPr>
          <a:xfrm>
            <a:off x="262890" y="6062980"/>
            <a:ext cx="7872730" cy="52387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endParaRPr lang="zh-CN" altLang="en-US" sz="2800" b="1"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90" y="2453323"/>
            <a:ext cx="85445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２、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机械运动：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  <a:sym typeface="+mn-ea"/>
              </a:rPr>
              <a:t>在物理学中，把一个物体相对于另一个物体</a:t>
            </a:r>
            <a:r>
              <a:rPr lang="zh-CN" altLang="en-US" sz="2800" b="1" u="sng" dirty="0">
                <a:latin typeface="楷体_GB2312" pitchFamily="1" charset="-122"/>
                <a:ea typeface="楷体_GB2312" pitchFamily="1" charset="-122"/>
                <a:sym typeface="+mn-ea"/>
              </a:rPr>
              <a:t>位置的变化，叫做机械运动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2890" y="6064885"/>
            <a:ext cx="502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ym typeface="+mn-ea"/>
              </a:rPr>
              <a:t>3</a:t>
            </a:r>
            <a:r>
              <a:rPr lang="zh-CN" altLang="en-US" sz="2800" b="1" dirty="0">
                <a:sym typeface="+mn-ea"/>
              </a:rPr>
              <a:t>、</a:t>
            </a:r>
            <a:r>
              <a:rPr lang="zh-CN" altLang="en-US" sz="2800" b="1" dirty="0">
                <a:ea typeface="楷体_GB2312" pitchFamily="1" charset="-122"/>
                <a:sym typeface="+mn-ea"/>
              </a:rPr>
              <a:t>物体的运动和静止是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1" charset="-122"/>
                <a:sym typeface="+mn-ea"/>
              </a:rPr>
              <a:t>相对</a:t>
            </a:r>
            <a:r>
              <a:rPr lang="zh-CN" altLang="en-US" sz="2800" b="1" dirty="0">
                <a:ea typeface="楷体_GB2312" pitchFamily="1" charset="-122"/>
                <a:sym typeface="+mn-ea"/>
              </a:rPr>
              <a:t>的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F1A5C76-8909-DCCA-A6B6-A95854BB4D1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32508" y="4823574"/>
            <a:ext cx="9064476" cy="1963678"/>
            <a:chOff x="1802108" y="3033055"/>
            <a:chExt cx="6762965" cy="1883969"/>
          </a:xfrm>
        </p:grpSpPr>
        <p:sp>
          <p:nvSpPr>
            <p:cNvPr id="8" name="矩形 37">
              <a:extLst>
                <a:ext uri="{FF2B5EF4-FFF2-40B4-BE49-F238E27FC236}">
                  <a16:creationId xmlns:a16="http://schemas.microsoft.com/office/drawing/2014/main" id="{76D53AAF-9876-B01F-31A1-741D3AF469B3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802108" y="3033055"/>
              <a:ext cx="6762965" cy="1883969"/>
            </a:xfrm>
            <a:prstGeom prst="rect">
              <a:avLst/>
            </a:prstGeom>
            <a:gradFill>
              <a:gsLst>
                <a:gs pos="20000">
                  <a:srgbClr val="046FB6"/>
                </a:gs>
                <a:gs pos="100000">
                  <a:srgbClr val="00478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502" fontAlgn="auto">
                <a:buSzTx/>
                <a:defRPr/>
              </a:pPr>
              <a:endParaRPr lang="zh-CN" altLang="en-US" sz="1799">
                <a:solidFill>
                  <a:prstClr val="white"/>
                </a:solidFill>
                <a:latin typeface="Times New Roman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B6FF2DA-C7B1-B67B-1B1D-A2F3D86BF838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0"/>
            <a:srcRect l="16093" t="19040" r="16095" b="25092"/>
            <a:stretch>
              <a:fillRect/>
            </a:stretch>
          </p:blipFill>
          <p:spPr>
            <a:xfrm>
              <a:off x="2000646" y="3211927"/>
              <a:ext cx="594001" cy="399706"/>
            </a:xfrm>
            <a:prstGeom prst="rect">
              <a:avLst/>
            </a:prstGeom>
          </p:spPr>
        </p:pic>
      </p:grpSp>
      <p:sp>
        <p:nvSpPr>
          <p:cNvPr id="3" name="Text Box 2">
            <a:extLst>
              <a:ext uri="{FF2B5EF4-FFF2-40B4-BE49-F238E27FC236}">
                <a16:creationId xmlns:a16="http://schemas.microsoft.com/office/drawing/2014/main" id="{15990639-D83C-FA34-0FC6-00D196E6C0A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144" y="5117395"/>
            <a:ext cx="7287986" cy="1248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8281" defTabSz="685143" fontAlgn="auto">
              <a:lnSpc>
                <a:spcPts val="2250"/>
              </a:lnSpc>
              <a:buSzTx/>
              <a:defRPr/>
            </a:pPr>
            <a:r>
              <a:rPr lang="zh-CN" altLang="en-US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在判断物体的运动与静止时，如果物体的位置相对于参照物不变，则物体是静止的，如果物体的位置相对于参照物不断变化，则物体是运动的。由题意知，舰载机歼</a:t>
            </a:r>
            <a:r>
              <a:rPr lang="en-US" altLang="zh-CN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从航母上起飞，以该歼</a:t>
            </a:r>
            <a:r>
              <a:rPr lang="en-US" altLang="zh-CN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-15</a:t>
            </a:r>
            <a:r>
              <a:rPr lang="zh-CN" altLang="en-US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战斗机为参照物，飞行员的位置没有发生改变，所以飞行员是静止的，故</a:t>
            </a:r>
            <a:r>
              <a:rPr lang="en-US" altLang="zh-CN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符合题意，</a:t>
            </a:r>
            <a:r>
              <a:rPr lang="en-US" altLang="zh-CN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ABC</a:t>
            </a:r>
            <a:r>
              <a:rPr lang="zh-CN" altLang="en-US" sz="165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不符合题意。</a:t>
            </a:r>
          </a:p>
        </p:txBody>
      </p:sp>
      <p:sp>
        <p:nvSpPr>
          <p:cNvPr id="6" name="文本框 1">
            <a:extLst>
              <a:ext uri="{FF2B5EF4-FFF2-40B4-BE49-F238E27FC236}">
                <a16:creationId xmlns:a16="http://schemas.microsoft.com/office/drawing/2014/main" id="{86DF77BF-22CF-19B6-FCA5-1F678439D94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899" y="261815"/>
            <a:ext cx="7446427" cy="265450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68516" tIns="34258" rIns="68516" bIns="34258">
            <a:spAutoFit/>
          </a:bodyPr>
          <a:lstStyle/>
          <a:p>
            <a:pPr indent="378000" defTabSz="685143" fontAlgn="auto">
              <a:buSzTx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例题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1】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如图所示歼</a:t>
            </a: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-15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飞机正从“山东舰”航母起飞。起飞时，如果说该战斗机上的飞行员是静止的，则所选择的参照物是（　　）</a:t>
            </a:r>
          </a:p>
          <a:p>
            <a:pPr indent="459000" defTabSz="685143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．“山东舰”航母甲板	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9000" defTabSz="685143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．甲板上的引导人员</a:t>
            </a:r>
          </a:p>
          <a:p>
            <a:pPr indent="459000" defTabSz="685143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．辽阔的海面	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9000" defTabSz="685143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．该歼</a:t>
            </a: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-15</a:t>
            </a:r>
            <a:r>
              <a:rPr lang="zh-CN" alt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C42081-10AF-01CE-4D6F-D2633EF6E58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18248" y="6019758"/>
            <a:ext cx="1579764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8281" defTabSz="685143" fontAlgn="auto">
              <a:buSzTx/>
              <a:defRPr/>
            </a:pPr>
            <a:r>
              <a:rPr lang="zh-CN" altLang="en-US" sz="1650" b="1" dirty="0">
                <a:solidFill>
                  <a:srgbClr val="FFC000"/>
                </a:solidFill>
                <a:latin typeface="Times New Roman"/>
                <a:ea typeface="微软雅黑" panose="020B0503020204020204" pitchFamily="34" charset="-122"/>
              </a:rPr>
              <a:t> 故选</a:t>
            </a:r>
            <a:r>
              <a:rPr lang="en-US" altLang="zh-CN" sz="1650" b="1" dirty="0">
                <a:solidFill>
                  <a:srgbClr val="FFC000"/>
                </a:solidFill>
                <a:latin typeface="Times New Roman"/>
                <a:ea typeface="微软雅黑" panose="020B0503020204020204" pitchFamily="34" charset="-122"/>
              </a:rPr>
              <a:t>D.</a:t>
            </a:r>
            <a:endParaRPr lang="zh-CN" altLang="en-US" sz="1650" b="1" dirty="0">
              <a:solidFill>
                <a:srgbClr val="FFC000"/>
              </a:solidFill>
              <a:latin typeface="Times New Roman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7C6CF02-601C-8A49-3B88-B4BD33720EF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995936" y="1319650"/>
            <a:ext cx="4878556" cy="3165871"/>
          </a:xfrm>
          <a:prstGeom prst="rect">
            <a:avLst/>
          </a:prstGeom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0165F5DB-05FB-0206-6ED8-DDEC2D846FB9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29365" y="1052736"/>
            <a:ext cx="528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SzTx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spcBef>
                <a:spcPts val="700"/>
              </a:spcBef>
              <a:buSzTx/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spcBef>
                <a:spcPts val="700"/>
              </a:spcBef>
              <a:buSzTx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spcBef>
                <a:spcPts val="700"/>
              </a:spcBef>
              <a:buSzTx/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spcBef>
                <a:spcPts val="700"/>
              </a:spcBef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700"/>
              </a:spcBef>
              <a:spcAft>
                <a:spcPct val="0"/>
              </a:spcAft>
              <a:buSzTx/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defTabSz="685143" fontAlgn="auto">
              <a:spcBef>
                <a:spcPct val="0"/>
              </a:spcBef>
              <a:buNone/>
              <a:defRPr/>
            </a:pPr>
            <a:r>
              <a:rPr lang="en-US" altLang="zh-CN" sz="1800" dirty="0">
                <a:solidFill>
                  <a:srgbClr val="FF330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C0000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D</a:t>
            </a:r>
            <a:endParaRPr lang="zh-CN" altLang="en-US" sz="1800" dirty="0">
              <a:solidFill>
                <a:srgbClr val="C00000"/>
              </a:solidFill>
              <a:latin typeface="Times New Roman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4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F8F5938F-2E7A-8286-566E-EEDBB53CCC8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518251"/>
            <a:ext cx="3488333" cy="2093000"/>
          </a:xfrm>
          <a:prstGeom prst="rect">
            <a:avLst/>
          </a:prstGeom>
        </p:spPr>
      </p:pic>
      <p:sp>
        <p:nvSpPr>
          <p:cNvPr id="19" name="Text Box 4">
            <a:extLst>
              <a:ext uri="{FF2B5EF4-FFF2-40B4-BE49-F238E27FC236}">
                <a16:creationId xmlns:a16="http://schemas.microsoft.com/office/drawing/2014/main" id="{93F58BB1-E77E-485E-BF55-E91FEDF6757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949" y="0"/>
            <a:ext cx="784887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405000" defTabSz="342900" fontAlgn="auto">
              <a:buSzTx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【</a:t>
            </a:r>
            <a:r>
              <a:rPr lang="zh-CN" altLang="en-US" sz="2400" b="1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例题２</a:t>
            </a:r>
            <a:r>
              <a:rPr lang="en-US" altLang="zh-CN" sz="2400" b="1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】</a:t>
            </a:r>
            <a:r>
              <a:rPr lang="zh-CN" altLang="en-US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今年，我国多地小麦喜获丰收，大量采用联合收割机抢收小麦。在收割过程中（如图），拖拉机和联合收割机以同样快慢向同一方向行驶；拖拉机装满麦穗后，驶离联合收割机。下列说法正确的是（　　）</a:t>
            </a:r>
          </a:p>
          <a:p>
            <a:pPr indent="405000" defTabSz="342900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A</a:t>
            </a:r>
            <a:r>
              <a:rPr lang="zh-CN" altLang="en-US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．收割过程，联合收割机相对于拖拉机是静止的</a:t>
            </a:r>
          </a:p>
          <a:p>
            <a:pPr indent="405000" defTabSz="342900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B</a:t>
            </a:r>
            <a:r>
              <a:rPr lang="zh-CN" altLang="en-US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．收割过程，联合收割机相对于拖拉机是运动的</a:t>
            </a:r>
          </a:p>
          <a:p>
            <a:pPr indent="405000" defTabSz="342900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C</a:t>
            </a:r>
            <a:r>
              <a:rPr lang="zh-CN" altLang="en-US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．驶离过程，拖拉机相对于联合收割机是静止的</a:t>
            </a:r>
          </a:p>
          <a:p>
            <a:pPr indent="405000" defTabSz="342900" fontAlgn="auto">
              <a:buSzTx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D</a:t>
            </a:r>
            <a:r>
              <a:rPr lang="zh-CN" altLang="en-US" sz="2400" dirty="0">
                <a:solidFill>
                  <a:srgbClr val="002060"/>
                </a:solidFill>
                <a:latin typeface="Times New Roman"/>
                <a:ea typeface="微软雅黑" panose="020B0503020204020204" pitchFamily="34" charset="-122"/>
                <a:cs typeface="Helvetica" panose="020B0604020202020204" pitchFamily="34" charset="0"/>
              </a:rPr>
              <a:t>．驶离过程，拖拉机相对于地面是静止的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6F106440-0836-BF80-2062-A3E95EF85A4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940152" y="1267525"/>
            <a:ext cx="415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42900" fontAlgn="auto">
              <a:buSzTx/>
              <a:defRPr/>
            </a:pPr>
            <a:r>
              <a:rPr lang="en-US" altLang="zh-CN" dirty="0">
                <a:solidFill>
                  <a:srgbClr val="FF0000"/>
                </a:solidFill>
                <a:latin typeface="Times New Roman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rgbClr val="FF0000"/>
              </a:solidFill>
              <a:latin typeface="Times New Roman"/>
              <a:ea typeface="微软雅黑" panose="020B0503020204020204" pitchFamily="34" charset="-122"/>
            </a:endParaRPr>
          </a:p>
        </p:txBody>
      </p:sp>
      <p:pic>
        <p:nvPicPr>
          <p:cNvPr id="2" name="拖拉机联合收割机">
            <a:hlinkClick r:id="" action="ppaction://media"/>
            <a:extLst>
              <a:ext uri="{FF2B5EF4-FFF2-40B4-BE49-F238E27FC236}">
                <a16:creationId xmlns:a16="http://schemas.microsoft.com/office/drawing/2014/main" id="{8FAF0407-B366-6032-2B4B-8D7AC3897B39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9552" y="2996952"/>
            <a:ext cx="4680520" cy="382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4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Rectangle 5"/>
          <p:cNvSpPr/>
          <p:nvPr>
            <p:custDataLst>
              <p:tags r:id="rId1"/>
            </p:custDataLst>
          </p:nvPr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endParaRPr sz="440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2165" name="Text Box 9"/>
          <p:cNvSpPr/>
          <p:nvPr>
            <p:custDataLst>
              <p:tags r:id="rId2"/>
            </p:custDataLst>
          </p:nvPr>
        </p:nvSpPr>
        <p:spPr>
          <a:xfrm>
            <a:off x="320675" y="4859020"/>
            <a:ext cx="8686800" cy="12433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1F03EF"/>
                </a:solidFill>
                <a:latin typeface="Tahoma" panose="020B0604030504040204" pitchFamily="34" charset="0"/>
              </a:rPr>
              <a:t>思考：</a:t>
            </a:r>
            <a:r>
              <a:rPr lang="zh-CN" altLang="en-US" sz="4000" b="1">
                <a:latin typeface="Tahoma" panose="020B0604030504040204" pitchFamily="34" charset="0"/>
              </a:rPr>
              <a:t>两个运动的物体在什么情况下才保持相对静止？</a:t>
            </a:r>
          </a:p>
        </p:txBody>
      </p:sp>
      <p:sp>
        <p:nvSpPr>
          <p:cNvPr id="2168" name="Text Box 14"/>
          <p:cNvSpPr/>
          <p:nvPr>
            <p:custDataLst>
              <p:tags r:id="rId3"/>
            </p:custDataLst>
          </p:nvPr>
        </p:nvSpPr>
        <p:spPr>
          <a:xfrm>
            <a:off x="1550035" y="6003290"/>
            <a:ext cx="645350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运动的方向相同，运动的快慢相同</a:t>
            </a:r>
          </a:p>
        </p:txBody>
      </p:sp>
      <p:pic>
        <p:nvPicPr>
          <p:cNvPr id="2169" name="Picture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0010" y="49530"/>
            <a:ext cx="8927465" cy="4809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0" name="Text Box 16"/>
          <p:cNvSpPr/>
          <p:nvPr>
            <p:custDataLst>
              <p:tags r:id="rId5"/>
            </p:custDataLst>
          </p:nvPr>
        </p:nvSpPr>
        <p:spPr>
          <a:xfrm>
            <a:off x="320358" y="3809683"/>
            <a:ext cx="4716462" cy="9540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buClrTx/>
              <a:buSzPct val="100000"/>
              <a:buFontTx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神舟十一号”与“天宫二号”对接时，相对静止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1000"/>
                                        <p:tgtEl>
                                          <p:spTgt spid="2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5" grpId="0" animBg="1"/>
      <p:bldP spid="2168" grpId="0" animBg="1"/>
      <p:bldP spid="21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8" name="Rectangle 4"/>
          <p:cNvSpPr/>
          <p:nvPr>
            <p:custDataLst>
              <p:tags r:id="rId1"/>
            </p:custDataLst>
          </p:nvPr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endParaRPr sz="440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305" y="123825"/>
            <a:ext cx="7287895" cy="5918200"/>
          </a:xfrm>
          <a:prstGeom prst="rect">
            <a:avLst/>
          </a:prstGeom>
        </p:spPr>
      </p:pic>
      <p:sp>
        <p:nvSpPr>
          <p:cNvPr id="2180" name="Text Box 9"/>
          <p:cNvSpPr/>
          <p:nvPr>
            <p:custDataLst>
              <p:tags r:id="rId2"/>
            </p:custDataLst>
          </p:nvPr>
        </p:nvSpPr>
        <p:spPr>
          <a:xfrm>
            <a:off x="394335" y="6042025"/>
            <a:ext cx="7013575" cy="68707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3600" b="1"/>
              <a:t>为什么小鸟会撞毁飞机呢？</a:t>
            </a:r>
          </a:p>
        </p:txBody>
      </p:sp>
      <p:sp>
        <p:nvSpPr>
          <p:cNvPr id="2247" name="Text Box 3"/>
          <p:cNvSpPr/>
          <p:nvPr>
            <p:custDataLst>
              <p:tags r:id="rId3"/>
            </p:custDataLst>
          </p:nvPr>
        </p:nvSpPr>
        <p:spPr>
          <a:xfrm>
            <a:off x="8082280" y="6251575"/>
            <a:ext cx="927735" cy="5613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www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35841">
            <a:extLst>
              <a:ext uri="{FF2B5EF4-FFF2-40B4-BE49-F238E27FC236}">
                <a16:creationId xmlns:a16="http://schemas.microsoft.com/office/drawing/2014/main" id="{A9F9F3DB-F522-D94C-6A0E-9A81C4EC2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88913"/>
            <a:ext cx="3168650" cy="6413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DDFC24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Comic Sans MS" panose="030F0702030302020204" pitchFamily="66" charset="0"/>
                <a:ea typeface="华文行楷" panose="02010800040101010101" pitchFamily="2" charset="-122"/>
              </a:rPr>
              <a:t>  </a:t>
            </a:r>
            <a:r>
              <a:rPr lang="zh-CN" altLang="en-US" sz="3600" b="1">
                <a:latin typeface="Comic Sans MS" panose="030F0702030302020204" pitchFamily="66" charset="0"/>
                <a:ea typeface="华文行楷" panose="02010800040101010101" pitchFamily="2" charset="-122"/>
              </a:rPr>
              <a:t>例题精选</a:t>
            </a:r>
          </a:p>
        </p:txBody>
      </p:sp>
      <p:sp>
        <p:nvSpPr>
          <p:cNvPr id="46082" name="文本框 35842">
            <a:extLst>
              <a:ext uri="{FF2B5EF4-FFF2-40B4-BE49-F238E27FC236}">
                <a16:creationId xmlns:a16="http://schemas.microsoft.com/office/drawing/2014/main" id="{AF95FC11-5554-B3E6-584C-FF52BB805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981075"/>
            <a:ext cx="86423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例３．</a:t>
            </a:r>
            <a:r>
              <a:rPr lang="zh-CN" altLang="en-US" sz="3200" b="1" dirty="0">
                <a:latin typeface="Comic Sans MS" panose="030F0702030302020204" pitchFamily="66" charset="0"/>
              </a:rPr>
              <a:t>观察下图中的烟和小旗，关于</a:t>
            </a:r>
            <a:r>
              <a:rPr lang="zh-CN" altLang="en-US" sz="3200" b="1" dirty="0">
                <a:latin typeface="宋体" panose="02010600030101010101" pitchFamily="2" charset="-122"/>
              </a:rPr>
              <a:t>A、B</a:t>
            </a:r>
            <a:r>
              <a:rPr lang="zh-CN" altLang="en-US" sz="3200" b="1" dirty="0">
                <a:latin typeface="Comic Sans MS" panose="030F0702030302020204" pitchFamily="66" charset="0"/>
              </a:rPr>
              <a:t>两车相对于房子的运动情况，下列说法正确是(     )</a:t>
            </a:r>
          </a:p>
          <a:p>
            <a:r>
              <a:rPr lang="zh-CN" altLang="en-US" sz="3200" b="1" dirty="0">
                <a:latin typeface="宋体" panose="02010600030101010101" pitchFamily="2" charset="-122"/>
              </a:rPr>
              <a:t>A．两车一定都向左运动 </a:t>
            </a:r>
          </a:p>
          <a:p>
            <a:r>
              <a:rPr lang="zh-CN" altLang="en-US" sz="3200" b="1" dirty="0">
                <a:latin typeface="宋体" panose="02010600030101010101" pitchFamily="2" charset="-122"/>
              </a:rPr>
              <a:t>B．两车一定都向右运动</a:t>
            </a:r>
          </a:p>
          <a:p>
            <a:r>
              <a:rPr lang="zh-CN" altLang="en-US" sz="3200" b="1" dirty="0">
                <a:latin typeface="宋体" panose="02010600030101010101" pitchFamily="2" charset="-122"/>
              </a:rPr>
              <a:t>C．A车可能运动，B车向右运动</a:t>
            </a:r>
          </a:p>
          <a:p>
            <a:r>
              <a:rPr lang="zh-CN" altLang="en-US" sz="3200" b="1" dirty="0">
                <a:latin typeface="宋体" panose="02010600030101010101" pitchFamily="2" charset="-122"/>
              </a:rPr>
              <a:t>D．A车可能静止，B车向左</a:t>
            </a:r>
            <a:r>
              <a:rPr lang="zh-CN" altLang="en-US" sz="3200" b="1" dirty="0">
                <a:latin typeface="Comic Sans MS" panose="030F0702030302020204" pitchFamily="66" charset="0"/>
              </a:rPr>
              <a:t>运动</a:t>
            </a:r>
          </a:p>
        </p:txBody>
      </p:sp>
      <p:graphicFrame>
        <p:nvGraphicFramePr>
          <p:cNvPr id="46083" name="内容占位符 35843">
            <a:extLst>
              <a:ext uri="{FF2B5EF4-FFF2-40B4-BE49-F238E27FC236}">
                <a16:creationId xmlns:a16="http://schemas.microsoft.com/office/drawing/2014/main" id="{105C79ED-6EB2-46F6-C104-D91D229BE315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3419475" y="3933825"/>
          <a:ext cx="4103688" cy="221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00635" imgH="1295238" progId="PBrush">
                  <p:embed/>
                </p:oleObj>
              </mc:Choice>
              <mc:Fallback>
                <p:oleObj r:id="rId2" imgW="2400635" imgH="1295238" progId="PBrush">
                  <p:embed/>
                  <p:pic>
                    <p:nvPicPr>
                      <p:cNvPr id="46083" name="内容占位符 35843">
                        <a:extLst>
                          <a:ext uri="{FF2B5EF4-FFF2-40B4-BE49-F238E27FC236}">
                            <a16:creationId xmlns:a16="http://schemas.microsoft.com/office/drawing/2014/main" id="{105C79ED-6EB2-46F6-C104-D91D229BE3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933825"/>
                        <a:ext cx="4103688" cy="2214563"/>
                      </a:xfrm>
                      <a:prstGeom prst="rect">
                        <a:avLst/>
                      </a:prstGeom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5" name="文本框 35844">
            <a:extLst>
              <a:ext uri="{FF2B5EF4-FFF2-40B4-BE49-F238E27FC236}">
                <a16:creationId xmlns:a16="http://schemas.microsoft.com/office/drawing/2014/main" id="{6644B39B-C24F-34C6-ECCF-7B1B6A193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360" y="1484784"/>
            <a:ext cx="5032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D60093"/>
                </a:solidFill>
                <a:latin typeface="Tahoma" panose="020B0604030504040204" pitchFamily="34" charset="0"/>
              </a:rPr>
              <a:t>D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0ED3C-8754-A47F-532F-287A88DCA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文本框 51203">
            <a:extLst>
              <a:ext uri="{FF2B5EF4-FFF2-40B4-BE49-F238E27FC236}">
                <a16:creationId xmlns:a16="http://schemas.microsoft.com/office/drawing/2014/main" id="{93334AF1-9339-A961-2896-62E324AE082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8200" y="33528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</a:pPr>
            <a:endParaRPr sz="2400">
              <a:latin typeface="Tahoma" panose="020B0604030504040204" pitchFamily="34" charset="0"/>
            </a:endParaRPr>
          </a:p>
        </p:txBody>
      </p:sp>
      <p:sp>
        <p:nvSpPr>
          <p:cNvPr id="2080" name="文本框 51204">
            <a:extLst>
              <a:ext uri="{FF2B5EF4-FFF2-40B4-BE49-F238E27FC236}">
                <a16:creationId xmlns:a16="http://schemas.microsoft.com/office/drawing/2014/main" id="{F32F4B54-AA08-E61A-E948-9D09B8AAC03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85055" y="3327069"/>
            <a:ext cx="9314110" cy="11354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200" b="1" dirty="0">
                <a:latin typeface="宋体" panose="02010600030101010101" pitchFamily="2" charset="-122"/>
              </a:rPr>
              <a:t>运动：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把</a:t>
            </a:r>
            <a:r>
              <a:rPr lang="zh-CN" altLang="en-US" sz="32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一个物体相对于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另一个物体</a:t>
            </a:r>
            <a:r>
              <a:rPr lang="zh-CN" altLang="en-US" sz="32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位置改变</a:t>
            </a:r>
            <a:r>
              <a:rPr lang="zh-CN" altLang="en-US" sz="3200" b="1" u="sng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81" name="矩形 1">
            <a:extLst>
              <a:ext uri="{FF2B5EF4-FFF2-40B4-BE49-F238E27FC236}">
                <a16:creationId xmlns:a16="http://schemas.microsoft.com/office/drawing/2014/main" id="{388A92ED-0365-606A-B219-99C93B45480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664" y="1628800"/>
            <a:ext cx="8856662" cy="14462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</a:rPr>
              <a:t>参照物：</a:t>
            </a:r>
            <a:r>
              <a:rPr lang="zh-CN" altLang="en-US" sz="3200" b="1" dirty="0">
                <a:latin typeface="Tahoma" panose="020B0604030504040204" pitchFamily="34" charset="0"/>
              </a:rPr>
              <a:t>在判断一个物体是否运动时，被选来作为标准的</a:t>
            </a:r>
            <a:r>
              <a:rPr lang="zh-CN" altLang="en-US" sz="3200" b="1" i="1" dirty="0">
                <a:solidFill>
                  <a:srgbClr val="FF0000"/>
                </a:solidFill>
                <a:latin typeface="Tahoma" panose="020B0604030504040204" pitchFamily="34" charset="0"/>
              </a:rPr>
              <a:t>另一个物体</a:t>
            </a: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。</a:t>
            </a:r>
          </a:p>
        </p:txBody>
      </p:sp>
      <p:sp>
        <p:nvSpPr>
          <p:cNvPr id="3" name="文本框 51204">
            <a:extLst>
              <a:ext uri="{FF2B5EF4-FFF2-40B4-BE49-F238E27FC236}">
                <a16:creationId xmlns:a16="http://schemas.microsoft.com/office/drawing/2014/main" id="{31374640-2024-73FA-623A-25DFA6FF5E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30920" y="4797152"/>
            <a:ext cx="9051334" cy="122413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3200" b="1" dirty="0">
                <a:latin typeface="宋体" panose="02010600030101010101" pitchFamily="2" charset="-122"/>
              </a:rPr>
              <a:t>静止：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把</a:t>
            </a:r>
            <a:r>
              <a:rPr lang="zh-CN" altLang="en-US" sz="32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一个物体相对于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另一个物体</a:t>
            </a:r>
            <a:r>
              <a:rPr lang="zh-CN" altLang="en-US" sz="32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位置</a:t>
            </a:r>
            <a:r>
              <a:rPr lang="zh-CN" altLang="en-US" sz="3200" b="1" u="sng" dirty="0">
                <a:latin typeface="宋体" panose="02010600030101010101" pitchFamily="2" charset="-122"/>
              </a:rPr>
              <a:t>不变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67C7A5CC-0001-3454-9EC5-B920887AA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358736"/>
            <a:ext cx="2952328" cy="92333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5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信息快递</a:t>
            </a:r>
          </a:p>
        </p:txBody>
      </p:sp>
    </p:spTree>
    <p:extLst>
      <p:ext uri="{BB962C8B-B14F-4D97-AF65-F5344CB8AC3E}">
        <p14:creationId xmlns:p14="http://schemas.microsoft.com/office/powerpoint/2010/main" val="333378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0" grpId="0" bldLvl="0" animBg="1"/>
      <p:bldP spid="2081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WordArt 6"/>
          <p:cNvSpPr/>
          <p:nvPr>
            <p:custDataLst>
              <p:tags r:id="rId1"/>
            </p:custDataLst>
          </p:nvPr>
        </p:nvSpPr>
        <p:spPr>
          <a:xfrm>
            <a:off x="0" y="836712"/>
            <a:ext cx="7848872" cy="3816424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algn="l" defTabSz="914400">
              <a:buClrTx/>
              <a:buSzPct val="100000"/>
              <a:buFontTx/>
            </a:pPr>
            <a:endParaRPr 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914400">
              <a:lnSpc>
                <a:spcPct val="130000"/>
              </a:lnSpc>
              <a:buClrTx/>
              <a:buSzPct val="100000"/>
              <a:buFontTx/>
            </a:pPr>
            <a:r>
              <a:rPr lang="zh-CN" altLang="en-US" sz="4400" b="1" dirty="0"/>
              <a:t>　　说说你在生活中看见的</a:t>
            </a:r>
            <a:endParaRPr lang="en-US" altLang="zh-CN" sz="4400" b="1" dirty="0"/>
          </a:p>
          <a:p>
            <a:pPr algn="ctr" defTabSz="914400">
              <a:lnSpc>
                <a:spcPct val="130000"/>
              </a:lnSpc>
              <a:buClrTx/>
              <a:buSzPct val="100000"/>
              <a:buFontTx/>
            </a:pPr>
            <a:r>
              <a:rPr lang="zh-CN" altLang="en-US" sz="4400" b="1" dirty="0"/>
              <a:t>运动现象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BCC5959-BA41-BDB8-B134-D39D518999D8}"/>
              </a:ext>
            </a:extLst>
          </p:cNvPr>
          <p:cNvSpPr/>
          <p:nvPr/>
        </p:nvSpPr>
        <p:spPr>
          <a:xfrm>
            <a:off x="90673" y="260648"/>
            <a:ext cx="2656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活动</a:t>
            </a:r>
            <a:r>
              <a:rPr lang="en-US" altLang="zh-CN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1</a:t>
            </a:r>
            <a:r>
              <a: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：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4651375" cy="72072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7030A0"/>
                </a:solidFill>
                <a:latin typeface="Calibri" panose="020F0502020204030204" charset="0"/>
              </a:rPr>
              <a:t>如何选取参照物？</a:t>
            </a:r>
            <a:endParaRPr lang="en-US" altLang="zh-CN" sz="3500" b="1" dirty="0">
              <a:solidFill>
                <a:srgbClr val="7030A0"/>
              </a:solidFill>
              <a:latin typeface="Calibri" panose="020F050202020403020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124744"/>
            <a:ext cx="8424936" cy="519842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500" b="1" dirty="0">
                <a:latin typeface="+mn-ea"/>
              </a:rPr>
              <a:t>1</a:t>
            </a:r>
            <a:r>
              <a:rPr lang="zh-CN" altLang="en-US" sz="3500" b="1" dirty="0">
                <a:latin typeface="+mn-ea"/>
              </a:rPr>
              <a:t>、参照物选取是</a:t>
            </a:r>
            <a:r>
              <a:rPr lang="zh-CN" altLang="en-US" sz="3500" b="1" dirty="0">
                <a:solidFill>
                  <a:srgbClr val="FF0000"/>
                </a:solidFill>
                <a:latin typeface="+mn-ea"/>
              </a:rPr>
              <a:t>任意的</a:t>
            </a:r>
            <a:r>
              <a:rPr lang="zh-CN" altLang="en-US" sz="3500" b="1" dirty="0">
                <a:solidFill>
                  <a:srgbClr val="0000FF"/>
                </a:solidFill>
                <a:latin typeface="+mn-ea"/>
              </a:rPr>
              <a:t>，</a:t>
            </a:r>
            <a:r>
              <a:rPr lang="zh-CN" altLang="en-US" sz="3600" b="1" dirty="0"/>
              <a:t>运动和静止的物体都可以作为参照物</a:t>
            </a:r>
            <a:endParaRPr lang="zh-CN" altLang="en-US" sz="3500" b="1" dirty="0">
              <a:solidFill>
                <a:srgbClr val="0000FF"/>
              </a:solidFill>
              <a:latin typeface="+mn-ea"/>
            </a:endParaRPr>
          </a:p>
          <a:p>
            <a:pPr>
              <a:buNone/>
            </a:pPr>
            <a:endParaRPr lang="zh-CN" altLang="en-US" sz="2700" b="1" dirty="0">
              <a:solidFill>
                <a:srgbClr val="0000FF"/>
              </a:solidFill>
              <a:latin typeface="+mn-ea"/>
            </a:endParaRPr>
          </a:p>
          <a:p>
            <a:pPr>
              <a:buNone/>
            </a:pPr>
            <a:r>
              <a:rPr lang="en-US" altLang="zh-CN" sz="3500" b="1" dirty="0">
                <a:latin typeface="+mn-ea"/>
              </a:rPr>
              <a:t>2</a:t>
            </a:r>
            <a:r>
              <a:rPr lang="zh-CN" altLang="en-US" sz="3500" b="1" dirty="0">
                <a:latin typeface="+mn-ea"/>
              </a:rPr>
              <a:t>、研究地面上物体的运动，通常把</a:t>
            </a:r>
            <a:r>
              <a:rPr lang="zh-CN" altLang="en-US" sz="3500" b="1" dirty="0">
                <a:solidFill>
                  <a:srgbClr val="FF0000"/>
                </a:solidFill>
                <a:latin typeface="+mn-ea"/>
              </a:rPr>
              <a:t>地面</a:t>
            </a:r>
            <a:r>
              <a:rPr lang="zh-CN" altLang="en-US" sz="3500" b="1" dirty="0">
                <a:latin typeface="+mn-ea"/>
              </a:rPr>
              <a:t>或</a:t>
            </a:r>
            <a:r>
              <a:rPr lang="zh-CN" altLang="en-US" sz="3500" b="1" dirty="0">
                <a:solidFill>
                  <a:srgbClr val="FF0000"/>
                </a:solidFill>
                <a:latin typeface="+mn-ea"/>
              </a:rPr>
              <a:t>固定在地面上</a:t>
            </a:r>
            <a:r>
              <a:rPr lang="zh-CN" altLang="en-US" sz="3500" b="1" dirty="0">
                <a:latin typeface="+mn-ea"/>
              </a:rPr>
              <a:t>的</a:t>
            </a:r>
            <a:r>
              <a:rPr lang="zh-CN" altLang="en-US" sz="3500" b="1" dirty="0">
                <a:solidFill>
                  <a:srgbClr val="FF0000"/>
                </a:solidFill>
                <a:latin typeface="+mn-ea"/>
              </a:rPr>
              <a:t>物体</a:t>
            </a:r>
            <a:r>
              <a:rPr lang="zh-CN" altLang="en-US" sz="3500" b="1" dirty="0">
                <a:latin typeface="+mn-ea"/>
              </a:rPr>
              <a:t>作为参照物。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z="2700" b="1" dirty="0">
              <a:solidFill>
                <a:srgbClr val="0000FF"/>
              </a:solidFill>
              <a:latin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500" b="1" dirty="0">
                <a:latin typeface="+mn-ea"/>
              </a:rPr>
              <a:t>3</a:t>
            </a:r>
            <a:r>
              <a:rPr lang="zh-CN" altLang="en-US" sz="3500" b="1" dirty="0">
                <a:latin typeface="+mn-ea"/>
              </a:rPr>
              <a:t>、</a:t>
            </a:r>
            <a:r>
              <a:rPr lang="zh-CN" altLang="en-US" sz="3500" b="1" dirty="0">
                <a:solidFill>
                  <a:srgbClr val="FF0000"/>
                </a:solidFill>
                <a:latin typeface="+mn-ea"/>
              </a:rPr>
              <a:t>不选研究对象自身</a:t>
            </a:r>
            <a:r>
              <a:rPr lang="zh-CN" altLang="en-US" sz="3500" b="1" dirty="0">
                <a:latin typeface="+mn-ea"/>
              </a:rPr>
              <a:t>为参照物</a:t>
            </a:r>
            <a:endParaRPr lang="en-US" altLang="zh-CN" sz="3500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z="3500" b="1" dirty="0">
              <a:latin typeface="+mn-ea"/>
            </a:endParaRPr>
          </a:p>
          <a:p>
            <a:pPr eaLnBrk="1" hangingPunct="1">
              <a:buNone/>
            </a:pPr>
            <a:r>
              <a:rPr lang="en-US" altLang="zh-CN" sz="3500" b="1" dirty="0">
                <a:latin typeface="+mn-ea"/>
              </a:rPr>
              <a:t>4</a:t>
            </a:r>
            <a:r>
              <a:rPr lang="zh-CN" altLang="en-US" sz="3500" b="1" dirty="0">
                <a:latin typeface="+mn-ea"/>
              </a:rPr>
              <a:t>、</a:t>
            </a:r>
            <a:r>
              <a:rPr lang="zh-CN" altLang="en-US" sz="3600" b="1" dirty="0"/>
              <a:t>参照物一旦选定，我们就假定该物体是静止的。</a:t>
            </a:r>
            <a:endParaRPr lang="zh-CN" altLang="en-US" sz="3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7564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" name="Picture 3" descr="cpa9ah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5130" y="80645"/>
            <a:ext cx="4711065" cy="669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5" name="文本框 1"/>
          <p:cNvSpPr/>
          <p:nvPr>
            <p:custDataLst>
              <p:tags r:id="rId2"/>
            </p:custDataLst>
          </p:nvPr>
        </p:nvSpPr>
        <p:spPr>
          <a:xfrm>
            <a:off x="501650" y="549275"/>
            <a:ext cx="800100" cy="17414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/>
          <a:lstStyle/>
          <a:p>
            <a:pPr eaLnBrk="0" hangingPunct="0"/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想一想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1650" y="2644775"/>
            <a:ext cx="34963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上升过程中观光电梯里的人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是静止的，还是运动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的呢？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14570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2" descr="太阳系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138" y="1965325"/>
            <a:ext cx="4943475" cy="392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2" descr="180px-Rotating_earth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06988" y="1965325"/>
            <a:ext cx="4037012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3" name="文本框 1"/>
          <p:cNvSpPr/>
          <p:nvPr>
            <p:custDataLst>
              <p:tags r:id="rId3"/>
            </p:custDataLst>
          </p:nvPr>
        </p:nvSpPr>
        <p:spPr>
          <a:xfrm>
            <a:off x="2627313" y="549275"/>
            <a:ext cx="2967037" cy="9239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/>
          <a:lstStyle/>
          <a:p>
            <a:pPr eaLnBrk="0" hangingPunct="0"/>
            <a:r>
              <a:rPr lang="zh-CN" altLang="en-US" sz="5400" b="1">
                <a:solidFill>
                  <a:srgbClr val="AD5CFF"/>
                </a:solidFill>
              </a:rPr>
              <a:t>宇宙天体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4" descr="C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981075"/>
            <a:ext cx="12850813" cy="770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7" name="WordArt 3"/>
          <p:cNvSpPr/>
          <p:nvPr>
            <p:custDataLst>
              <p:tags r:id="rId2"/>
            </p:custDataLst>
          </p:nvPr>
        </p:nvSpPr>
        <p:spPr>
          <a:xfrm rot="240000">
            <a:off x="3132138" y="0"/>
            <a:ext cx="3429000" cy="1028700"/>
          </a:xfrm>
          <a:prstGeom prst="rect">
            <a:avLst/>
          </a:prstGeo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5100000"/>
            <a:tileRect/>
          </a:gradFill>
          <a:ln w="25400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  <a:effectLst>
            <a:outerShdw dist="53882" dir="2699999" algn="ctr" rotWithShape="0">
              <a:srgbClr val="9999FF">
                <a:alpha val="79999"/>
              </a:srgbClr>
            </a:outerShdw>
          </a:effectLst>
        </p:spPr>
        <p:txBody>
          <a:bodyPr wrap="none"/>
          <a:lstStyle/>
          <a:p>
            <a:pPr algn="ctr" eaLnBrk="0" hangingPunct="0"/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微观粒子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357688" y="882650"/>
            <a:ext cx="4786312" cy="418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2" name="Picture 4" descr="MP900448282[1]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288" y="3640138"/>
            <a:ext cx="4211637" cy="260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3" name="Rectangle 4"/>
          <p:cNvSpPr/>
          <p:nvPr>
            <p:custDataLst>
              <p:tags r:id="rId3"/>
            </p:custDataLst>
          </p:nvPr>
        </p:nvSpPr>
        <p:spPr>
          <a:xfrm>
            <a:off x="-7937" y="14288"/>
            <a:ext cx="9151937" cy="8683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b"/>
          <a:lstStyle/>
          <a:p>
            <a:pPr>
              <a:buClrTx/>
              <a:buSzPct val="100000"/>
              <a:buFontTx/>
            </a:pPr>
            <a:r>
              <a:rPr lang="zh-CN" altLang="en-US" sz="5400" b="1">
                <a:solidFill>
                  <a:srgbClr val="FF00FF"/>
                </a:solidFill>
              </a:rPr>
              <a:t>    运动</a:t>
            </a:r>
            <a:r>
              <a:rPr lang="zh-CN" altLang="en-US" sz="5400" b="1">
                <a:solidFill>
                  <a:srgbClr val="0000FF"/>
                </a:solidFill>
              </a:rPr>
              <a:t>是宇宙中最普遍现象</a:t>
            </a:r>
          </a:p>
        </p:txBody>
      </p:sp>
      <p:sp>
        <p:nvSpPr>
          <p:cNvPr id="2074" name="文本框 2"/>
          <p:cNvSpPr/>
          <p:nvPr>
            <p:custDataLst>
              <p:tags r:id="rId4"/>
            </p:custDataLst>
          </p:nvPr>
        </p:nvSpPr>
        <p:spPr>
          <a:xfrm>
            <a:off x="830263" y="3055938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eaLnBrk="0" hangingPunct="0"/>
            <a:r>
              <a:rPr lang="zh-CN" altLang="en-US" sz="3200" b="1"/>
              <a:t>奔驰的骏马</a:t>
            </a:r>
          </a:p>
        </p:txBody>
      </p:sp>
      <p:sp>
        <p:nvSpPr>
          <p:cNvPr id="2075" name="文本框 3"/>
          <p:cNvSpPr/>
          <p:nvPr>
            <p:custDataLst>
              <p:tags r:id="rId5"/>
            </p:custDataLst>
          </p:nvPr>
        </p:nvSpPr>
        <p:spPr>
          <a:xfrm>
            <a:off x="809625" y="616902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eaLnBrk="0" hangingPunct="0"/>
            <a:r>
              <a:rPr lang="zh-CN" altLang="en-US" sz="3200" b="1"/>
              <a:t>流淌的河水</a:t>
            </a:r>
          </a:p>
        </p:txBody>
      </p:sp>
      <p:sp>
        <p:nvSpPr>
          <p:cNvPr id="2076" name="文本框 2"/>
          <p:cNvSpPr/>
          <p:nvPr>
            <p:custDataLst>
              <p:tags r:id="rId6"/>
            </p:custDataLst>
          </p:nvPr>
        </p:nvSpPr>
        <p:spPr>
          <a:xfrm>
            <a:off x="5508625" y="5189538"/>
            <a:ext cx="2757488" cy="706437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eaLnBrk="0" hangingPunct="0"/>
            <a:r>
              <a:rPr lang="zh-CN" altLang="en-US" sz="4000" b="1"/>
              <a:t>绽放的烟花</a:t>
            </a:r>
          </a:p>
        </p:txBody>
      </p:sp>
      <p:pic>
        <p:nvPicPr>
          <p:cNvPr id="2" name="Picture 3" descr="qclb_clip_image005">
            <a:extLst>
              <a:ext uri="{FF2B5EF4-FFF2-40B4-BE49-F238E27FC236}">
                <a16:creationId xmlns:a16="http://schemas.microsoft.com/office/drawing/2014/main" id="{B4E28EA4-750B-A56C-B2CE-5EA1D637C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3206" y="844631"/>
            <a:ext cx="3022650" cy="226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文本框 51203"/>
          <p:cNvSpPr/>
          <p:nvPr>
            <p:custDataLst>
              <p:tags r:id="rId1"/>
            </p:custDataLst>
          </p:nvPr>
        </p:nvSpPr>
        <p:spPr>
          <a:xfrm>
            <a:off x="838200" y="33528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</a:pPr>
            <a:endParaRPr sz="2400">
              <a:latin typeface="Tahoma" panose="020B0604030504040204" pitchFamily="34" charset="0"/>
            </a:endParaRPr>
          </a:p>
        </p:txBody>
      </p:sp>
      <p:sp>
        <p:nvSpPr>
          <p:cNvPr id="2080" name="文本框 51204"/>
          <p:cNvSpPr/>
          <p:nvPr>
            <p:custDataLst>
              <p:tags r:id="rId2"/>
            </p:custDataLst>
          </p:nvPr>
        </p:nvSpPr>
        <p:spPr>
          <a:xfrm>
            <a:off x="251520" y="1628800"/>
            <a:ext cx="8394700" cy="2997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400" dirty="0">
                <a:solidFill>
                  <a:schemeClr val="folHlink"/>
                </a:solidFill>
                <a:latin typeface="Tahoma" panose="020B0604030504040204" pitchFamily="34" charset="0"/>
              </a:rPr>
              <a:t>◆</a:t>
            </a:r>
            <a:r>
              <a:rPr lang="zh-CN" altLang="en-US" sz="4400" b="1" dirty="0">
                <a:latin typeface="Tahoma" panose="020B0604030504040204" pitchFamily="34" charset="0"/>
              </a:rPr>
              <a:t>我们处在一个不断运动的世界，一切物体都在不停地运动着。</a:t>
            </a:r>
            <a:endParaRPr lang="zh-CN" altLang="en-US" sz="44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>
            <a:extLst>
              <a:ext uri="{FF2B5EF4-FFF2-40B4-BE49-F238E27FC236}">
                <a16:creationId xmlns:a16="http://schemas.microsoft.com/office/drawing/2014/main" id="{C8C9A829-FC4D-C7D8-597E-181E05B40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8521" y="396663"/>
            <a:ext cx="2120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tx2"/>
                </a:solidFill>
                <a:latin typeface="+mn-ea"/>
                <a:ea typeface="+mn-ea"/>
              </a:rPr>
              <a:t>小游戏</a:t>
            </a:r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4D60CEBB-1E73-424C-23ED-E7A134D27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536" y="1695665"/>
            <a:ext cx="5205949" cy="14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5400" b="1" dirty="0"/>
              <a:t>“白龙马”驮着“唐僧”跑</a:t>
            </a:r>
          </a:p>
        </p:txBody>
      </p:sp>
      <p:pic>
        <p:nvPicPr>
          <p:cNvPr id="5124" name="Picture 6" descr="200681392430432">
            <a:extLst>
              <a:ext uri="{FF2B5EF4-FFF2-40B4-BE49-F238E27FC236}">
                <a16:creationId xmlns:a16="http://schemas.microsoft.com/office/drawing/2014/main" id="{B9709E38-BDE8-EDC3-728A-EC46EDCA7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1509"/>
            <a:ext cx="2923393" cy="358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2F61DC2-C837-2E6B-EDA4-8E4C66406A87}"/>
              </a:ext>
            </a:extLst>
          </p:cNvPr>
          <p:cNvSpPr/>
          <p:nvPr/>
        </p:nvSpPr>
        <p:spPr>
          <a:xfrm>
            <a:off x="179512" y="552665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活动</a:t>
            </a:r>
            <a:r>
              <a:rPr lang="zh-CN" alt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２</a:t>
            </a:r>
            <a:r>
              <a:rPr lang="zh-CN" altLang="en-US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：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22C669D-8E3D-8F63-347E-FE423E5B4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88640" y="3573016"/>
            <a:ext cx="8496944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4400" b="1" dirty="0">
                <a:solidFill>
                  <a:schemeClr val="tx2"/>
                </a:solidFill>
                <a:latin typeface="+mn-ea"/>
                <a:ea typeface="+mn-ea"/>
              </a:rPr>
              <a:t>讨论：背</a:t>
            </a:r>
            <a:r>
              <a:rPr kumimoji="1" lang="zh-CN" altLang="en-US" sz="4400" b="1">
                <a:solidFill>
                  <a:schemeClr val="tx2"/>
                </a:solidFill>
                <a:latin typeface="+mn-ea"/>
                <a:ea typeface="+mn-ea"/>
              </a:rPr>
              <a:t>上的“唐僧”</a:t>
            </a:r>
            <a:endParaRPr kumimoji="1" lang="zh-CN" altLang="en-US" sz="4400" b="1" dirty="0">
              <a:solidFill>
                <a:schemeClr val="tx2"/>
              </a:solidFill>
              <a:latin typeface="+mn-ea"/>
              <a:ea typeface="+mn-ea"/>
            </a:endParaRPr>
          </a:p>
          <a:p>
            <a:pPr algn="ctr" eaLnBrk="1" hangingPunct="1"/>
            <a:r>
              <a:rPr kumimoji="1" lang="zh-CN" altLang="en-US" sz="4400" b="1" dirty="0">
                <a:solidFill>
                  <a:schemeClr val="tx2"/>
                </a:solidFill>
                <a:latin typeface="+mn-ea"/>
                <a:ea typeface="+mn-ea"/>
              </a:rPr>
              <a:t>            到底运动还是静止？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DE5D5B-4D25-E7AF-436D-ABD840A220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436096" y="1484784"/>
            <a:ext cx="4032448" cy="4680520"/>
            <a:chOff x="7818733" y="1673356"/>
            <a:chExt cx="3621660" cy="438093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13C486-AFAD-FC7F-50CC-5C081C49F1D9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86046" y="1673356"/>
              <a:ext cx="3045405" cy="3827558"/>
            </a:xfrm>
            <a:prstGeom prst="rect">
              <a:avLst/>
            </a:prstGeom>
            <a:effectLst>
              <a:softEdge rad="12700"/>
            </a:effectLst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9A7EB44-D600-D154-191D-98539FD8FE7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18733" y="5654177"/>
              <a:ext cx="36216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 “长征”系列运载火箭升空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F9189A-8F76-BE23-5F99-A973D3926A8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0596" y="116632"/>
            <a:ext cx="5045499" cy="3238266"/>
            <a:chOff x="608039" y="1560337"/>
            <a:chExt cx="4321388" cy="2233929"/>
          </a:xfrm>
        </p:grpSpPr>
        <p:pic>
          <p:nvPicPr>
            <p:cNvPr id="6" name="图片 13">
              <a:extLst>
                <a:ext uri="{FF2B5EF4-FFF2-40B4-BE49-F238E27FC236}">
                  <a16:creationId xmlns:a16="http://schemas.microsoft.com/office/drawing/2014/main" id="{9F30B3D5-433B-733F-E886-D6F1C18C156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t="20126" r="3693" b="7104"/>
            <a:stretch>
              <a:fillRect/>
            </a:stretch>
          </p:blipFill>
          <p:spPr bwMode="auto">
            <a:xfrm>
              <a:off x="608039" y="1560337"/>
              <a:ext cx="4321388" cy="2233929"/>
            </a:xfrm>
            <a:prstGeom prst="rect">
              <a:avLst/>
            </a:prstGeom>
            <a:noFill/>
            <a:ln w="9525">
              <a:solidFill>
                <a:sysClr val="window" lastClr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98607B8-A8F8-ABD0-479A-086A7BDFF6E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8040" y="3393768"/>
              <a:ext cx="4321387" cy="353338"/>
            </a:xfrm>
            <a:prstGeom prst="rect">
              <a:avLst/>
            </a:prstGeom>
            <a:solidFill>
              <a:srgbClr val="7BAFC5">
                <a:alpha val="82000"/>
              </a:srgbClr>
            </a:solidFill>
            <a:ln w="12700"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ts val="3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仿宋" panose="02010609060101010101" charset="-122"/>
                </a:rPr>
                <a:t>公路上奔驰的汽车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pic>
        <p:nvPicPr>
          <p:cNvPr id="8" name="图片 2" descr="20A">
            <a:extLst>
              <a:ext uri="{FF2B5EF4-FFF2-40B4-BE49-F238E27FC236}">
                <a16:creationId xmlns:a16="http://schemas.microsoft.com/office/drawing/2014/main" id="{167E9760-E38E-5560-3026-1EE96ADEF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5050763" cy="3238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D65DAC4-BD78-A0A2-2BD0-25F8F14E833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7543" y="6301397"/>
            <a:ext cx="5050763" cy="437877"/>
          </a:xfrm>
          <a:prstGeom prst="rect">
            <a:avLst/>
          </a:prstGeom>
          <a:solidFill>
            <a:srgbClr val="7BAFC5">
              <a:alpha val="82000"/>
            </a:srgbClr>
          </a:solidFill>
          <a:ln w="12700">
            <a:solidFill>
              <a:sysClr val="window" lastClr="FFFFFF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anose="020B0503020204020204" pitchFamily="34" charset="-122"/>
                <a:cs typeface="仿宋" panose="02010609060101010101" charset="-122"/>
              </a:rPr>
              <a:t>天空中并驾齐驱的飞机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7F5AEB9-F255-963A-0FF6-7ACEC16EAE1D}"/>
              </a:ext>
            </a:extLst>
          </p:cNvPr>
          <p:cNvSpPr/>
          <p:nvPr/>
        </p:nvSpPr>
        <p:spPr>
          <a:xfrm>
            <a:off x="8319848" y="6525344"/>
            <a:ext cx="633027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000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参照物</a:t>
            </a:r>
          </a:p>
        </p:txBody>
      </p:sp>
    </p:spTree>
    <p:extLst>
      <p:ext uri="{BB962C8B-B14F-4D97-AF65-F5344CB8AC3E}">
        <p14:creationId xmlns:p14="http://schemas.microsoft.com/office/powerpoint/2010/main" val="31736790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3"/>
  <p:tag name="SHADOWSIZE" val="9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heme/theme1.xml><?xml version="1.0" encoding="utf-8"?>
<a:theme xmlns:a="http://schemas.openxmlformats.org/drawingml/2006/main" name="Network">
  <a:themeElements>
    <a:clrScheme name="">
      <a:dk1>
        <a:srgbClr val="FFFFFF"/>
      </a:dk1>
      <a:lt1>
        <a:srgbClr val="000000"/>
      </a:lt1>
      <a:dk2>
        <a:srgbClr val="808080"/>
      </a:dk2>
      <a:lt2>
        <a:srgbClr val="330066"/>
      </a:lt2>
      <a:accent1>
        <a:srgbClr val="CCCC00"/>
      </a:accent1>
      <a:accent2>
        <a:srgbClr val="6699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4F747B"/>
        </a:lt1>
        <a:dk2>
          <a:srgbClr val="C0C0C0"/>
        </a:dk2>
        <a:lt2>
          <a:srgbClr val="000000"/>
        </a:lt2>
        <a:accent1>
          <a:srgbClr val="859868"/>
        </a:accent1>
        <a:accent2>
          <a:srgbClr val="5F5F5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C0000"/>
        </a:lt1>
        <a:dk2>
          <a:srgbClr val="FFFFFF"/>
        </a:dk2>
        <a:lt2>
          <a:srgbClr val="4D0B0B"/>
        </a:lt2>
        <a:accent1>
          <a:srgbClr val="666633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CCCCFF"/>
        </a:dk2>
        <a:lt2>
          <a:srgbClr val="15192B"/>
        </a:lt2>
        <a:accent1>
          <a:srgbClr val="4F893D"/>
        </a:accent1>
        <a:accent2>
          <a:srgbClr val="6666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CCCC66"/>
        </a:dk2>
        <a:lt2>
          <a:srgbClr val="86001A"/>
        </a:lt2>
        <a:accent1>
          <a:srgbClr val="FF3300"/>
        </a:accent1>
        <a:accent2>
          <a:srgbClr val="FF66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0054"/>
        </a:lt2>
        <a:accent1>
          <a:srgbClr val="3333FF"/>
        </a:accent1>
        <a:accent2>
          <a:srgbClr val="0066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8080"/>
        </a:lt1>
        <a:dk2>
          <a:srgbClr val="FFFFFF"/>
        </a:dk2>
        <a:lt2>
          <a:srgbClr val="30054B"/>
        </a:lt2>
        <a:accent1>
          <a:srgbClr val="797B9B"/>
        </a:accent1>
        <a:accent2>
          <a:srgbClr val="6B4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808080"/>
        </a:lt1>
        <a:dk2>
          <a:srgbClr val="FFFFFF"/>
        </a:dk2>
        <a:lt2>
          <a:srgbClr val="29527B"/>
        </a:lt2>
        <a:accent1>
          <a:srgbClr val="CCCC00"/>
        </a:accent1>
        <a:accent2>
          <a:srgbClr val="6699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476949"/>
        </a:lt2>
        <a:accent1>
          <a:srgbClr val="CC6600"/>
        </a:accent1>
        <a:accent2>
          <a:srgbClr val="CC99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CC9900"/>
        </a:dk2>
        <a:lt2>
          <a:srgbClr val="7C1302"/>
        </a:lt2>
        <a:accent1>
          <a:srgbClr val="CC9900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330066"/>
        </a:lt2>
        <a:accent1>
          <a:srgbClr val="CCCC00"/>
        </a:accent1>
        <a:accent2>
          <a:srgbClr val="6699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">
      <a:dk1>
        <a:srgbClr val="FFFFFF"/>
      </a:dk1>
      <a:lt1>
        <a:srgbClr val="000000"/>
      </a:lt1>
      <a:dk2>
        <a:srgbClr val="808080"/>
      </a:dk2>
      <a:lt2>
        <a:srgbClr val="330066"/>
      </a:lt2>
      <a:accent1>
        <a:srgbClr val="CCCC00"/>
      </a:accent1>
      <a:accent2>
        <a:srgbClr val="6699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4F747B"/>
        </a:lt1>
        <a:dk2>
          <a:srgbClr val="C0C0C0"/>
        </a:dk2>
        <a:lt2>
          <a:srgbClr val="000000"/>
        </a:lt2>
        <a:accent1>
          <a:srgbClr val="859868"/>
        </a:accent1>
        <a:accent2>
          <a:srgbClr val="5F5F5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C0000"/>
        </a:lt1>
        <a:dk2>
          <a:srgbClr val="FFFFFF"/>
        </a:dk2>
        <a:lt2>
          <a:srgbClr val="4D0B0B"/>
        </a:lt2>
        <a:accent1>
          <a:srgbClr val="666633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CCCCFF"/>
        </a:dk2>
        <a:lt2>
          <a:srgbClr val="15192B"/>
        </a:lt2>
        <a:accent1>
          <a:srgbClr val="4F893D"/>
        </a:accent1>
        <a:accent2>
          <a:srgbClr val="6666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CCCC66"/>
        </a:dk2>
        <a:lt2>
          <a:srgbClr val="86001A"/>
        </a:lt2>
        <a:accent1>
          <a:srgbClr val="FF3300"/>
        </a:accent1>
        <a:accent2>
          <a:srgbClr val="FF66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0054"/>
        </a:lt2>
        <a:accent1>
          <a:srgbClr val="3333FF"/>
        </a:accent1>
        <a:accent2>
          <a:srgbClr val="0066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8080"/>
        </a:lt1>
        <a:dk2>
          <a:srgbClr val="FFFFFF"/>
        </a:dk2>
        <a:lt2>
          <a:srgbClr val="30054B"/>
        </a:lt2>
        <a:accent1>
          <a:srgbClr val="797B9B"/>
        </a:accent1>
        <a:accent2>
          <a:srgbClr val="6B4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808080"/>
        </a:lt1>
        <a:dk2>
          <a:srgbClr val="FFFFFF"/>
        </a:dk2>
        <a:lt2>
          <a:srgbClr val="29527B"/>
        </a:lt2>
        <a:accent1>
          <a:srgbClr val="CCCC00"/>
        </a:accent1>
        <a:accent2>
          <a:srgbClr val="6699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476949"/>
        </a:lt2>
        <a:accent1>
          <a:srgbClr val="CC6600"/>
        </a:accent1>
        <a:accent2>
          <a:srgbClr val="CC99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CC9900"/>
        </a:dk2>
        <a:lt2>
          <a:srgbClr val="7C1302"/>
        </a:lt2>
        <a:accent1>
          <a:srgbClr val="CC9900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330066"/>
        </a:lt2>
        <a:accent1>
          <a:srgbClr val="CCCC00"/>
        </a:accent1>
        <a:accent2>
          <a:srgbClr val="6699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4568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1152</Words>
  <Application>Microsoft Office PowerPoint</Application>
  <PresentationFormat>全屏显示(4:3)</PresentationFormat>
  <Paragraphs>124</Paragraphs>
  <Slides>31</Slides>
  <Notes>8</Notes>
  <HiddenSlides>0</HiddenSlides>
  <MMClips>5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黑体</vt:lpstr>
      <vt:lpstr>华文行楷</vt:lpstr>
      <vt:lpstr>楷体</vt:lpstr>
      <vt:lpstr>楷体_GB2312</vt:lpstr>
      <vt:lpstr>隶书</vt:lpstr>
      <vt:lpstr>思源黑体 CN Normal</vt:lpstr>
      <vt:lpstr>宋体</vt:lpstr>
      <vt:lpstr>微软雅黑</vt:lpstr>
      <vt:lpstr>Arial</vt:lpstr>
      <vt:lpstr>Calibri</vt:lpstr>
      <vt:lpstr>Comic Sans MS</vt:lpstr>
      <vt:lpstr>Tahoma</vt:lpstr>
      <vt:lpstr>Times New Roman</vt:lpstr>
      <vt:lpstr>Wingdings</vt:lpstr>
      <vt:lpstr>Network</vt:lpstr>
      <vt:lpstr>1_Network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如何选取参照物？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pc</cp:lastModifiedBy>
  <cp:revision>126</cp:revision>
  <cp:lastPrinted>2020-09-17T19:16:00Z</cp:lastPrinted>
  <dcterms:created xsi:type="dcterms:W3CDTF">2020-09-17T19:16:00Z</dcterms:created>
  <dcterms:modified xsi:type="dcterms:W3CDTF">2024-12-12T05:55:39Z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2052-11.3.0.9228</vt:lpwstr>
  </property>
</Properties>
</file>