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1"/>
        <p:guide pos="38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2f3331450dea1660105492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88895" y="1978660"/>
            <a:ext cx="73793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喜迎国庆</a:t>
            </a:r>
            <a:r>
              <a:rPr lang="en-US" altLang="zh-CN" sz="6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6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安全先行</a:t>
            </a:r>
            <a:endParaRPr lang="zh-CN" altLang="en-US" sz="6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66770" y="3117215"/>
            <a:ext cx="597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2024</a:t>
            </a:r>
            <a:r>
              <a: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年芙蓉小学国庆假期线上家长会</a:t>
            </a:r>
            <a:endParaRPr lang="zh-CN" altLang="en-US" sz="280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46115" y="3883025"/>
            <a:ext cx="1670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四（</a:t>
            </a:r>
            <a:r>
              <a:rPr lang="en-US" altLang="zh-CN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）班</a:t>
            </a:r>
            <a:endParaRPr lang="zh-CN" altLang="en-US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040" y="687388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网络安全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0" y="1480820"/>
            <a:ext cx="9501505" cy="45231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1. 网络诈骗手法千变万化，但万变不离其宗，请各位家长和孩子牢记“三不一多”原则，“未知链接不点击，陌生来电不轻信，个人信息不透露，转账汇款多核实”；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2. 教育孩子警惕网络交友，不能随便加陌生人的联系方式，更不能与网友私下见面；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3. 为预防孩子沉迷网络，请家长与孩子约定好每天的上网时长，合理安排手机、电脑等电子产品使用时间，并做好表率，自己不沉迷于手机、电脑等电子产品；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4. 假期里，多陪伴孩子阅读课外读物、玩趣味智力游戏或参加户外活动等，转移孩子的注意力，不要让孩子一直沉溺在网络世界里；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5. 帮助孩子树立正确的消费观念和行为习惯，及时掌握孩子注册游戏账号充值缴费等信息，防范孩子打赏主播、游戏充值等行为。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Bar dir="vert"/>
      </p:transition>
    </mc:Choice>
    <mc:Fallback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040" y="687388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心理安全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0" y="1480820"/>
            <a:ext cx="10077450" cy="48310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1. 放假期间，家长们要多多陪伴孩子，关注孩子的情绪、心理问题。如发现孩子情绪波动较大，要及时引导，让其不良情绪得到宣泄；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2. 提醒孩子合理安排好作息时间，每天有计划地完成假期任务，不突击、不拖拉；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3. 持续关注孩子的心理健康，理解和接纳孩子的情绪，建立良好的亲子沟通方式，营造温馨和谐的家庭氛围；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4. 给予孩子更多的关心，与孩子一起参与居家、户外活动，促进亲子关系和谐发展。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5.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有需要的时候，可以拨打</a:t>
            </a: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96111</a:t>
            </a:r>
            <a:r>
              <a:rPr lang="zh-CN" alt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常老师公益心理服务热线，向专家寻求帮助。</a:t>
            </a:r>
            <a:endParaRPr lang="zh-CN" altLang="en-US"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62f3331450dea1660105492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72535" y="1824990"/>
            <a:ext cx="51777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祝愿大家</a:t>
            </a:r>
            <a:r>
              <a:rPr sz="4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度过一个安全、文明、快乐、祥和的假期</a:t>
            </a:r>
            <a:r>
              <a:rPr lang="zh-CN" sz="4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</a:t>
            </a:r>
            <a:endParaRPr lang="zh-CN" sz="48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040" y="765493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严防溺水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0" y="1711325"/>
            <a:ext cx="9501505" cy="39693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70C0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rgbClr val="0070C0"/>
                </a:solidFill>
                <a:latin typeface="Calibri" panose="020F0502020204030204"/>
                <a:ea typeface="宋体" panose="02010600030101010101" pitchFamily="2" charset="-122"/>
              </a:rPr>
              <a:t>请孩子一定做到：</a:t>
            </a:r>
            <a:endParaRPr lang="zh-CN" altLang="en-US" sz="2800" b="1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      1.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不在江河湖塘等水边、亲水平台、工地水坑等区域玩耍、嬉闹。不捡拾掉入河道等水域的物品，不在江河湖塘边洗手、洗东西、抓鱼虾、抓青蛙等；</a:t>
            </a:r>
            <a:endParaRPr lang="zh-CN" altLang="en-US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      2.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不私自下水游泳，不擅自与他人结伴游泳，不在无家长或教师带领的情况下游泳，不到无安全设施、无救援人员的水域游泳，不到不熟悉的水域游泳；</a:t>
            </a:r>
            <a:endParaRPr lang="zh-CN" altLang="en-US" sz="2800">
              <a:latin typeface="Calibri" panose="020F0502020204030204"/>
              <a:ea typeface="宋体" panose="02010600030101010101" pitchFamily="2" charset="-122"/>
            </a:endParaRPr>
          </a:p>
          <a:p>
            <a:pPr marL="0" indent="2667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Calibri" panose="020F0502020204030204"/>
                <a:ea typeface="Calibri" panose="020F0502020204030204"/>
              </a:rPr>
              <a:t>      3. </a:t>
            </a:r>
            <a:r>
              <a:rPr lang="zh-CN" altLang="en-US" sz="2800">
                <a:latin typeface="Calibri" panose="020F0502020204030204"/>
                <a:ea typeface="宋体" panose="02010600030101010101" pitchFamily="2" charset="-122"/>
              </a:rPr>
              <a:t>发现同伴溺水，立即寻求大人帮助，不盲目下水或手拉手施救。</a:t>
            </a:r>
            <a:endParaRPr lang="zh-CN" altLang="en-US" sz="2800"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040" y="765493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严防溺水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0" y="1558925"/>
            <a:ext cx="9501505" cy="43999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70C0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rgbClr val="0070C0"/>
                </a:solidFill>
                <a:latin typeface="Calibri" panose="020F0502020204030204"/>
                <a:ea typeface="宋体" panose="02010600030101010101" pitchFamily="2" charset="-122"/>
              </a:rPr>
              <a:t>请家长一定做到：</a:t>
            </a:r>
            <a:endParaRPr lang="zh-CN" altLang="en-US" sz="2800" b="1">
              <a:solidFill>
                <a:srgbClr val="0070C0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      1. 孩子外出时，家长要做到“四知”——知去向、知同伴、知内容、知归时；</a:t>
            </a:r>
            <a:endParaRPr lang="en-US" altLang="zh-CN" sz="2800">
              <a:solidFill>
                <a:schemeClr val="tx1"/>
              </a:solidFill>
              <a:latin typeface="Calibri" panose="020F0502020204030204"/>
              <a:ea typeface="Calibri" panose="020F0502020204030204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      2. 有效看护的核心是要做到专心、不间断和近距离，无论孩子在澡盆、泳池，还是海边，家长都应全程陪同，专心看护，不要分心做其他事情。且要与孩子保持一臂之内的距离，确保危险来临时能迅速反应；</a:t>
            </a:r>
            <a:endParaRPr lang="en-US" altLang="zh-CN" sz="2800">
              <a:solidFill>
                <a:schemeClr val="tx1"/>
              </a:solidFill>
              <a:latin typeface="Calibri" panose="020F0502020204030204"/>
              <a:ea typeface="Calibri" panose="020F0502020204030204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Calibri" panose="020F0502020204030204"/>
              </a:rPr>
              <a:t>      3. 家长要以身作则，不带孩子去江河湖海等危险水域游泳玩耍。如需游泳，请带孩子到正规的游泳场所游泳，且家长必须全程陪同。</a:t>
            </a:r>
            <a:endParaRPr lang="en-US" altLang="zh-CN" sz="2800">
              <a:solidFill>
                <a:schemeClr val="tx1"/>
              </a:solidFill>
              <a:latin typeface="Calibri" panose="020F0502020204030204"/>
              <a:ea typeface="Calibri" panose="020F0502020204030204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040" y="413068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交通安全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0" y="1206500"/>
            <a:ext cx="9501505" cy="50158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1. 教育孩子严格遵守交通规则，走路要走人行道，过马路要走斑马线，并且左右观察，确定安全后再通过。不在马路上嬉戏打闹、不闯红灯、不翻越交通隔离栏；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2. 未满12周岁不能骑自行车上路，未满16周岁不能骑电动自行车上路；不在道路上使用滑板、旱冰鞋等滑行工具；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3. 警惕汽车盲区，教育孩子认识车辆盲区，并提醒孩子无论是玩耍还是走路都要远离车辆，尤其是远离停车场、小区出入口等车辆来往频繁的位置；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4. 教育孩子乘坐公共交通工具时，自觉遵守乘车规范，待车停稳后，有序上下车；上车后坐稳扶好，不要在车上吃东西或喝饮料；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5. 提醒孩子不乘坐超员超载车，不乘坐无牌无照无证机动车辆，特别是寄宿学生假期往返注意乘车安全；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6. 开私家车出行，要提前检修车辆，确保车子状况良好；不要让孩子坐副驾驶位，4岁以下儿童须坐儿童安全座椅；家长也要做到开车时系好安全带、不看手机、不酒驾、不疲劳驾驶，安全出行；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7. 在高速公路行驶时，驾驶人要自觉遵守高速公路通行规则，按车型、分车道，文明安全驾驶，请勿随意变道。遇事故时沉着冷静，正确处理：车靠边、人撤离、即报警。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040" y="413068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出游安全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0" y="1206500"/>
            <a:ext cx="9501505" cy="50158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1. 外出时提前了解途经地、目的地天气、道路交通及旅游景区开放情况，关注出行安全提示信息，合理规划旅游线路和时间，避开大风、暴雨等恶劣天气；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2. 在公共场所要第一时间关注安全出口，讲秩序、不拥挤，服从指挥，避免踩踏；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3. 家长应为儿童选择正规、安全的活动场所和娱乐设施，了解活动场所的安全设施配备情况、安全标识和必需的救护设备和器材等；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4. 漂流、乘船等水上活动，本身具有一定的危险性，家长一定不能缺席。除了帮助孩子按照相关要求，做好穿救生衣等防护措施，还要注意看好孩子，以防发生突发事故；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5. 对于人流量较大的场所，尽量避免前往。如果要去，做好应对措施，比如可以使用牵引绳、给孩子佩戴有定位功能的电话手表等，同时，最好给孩子穿上颜色鲜艳的衣服，这样在人群中容易辨别；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6. 不擅自进入未开发、未对社会公众开放的自然保护区、无人岛、海滩等地玩耍，不尝试陌生偏僻路线；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r>
              <a:rPr sz="20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7. 入住宾馆时，不躺卧在沙发上、床上吸烟，主动了解和掌握应急疏散路线和应急避险知识，遇突发、紧急情况听从现场工作人员引导和指挥。</a:t>
            </a:r>
            <a:endParaRPr sz="20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040" y="687388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居家安全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0" y="1643380"/>
            <a:ext cx="9501505" cy="39693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1. 做好家庭阳台、平台等区域的安全防护。教育孩子不向楼下抛东西，不攀爬阳台、门窗或其他高处，谨防摔伤、坠落；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2. 及时排查家中电线、燃气管道、电器、刀具及其他器械安全，防止触电、煤气中毒、器械伤害等事故； 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3. 勿让孩子独自在家，并教育孩子不要给陌生人开门，注意防骗、防盗、防抢；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4. 对于药品、消毒剂、农药等危险品，要对孩子进行安全教育并安全保管，防止孩子误用、误食。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040" y="687388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消防安全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0" y="1379220"/>
            <a:ext cx="9501505" cy="48926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1. 向孩子讲明火灾隐患，教育孩子不玩火，保管好火柴、打火机等物品，不让孩子接触；告诉孩子不乱动、乱拆电线、插座和电器设备，避免电伤害；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2. 严防电动车火灾，家长要注意不在公共门厅、疏散通道、楼梯间、安全出口等公共区域充电，不能将电池带回家充电；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3. 帮助孩子了解必要的消防安全知识，叮嘱孩子发现火情后，首先要确保自身安全，第一时间拨打119报警；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4. 外出游玩时，请关闭家中水电气总闸，及时清理阳台、楼道杂物，做好家庭防火安全工作；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5. 家长孩子外出游玩时，也要注意遵守景区防火规定，不在景区吸烟，不动用明火，不在山上野炊生火，防止引发火灾；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4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6. 提高孩子的自护自救能力，和孩子一起学习消防安全知识，进行消防演练，学会正确逃生。</a:t>
            </a:r>
            <a:endParaRPr sz="24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040" y="687388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传染病预防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0" y="1775460"/>
            <a:ext cx="9501505" cy="43999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1. 提醒孩子要保持良好手卫生，饭前便后要洗手，咳嗽或打喷嚏时注意遮掩口鼻，尽量避免用手直接触摸口、鼻或眼睛；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2. 家长要注意室内通风，尽量避免带孩子到人群密集、通风不良的公共场所，必要时戴好口罩；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3. 监督孩子健康饮食，规律作息，保证充足睡眠，根据自身状况适度运动和锻炼，保持良好心态，提高个人免疫力和抵抗力；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4. 传染病高发期，请家长及时带孩子接种疫苗，建立防疫屏障。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11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5040" y="687388"/>
            <a:ext cx="5080000" cy="706755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rPr>
              <a:t>饮食安全</a:t>
            </a:r>
            <a:endParaRPr lang="zh-CN" altLang="en-US" sz="4000" b="1">
              <a:solidFill>
                <a:srgbClr val="FF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0" y="1775460"/>
            <a:ext cx="9501505" cy="35382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1. 教育孩子注意饮食卫生，规律饮食，按时就餐，不暴饮暴食，保持个人卫生，饭前便后洗手；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2. 不购买过期、变质、有异味的食物和“三无”食品，不吃野生菌等高风险食物，不买无证摊点出售的食品，严防食物中毒；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marL="0" indent="26797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     </a:t>
            </a:r>
            <a:r>
              <a:rPr sz="28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3. 多饮白开水，拒绝喝生水，尽量少喝有色饮料，引导孩子多吃蔬菜水果，适量摄入肉类、蛋类和奶制品，确保营养全面均衡。</a:t>
            </a:r>
            <a:endParaRPr sz="2800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commondata" val="eyJoZGlkIjoiN2YzNjBkOTgyNWQ1YTMxYzM3MzMwNWFiODNmOWIzYW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3011</Words>
  <Application>WPS 演示</Application>
  <PresentationFormat>宽屏</PresentationFormat>
  <Paragraphs>87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楷体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Shirley缪</cp:lastModifiedBy>
  <cp:revision>155</cp:revision>
  <dcterms:created xsi:type="dcterms:W3CDTF">2019-06-19T02:08:00Z</dcterms:created>
  <dcterms:modified xsi:type="dcterms:W3CDTF">2024-09-29T10:53:58Z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2052-12.1.0.18166</vt:lpwstr>
  </property>
  <property fmtid="{D5CDD505-2E9C-101B-9397-08002B2CF9AE}" pid="3" name="ICV">
    <vt:lpwstr>04335A632B484B3DA31E446D22B40781_11</vt:lpwstr>
  </property>
</Properties>
</file>