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sldIdLst>
    <p:sldId id="256" r:id="rId4"/>
    <p:sldId id="285" r:id="rId5"/>
    <p:sldId id="258" r:id="rId6"/>
    <p:sldId id="288" r:id="rId7"/>
    <p:sldId id="321" r:id="rId8"/>
    <p:sldId id="322" r:id="rId9"/>
    <p:sldId id="260" r:id="rId10"/>
    <p:sldId id="323" r:id="rId11"/>
    <p:sldId id="324" r:id="rId12"/>
    <p:sldId id="325" r:id="rId13"/>
    <p:sldId id="261" r:id="rId14"/>
    <p:sldId id="326" r:id="rId15"/>
    <p:sldId id="327" r:id="rId16"/>
    <p:sldId id="294" r:id="rId17"/>
    <p:sldId id="311" r:id="rId18"/>
    <p:sldId id="262" r:id="rId19"/>
    <p:sldId id="259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8363" autoAdjust="0"/>
  </p:normalViewPr>
  <p:slideViewPr>
    <p:cSldViewPr snapToGrid="0" showGuides="1">
      <p:cViewPr varScale="1">
        <p:scale>
          <a:sx n="73" d="100"/>
          <a:sy n="73" d="100"/>
        </p:scale>
        <p:origin x="576" y="60"/>
      </p:cViewPr>
      <p:guideLst>
        <p:guide orient="horz" pos="2160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2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EA484-A6F0-4A35-B3A5-A960651DB3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58F9B-2524-4C44-82FE-220B9167BF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9237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38" descr="e7d195523061f1c0d318120d6aeaf1b6ccceb6ba3da59c0775C5DE19DDDEBC09ED96DBD9900D9848D623ECAD1D4904B78047D0015C22C8BE97228BE8B5BFF08FE7A3AE04126DA07312A96C0F69F9BAB75EA584F49C7DC7EF007612D5BA2101DE20B851D74192FC698F33C78C5359C10F3DCCA76D05D1E37CCAFBF2CDFFA7006AADF130EA7F6511EC"/>
          <p:cNvSpPr/>
          <p:nvPr userDrawn="1"/>
        </p:nvSpPr>
        <p:spPr>
          <a:xfrm flipV="1">
            <a:off x="2" y="0"/>
            <a:ext cx="12191998" cy="1798115"/>
          </a:xfrm>
          <a:custGeom>
            <a:avLst/>
            <a:gdLst>
              <a:gd name="connsiteX0" fmla="*/ 9518154 w 12184063"/>
              <a:gd name="connsiteY0" fmla="*/ 519 h 1268973"/>
              <a:gd name="connsiteX1" fmla="*/ 12184063 w 12184063"/>
              <a:gd name="connsiteY1" fmla="*/ 526784 h 1268973"/>
              <a:gd name="connsiteX2" fmla="*/ 12184063 w 12184063"/>
              <a:gd name="connsiteY2" fmla="*/ 1268973 h 1268973"/>
              <a:gd name="connsiteX3" fmla="*/ 0 w 12184063"/>
              <a:gd name="connsiteY3" fmla="*/ 1268973 h 1268973"/>
              <a:gd name="connsiteX4" fmla="*/ 0 w 12184063"/>
              <a:gd name="connsiteY4" fmla="*/ 526784 h 1268973"/>
              <a:gd name="connsiteX5" fmla="*/ 9518154 w 12184063"/>
              <a:gd name="connsiteY5" fmla="*/ 519 h 1268973"/>
              <a:gd name="connsiteX0-1" fmla="*/ 9314954 w 12184063"/>
              <a:gd name="connsiteY0-2" fmla="*/ 281 h 1395735"/>
              <a:gd name="connsiteX1-3" fmla="*/ 12184063 w 12184063"/>
              <a:gd name="connsiteY1-4" fmla="*/ 653546 h 1395735"/>
              <a:gd name="connsiteX2-5" fmla="*/ 12184063 w 12184063"/>
              <a:gd name="connsiteY2-6" fmla="*/ 1395735 h 1395735"/>
              <a:gd name="connsiteX3-7" fmla="*/ 0 w 12184063"/>
              <a:gd name="connsiteY3-8" fmla="*/ 1395735 h 1395735"/>
              <a:gd name="connsiteX4-9" fmla="*/ 0 w 12184063"/>
              <a:gd name="connsiteY4-10" fmla="*/ 653546 h 1395735"/>
              <a:gd name="connsiteX5-11" fmla="*/ 9314954 w 12184063"/>
              <a:gd name="connsiteY5-12" fmla="*/ 281 h 13957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84063" h="1395735">
                <a:moveTo>
                  <a:pt x="9314954" y="281"/>
                </a:moveTo>
                <a:cubicBezTo>
                  <a:pt x="10203362" y="-9855"/>
                  <a:pt x="11295152" y="254364"/>
                  <a:pt x="12184063" y="653546"/>
                </a:cubicBezTo>
                <a:lnTo>
                  <a:pt x="12184063" y="1395735"/>
                </a:lnTo>
                <a:lnTo>
                  <a:pt x="0" y="1395735"/>
                </a:lnTo>
                <a:lnTo>
                  <a:pt x="0" y="653546"/>
                </a:lnTo>
                <a:cubicBezTo>
                  <a:pt x="3174683" y="2079195"/>
                  <a:pt x="6142065" y="36479"/>
                  <a:pt x="9314954" y="2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9923927" y="383982"/>
            <a:ext cx="2200835" cy="11842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DE39A-06B1-47EA-B965-81936D928D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73163-BC15-4031-BE61-6970073216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13.xml"/><Relationship Id="rId4" Type="http://schemas.openxmlformats.org/officeDocument/2006/relationships/image" Target="../media/image8.png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tags" Target="../tags/tag15.xml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5.png"/><Relationship Id="rId2" Type="http://schemas.openxmlformats.org/officeDocument/2006/relationships/tags" Target="../tags/tag14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16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image" Target="../media/image5.png"/><Relationship Id="rId3" Type="http://schemas.openxmlformats.org/officeDocument/2006/relationships/tags" Target="../tags/tag17.xml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20.xml"/><Relationship Id="rId4" Type="http://schemas.openxmlformats.org/officeDocument/2006/relationships/image" Target="../media/image8.png"/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.xml"/><Relationship Id="rId7" Type="http://schemas.openxmlformats.org/officeDocument/2006/relationships/image" Target="../media/image6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3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tags" Target="../tags/tag4.xml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tags" Target="../tags/tag6.xml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7.xml"/><Relationship Id="rId4" Type="http://schemas.openxmlformats.org/officeDocument/2006/relationships/image" Target="../media/image8.png"/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394585" y="3517265"/>
            <a:ext cx="7193915" cy="12604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6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cs typeface="+mn-ea"/>
                <a:sym typeface="+mn-lt"/>
              </a:rPr>
              <a:t>2024</a:t>
            </a:r>
            <a:r>
              <a:rPr lang="zh-CN" altLang="en-US" sz="36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cs typeface="+mn-ea"/>
                <a:sym typeface="+mn-lt"/>
              </a:rPr>
              <a:t>届新北区奔牛初级中学</a:t>
            </a:r>
            <a:endParaRPr lang="zh-CN" altLang="en-US" sz="36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cs typeface="+mn-ea"/>
              <a:sym typeface="+mn-lt"/>
            </a:endParaRPr>
          </a:p>
          <a:p>
            <a:pPr algn="ctr"/>
            <a:r>
              <a:rPr lang="zh-CN" altLang="en-US" sz="40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cs typeface="+mn-ea"/>
                <a:sym typeface="+mn-lt"/>
              </a:rPr>
              <a:t>百日誓师大会</a:t>
            </a:r>
            <a:endParaRPr lang="zh-CN" altLang="en-US" sz="40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91712" y="3956810"/>
            <a:ext cx="1075430" cy="32074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8940887" y="3956810"/>
            <a:ext cx="1075430" cy="320742"/>
          </a:xfrm>
          <a:prstGeom prst="rect">
            <a:avLst/>
          </a:prstGeom>
        </p:spPr>
      </p:pic>
      <p:pic>
        <p:nvPicPr>
          <p:cNvPr id="2" name="图片 1" descr="校标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-77152" y="1467485"/>
            <a:ext cx="12346305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flat" dir="t">
                <a:rot lat="0" lon="0" rev="0"/>
              </a:lightRig>
            </a:scene3d>
            <a:sp3d extrusionH="292100" prstMaterial="plastic">
              <a:extrusionClr>
                <a:srgbClr val="FE8E7F"/>
              </a:extrusionClr>
              <a:contourClr>
                <a:srgbClr val="8CAD6C"/>
              </a:contourClr>
            </a:sp3d>
          </a:bodyPr>
          <a:p>
            <a:pPr algn="ctr"/>
            <a:r>
              <a:rPr lang="zh-CN" altLang="en-US" sz="6600" b="1">
                <a:ln w="12700">
                  <a:gradFill>
                    <a:gsLst>
                      <a:gs pos="0">
                        <a:srgbClr val="692E02"/>
                      </a:gs>
                      <a:gs pos="33000">
                        <a:srgbClr val="FFDA79"/>
                      </a:gs>
                      <a:gs pos="85000">
                        <a:srgbClr val="FEF688"/>
                      </a:gs>
                      <a:gs pos="60000">
                        <a:srgbClr val="E7C269"/>
                      </a:gs>
                    </a:gsLst>
                    <a:lin ang="5400000" scaled="1"/>
                  </a:gradFill>
                  <a:bevel/>
                </a:ln>
                <a:gradFill>
                  <a:gsLst>
                    <a:gs pos="62000">
                      <a:srgbClr val="FEF688"/>
                    </a:gs>
                    <a:gs pos="42000">
                      <a:srgbClr val="F0C86C"/>
                    </a:gs>
                    <a:gs pos="18000">
                      <a:srgbClr val="FEFFC7"/>
                    </a:gs>
                    <a:gs pos="90000">
                      <a:srgbClr val="E7C269"/>
                    </a:gs>
                  </a:gsLst>
                  <a:lin ang="13500000" scaled="1"/>
                </a:gradFill>
                <a:effectLst>
                  <a:outerShdw dist="63500" dir="5400000" algn="t" rotWithShape="0">
                    <a:srgbClr val="692E02"/>
                  </a:outerShdw>
                </a:effectLst>
                <a:latin typeface="汉仪中隶书简" panose="02010600000101010101" charset="-122"/>
                <a:ea typeface="汉仪中隶书简" panose="02010600000101010101" charset="-122"/>
              </a:rPr>
              <a:t>鏖战百日酬壮志</a:t>
            </a:r>
            <a:r>
              <a:rPr lang="en-US" altLang="zh-CN" sz="6600" b="1">
                <a:ln w="12700">
                  <a:gradFill>
                    <a:gsLst>
                      <a:gs pos="0">
                        <a:srgbClr val="692E02"/>
                      </a:gs>
                      <a:gs pos="33000">
                        <a:srgbClr val="FFDA79"/>
                      </a:gs>
                      <a:gs pos="85000">
                        <a:srgbClr val="FEF688"/>
                      </a:gs>
                      <a:gs pos="60000">
                        <a:srgbClr val="E7C269"/>
                      </a:gs>
                    </a:gsLst>
                    <a:lin ang="5400000" scaled="1"/>
                  </a:gradFill>
                  <a:bevel/>
                </a:ln>
                <a:gradFill>
                  <a:gsLst>
                    <a:gs pos="62000">
                      <a:srgbClr val="FEF688"/>
                    </a:gs>
                    <a:gs pos="42000">
                      <a:srgbClr val="F0C86C"/>
                    </a:gs>
                    <a:gs pos="18000">
                      <a:srgbClr val="FEFFC7"/>
                    </a:gs>
                    <a:gs pos="90000">
                      <a:srgbClr val="E7C269"/>
                    </a:gs>
                  </a:gsLst>
                  <a:lin ang="13500000" scaled="1"/>
                </a:gradFill>
                <a:effectLst>
                  <a:outerShdw dist="63500" dir="5400000" algn="t" rotWithShape="0">
                    <a:srgbClr val="692E02"/>
                  </a:outerShdw>
                </a:effectLst>
                <a:latin typeface="汉仪中隶书简" panose="02010600000101010101" charset="-122"/>
                <a:ea typeface="汉仪中隶书简" panose="02010600000101010101" charset="-122"/>
              </a:rPr>
              <a:t> </a:t>
            </a:r>
            <a:r>
              <a:rPr lang="zh-CN" altLang="en-US" sz="6600" b="1">
                <a:ln w="12700">
                  <a:gradFill>
                    <a:gsLst>
                      <a:gs pos="0">
                        <a:srgbClr val="692E02"/>
                      </a:gs>
                      <a:gs pos="33000">
                        <a:srgbClr val="FFDA79"/>
                      </a:gs>
                      <a:gs pos="85000">
                        <a:srgbClr val="FEF688"/>
                      </a:gs>
                      <a:gs pos="60000">
                        <a:srgbClr val="E7C269"/>
                      </a:gs>
                    </a:gsLst>
                    <a:lin ang="5400000" scaled="1"/>
                  </a:gradFill>
                  <a:bevel/>
                </a:ln>
                <a:gradFill>
                  <a:gsLst>
                    <a:gs pos="62000">
                      <a:srgbClr val="FEF688"/>
                    </a:gs>
                    <a:gs pos="42000">
                      <a:srgbClr val="F0C86C"/>
                    </a:gs>
                    <a:gs pos="18000">
                      <a:srgbClr val="FEFFC7"/>
                    </a:gs>
                    <a:gs pos="90000">
                      <a:srgbClr val="E7C269"/>
                    </a:gs>
                  </a:gsLst>
                  <a:lin ang="13500000" scaled="1"/>
                </a:gradFill>
                <a:effectLst>
                  <a:outerShdw dist="63500" dir="5400000" algn="t" rotWithShape="0">
                    <a:srgbClr val="692E02"/>
                  </a:outerShdw>
                </a:effectLst>
                <a:latin typeface="汉仪中隶书简" panose="02010600000101010101" charset="-122"/>
                <a:ea typeface="汉仪中隶书简" panose="02010600000101010101" charset="-122"/>
              </a:rPr>
              <a:t>问鼎六月绽光芒</a:t>
            </a:r>
            <a:endParaRPr lang="zh-CN" altLang="en-US" sz="6600" b="1">
              <a:ln w="12700">
                <a:gradFill>
                  <a:gsLst>
                    <a:gs pos="0">
                      <a:srgbClr val="692E02"/>
                    </a:gs>
                    <a:gs pos="33000">
                      <a:srgbClr val="FFDA79"/>
                    </a:gs>
                    <a:gs pos="85000">
                      <a:srgbClr val="FEF688"/>
                    </a:gs>
                    <a:gs pos="60000">
                      <a:srgbClr val="E7C269"/>
                    </a:gs>
                  </a:gsLst>
                  <a:lin ang="5400000" scaled="1"/>
                </a:gradFill>
                <a:bevel/>
              </a:ln>
              <a:gradFill>
                <a:gsLst>
                  <a:gs pos="62000">
                    <a:srgbClr val="FEF688"/>
                  </a:gs>
                  <a:gs pos="42000">
                    <a:srgbClr val="F0C86C"/>
                  </a:gs>
                  <a:gs pos="18000">
                    <a:srgbClr val="FEFFC7"/>
                  </a:gs>
                  <a:gs pos="90000">
                    <a:srgbClr val="E7C269"/>
                  </a:gs>
                </a:gsLst>
                <a:lin ang="13500000" scaled="1"/>
              </a:gradFill>
              <a:effectLst>
                <a:outerShdw dist="63500" dir="5400000" algn="t" rotWithShape="0">
                  <a:srgbClr val="692E02"/>
                </a:outerShdw>
              </a:effectLst>
              <a:latin typeface="汉仪中隶书简" panose="02010600000101010101" charset="-122"/>
              <a:ea typeface="汉仪中隶书简" panose="02010600000101010101" charset="-122"/>
            </a:endParaRPr>
          </a:p>
        </p:txBody>
      </p:sp>
      <p:pic>
        <p:nvPicPr>
          <p:cNvPr id="5" name="背景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0" y="5659755"/>
            <a:ext cx="8255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053715" y="2539365"/>
            <a:ext cx="6325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家长代表发言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96946" y="4080446"/>
            <a:ext cx="5198108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CEFBA"/>
                </a:solidFill>
                <a:effectLst>
                  <a:glow rad="101600">
                    <a:schemeClr val="bg1">
                      <a:alpha val="70000"/>
                    </a:schemeClr>
                  </a:glow>
                </a:effectLst>
                <a:cs typeface="+mn-ea"/>
                <a:sym typeface="+mn-lt"/>
              </a:rPr>
              <a:t>THREE</a:t>
            </a:r>
            <a:endParaRPr lang="zh-CN" altLang="en-US" sz="7200" b="1" dirty="0">
              <a:solidFill>
                <a:srgbClr val="FCEFBA"/>
              </a:solidFill>
              <a:effectLst>
                <a:glow rad="101600">
                  <a:schemeClr val="bg1">
                    <a:alpha val="7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214563" y="1887994"/>
            <a:ext cx="1550426" cy="23956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77360" y="2266950"/>
            <a:ext cx="58635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我们的三年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pic>
        <p:nvPicPr>
          <p:cNvPr id="4" name="图片 3" descr="校标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  <p:pic>
        <p:nvPicPr>
          <p:cNvPr id="3" name="2593_170946469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1805" y="599440"/>
            <a:ext cx="11514455" cy="602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84855" y="2268220"/>
            <a:ext cx="58635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班主任寄语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188" y="3913377"/>
            <a:ext cx="5401524" cy="2944623"/>
          </a:xfrm>
          <a:prstGeom prst="rect">
            <a:avLst/>
          </a:prstGeom>
        </p:spPr>
      </p:pic>
      <p:pic>
        <p:nvPicPr>
          <p:cNvPr id="6" name="图片 5" descr="校标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73275" y="2268220"/>
            <a:ext cx="78143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班级个性化</a:t>
            </a:r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宣言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56734" y="1382943"/>
            <a:ext cx="11077681" cy="5015865"/>
          </a:xfrm>
          <a:prstGeom prst="rect">
            <a:avLst/>
          </a:prstGeom>
          <a:solidFill>
            <a:srgbClr val="C00000">
              <a:alpha val="31000"/>
            </a:srgbClr>
          </a:solidFill>
        </p:spPr>
        <p:txBody>
          <a:bodyPr wrap="square">
            <a:spAutoFit/>
          </a:bodyPr>
          <a:lstStyle/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我是奔牛初中的学生，我们以青春的名义宣誓</a:t>
            </a:r>
            <a:r>
              <a:rPr lang="zh-CN"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，</a:t>
            </a: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不负父母的望盼，不负恩师的厚望，在百日的战场上，我们将无悔于青春，无悔于理想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奋斗一百天，让汗水从今天点亮青春的光芒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奋斗一百天，让飞翔的梦在六月张开翅膀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奋斗一百天，让</a:t>
            </a:r>
            <a:r>
              <a:rPr lang="zh-CN"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未来</a:t>
            </a: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的歌声在六月唱响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我将唤醒所有的潜能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我将凝聚全部的力量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将拼搏进行到底！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将初三进行到底！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将中考进行到底！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坚持到底，永不放奔！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 indent="720090" algn="ctr" fontAlgn="auto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dirty="0">
                <a:solidFill>
                  <a:schemeClr val="bg1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坚持到底，永不放弃！</a:t>
            </a:r>
            <a:endParaRPr sz="2800" b="1" dirty="0">
              <a:solidFill>
                <a:schemeClr val="bg1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4413250" cy="522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61490" y="599440"/>
            <a:ext cx="8496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91845" algn="l">
              <a:spcAft>
                <a:spcPts val="1200"/>
              </a:spcAft>
              <a:buClrTx/>
              <a:buSzTx/>
              <a:buNone/>
            </a:pPr>
            <a:r>
              <a:rPr sz="4000" b="1" dirty="0">
                <a:solidFill>
                  <a:srgbClr val="FFC000"/>
                </a:solidFill>
                <a:effectLst>
                  <a:outerShdw blurRad="50800" dist="38100" dir="5400000" algn="ctr" rotWithShape="0">
                    <a:srgbClr val="000000"/>
                  </a:outerShdw>
                </a:effectLst>
                <a:latin typeface="Lantinghei SC Demibold" panose="02000000000000000000" charset="-122"/>
                <a:ea typeface="Lantinghei SC Demibold" panose="02000000000000000000" charset="-122"/>
                <a:cs typeface="+mn-ea"/>
              </a:rPr>
              <a:t>中考百日冲刺大会学生宣誓誓词</a:t>
            </a:r>
            <a:endParaRPr sz="4000" b="1" dirty="0">
              <a:solidFill>
                <a:srgbClr val="FFC000"/>
              </a:solidFill>
              <a:effectLst>
                <a:outerShdw blurRad="50800" dist="38100" dir="5400000" algn="ctr" rotWithShape="0">
                  <a:srgbClr val="000000"/>
                </a:outerShdw>
              </a:effectLst>
              <a:latin typeface="Lantinghei SC Demibold" panose="02000000000000000000" charset="-122"/>
              <a:ea typeface="Lantinghei SC Demibold" panose="02000000000000000000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96946" y="4080446"/>
            <a:ext cx="5198108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CEFBA"/>
                </a:solidFill>
                <a:effectLst>
                  <a:glow rad="101600">
                    <a:schemeClr val="bg1">
                      <a:alpha val="70000"/>
                    </a:schemeClr>
                  </a:glow>
                </a:effectLst>
                <a:cs typeface="+mn-ea"/>
                <a:sym typeface="+mn-lt"/>
              </a:rPr>
              <a:t>FOUR</a:t>
            </a:r>
            <a:endParaRPr lang="zh-CN" altLang="en-US" sz="7200" b="1" dirty="0">
              <a:solidFill>
                <a:srgbClr val="FCEFBA"/>
              </a:solidFill>
              <a:effectLst>
                <a:glow rad="101600">
                  <a:schemeClr val="bg1">
                    <a:alpha val="7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221706" y="1785695"/>
            <a:ext cx="1574990" cy="243364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277429" y="2267034"/>
            <a:ext cx="505510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校长寄语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908935" y="3768725"/>
            <a:ext cx="5786120" cy="15684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FCEFBA"/>
                </a:solidFill>
                <a:effectLst>
                  <a:glow rad="101600">
                    <a:schemeClr val="bg1">
                      <a:alpha val="70000"/>
                    </a:schemeClr>
                  </a:glow>
                </a:effectLst>
                <a:cs typeface="+mn-ea"/>
                <a:sym typeface="+mn-lt"/>
              </a:rPr>
              <a:t>THANKS</a:t>
            </a:r>
            <a:endParaRPr lang="en-US" altLang="zh-CN" sz="9600" b="1" dirty="0">
              <a:solidFill>
                <a:srgbClr val="FCEFBA"/>
              </a:solidFill>
              <a:effectLst>
                <a:glow rad="101600">
                  <a:schemeClr val="bg1">
                    <a:alpha val="7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689" y="4325185"/>
            <a:ext cx="4127597" cy="281427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954973" y="1698625"/>
            <a:ext cx="628205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flat" dir="t">
                <a:rot lat="0" lon="0" rev="0"/>
              </a:lightRig>
            </a:scene3d>
            <a:sp3d extrusionH="292100" prstMaterial="plastic">
              <a:extrusionClr>
                <a:srgbClr val="FE8E7F"/>
              </a:extrusionClr>
              <a:contourClr>
                <a:srgbClr val="8CAD6C"/>
              </a:contourClr>
            </a:sp3d>
          </a:bodyPr>
          <a:p>
            <a:pPr algn="ctr"/>
            <a:r>
              <a:rPr lang="zh-CN" altLang="en-US" sz="9600" b="1">
                <a:ln w="12700">
                  <a:gradFill>
                    <a:gsLst>
                      <a:gs pos="0">
                        <a:srgbClr val="692E02"/>
                      </a:gs>
                      <a:gs pos="33000">
                        <a:srgbClr val="FFDA79"/>
                      </a:gs>
                      <a:gs pos="85000">
                        <a:srgbClr val="FEF688"/>
                      </a:gs>
                      <a:gs pos="60000">
                        <a:srgbClr val="E7C269"/>
                      </a:gs>
                    </a:gsLst>
                    <a:lin ang="5400000" scaled="1"/>
                  </a:gradFill>
                  <a:bevel/>
                </a:ln>
                <a:gradFill>
                  <a:gsLst>
                    <a:gs pos="62000">
                      <a:srgbClr val="FEF688"/>
                    </a:gs>
                    <a:gs pos="42000">
                      <a:srgbClr val="F0C86C"/>
                    </a:gs>
                    <a:gs pos="18000">
                      <a:srgbClr val="FEFFC7"/>
                    </a:gs>
                    <a:gs pos="90000">
                      <a:srgbClr val="E7C269"/>
                    </a:gs>
                  </a:gsLst>
                  <a:lin ang="13500000" scaled="1"/>
                </a:gradFill>
                <a:effectLst>
                  <a:outerShdw dist="63500" dir="5400000" algn="t" rotWithShape="0">
                    <a:srgbClr val="692E02"/>
                  </a:outerShdw>
                </a:effectLst>
                <a:latin typeface="汉仪中隶书简" panose="02010600000101010101" charset="-122"/>
                <a:ea typeface="汉仪中隶书简" panose="02010600000101010101" charset="-122"/>
              </a:rPr>
              <a:t>谢谢大家！</a:t>
            </a:r>
            <a:endParaRPr lang="zh-CN" altLang="en-US" sz="9600" b="1">
              <a:ln w="12700">
                <a:gradFill>
                  <a:gsLst>
                    <a:gs pos="0">
                      <a:srgbClr val="692E02"/>
                    </a:gs>
                    <a:gs pos="33000">
                      <a:srgbClr val="FFDA79"/>
                    </a:gs>
                    <a:gs pos="85000">
                      <a:srgbClr val="FEF688"/>
                    </a:gs>
                    <a:gs pos="60000">
                      <a:srgbClr val="E7C269"/>
                    </a:gs>
                  </a:gsLst>
                  <a:lin ang="5400000" scaled="1"/>
                </a:gradFill>
                <a:bevel/>
              </a:ln>
              <a:gradFill>
                <a:gsLst>
                  <a:gs pos="62000">
                    <a:srgbClr val="FEF688"/>
                  </a:gs>
                  <a:gs pos="42000">
                    <a:srgbClr val="F0C86C"/>
                  </a:gs>
                  <a:gs pos="18000">
                    <a:srgbClr val="FEFFC7"/>
                  </a:gs>
                  <a:gs pos="90000">
                    <a:srgbClr val="E7C269"/>
                  </a:gs>
                </a:gsLst>
                <a:lin ang="13500000" scaled="1"/>
              </a:gradFill>
              <a:effectLst>
                <a:outerShdw dist="63500" dir="5400000" algn="t" rotWithShape="0">
                  <a:srgbClr val="692E02"/>
                </a:outerShdw>
              </a:effectLst>
              <a:latin typeface="汉仪中隶书简" panose="02010600000101010101" charset="-122"/>
              <a:ea typeface="汉仪中隶书简" panose="02010600000101010101" charset="-122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62990"/>
            <a:ext cx="12192000" cy="378340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9706827" y="340248"/>
            <a:ext cx="2588009" cy="15078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1253" y="1271902"/>
            <a:ext cx="97065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★  奋斗</a:t>
            </a:r>
            <a:r>
              <a:rPr lang="zh-CN" altLang="en-US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一百天</a:t>
            </a:r>
            <a:endParaRPr lang="en-US" altLang="zh-CN" sz="48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  <a:p>
            <a:r>
              <a:rPr lang="en-US" altLang="zh-CN" sz="4800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</a:t>
            </a:r>
            <a:r>
              <a:rPr lang="en-US" altLang="zh-CN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    </a:t>
            </a:r>
            <a:r>
              <a:rPr lang="zh-CN" altLang="en-US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让飞翔的梦想在六月张开翅膀！</a:t>
            </a:r>
            <a:endParaRPr lang="zh-CN" altLang="en-US" sz="4800" dirty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13163" y="3183334"/>
            <a:ext cx="84753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★  奋斗</a:t>
            </a:r>
            <a:r>
              <a:rPr lang="zh-CN" altLang="en-US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一百天</a:t>
            </a:r>
            <a:endParaRPr lang="en-US" altLang="zh-CN" sz="48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  <a:p>
            <a:r>
              <a:rPr lang="en-US" altLang="zh-CN" sz="4800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</a:t>
            </a:r>
            <a:r>
              <a:rPr lang="en-US" altLang="zh-CN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    </a:t>
            </a:r>
            <a:r>
              <a:rPr lang="zh-CN" altLang="en-US" sz="48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让雄心与智慧在六月闪光！</a:t>
            </a:r>
            <a:endParaRPr lang="zh-CN" altLang="en-US" sz="4800" dirty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9" b="89948" l="10000" r="90000"/>
                    </a14:imgEffect>
                  </a14:imgLayer>
                </a14:imgProps>
              </a:ext>
            </a:extLst>
          </a:blip>
          <a:srcRect l="12725" r="17015" b="15538"/>
          <a:stretch>
            <a:fillRect/>
          </a:stretch>
        </p:blipFill>
        <p:spPr>
          <a:xfrm>
            <a:off x="4681771" y="4891151"/>
            <a:ext cx="2923445" cy="2097843"/>
          </a:xfrm>
          <a:prstGeom prst="rect">
            <a:avLst/>
          </a:prstGeom>
        </p:spPr>
      </p:pic>
      <p:pic>
        <p:nvPicPr>
          <p:cNvPr id="4" name="国歌-义勇军进行曲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4680" y="5833110"/>
            <a:ext cx="825500" cy="825500"/>
          </a:xfrm>
          <a:prstGeom prst="rect">
            <a:avLst/>
          </a:prstGeom>
        </p:spPr>
      </p:pic>
      <p:pic>
        <p:nvPicPr>
          <p:cNvPr id="6" name="图片 5" descr="校标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96946" y="4080446"/>
            <a:ext cx="5198108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CEFBA"/>
                </a:solidFill>
                <a:effectLst>
                  <a:glow rad="101600">
                    <a:schemeClr val="bg1">
                      <a:alpha val="70000"/>
                    </a:schemeClr>
                  </a:glow>
                </a:effectLst>
                <a:cs typeface="+mn-ea"/>
                <a:sym typeface="+mn-lt"/>
              </a:rPr>
              <a:t>ONE</a:t>
            </a:r>
            <a:endParaRPr lang="zh-CN" altLang="en-US" sz="7200" b="1" dirty="0">
              <a:solidFill>
                <a:srgbClr val="FCEFBA"/>
              </a:solidFill>
              <a:effectLst>
                <a:glow rad="101600">
                  <a:schemeClr val="bg1">
                    <a:alpha val="7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453531" y="2068646"/>
            <a:ext cx="1043415" cy="196495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77360" y="2201545"/>
            <a:ext cx="6833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优秀学生表彰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431945" y="311070"/>
            <a:ext cx="3111648" cy="1812984"/>
          </a:xfrm>
          <a:prstGeom prst="rect">
            <a:avLst/>
          </a:prstGeom>
        </p:spPr>
      </p:pic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8495" y="132407"/>
            <a:ext cx="293116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5400" b="1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★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金牛奖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lt"/>
              <a:cs typeface="+mj-lt"/>
              <a:sym typeface="+mn-lt"/>
            </a:endParaRPr>
          </a:p>
        </p:txBody>
      </p:sp>
      <p:pic>
        <p:nvPicPr>
          <p:cNvPr id="9" name="图片 8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89824" y="5272758"/>
            <a:ext cx="3119755" cy="1873250"/>
          </a:xfrm>
          <a:prstGeom prst="rect">
            <a:avLst/>
          </a:prstGeom>
        </p:spPr>
      </p:pic>
      <p:pic>
        <p:nvPicPr>
          <p:cNvPr id="10" name="图片 9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76712" y="5272758"/>
            <a:ext cx="3119755" cy="187325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658495" y="1472565"/>
            <a:ext cx="11224895" cy="3307080"/>
          </a:xfrm>
          <a:prstGeom prst="rect">
            <a:avLst/>
          </a:prstGeom>
          <a:solidFill>
            <a:schemeClr val="accent4">
              <a:lumMod val="20000"/>
              <a:lumOff val="80000"/>
              <a:alpha val="39000"/>
            </a:schemeClr>
          </a:solidFill>
        </p:spPr>
        <p:txBody>
          <a:bodyPr wrap="square">
            <a:noAutofit/>
          </a:bodyPr>
          <a:p>
            <a:pPr>
              <a:spcAft>
                <a:spcPts val="1200"/>
              </a:spcAft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黄姿羽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杨镓轩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刘协东 谢天翊 李晨蕾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韩雨泽 谢子安 李怡婷 万可心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林博锐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>
              <a:spcAft>
                <a:spcPts val="1200"/>
              </a:spcAft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王睿健 王艺烨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罗致远 吴子瑞 韦贞廷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>
              <a:spcAft>
                <a:spcPts val="1200"/>
              </a:spcAft>
            </a:pP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3" name="颁奖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1240" y="6032500"/>
            <a:ext cx="825500" cy="82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58495" y="132407"/>
            <a:ext cx="293116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5400" b="1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★银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牛奖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lt"/>
              <a:cs typeface="+mj-lt"/>
              <a:sym typeface="+mn-lt"/>
            </a:endParaRPr>
          </a:p>
        </p:txBody>
      </p:sp>
      <p:pic>
        <p:nvPicPr>
          <p:cNvPr id="9" name="图片 8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89824" y="5272758"/>
            <a:ext cx="3119755" cy="1873250"/>
          </a:xfrm>
          <a:prstGeom prst="rect">
            <a:avLst/>
          </a:prstGeom>
        </p:spPr>
      </p:pic>
      <p:pic>
        <p:nvPicPr>
          <p:cNvPr id="10" name="图片 9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76712" y="5272758"/>
            <a:ext cx="3119755" cy="187325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83235" y="1377315"/>
            <a:ext cx="11570970" cy="3895725"/>
          </a:xfrm>
          <a:prstGeom prst="rect">
            <a:avLst/>
          </a:prstGeom>
          <a:solidFill>
            <a:schemeClr val="accent4">
              <a:lumMod val="20000"/>
              <a:lumOff val="80000"/>
              <a:alpha val="39000"/>
            </a:schemeClr>
          </a:solidFill>
        </p:spPr>
        <p:txBody>
          <a:bodyPr wrap="square">
            <a:noAutofit/>
          </a:bodyPr>
          <a:p>
            <a:pPr>
              <a:spcAft>
                <a:spcPts val="1200"/>
              </a:spcAft>
            </a:pP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张钟匀 邓庆秀 杨佳敏 陈毅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蒋雨彤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樊福权 徐敬雅 于可欣 戴威 章芷轩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谭灏冉 吴金韬 姬子馨 林唯 李雯洁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  <a:p>
            <a:pPr>
              <a:spcAft>
                <a:spcPts val="1200"/>
              </a:spcAft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雷家勇 朱雨桐 姜金晶 张安琪 吴思程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pic>
        <p:nvPicPr>
          <p:cNvPr id="3" name="颁奖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595" y="5796915"/>
            <a:ext cx="825500" cy="82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375350" y="91440"/>
            <a:ext cx="2206869" cy="12858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030" y="-308"/>
            <a:ext cx="293116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5400" b="1" dirty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★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  <a:sym typeface="+mn-lt"/>
              </a:rPr>
              <a:t>铜牛奖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lt"/>
              <a:cs typeface="+mj-lt"/>
              <a:sym typeface="+mn-lt"/>
            </a:endParaRPr>
          </a:p>
        </p:txBody>
      </p:sp>
      <p:pic>
        <p:nvPicPr>
          <p:cNvPr id="9" name="图片 8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89824" y="5272758"/>
            <a:ext cx="3119755" cy="1873250"/>
          </a:xfrm>
          <a:prstGeom prst="rect">
            <a:avLst/>
          </a:prstGeom>
        </p:spPr>
      </p:pic>
      <p:pic>
        <p:nvPicPr>
          <p:cNvPr id="10" name="图片 9" descr="sf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76712" y="5272758"/>
            <a:ext cx="3119755" cy="1873250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621030" y="835025"/>
            <a:ext cx="11570970" cy="4876800"/>
          </a:xfrm>
          <a:prstGeom prst="rect">
            <a:avLst/>
          </a:prstGeom>
          <a:solidFill>
            <a:schemeClr val="accent4">
              <a:lumMod val="20000"/>
              <a:lumOff val="80000"/>
              <a:alpha val="39000"/>
            </a:schemeClr>
          </a:solidFill>
        </p:spPr>
        <p:txBody>
          <a:bodyPr wrap="square">
            <a:noAutofit/>
          </a:bodyPr>
          <a:p>
            <a:pPr algn="l">
              <a:spcAft>
                <a:spcPts val="1200"/>
              </a:spcAft>
              <a:buClrTx/>
              <a:buSzTx/>
              <a:buNone/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谢羽涵 孙国锐 郭荣丽 吴晓燕 王思雨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algn="l">
              <a:spcAft>
                <a:spcPts val="1200"/>
              </a:spcAft>
              <a:buClrTx/>
              <a:buSzTx/>
              <a:buNone/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周天佑 胡果 </a:t>
            </a: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康清晨 王瑜煊 </a:t>
            </a: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范锦泰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algn="l">
              <a:spcAft>
                <a:spcPts val="1200"/>
              </a:spcAft>
              <a:buClrTx/>
              <a:buSzTx/>
              <a:buNone/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王颖涵 李鸿轩 张安松 李姿卓 </a:t>
            </a:r>
            <a:r>
              <a:rPr lang="en-US" altLang="zh-CN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</a:t>
            </a: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徐睿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algn="l">
              <a:spcAft>
                <a:spcPts val="1200"/>
              </a:spcAft>
              <a:buClrTx/>
              <a:buSzTx/>
              <a:buNone/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李子娴 杨陆涛 余文静 仇豪霆 张栩琳</a:t>
            </a:r>
            <a:endParaRPr lang="zh-CN" altLang="en-US" sz="5400" b="1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  <a:p>
            <a:pPr algn="l">
              <a:spcAft>
                <a:spcPts val="1200"/>
              </a:spcAft>
              <a:buClrTx/>
              <a:buSzTx/>
              <a:buNone/>
            </a:pPr>
            <a:r>
              <a:rPr lang="zh-CN" altLang="en-US" sz="5400" b="1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胡钧泽 罗心妮 吴镇宇 周春如 张莹琳</a:t>
            </a:r>
            <a:endParaRPr lang="en-US" altLang="zh-CN" sz="54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  <a:cs typeface="+mn-ea"/>
              <a:sym typeface="+mn-ea"/>
            </a:endParaRPr>
          </a:p>
        </p:txBody>
      </p:sp>
      <p:pic>
        <p:nvPicPr>
          <p:cNvPr id="3" name="颁奖音乐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0750" y="5873115"/>
            <a:ext cx="825500" cy="82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566161" y="4080446"/>
            <a:ext cx="5198108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CEFBA"/>
                </a:solidFill>
                <a:effectLst>
                  <a:glow rad="101600">
                    <a:schemeClr val="bg1">
                      <a:alpha val="70000"/>
                    </a:schemeClr>
                  </a:glow>
                </a:effectLst>
                <a:cs typeface="+mn-ea"/>
                <a:sym typeface="+mn-lt"/>
              </a:rPr>
              <a:t>TWO</a:t>
            </a:r>
            <a:endParaRPr lang="zh-CN" altLang="en-US" sz="7200" b="1" dirty="0">
              <a:solidFill>
                <a:srgbClr val="FCEFBA"/>
              </a:solidFill>
              <a:effectLst>
                <a:glow rad="101600">
                  <a:schemeClr val="bg1">
                    <a:alpha val="70000"/>
                  </a:schemeClr>
                </a:glow>
              </a:effectLst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264521" y="1887994"/>
            <a:ext cx="1500468" cy="23184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254569" y="2539449"/>
            <a:ext cx="505510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代表发言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500" y="2539365"/>
            <a:ext cx="6325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学生代表发言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3074593"/>
            <a:ext cx="12192000" cy="37834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277429" y="4600617"/>
            <a:ext cx="3117552" cy="19324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693765" y="484373"/>
            <a:ext cx="2588009" cy="1507889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984500" y="2539365"/>
            <a:ext cx="6325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8000" dirty="0" smtClean="0">
                <a:gradFill>
                  <a:gsLst>
                    <a:gs pos="0">
                      <a:srgbClr val="FAECAA"/>
                    </a:gs>
                    <a:gs pos="100000">
                      <a:srgbClr val="FABD65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ea"/>
                <a:sym typeface="+mn-lt"/>
              </a:rPr>
              <a:t>教师代表发言</a:t>
            </a:r>
            <a:endParaRPr lang="zh-CN" altLang="en-US" sz="8000" dirty="0" smtClean="0">
              <a:gradFill>
                <a:gsLst>
                  <a:gs pos="0">
                    <a:srgbClr val="FAECAA"/>
                  </a:gs>
                  <a:gs pos="100000">
                    <a:srgbClr val="FABD65"/>
                  </a:gs>
                </a:gsLst>
                <a:lin ang="5400000" scaled="1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图片 5" descr="校标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5059680" cy="59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PP_MARK_KEY" val="cd20e70c-c47c-49c2-8333-db9f657e8652"/>
  <p:tag name="COMMONDATA" val="eyJoZGlkIjoiNDc1MjdlNzNmZGUxMzJlZTI1ZjAzMWU4N2VhNjc3ODg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5bq1q4h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WPS 演示</Application>
  <PresentationFormat>宽屏</PresentationFormat>
  <Paragraphs>77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等线</vt:lpstr>
      <vt:lpstr>汉仪中隶书简</vt:lpstr>
      <vt:lpstr>宋体-简</vt:lpstr>
      <vt:lpstr>华文行楷</vt:lpstr>
      <vt:lpstr>行楷-简</vt:lpstr>
      <vt:lpstr>微软雅黑</vt:lpstr>
      <vt:lpstr>汉仪旗黑</vt:lpstr>
      <vt:lpstr>楷体</vt:lpstr>
      <vt:lpstr>汉仪楷体KW</vt:lpstr>
      <vt:lpstr>Lantinghei SC Demibold</vt:lpstr>
      <vt:lpstr>宋体</vt:lpstr>
      <vt:lpstr>Arial Unicode MS</vt:lpstr>
      <vt:lpstr>Calibri</vt:lpstr>
      <vt:lpstr>Helvetica Neue</vt:lpstr>
      <vt:lpstr>汉仪书宋二KW</vt:lpstr>
      <vt:lpstr>汉仪中等线KW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梦想起航</dc:title>
  <dc:creator>第一PPT</dc:creator>
  <cp:keywords>www.1ppt.com</cp:keywords>
  <dc:description>www.1ppt.com</dc:description>
  <cp:lastModifiedBy>Akira</cp:lastModifiedBy>
  <cp:revision>113</cp:revision>
  <dcterms:created xsi:type="dcterms:W3CDTF">2024-03-04T10:39:31Z</dcterms:created>
  <dcterms:modified xsi:type="dcterms:W3CDTF">2024-03-04T10:39:31Z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86E67FF44BD849A384F1145E9B574665</vt:lpwstr>
  </property>
  <property fmtid="{D5CDD505-2E9C-101B-9397-08002B2CF9AE}" pid="3" name="KSOProductBuildVer">
    <vt:lpwstr>2052-6.4.0.8550</vt:lpwstr>
  </property>
</Properties>
</file>