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7" r:id="rId3"/>
    <p:sldId id="288" r:id="rId4"/>
    <p:sldId id="289" r:id="rId5"/>
    <p:sldId id="290" r:id="rId6"/>
    <p:sldId id="291" r:id="rId7"/>
    <p:sldId id="296" r:id="rId8"/>
    <p:sldId id="301" r:id="rId9"/>
    <p:sldId id="292" r:id="rId10"/>
    <p:sldId id="293" r:id="rId11"/>
    <p:sldId id="306" r:id="rId12"/>
    <p:sldId id="294" r:id="rId13"/>
    <p:sldId id="295" r:id="rId14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8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22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microsoft.com/office/2007/relationships/media" Target="../media/media14.mp4"/><Relationship Id="rId7" Type="http://schemas.openxmlformats.org/officeDocument/2006/relationships/video" Target="../media/media14.mp4"/><Relationship Id="rId6" Type="http://schemas.openxmlformats.org/officeDocument/2006/relationships/tags" Target="../tags/tag19.xml"/><Relationship Id="rId5" Type="http://schemas.openxmlformats.org/officeDocument/2006/relationships/image" Target="../media/image5.png"/><Relationship Id="rId4" Type="http://schemas.microsoft.com/office/2007/relationships/media" Target="../media/media13.mp3"/><Relationship Id="rId3" Type="http://schemas.openxmlformats.org/officeDocument/2006/relationships/audio" Target="../media/media13.mp3"/><Relationship Id="rId2" Type="http://schemas.openxmlformats.org/officeDocument/2006/relationships/tags" Target="../tags/tag18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media" Target="../media/media15.mp3"/><Relationship Id="rId3" Type="http://schemas.openxmlformats.org/officeDocument/2006/relationships/audio" Target="../media/media15.mp3"/><Relationship Id="rId2" Type="http://schemas.openxmlformats.org/officeDocument/2006/relationships/image" Target="../media/image28.png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7.png"/><Relationship Id="rId3" Type="http://schemas.openxmlformats.org/officeDocument/2006/relationships/tags" Target="../tags/tag2.xml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.png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tags" Target="../tags/tag4.xml"/><Relationship Id="rId4" Type="http://schemas.openxmlformats.org/officeDocument/2006/relationships/image" Target="../media/image10.png"/><Relationship Id="rId3" Type="http://schemas.openxmlformats.org/officeDocument/2006/relationships/tags" Target="../tags/tag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media5.mp3"/><Relationship Id="rId8" Type="http://schemas.openxmlformats.org/officeDocument/2006/relationships/image" Target="../media/image5.png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10.png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1.wav"/><Relationship Id="rId10" Type="http://schemas.microsoft.com/office/2007/relationships/media" Target="../media/media5.mp3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.png"/><Relationship Id="rId7" Type="http://schemas.microsoft.com/office/2007/relationships/media" Target="../media/media6.mp3"/><Relationship Id="rId6" Type="http://schemas.openxmlformats.org/officeDocument/2006/relationships/audio" Target="../media/media6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8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2.wav"/><Relationship Id="rId7" Type="http://schemas.openxmlformats.org/officeDocument/2006/relationships/image" Target="../media/image5.png"/><Relationship Id="rId6" Type="http://schemas.microsoft.com/office/2007/relationships/media" Target="../media/media7.mp3"/><Relationship Id="rId5" Type="http://schemas.openxmlformats.org/officeDocument/2006/relationships/audio" Target="../media/media7.mp3"/><Relationship Id="rId4" Type="http://schemas.openxmlformats.org/officeDocument/2006/relationships/tags" Target="../tags/tag10.xml"/><Relationship Id="rId3" Type="http://schemas.openxmlformats.org/officeDocument/2006/relationships/image" Target="../media/image10.png"/><Relationship Id="rId2" Type="http://schemas.openxmlformats.org/officeDocument/2006/relationships/tags" Target="../tags/tag9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media8.mp3"/><Relationship Id="rId8" Type="http://schemas.openxmlformats.org/officeDocument/2006/relationships/image" Target="../media/image11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5" Type="http://schemas.openxmlformats.org/officeDocument/2006/relationships/slideLayout" Target="../slideLayouts/slideLayout2.xml"/><Relationship Id="rId14" Type="http://schemas.microsoft.com/office/2007/relationships/media" Target="../media/media9.mp3"/><Relationship Id="rId13" Type="http://schemas.openxmlformats.org/officeDocument/2006/relationships/audio" Target="../media/media9.mp3"/><Relationship Id="rId12" Type="http://schemas.openxmlformats.org/officeDocument/2006/relationships/tags" Target="../tags/tag11.xml"/><Relationship Id="rId11" Type="http://schemas.openxmlformats.org/officeDocument/2006/relationships/image" Target="../media/image5.png"/><Relationship Id="rId10" Type="http://schemas.microsoft.com/office/2007/relationships/media" Target="../media/media8.mp3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media10.mp3"/><Relationship Id="rId8" Type="http://schemas.openxmlformats.org/officeDocument/2006/relationships/image" Target="../media/image23.png"/><Relationship Id="rId7" Type="http://schemas.openxmlformats.org/officeDocument/2006/relationships/tags" Target="../tags/tag15.xml"/><Relationship Id="rId6" Type="http://schemas.openxmlformats.org/officeDocument/2006/relationships/image" Target="../media/image22.png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10.png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3.wav"/><Relationship Id="rId11" Type="http://schemas.openxmlformats.org/officeDocument/2006/relationships/image" Target="../media/image5.png"/><Relationship Id="rId10" Type="http://schemas.microsoft.com/office/2007/relationships/media" Target="../media/media10.mp3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media12.mp3"/><Relationship Id="rId8" Type="http://schemas.openxmlformats.org/officeDocument/2006/relationships/image" Target="../media/image5.png"/><Relationship Id="rId7" Type="http://schemas.microsoft.com/office/2007/relationships/media" Target="../media/media11.mp3"/><Relationship Id="rId6" Type="http://schemas.openxmlformats.org/officeDocument/2006/relationships/audio" Target="../media/media11.mp3"/><Relationship Id="rId5" Type="http://schemas.openxmlformats.org/officeDocument/2006/relationships/tags" Target="../tags/tag17.xml"/><Relationship Id="rId4" Type="http://schemas.openxmlformats.org/officeDocument/2006/relationships/image" Target="../media/image24.png"/><Relationship Id="rId3" Type="http://schemas.openxmlformats.org/officeDocument/2006/relationships/image" Target="../media/image22.png"/><Relationship Id="rId2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10" Type="http://schemas.microsoft.com/office/2007/relationships/media" Target="../media/media12.mp3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!!bg" descr="zm-sd-bj%2Fhwm20240910ab53dcb12b708a79p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0"/>
            <a:ext cx="12192000" cy="6853555"/>
          </a:xfrm>
          <a:prstGeom prst="rect">
            <a:avLst/>
          </a:prstGeom>
          <a:effectLst>
            <a:softEdge rad="9398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265" y="2089785"/>
            <a:ext cx="7347585" cy="2677795"/>
          </a:xfrm>
          <a:prstGeom prst="rect">
            <a:avLst/>
          </a:prstGeom>
          <a:effectLst>
            <a:glow rad="381000">
              <a:srgbClr val="92D050">
                <a:alpha val="30000"/>
              </a:srgbClr>
            </a:glow>
          </a:effectLst>
        </p:spPr>
      </p:pic>
      <p:pic>
        <p:nvPicPr>
          <p:cNvPr id="6" name="战鼓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201.000000" end="12202.000000"/>
                  <p14:fade out="10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5210" y="-477520"/>
            <a:ext cx="353695" cy="35369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9" presetClass="entr" presetSubtype="0" ac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1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电费单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1365" y="115570"/>
            <a:ext cx="514159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!!图片 1"/>
          <p:cNvPicPr/>
          <p:nvPr/>
        </p:nvPicPr>
        <p:blipFill>
          <a:blip r:embed="rId1"/>
          <a:srcRect l="10741" t="5556" r="10741"/>
        </p:blipFill>
        <p:spPr>
          <a:xfrm>
            <a:off x="139700" y="3327400"/>
            <a:ext cx="2934335" cy="3530600"/>
          </a:xfrm>
          <a:prstGeom prst="rect">
            <a:avLst/>
          </a:prstGeom>
          <a:effectLst>
            <a:outerShdw blurRad="762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sp>
        <p:nvSpPr>
          <p:cNvPr id="60" name="圆角矩形标注 59"/>
          <p:cNvSpPr/>
          <p:nvPr>
            <p:custDataLst>
              <p:tags r:id="rId2"/>
            </p:custDataLst>
          </p:nvPr>
        </p:nvSpPr>
        <p:spPr>
          <a:xfrm>
            <a:off x="458470" y="541655"/>
            <a:ext cx="2974340" cy="2722245"/>
          </a:xfrm>
          <a:prstGeom prst="wedgeRoundRectCallout">
            <a:avLst>
              <a:gd name="adj1" fmla="val 10845"/>
              <a:gd name="adj2" fmla="val 66421"/>
              <a:gd name="adj3" fmla="val 16667"/>
            </a:avLst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10000"/>
              </a:lnSpc>
            </a:pP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嗯，我知道如何连接电能表！电流具有电能，那么电能表的连接形式就该和电流表一样串联在电路中，嗯</a:t>
            </a:r>
            <a:r>
              <a:rPr lang="en-US" altLang="zh-CN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...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准确的说应该串联在干路上！</a:t>
            </a:r>
            <a:endParaRPr lang="zh-CN" altLang="en-US" b="1" spc="300" dirty="0">
              <a:solidFill>
                <a:schemeClr val="tx1"/>
              </a:solidFill>
              <a:effectLst>
                <a:glow rad="127000">
                  <a:schemeClr val="tx1">
                    <a:alpha val="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3" name="2月21日(8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320" y="-753745"/>
            <a:ext cx="619125" cy="61912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496310" y="1125220"/>
            <a:ext cx="8180070" cy="4845050"/>
            <a:chOff x="5586" y="832"/>
            <a:chExt cx="12882" cy="7630"/>
          </a:xfrm>
        </p:grpSpPr>
        <p:sp>
          <p:nvSpPr>
            <p:cNvPr id="32" name="圆角矩形 31"/>
            <p:cNvSpPr/>
            <p:nvPr>
              <p:custDataLst>
                <p:tags r:id="rId6"/>
              </p:custDataLst>
            </p:nvPr>
          </p:nvSpPr>
          <p:spPr>
            <a:xfrm>
              <a:off x="5586" y="832"/>
              <a:ext cx="12882" cy="7631"/>
            </a:xfrm>
            <a:prstGeom prst="roundRect">
              <a:avLst>
                <a:gd name="adj" fmla="val 6299"/>
              </a:avLst>
            </a:prstGeom>
            <a:solidFill>
              <a:schemeClr val="tx1">
                <a:lumMod val="95000"/>
                <a:lumOff val="5000"/>
                <a:alpha val="3000"/>
              </a:schemeClr>
            </a:solidFill>
            <a:ln w="38100">
              <a:solidFill>
                <a:schemeClr val="bg1"/>
              </a:solidFill>
              <a:prstDash val="dash"/>
            </a:ln>
            <a:effectLst>
              <a:glow rad="101600">
                <a:schemeClr val="tx1">
                  <a:alpha val="21000"/>
                </a:schemeClr>
              </a:glow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marL="0" inden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  <p:pic>
          <p:nvPicPr>
            <p:cNvPr id="4" name="下载">
              <a:hlinkClick r:id="" action="ppaction://media"/>
            </p:cNvPr>
            <p:cNvPicPr/>
            <p:nvPr>
              <a:videoFile r:link="rId7"/>
              <p:extLst>
                <p:ext uri="{DAA4B4D4-6D71-4841-9C94-3DE7FCFB9230}">
                  <p14:media xmlns:p14="http://schemas.microsoft.com/office/powerpoint/2010/main" r:embed="rId8"/>
                </p:ext>
              </p:extLst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5799" y="1123"/>
              <a:ext cx="12545" cy="7057"/>
            </a:xfrm>
            <a:prstGeom prst="rect">
              <a:avLst/>
            </a:prstGeom>
            <a:effectLst>
              <a:softEdge rad="127000"/>
            </a:effectLst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圆角矩形 31"/>
          <p:cNvSpPr/>
          <p:nvPr>
            <p:custDataLst>
              <p:tags r:id="rId1"/>
            </p:custDataLst>
          </p:nvPr>
        </p:nvSpPr>
        <p:spPr>
          <a:xfrm>
            <a:off x="3547110" y="528320"/>
            <a:ext cx="8180070" cy="5784215"/>
          </a:xfrm>
          <a:prstGeom prst="roundRect">
            <a:avLst>
              <a:gd name="adj" fmla="val 6299"/>
            </a:avLst>
          </a:prstGeom>
          <a:solidFill>
            <a:schemeClr val="tx1">
              <a:lumMod val="95000"/>
              <a:lumOff val="5000"/>
              <a:alpha val="3000"/>
            </a:schemeClr>
          </a:solidFill>
          <a:ln w="38100">
            <a:solidFill>
              <a:schemeClr val="bg1"/>
            </a:solidFill>
            <a:prstDash val="dash"/>
          </a:ln>
          <a:effectLst>
            <a:glow rad="101600">
              <a:schemeClr val="tx1">
                <a:alpha val="21000"/>
              </a:schemeClr>
            </a:glow>
            <a:outerShdw blurRad="50800" dist="38100" dir="2700000" algn="tl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一度电，即1千瓦时，是电能的基本单位，其能量足以点亮25瓦电灯40小时或让普通空调运行1.5小时，对维系日常生活与推动经济发展起着不可或缺的作用。为应对能源有限性与环境挑战，节约能源成为全球共识。在我国，实行能耗标识制度，通过直观的蓝白背景彩色标识，向消费者展示产品的能效等级与相关信息，引导其做出环保节能的购买决策。此制度不仅促进了节能技术的创新与市场的普及，还深刻体现了节约能源对人类社会的好处：它能有效缓解能源短缺，降低生活与生产成本，同时减少温室气体排放，对抗气候变化，为后代留下一个更加绿色、可持续的地球。</a:t>
            </a:r>
            <a:endParaRPr sz="2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!!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45" y="1048385"/>
            <a:ext cx="2823845" cy="4692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2月21日(9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8320" y="-71628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2*((1.5-1.5*$)^3-(1.5-1.5*$)^2)*8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60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!!bg" descr="zm-sd-bj%2Fhwm20240910ab53dcb12b708a79p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0"/>
            <a:ext cx="12192000" cy="6853555"/>
          </a:xfrm>
          <a:prstGeom prst="rect">
            <a:avLst/>
          </a:prstGeom>
          <a:effectLst>
            <a:softEdge rad="939800"/>
          </a:effectLst>
        </p:spPr>
      </p:pic>
      <p:pic>
        <p:nvPicPr>
          <p:cNvPr id="2" name="!!图片 1"/>
          <p:cNvPicPr/>
          <p:nvPr/>
        </p:nvPicPr>
        <p:blipFill>
          <a:blip r:embed="rId2"/>
          <a:srcRect l="13065" t="-259" r="11130"/>
        </p:blipFill>
        <p:spPr>
          <a:xfrm>
            <a:off x="153670" y="2822575"/>
            <a:ext cx="3050540" cy="4035425"/>
          </a:xfrm>
          <a:prstGeom prst="rect">
            <a:avLst/>
          </a:prstGeom>
          <a:effectLst>
            <a:outerShdw blurRad="762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sp>
        <p:nvSpPr>
          <p:cNvPr id="60" name="圆角矩形标注 59"/>
          <p:cNvSpPr/>
          <p:nvPr>
            <p:custDataLst>
              <p:tags r:id="rId3"/>
            </p:custDataLst>
          </p:nvPr>
        </p:nvSpPr>
        <p:spPr>
          <a:xfrm>
            <a:off x="457200" y="556895"/>
            <a:ext cx="4136390" cy="2017395"/>
          </a:xfrm>
          <a:prstGeom prst="wedgeRoundRectCallout">
            <a:avLst>
              <a:gd name="adj1" fmla="val 322"/>
              <a:gd name="adj2" fmla="val 75432"/>
              <a:gd name="adj3" fmla="val 16667"/>
            </a:avLst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与母体的战斗已经来到了关键的决战阶段！母体在生物科技方面一直领先于我们，现在甚至开发出了生物怪兽！而我们唯一能与其对抗的便是巨型战斗机器人！而这将面临巨大的能源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挑战！</a:t>
            </a:r>
            <a:endParaRPr lang="zh-CN" altLang="en-US" b="1" spc="300" dirty="0">
              <a:solidFill>
                <a:schemeClr val="tx1"/>
              </a:solidFill>
              <a:effectLst>
                <a:glow rad="127000">
                  <a:schemeClr val="tx1">
                    <a:alpha val="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  <a:srcRect l="5104"/>
        </p:blipFill>
        <p:spPr>
          <a:xfrm flipH="1">
            <a:off x="6440805" y="953770"/>
            <a:ext cx="5525135" cy="5896610"/>
          </a:xfrm>
          <a:prstGeom prst="rect">
            <a:avLst/>
          </a:prstGeom>
          <a:effectLst>
            <a:outerShdw blurRad="1778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2月21日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20" y="-79184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7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2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!!bg" descr="zm-sd-bj%2Fhwm20240916f72744d8a781aa07p"/>
          <p:cNvPicPr>
            <a:picLocks noChangeAspect="1"/>
          </p:cNvPicPr>
          <p:nvPr/>
        </p:nvPicPr>
        <p:blipFill>
          <a:blip r:embed="rId1">
            <a:alphaModFix amt="44000"/>
          </a:blip>
          <a:stretch>
            <a:fillRect/>
          </a:stretch>
        </p:blipFill>
        <p:spPr>
          <a:xfrm>
            <a:off x="0" y="5080"/>
            <a:ext cx="12192000" cy="6852920"/>
          </a:xfrm>
          <a:prstGeom prst="rect">
            <a:avLst/>
          </a:prstGeom>
          <a:effectLst>
            <a:softEdge rad="520700"/>
          </a:effectLst>
        </p:spPr>
      </p:pic>
      <p:pic>
        <p:nvPicPr>
          <p:cNvPr id="3" name="!!图片 1"/>
          <p:cNvPicPr/>
          <p:nvPr/>
        </p:nvPicPr>
        <p:blipFill>
          <a:blip r:embed="rId2"/>
          <a:srcRect l="9444" t="6481" r="11111"/>
        </p:blipFill>
        <p:spPr>
          <a:xfrm>
            <a:off x="0" y="3339465"/>
            <a:ext cx="2999105" cy="3531235"/>
          </a:xfrm>
          <a:prstGeom prst="rect">
            <a:avLst/>
          </a:prstGeom>
          <a:effectLst>
            <a:outerShdw blurRad="762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sp>
        <p:nvSpPr>
          <p:cNvPr id="60" name="圆角矩形标注 59"/>
          <p:cNvSpPr/>
          <p:nvPr>
            <p:custDataLst>
              <p:tags r:id="rId3"/>
            </p:custDataLst>
          </p:nvPr>
        </p:nvSpPr>
        <p:spPr>
          <a:xfrm>
            <a:off x="584200" y="556895"/>
            <a:ext cx="3413125" cy="2397760"/>
          </a:xfrm>
          <a:prstGeom prst="wedgeRoundRectCallout">
            <a:avLst>
              <a:gd name="adj1" fmla="val 322"/>
              <a:gd name="adj2" fmla="val 75432"/>
              <a:gd name="adj3" fmla="val 16667"/>
            </a:avLst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10000"/>
              </a:lnSpc>
            </a:pP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研究部全体同仁请注意，鉴于目前能源紧张的状态不会短时间得以解决，我们必须控制</a:t>
            </a:r>
            <a:r>
              <a:rPr lang="en-US" altLang="zh-CN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b="1" spc="300" dirty="0">
                <a:solidFill>
                  <a:srgbClr val="FF0000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电能</a:t>
            </a:r>
            <a:r>
              <a:rPr lang="en-US" altLang="zh-CN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的使用！请</a:t>
            </a:r>
            <a:r>
              <a:rPr lang="en-US" altLang="zh-CN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A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小组严格对部门用电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情况进行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监控！</a:t>
            </a:r>
            <a:endParaRPr lang="zh-CN" altLang="en-US" b="1" spc="300" dirty="0">
              <a:solidFill>
                <a:schemeClr val="tx1"/>
              </a:solidFill>
              <a:effectLst>
                <a:glow rad="127000">
                  <a:schemeClr val="tx1">
                    <a:alpha val="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</p:blipFill>
        <p:spPr>
          <a:xfrm>
            <a:off x="8978900" y="3543300"/>
            <a:ext cx="3314700" cy="3314700"/>
          </a:xfrm>
          <a:prstGeom prst="rect">
            <a:avLst/>
          </a:prstGeom>
          <a:effectLst>
            <a:outerShdw blurRad="762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圆角矩形标注 4"/>
          <p:cNvSpPr/>
          <p:nvPr>
            <p:custDataLst>
              <p:tags r:id="rId5"/>
            </p:custDataLst>
          </p:nvPr>
        </p:nvSpPr>
        <p:spPr>
          <a:xfrm>
            <a:off x="7823200" y="3622040"/>
            <a:ext cx="1729740" cy="1026795"/>
          </a:xfrm>
          <a:prstGeom prst="wedgeRoundRectCallout">
            <a:avLst>
              <a:gd name="adj1" fmla="val 70631"/>
              <a:gd name="adj2" fmla="val 36765"/>
              <a:gd name="adj3" fmla="val 16667"/>
            </a:avLst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10000"/>
              </a:lnSpc>
            </a:pP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明</a:t>
            </a:r>
            <a:r>
              <a:rPr lang="en-US" altLang="zh-CN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...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明白！</a:t>
            </a:r>
            <a:endParaRPr lang="zh-CN" altLang="en-US" b="1" spc="300" dirty="0">
              <a:solidFill>
                <a:schemeClr val="tx1"/>
              </a:solidFill>
              <a:effectLst>
                <a:glow rad="127000">
                  <a:schemeClr val="tx1">
                    <a:alpha val="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云形标注 5"/>
          <p:cNvSpPr/>
          <p:nvPr/>
        </p:nvSpPr>
        <p:spPr>
          <a:xfrm>
            <a:off x="6949440" y="466725"/>
            <a:ext cx="4673600" cy="2578100"/>
          </a:xfrm>
          <a:prstGeom prst="cloudCallout">
            <a:avLst>
              <a:gd name="adj1" fmla="val 27307"/>
              <a:gd name="adj2" fmla="val 71224"/>
            </a:avLst>
          </a:prstGeom>
          <a:solidFill>
            <a:schemeClr val="bg1">
              <a:alpha val="7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遭了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！我都不知道啥叫电能？如何检测呢</a:t>
            </a:r>
            <a:r>
              <a:rPr lang="en-US" altLang="zh-CN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...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同学们，她好严厉的，我不敢开口问，你们帮帮我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呀！</a:t>
            </a:r>
            <a:endParaRPr lang="zh-CN" altLang="en-US" b="1" spc="300" dirty="0">
              <a:solidFill>
                <a:schemeClr val="tx1"/>
              </a:solidFill>
              <a:effectLst>
                <a:glow rad="127000">
                  <a:schemeClr val="tx1">
                    <a:alpha val="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2月21日(1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27005" y="-72961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31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0" grpId="0" bldLvl="0" animBg="1"/>
      <p:bldP spid="5" grpId="0" bldLvl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!!图片 1"/>
          <p:cNvPicPr/>
          <p:nvPr/>
        </p:nvPicPr>
        <p:blipFill>
          <a:blip r:embed="rId1"/>
          <a:srcRect l="12778" t="2778" r="13333"/>
        </p:blipFill>
        <p:spPr>
          <a:xfrm>
            <a:off x="201295" y="2894965"/>
            <a:ext cx="3011805" cy="3963035"/>
          </a:xfrm>
          <a:prstGeom prst="rect">
            <a:avLst/>
          </a:prstGeom>
          <a:effectLst>
            <a:outerShdw blurRad="635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/>
          <p:nvPr/>
        </p:nvPicPr>
        <p:blipFill>
          <a:blip r:embed="rId2"/>
        </p:blipFill>
        <p:spPr>
          <a:xfrm>
            <a:off x="8978900" y="3543300"/>
            <a:ext cx="3314700" cy="3314700"/>
          </a:xfrm>
          <a:prstGeom prst="rect">
            <a:avLst/>
          </a:prstGeom>
          <a:effectLst>
            <a:outerShdw blurRad="762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圆柱形 4"/>
          <p:cNvSpPr/>
          <p:nvPr/>
        </p:nvSpPr>
        <p:spPr>
          <a:xfrm rot="16200000">
            <a:off x="6845300" y="-1844040"/>
            <a:ext cx="2159000" cy="7289800"/>
          </a:xfrm>
          <a:prstGeom prst="can">
            <a:avLst/>
          </a:prstGeom>
        </p:spPr>
        <p:style>
          <a:lnRef idx="2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5001260" y="887095"/>
            <a:ext cx="6335395" cy="1839595"/>
            <a:chOff x="8124" y="1601"/>
            <a:chExt cx="8494" cy="2466"/>
          </a:xfrm>
        </p:grpSpPr>
        <p:sp>
          <p:nvSpPr>
            <p:cNvPr id="6" name="椭圆 5"/>
            <p:cNvSpPr/>
            <p:nvPr/>
          </p:nvSpPr>
          <p:spPr>
            <a:xfrm>
              <a:off x="8124" y="1601"/>
              <a:ext cx="706" cy="706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endPara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9422" y="1601"/>
              <a:ext cx="706" cy="706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endPara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0720" y="1601"/>
              <a:ext cx="706" cy="706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endPara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2018" y="1601"/>
              <a:ext cx="706" cy="706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endPara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3316" y="1601"/>
              <a:ext cx="706" cy="706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endPara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4614" y="1601"/>
              <a:ext cx="706" cy="706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endPara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5912" y="1601"/>
              <a:ext cx="706" cy="706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endPara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8124" y="3361"/>
              <a:ext cx="706" cy="706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endPara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9422" y="3361"/>
              <a:ext cx="706" cy="706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endPara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0720" y="3361"/>
              <a:ext cx="706" cy="706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endPara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2018" y="3361"/>
              <a:ext cx="706" cy="706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endPara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3316" y="3361"/>
              <a:ext cx="706" cy="706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endPara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4614" y="3361"/>
              <a:ext cx="706" cy="706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endPara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5912" y="3361"/>
              <a:ext cx="706" cy="706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endPara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1" name="椭圆 20"/>
          <p:cNvSpPr/>
          <p:nvPr/>
        </p:nvSpPr>
        <p:spPr>
          <a:xfrm>
            <a:off x="10819765" y="1642110"/>
            <a:ext cx="309245" cy="317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endParaRPr lang="en-US" altLang="zh-CN" sz="4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11260455" y="1642110"/>
            <a:ext cx="309245" cy="317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endParaRPr lang="en-US" altLang="zh-CN" sz="4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圆角矩形标注 59"/>
          <p:cNvSpPr/>
          <p:nvPr>
            <p:custDataLst>
              <p:tags r:id="rId3"/>
            </p:custDataLst>
          </p:nvPr>
        </p:nvSpPr>
        <p:spPr>
          <a:xfrm>
            <a:off x="584200" y="1142365"/>
            <a:ext cx="2919730" cy="1670685"/>
          </a:xfrm>
          <a:prstGeom prst="wedgeRoundRectCallout">
            <a:avLst>
              <a:gd name="adj1" fmla="val 5726"/>
              <a:gd name="adj2" fmla="val 70151"/>
              <a:gd name="adj3" fmla="val 16667"/>
            </a:avLst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10000"/>
              </a:lnSpc>
            </a:pP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别怕，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有学霸哥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在此！</a:t>
            </a:r>
            <a:endParaRPr lang="zh-CN" altLang="en-US" b="1" spc="300" dirty="0">
              <a:solidFill>
                <a:schemeClr val="tx1"/>
              </a:solidFill>
              <a:effectLst>
                <a:glow rad="127000">
                  <a:schemeClr val="tx1">
                    <a:alpha val="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首先让我们想一下电流在导线中的情况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吧！</a:t>
            </a:r>
            <a:endParaRPr lang="zh-CN" altLang="en-US" b="1" spc="300" dirty="0">
              <a:solidFill>
                <a:schemeClr val="tx1"/>
              </a:solidFill>
              <a:effectLst>
                <a:glow rad="127000">
                  <a:schemeClr val="tx1">
                    <a:alpha val="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3" name="圆角矩形标注 22"/>
          <p:cNvSpPr/>
          <p:nvPr>
            <p:custDataLst>
              <p:tags r:id="rId4"/>
            </p:custDataLst>
          </p:nvPr>
        </p:nvSpPr>
        <p:spPr>
          <a:xfrm>
            <a:off x="6574790" y="3018790"/>
            <a:ext cx="3077845" cy="1767840"/>
          </a:xfrm>
          <a:prstGeom prst="wedgeRoundRectCallout">
            <a:avLst>
              <a:gd name="adj1" fmla="val 64792"/>
              <a:gd name="adj2" fmla="val 43196"/>
              <a:gd name="adj3" fmla="val 16667"/>
            </a:avLst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10000"/>
              </a:lnSpc>
            </a:pP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哦，电荷定向运动时</a:t>
            </a:r>
            <a:r>
              <a:rPr lang="en-US" altLang="zh-CN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...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自身在运动，也在与其他微粒相互作用着，这就具有了某种能量。难道这就是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电能？</a:t>
            </a:r>
            <a:endParaRPr lang="zh-CN" altLang="en-US" b="1" spc="300" dirty="0">
              <a:solidFill>
                <a:schemeClr val="tx1"/>
              </a:solidFill>
              <a:effectLst>
                <a:glow rad="127000">
                  <a:schemeClr val="tx1">
                    <a:alpha val="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2" name="圆角矩形 31"/>
          <p:cNvSpPr/>
          <p:nvPr>
            <p:custDataLst>
              <p:tags r:id="rId5"/>
            </p:custDataLst>
          </p:nvPr>
        </p:nvSpPr>
        <p:spPr>
          <a:xfrm>
            <a:off x="3445510" y="5022850"/>
            <a:ext cx="5847080" cy="1378585"/>
          </a:xfrm>
          <a:prstGeom prst="roundRect">
            <a:avLst>
              <a:gd name="adj" fmla="val 6299"/>
            </a:avLst>
          </a:prstGeom>
          <a:solidFill>
            <a:schemeClr val="tx1">
              <a:lumMod val="95000"/>
              <a:lumOff val="5000"/>
              <a:alpha val="3000"/>
            </a:schemeClr>
          </a:solidFill>
          <a:ln w="38100">
            <a:solidFill>
              <a:schemeClr val="bg1"/>
            </a:solidFill>
          </a:ln>
          <a:effectLst>
            <a:glow rad="101600">
              <a:schemeClr val="tx1">
                <a:alpha val="21000"/>
              </a:schemeClr>
            </a:glow>
            <a:outerShdw blurRad="50800" dist="38100" dir="2700000" algn="tl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电能从微观角度来看，是电荷运动所带来的能量形式。</a:t>
            </a:r>
            <a:r>
              <a:rPr lang="zh-CN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所以电流具有电能！</a:t>
            </a:r>
            <a:endParaRPr lang="zh-CN" sz="2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4" name="2月21日(2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4420" y="-619125"/>
            <a:ext cx="619125" cy="619125"/>
          </a:xfrm>
          <a:prstGeom prst="rect">
            <a:avLst/>
          </a:prstGeom>
        </p:spPr>
      </p:pic>
      <p:pic>
        <p:nvPicPr>
          <p:cNvPr id="25" name="2月21日(3)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10240" y="-76644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653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78125 0.00388889 L -0.00864583 0.0141667 L -0.01375 0.00388889 L -0.0173438 -0.00638889 L -0.0209896 -0.0192593 L -0.0267708 -0.0115741 L -0.0296354 -0.0012963 L -0.0354687 0.00768519 L -0.0397917 -0.00259259 L -0.0455729 0.0012963 L -0.0520833 0.00768519 L -0.0579167 0.00768519 L -0.0636979 0.00518519 L -0.0702083 0.0102778 L -0.0759896 0.00388889 L -0.0825 0.00768519 L -0.0882813 0.00518519 L -0.0926562 -0.00638889 L -0.0984375 -0.015463 L -0.104948 -0.0205556 L -0.110729 -0.015463 L -0.11651 -0.0218519 L -0.122344 -0.0231481 L -0.128125 -0.0218519 L -0.13099 -0.00898148 L -0.135365 0.0012963 L -0.138958 -0.00898148 L -0.141875 -0.0192593 L -0.142604 -0.0309259 L -0.143333 -0.0425 L -0.149115 -0.0373148 L -0.153437 -0.0231481 L -0.159271 -0.0141667 L -0.165052 -0.00768519 L -0.167187 0.00259259 L -0.173021 0.00518519 L -0.178802 -0.00388889 L -0.184583 0.0012963 L -0.1875 -0.00898148 L -0.193281 -0.0012963 L -0.199062 0 L -0.204844 0 L -0.210625 -0.00388889 L -0.216458 -0.00259259 L -0.220781 -0.0141667 L -0.226563 -0.0115741 L -0.232344 -0.00259259 L -0.239583 0.0012963 L -0.246094 -0.00518519 L -0.24901 -0.0167593 L -0.254792 -0.0244444 L -0.260573 -0.0283333 L -0.267135 -0.0244444 L -0.271458 -0.0141667 L -0.275781 -0.00388889 L -0.28375 -0.0115741 L -0.29099 -0.0218519 L -0.296094 -0.0321296 L -0.301875 -0.0334259 L -0.307656 -0.0296296 L -0.312708 -0.0180556 L -0.316354 -0.00768519 L -0.31849 0.00259259 L -0.325052 0.00648148 L -0.332292 -0.00388889 L -0.339531 -0.00768519 L -0.342396 -0.0180556 L -0.348177 -0.0115741 L -0.35401 -0.0115741 L -0.359792 -0.0128704 L -0.364115 -0.00259259 L -0.369896 0.00388889 L -0.376406 0.00388889 L -0.38224 0 L -0.386562 -0.0102778 L -0.392344 -0.00768519 L -0.398854 -0.00259259 L -0.404635 0 L -0.411875 0 L -0.417708 0.00259259 L -0.424219 0.00388889 L -0.430729 -0.0012963 L -0.432917 -0.0115741 L -0.439427 -0.00388889 L -0.445938 0.0012963 L -0.451719 0.00259259 L -0.4575 0 L -0.463281 -0.0012963 L -0.469115 -0.0012963 L -0.474896 0.0012963 L -0.480677 0.00259259 L -0.486458 0.00388889 " pathEditMode="relative" ptsTypes="">
                                      <p:cBhvr>
                                        <p:cTn id="2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78125 0.00259259 L -0.0122917 0.00518519 L -0.0180729 0.00907407 L -0.0239062 0.015463 L -0.0304167 0.0180556 L -0.0369271 0.0128704 L -0.0434375 0.0115741 L -0.0492188 0.00259259 L -0.0506771 -0.00768519 L -0.0564583 -0.015463 L -0.0622396 -0.015463 L -0.0658854 -0.00509259 L -0.0666146 0.00518519 L -0.06875 0.015463 L -0.0716667 0.0257407 L -0.0789063 0.0283333 L -0.0846875 0.0206481 L -0.0911979 0.0193519 L -0.0969792 0.0193519 L -0.102812 0.0283333 L -0.109323 0.0322222 L -0.115833 0.0296296 L -0.121615 0.0335185 L -0.127396 0.0296296 L -0.130313 0.0180556 L -0.131771 0.00518519 L -0.131771 -0.00509259 L -0.136823 -0.0166667 L -0.142604 -0.0192593 L -0.145521 -0.0308333 L -0.151302 -0.0283333 L -0.157083 -0.0192593 L -0.161406 -0.00898148 L -0.16651 0.0012963 L -0.175208 0.00907407 L -0.182448 0.0102778 L -0.188958 0.0102778 L -0.19474 0.0167593 L -0.200521 0.0167593 L -0.206302 0.00777778 L -0.212083 0.0102778 L -0.217917 0.0167593 L -0.223698 0.0167593 L -0.229479 0.0128704 L -0.233073 0.0012963 L -0.239635 -0.00259259 L -0.244687 0.00777778 L -0.250469 0.015463 L -0.256979 0.0141667 L -0.26276 0.0102778 L -0.268594 0.00777778 L -0.274375 0.0128704 L -0.280885 0.0102778 L -0.285937 0.0206481 L -0.291719 0.0296296 L -0.294635 0.0193519 L -0.301146 0.0128704 L -0.304792 0.0231481 L -0.306927 0.0128704 L -0.312708 0.0167593 L -0.314167 0.027037 L -0.319948 0.0360185 L -0.325781 0.0283333 L -0.325052 0.0167593 L -0.331562 0.0180556 L -0.337344 0.015463 L -0.343125 0.0141667 L -0.348906 0.0141667 L -0.35474 0.0141667 L -0.360521 0.00777778 L -0.36776 -0.00259259 L -0.374271 -0.00259259 L -0.378594 0.00777778 L -0.384427 0.0180556 L -0.390208 0.0206481 L -0.39599 0.015463 L -0.401771 0.015463 L -0.407552 0.015463 L -0.413333 0.0115741 L -0.419896 0.0115741 L -0.425677 0.0141667 L -0.431458 0.0180556 L -0.433646 0.0296296 L -0.439427 0.0257407 L -0.440156 0.015463 L -0.445938 0.0193519 L -0.451719 0.0218519 L -0.456771 0.0115741 L -0.462604 0.0115741 L -0.468385 0.015463 L -0.474167 0.015463 L -0.480677 0.0115741 L -0.486458 0.00907407 " pathEditMode="relative" ptsTypes="">
                                      <p:cBhvr>
                                        <p:cTn id="3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1930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0" presetClass="entr" presetSubtype="0" fill="hold" grpId="0" nodeType="withEffect">
                                  <p:stCondLst>
                                    <p:cond delay="5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2*((1.5-1.5*$)^3-(1.5-1.5*$)^2)*8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3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4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90000">
                <p:cTn id="4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 bldLvl="0" animBg="1"/>
      <p:bldP spid="22" grpId="0" bldLvl="0" animBg="1"/>
      <p:bldP spid="60" grpId="0" bldLvl="0" animBg="1"/>
      <p:bldP spid="23" grpId="0" bldLvl="0" animBg="1"/>
      <p:bldP spid="32" grpId="0" bldLvl="0" animBg="1"/>
      <p:bldP spid="5" grpId="0" animBg="1"/>
      <p:bldP spid="21" grpId="1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圆柱形 30"/>
          <p:cNvSpPr/>
          <p:nvPr/>
        </p:nvSpPr>
        <p:spPr>
          <a:xfrm rot="16200000">
            <a:off x="8319135" y="2607945"/>
            <a:ext cx="123190" cy="5295265"/>
          </a:xfrm>
          <a:prstGeom prst="can">
            <a:avLst>
              <a:gd name="adj" fmla="val 62526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圆柱形 29"/>
          <p:cNvSpPr/>
          <p:nvPr/>
        </p:nvSpPr>
        <p:spPr>
          <a:xfrm rot="16200000">
            <a:off x="8290560" y="1299845"/>
            <a:ext cx="123190" cy="5295265"/>
          </a:xfrm>
          <a:prstGeom prst="can">
            <a:avLst>
              <a:gd name="adj" fmla="val 62526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圆柱形 26"/>
          <p:cNvSpPr/>
          <p:nvPr/>
        </p:nvSpPr>
        <p:spPr>
          <a:xfrm rot="16200000">
            <a:off x="8290560" y="-932180"/>
            <a:ext cx="123190" cy="5295265"/>
          </a:xfrm>
          <a:prstGeom prst="can">
            <a:avLst>
              <a:gd name="adj" fmla="val 62526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!!图片 1"/>
          <p:cNvPicPr/>
          <p:nvPr/>
        </p:nvPicPr>
        <p:blipFill>
          <a:blip r:embed="rId1"/>
          <a:srcRect l="12778" t="2778" r="13333"/>
        </p:blipFill>
        <p:spPr>
          <a:xfrm>
            <a:off x="201295" y="2894965"/>
            <a:ext cx="3011805" cy="3963035"/>
          </a:xfrm>
          <a:prstGeom prst="rect">
            <a:avLst/>
          </a:prstGeom>
          <a:effectLst>
            <a:outerShdw blurRad="635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sp>
        <p:nvSpPr>
          <p:cNvPr id="60" name="圆角矩形标注 59"/>
          <p:cNvSpPr/>
          <p:nvPr>
            <p:custDataLst>
              <p:tags r:id="rId2"/>
            </p:custDataLst>
          </p:nvPr>
        </p:nvSpPr>
        <p:spPr>
          <a:xfrm>
            <a:off x="584200" y="597535"/>
            <a:ext cx="4252595" cy="2215515"/>
          </a:xfrm>
          <a:prstGeom prst="wedgeRoundRectCallout">
            <a:avLst>
              <a:gd name="adj1" fmla="val 858"/>
              <a:gd name="adj2" fmla="val 79320"/>
              <a:gd name="adj3" fmla="val 16667"/>
            </a:avLst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10000"/>
              </a:lnSpc>
            </a:pP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实际上电流在流经用电器的时候，用电器就在消耗着电能！这个过程就是电流做功的过程，电流做多少功就是把多少电能转化为其他形式的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能！</a:t>
            </a:r>
            <a:endParaRPr lang="zh-CN" altLang="en-US" b="1" spc="300" dirty="0">
              <a:solidFill>
                <a:schemeClr val="tx1"/>
              </a:solidFill>
              <a:effectLst>
                <a:glow rad="127000">
                  <a:schemeClr val="tx1">
                    <a:alpha val="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" name="https://img8.file.cache.docer.com/storage/1636688504614672143/1870cdcd-e853-4a85-bca2-6f3353db3160tjwjv2.png" descr="随温度变化灯泡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0" y="775335"/>
            <a:ext cx="1911350" cy="1002665"/>
          </a:xfrm>
          <a:prstGeom prst="rect">
            <a:avLst/>
          </a:prstGeom>
        </p:spPr>
      </p:pic>
      <p:pic>
        <p:nvPicPr>
          <p:cNvPr id="26" name="https://img8.file.cache.docer.com/storage/1636688504614672143/1870cdcd-e853-4a85-bca2-6f3353db3160tjwjv2.png" descr="随温度变化灯泡.png"/>
          <p:cNvPicPr>
            <a:picLocks noChangeAspect="1"/>
          </p:cNvPicPr>
          <p:nvPr/>
        </p:nvPicPr>
        <p:blipFill>
          <a:blip r:embed="rId3"/>
          <a:srcRect l="28881" r="33447" b="14255"/>
          <a:stretch>
            <a:fillRect/>
          </a:stretch>
        </p:blipFill>
        <p:spPr>
          <a:xfrm>
            <a:off x="7928610" y="775335"/>
            <a:ext cx="719455" cy="859155"/>
          </a:xfrm>
          <a:prstGeom prst="rect">
            <a:avLst/>
          </a:prstGeom>
          <a:effectLst>
            <a:glow rad="749300">
              <a:srgbClr val="FFFF00">
                <a:alpha val="60000"/>
              </a:srgbClr>
            </a:glow>
          </a:effectLst>
        </p:spPr>
      </p:pic>
      <p:pic>
        <p:nvPicPr>
          <p:cNvPr id="28" name="https://img8.file.cache.docer.com/storage/1633998924112292496/de990fa5-f686-47f9-8f54-0fe456fd97c4vcgv1.png" descr="复古电风扇插画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555" y="2555875"/>
            <a:ext cx="1218565" cy="1591310"/>
          </a:xfrm>
          <a:prstGeom prst="rect">
            <a:avLst/>
          </a:prstGeom>
        </p:spPr>
      </p:pic>
      <p:pic>
        <p:nvPicPr>
          <p:cNvPr id="29" name="https://img8.file.cache.docer.com/storage/1636688505308925208/decf1ecc-74ea-4044-8e9e-ae22f7bb0916tjwjv2.png" descr="蓄电池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4790" y="5194300"/>
            <a:ext cx="1071880" cy="1067435"/>
          </a:xfrm>
          <a:prstGeom prst="rect">
            <a:avLst/>
          </a:prstGeom>
        </p:spPr>
      </p:pic>
      <p:sp>
        <p:nvSpPr>
          <p:cNvPr id="33" name="椭圆 32"/>
          <p:cNvSpPr/>
          <p:nvPr/>
        </p:nvSpPr>
        <p:spPr>
          <a:xfrm>
            <a:off x="10727055" y="1587500"/>
            <a:ext cx="249555" cy="2565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endParaRPr lang="en-US" altLang="zh-CN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0727055" y="3819525"/>
            <a:ext cx="249555" cy="2565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endParaRPr lang="en-US" altLang="zh-CN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10727055" y="5127625"/>
            <a:ext cx="249555" cy="2565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endParaRPr lang="en-US" altLang="zh-CN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6" name="2月21日(4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7635" y="-61912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01042 -0.000277778 -0.0288021 -0.0012963 -0.0600521 -0.0012963 C -0.0913021 -0.0012963 -0.128281 0.00101852 -0.156354 0 C -0.184427 -0.00101852 -0.190677 -0.00212963 -0.200521 -0.00648148 C -0.210365 -0.0108333 -0.205156 -0.00935185 -0.205573 -0.0219444 C -0.20599 -0.034537 -0.203438 -0.0574074 -0.202708 -0.069537 C -0.201979 -0.0816667 -0.199375 -0.079537 -0.201979 -0.0824074 C -0.204583 -0.0852778 -0.212396 -0.0834259 -0.215729 -0.0837037 C -0.219063 -0.0839815 -0.218594 -0.0886111 -0.218594 -0.0837037 C -0.218594 -0.0787963 -0.216875 -0.0713889 -0.215729 -0.0592593 C -0.214583 -0.0471296 -0.212969 -0.0352778 -0.212812 -0.0231481 C -0.212656 -0.0110185 -0.206615 -0.00333333 -0.215 0.0012963 C -0.223385 0.00592593 -0.215 0 -0.254792 0 C -0.294583 0 -0.383021 0.00101852 -0.414063 0.0012963 " pathEditMode="relative" ptsTypes="">
                                      <p:cBhvr>
                                        <p:cTn id="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352604 9.25926e-05 -0.138021 0.00240741 -0.17875 -0.00111111 C -0.219479 -0.00462963 -0.19875 -0.00351852 -0.20375 -0.0177778 C -0.20875 -0.032037 -0.207135 -0.0550926 -0.20375 -0.0722222 C -0.200365 -0.0893519 -0.191354 -0.0901852 -0.186875 -0.103333 C -0.182396 -0.116481 -0.17776 -0.129537 -0.18125 -0.137778 C -0.18474 -0.146019 -0.198229 -0.148889 -0.204375 -0.144444 C -0.210521 -0.14 -0.209635 -0.130926 -0.211875 -0.115556 C -0.214115 -0.100185 -0.215104 -0.0887037 -0.215625 -0.0677778 C -0.216146 -0.0468519 -0.21151 -0.0235185 -0.214375 -0.0111111 C -0.21724 0.0012963 -0.220729 -0.00685185 -0.23 -0.00555556 C -0.239271 -0.00425926 -0.223646 -0.00537037 -0.260625 -0.00444444 C -0.297604 -0.00351852 -0.38474 -0.00175926 -0.415 -0.00111111 " pathEditMode="relative" ptsTypes="">
                                      <p:cBhvr>
                                        <p:cTn id="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357812 0.000462963 -0.14349 0.00203704 -0.17875 0.00222222 C -0.21401 0.00240741 -0.176354 -0.0037963 -0.17625 0.00111111 C -0.176146 0.00601852 -0.177604 0.0101852 -0.178125 0.0266667 C -0.178646 0.0431481 -0.1775 0.0682407 -0.17875 0.0833333 C -0.18 0.0984259 -0.174479 0.0990741 -0.184375 0.102222 C -0.194271 0.10537 -0.219896 0.106667 -0.228125 0.0988889 C -0.236354 0.0911111 -0.22625 0.08 -0.225625 0.0633333 C -0.225 0.0466667 -0.224896 0.0275926 -0.225 0.0155556 C -0.225104 0.00351852 -0.21375 0.00509259 -0.22625 0.00333333 C -0.23875 0.00157407 -0.2575 0.00648148 -0.2875 0.00666667 C -0.3175 0.00685185 -0.351146 0.00509259 -0.37625 0.00444444 C -0.401354 0.0037963 -0.4075 0.00351852 -0.413125 0.00333333 " pathEditMode="relative" ptsTypes="">
                                      <p:cBhvr>
                                        <p:cTn id="1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470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60" grpId="0" bldLvl="0" animBg="1"/>
      <p:bldP spid="33" grpId="0" bldLvl="0" animBg="1"/>
      <p:bldP spid="34" grpId="0" bldLvl="0" animBg="1"/>
      <p:bldP spid="3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!!图片 1"/>
          <p:cNvPicPr/>
          <p:nvPr/>
        </p:nvPicPr>
        <p:blipFill>
          <a:blip r:embed="rId1"/>
          <a:srcRect l="12778" t="2778" r="13333"/>
        </p:blipFill>
        <p:spPr>
          <a:xfrm>
            <a:off x="201295" y="2894965"/>
            <a:ext cx="3011805" cy="3963035"/>
          </a:xfrm>
          <a:prstGeom prst="rect">
            <a:avLst/>
          </a:prstGeom>
          <a:effectLst>
            <a:outerShdw blurRad="635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sp>
        <p:nvSpPr>
          <p:cNvPr id="60" name="圆角矩形标注 59"/>
          <p:cNvSpPr/>
          <p:nvPr>
            <p:custDataLst>
              <p:tags r:id="rId2"/>
            </p:custDataLst>
          </p:nvPr>
        </p:nvSpPr>
        <p:spPr>
          <a:xfrm>
            <a:off x="544195" y="740410"/>
            <a:ext cx="2932430" cy="1884680"/>
          </a:xfrm>
          <a:prstGeom prst="wedgeRoundRectCallout">
            <a:avLst>
              <a:gd name="adj1" fmla="val 5726"/>
              <a:gd name="adj2" fmla="val 70151"/>
              <a:gd name="adj3" fmla="val 16667"/>
            </a:avLst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10000"/>
              </a:lnSpc>
            </a:pP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所以，我们就需要设计出一个实验，用转化法的思想去研究一下</a:t>
            </a:r>
            <a:r>
              <a:rPr lang="en-US" altLang="zh-CN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...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同学们思考一下呢</a:t>
            </a:r>
            <a:r>
              <a:rPr lang="en-US" altLang="zh-CN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...</a:t>
            </a:r>
            <a:endParaRPr lang="en-US" altLang="zh-CN" b="1" spc="300" dirty="0">
              <a:solidFill>
                <a:schemeClr val="tx1"/>
              </a:solidFill>
              <a:effectLst>
                <a:glow rad="127000">
                  <a:schemeClr val="tx1">
                    <a:alpha val="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14" name="图片 13"/>
          <p:cNvPicPr/>
          <p:nvPr/>
        </p:nvPicPr>
        <p:blipFill>
          <a:blip r:embed="rId3"/>
        </p:blipFill>
        <p:spPr>
          <a:xfrm>
            <a:off x="8978900" y="3543300"/>
            <a:ext cx="3314700" cy="3314700"/>
          </a:xfrm>
          <a:prstGeom prst="rect">
            <a:avLst/>
          </a:prstGeom>
          <a:effectLst>
            <a:outerShdw blurRad="762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圆角矩形标注 22"/>
          <p:cNvSpPr/>
          <p:nvPr>
            <p:custDataLst>
              <p:tags r:id="rId4"/>
            </p:custDataLst>
          </p:nvPr>
        </p:nvSpPr>
        <p:spPr>
          <a:xfrm>
            <a:off x="9102090" y="1553210"/>
            <a:ext cx="2621280" cy="1767840"/>
          </a:xfrm>
          <a:prstGeom prst="wedgeRoundRectCallout">
            <a:avLst>
              <a:gd name="adj1" fmla="val -4528"/>
              <a:gd name="adj2" fmla="val 68354"/>
              <a:gd name="adj3" fmla="val 16667"/>
            </a:avLst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10000"/>
              </a:lnSpc>
            </a:pP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非常感谢你，我懂了，但是教授给我的任务是测量电能的使用</a:t>
            </a:r>
            <a:r>
              <a:rPr lang="en-US" altLang="zh-CN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...</a:t>
            </a:r>
            <a:endParaRPr lang="zh-CN" altLang="en-US" b="1" spc="300" dirty="0">
              <a:solidFill>
                <a:schemeClr val="tx1"/>
              </a:solidFill>
              <a:effectLst>
                <a:glow rad="127000">
                  <a:schemeClr val="tx1">
                    <a:alpha val="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394200" y="558800"/>
            <a:ext cx="3790315" cy="1908175"/>
          </a:xfrm>
          <a:prstGeom prst="ellipse">
            <a:avLst/>
          </a:prstGeom>
          <a:effectLst>
            <a:glow rad="393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电能</a:t>
            </a:r>
            <a:endParaRPr lang="zh-CN" altLang="en-US" sz="7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下箭头 24"/>
          <p:cNvSpPr/>
          <p:nvPr/>
        </p:nvSpPr>
        <p:spPr>
          <a:xfrm>
            <a:off x="5441315" y="2780665"/>
            <a:ext cx="1651000" cy="141097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4527550" y="4411345"/>
            <a:ext cx="3565525" cy="19081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393700">
              <a:schemeClr val="accent6"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可实验测量的其他形式的能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0" name="10月9日 (3)(1)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0350" y="-460375"/>
            <a:ext cx="353695" cy="353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69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60" grpId="0" bldLvl="0" animBg="1"/>
      <p:bldP spid="23" grpId="0" bldLvl="0" animBg="1"/>
      <p:bldP spid="25" grpId="0" animBg="1"/>
      <p:bldP spid="26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4" name="组合 33"/>
          <p:cNvGrpSpPr/>
          <p:nvPr/>
        </p:nvGrpSpPr>
        <p:grpSpPr>
          <a:xfrm>
            <a:off x="3396615" y="482600"/>
            <a:ext cx="8298815" cy="4890770"/>
            <a:chOff x="5349" y="760"/>
            <a:chExt cx="13069" cy="7702"/>
          </a:xfrm>
        </p:grpSpPr>
        <p:sp>
          <p:nvSpPr>
            <p:cNvPr id="33" name="圆角矩形 32"/>
            <p:cNvSpPr/>
            <p:nvPr/>
          </p:nvSpPr>
          <p:spPr>
            <a:xfrm>
              <a:off x="5349" y="760"/>
              <a:ext cx="6412" cy="7326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" name="https://img8.file.cache.docer.com/storage/1636688508718544817/f636661f-87a8-43dd-ae60-8a6a7751b2b9tjwjv2.png" descr="带小球铁架台.png"/>
            <p:cNvPicPr>
              <a:picLocks noChangeAspect="1"/>
            </p:cNvPicPr>
            <p:nvPr/>
          </p:nvPicPr>
          <p:blipFill>
            <a:blip r:embed="rId1">
              <a:alphaModFix amt="60000"/>
              <a:grayscl/>
            </a:blip>
            <a:srcRect l="52531" t="21440" r="30824" b="42010"/>
            <a:stretch>
              <a:fillRect/>
            </a:stretch>
          </p:blipFill>
          <p:spPr>
            <a:xfrm flipH="1">
              <a:off x="7514" y="4084"/>
              <a:ext cx="776" cy="226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https://img8.file.cache.docer.com/storage/1636688508718544817/f636661f-87a8-43dd-ae60-8a6a7751b2b9tjwjv2.png" descr="带小球铁架台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flipH="1">
              <a:off x="6060" y="1248"/>
              <a:ext cx="4662" cy="62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7" name="直接连接符 26"/>
            <p:cNvCxnSpPr/>
            <p:nvPr/>
          </p:nvCxnSpPr>
          <p:spPr>
            <a:xfrm>
              <a:off x="7879" y="2256"/>
              <a:ext cx="6670" cy="2219"/>
            </a:xfrm>
            <a:prstGeom prst="line">
              <a:avLst/>
            </a:prstGeom>
            <a:ln w="28575">
              <a:solidFill>
                <a:srgbClr val="A6844B"/>
              </a:solidFill>
            </a:ln>
            <a:effectLst>
              <a:glow rad="76200">
                <a:schemeClr val="bg1">
                  <a:alpha val="86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31" name="组合 30"/>
            <p:cNvGrpSpPr/>
            <p:nvPr/>
          </p:nvGrpSpPr>
          <p:grpSpPr>
            <a:xfrm>
              <a:off x="12210" y="1718"/>
              <a:ext cx="6208" cy="6744"/>
              <a:chOff x="12152" y="1986"/>
              <a:chExt cx="6208" cy="6744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12152" y="1986"/>
                <a:ext cx="6208" cy="5749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56000"/>
                </a:schemeClr>
              </a:solidFill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10" name="https://img8.file.cache.docer.com/storage/1636688504409159243/f78c1cc5-3637-406b-9fc1-df2418e5ac35tjwjv2.png" descr="标准电流表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65" y="2377"/>
                <a:ext cx="952" cy="858"/>
              </a:xfrm>
              <a:prstGeom prst="rect">
                <a:avLst/>
              </a:prstGeom>
            </p:spPr>
          </p:pic>
          <p:pic>
            <p:nvPicPr>
              <p:cNvPr id="11" name="https://img8.file.cache.docer.com/storage/1636688504034340180/ae44d8da-6f96-4ee5-9a4f-9e88715977eftjwjv2.png" descr="标准电压表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40" y="6367"/>
                <a:ext cx="1006" cy="907"/>
              </a:xfrm>
              <a:prstGeom prst="rect">
                <a:avLst/>
              </a:prstGeom>
            </p:spPr>
          </p:pic>
          <p:pic>
            <p:nvPicPr>
              <p:cNvPr id="6" name="https://img8.file.cache.docer.com/storage/1636688510210490282/1c01105a-aca7-411b-99ac-b3e9966117edtjwjv2.png" descr="开关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367" y="5033"/>
                <a:ext cx="1072" cy="629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" name="https://img8.file.cache.docer.com/storage/1636688502813810623/b1f6f66e-fc82-44e1-9a3c-7ae1dd49207etjwjv2.png" descr="电池组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09" y="2766"/>
                <a:ext cx="1431" cy="36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1" name="曲线连接符 20"/>
              <p:cNvCxnSpPr/>
              <p:nvPr/>
            </p:nvCxnSpPr>
            <p:spPr>
              <a:xfrm rot="10800000" flipV="1">
                <a:off x="12645" y="8726"/>
                <a:ext cx="135" cy="5"/>
              </a:xfrm>
              <a:prstGeom prst="curvedConnector2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pic>
            <p:nvPicPr>
              <p:cNvPr id="7" name="https://img8.file.cache.docer.com/storage/1636688518345127597/44c725e0-7a86-418d-b1d1-745c329b643dtjwjv2.png" descr="手摇发电机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89" y="4739"/>
                <a:ext cx="1488" cy="1003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任意多边形 22"/>
              <p:cNvSpPr/>
              <p:nvPr/>
            </p:nvSpPr>
            <p:spPr>
              <a:xfrm>
                <a:off x="13912" y="5544"/>
                <a:ext cx="2076" cy="1640"/>
              </a:xfrm>
              <a:custGeom>
                <a:avLst/>
                <a:gdLst>
                  <a:gd name="connisteX0" fmla="*/ 400441 w 1318316"/>
                  <a:gd name="connsiteY0" fmla="*/ 1003570 h 1041670"/>
                  <a:gd name="connisteX1" fmla="*/ 2931 w 1318316"/>
                  <a:gd name="connsiteY1" fmla="*/ 704485 h 1041670"/>
                  <a:gd name="connisteX2" fmla="*/ 590941 w 1318316"/>
                  <a:gd name="connsiteY2" fmla="*/ 51070 h 1041670"/>
                  <a:gd name="connisteX3" fmla="*/ 601736 w 1318316"/>
                  <a:gd name="connsiteY3" fmla="*/ 78375 h 1041670"/>
                  <a:gd name="connisteX4" fmla="*/ 993531 w 1318316"/>
                  <a:gd name="connsiteY4" fmla="*/ 99965 h 1041670"/>
                  <a:gd name="connisteX5" fmla="*/ 1020836 w 1318316"/>
                  <a:gd name="connsiteY5" fmla="*/ 51070 h 1041670"/>
                  <a:gd name="connisteX6" fmla="*/ 1314841 w 1318316"/>
                  <a:gd name="connsiteY6" fmla="*/ 709565 h 1041670"/>
                  <a:gd name="connisteX7" fmla="*/ 836051 w 1318316"/>
                  <a:gd name="connsiteY7" fmla="*/ 1041670 h 104167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</a:cxnLst>
                <a:rect l="l" t="t" r="r" b="b"/>
                <a:pathLst>
                  <a:path w="1318316" h="1041670">
                    <a:moveTo>
                      <a:pt x="400442" y="1003570"/>
                    </a:moveTo>
                    <a:cubicBezTo>
                      <a:pt x="309002" y="956580"/>
                      <a:pt x="-35168" y="894985"/>
                      <a:pt x="2932" y="704485"/>
                    </a:cubicBezTo>
                    <a:cubicBezTo>
                      <a:pt x="41032" y="513985"/>
                      <a:pt x="470927" y="176165"/>
                      <a:pt x="590942" y="51070"/>
                    </a:cubicBezTo>
                    <a:cubicBezTo>
                      <a:pt x="710957" y="-74025"/>
                      <a:pt x="521092" y="68850"/>
                      <a:pt x="601737" y="78375"/>
                    </a:cubicBezTo>
                    <a:cubicBezTo>
                      <a:pt x="682382" y="87900"/>
                      <a:pt x="909712" y="105680"/>
                      <a:pt x="993532" y="99965"/>
                    </a:cubicBezTo>
                    <a:cubicBezTo>
                      <a:pt x="1077352" y="94250"/>
                      <a:pt x="956702" y="-70850"/>
                      <a:pt x="1020837" y="51070"/>
                    </a:cubicBezTo>
                    <a:cubicBezTo>
                      <a:pt x="1084972" y="172990"/>
                      <a:pt x="1351672" y="511445"/>
                      <a:pt x="1314842" y="709565"/>
                    </a:cubicBezTo>
                    <a:cubicBezTo>
                      <a:pt x="1278012" y="907685"/>
                      <a:pt x="937652" y="988330"/>
                      <a:pt x="836052" y="1041670"/>
                    </a:cubicBezTo>
                  </a:path>
                </a:pathLst>
              </a:cu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>
                <a:off x="12832" y="2718"/>
                <a:ext cx="5103" cy="3179"/>
              </a:xfrm>
              <a:custGeom>
                <a:avLst/>
                <a:gdLst>
                  <a:gd name="connisteX0" fmla="*/ 885322 w 3240339"/>
                  <a:gd name="connsiteY0" fmla="*/ 147513 h 2018783"/>
                  <a:gd name="connisteX1" fmla="*/ 1298707 w 3240339"/>
                  <a:gd name="connsiteY1" fmla="*/ 174818 h 2018783"/>
                  <a:gd name="connisteX2" fmla="*/ 2229617 w 3240339"/>
                  <a:gd name="connsiteY2" fmla="*/ 193 h 2018783"/>
                  <a:gd name="connisteX3" fmla="*/ 2850012 w 3240339"/>
                  <a:gd name="connsiteY3" fmla="*/ 207203 h 2018783"/>
                  <a:gd name="connisteX4" fmla="*/ 2654432 w 3240339"/>
                  <a:gd name="connsiteY4" fmla="*/ 240223 h 2018783"/>
                  <a:gd name="connisteX5" fmla="*/ 3236727 w 3240339"/>
                  <a:gd name="connsiteY5" fmla="*/ 1421323 h 2018783"/>
                  <a:gd name="connisteX6" fmla="*/ 2839217 w 3240339"/>
                  <a:gd name="connsiteY6" fmla="*/ 1790893 h 2018783"/>
                  <a:gd name="connisteX7" fmla="*/ 2327407 w 3240339"/>
                  <a:gd name="connsiteY7" fmla="*/ 1807403 h 2018783"/>
                  <a:gd name="connisteX8" fmla="*/ 1707012 w 3240339"/>
                  <a:gd name="connsiteY8" fmla="*/ 1840423 h 2018783"/>
                  <a:gd name="connisteX9" fmla="*/ 1287912 w 3240339"/>
                  <a:gd name="connsiteY9" fmla="*/ 1856298 h 2018783"/>
                  <a:gd name="connisteX10" fmla="*/ 188727 w 3240339"/>
                  <a:gd name="connsiteY10" fmla="*/ 1916623 h 2018783"/>
                  <a:gd name="connisteX11" fmla="*/ 3307 w 3240339"/>
                  <a:gd name="connsiteY11" fmla="*/ 583123 h 2018783"/>
                  <a:gd name="connisteX12" fmla="*/ 123322 w 3240339"/>
                  <a:gd name="connsiteY12" fmla="*/ 125923 h 2018783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</a:cxnLst>
                <a:rect l="l" t="t" r="r" b="b"/>
                <a:pathLst>
                  <a:path w="3240339" h="2018783">
                    <a:moveTo>
                      <a:pt x="885322" y="147514"/>
                    </a:moveTo>
                    <a:cubicBezTo>
                      <a:pt x="949457" y="156404"/>
                      <a:pt x="1030102" y="204029"/>
                      <a:pt x="1298707" y="174819"/>
                    </a:cubicBezTo>
                    <a:cubicBezTo>
                      <a:pt x="1567312" y="145609"/>
                      <a:pt x="1919102" y="-6156"/>
                      <a:pt x="2229617" y="194"/>
                    </a:cubicBezTo>
                    <a:cubicBezTo>
                      <a:pt x="2540132" y="6544"/>
                      <a:pt x="2764922" y="158944"/>
                      <a:pt x="2850012" y="207204"/>
                    </a:cubicBezTo>
                    <a:cubicBezTo>
                      <a:pt x="2935102" y="255464"/>
                      <a:pt x="2576962" y="-2346"/>
                      <a:pt x="2654432" y="240224"/>
                    </a:cubicBezTo>
                    <a:cubicBezTo>
                      <a:pt x="2731902" y="482794"/>
                      <a:pt x="3199897" y="1111444"/>
                      <a:pt x="3236727" y="1421324"/>
                    </a:cubicBezTo>
                    <a:cubicBezTo>
                      <a:pt x="3273557" y="1731204"/>
                      <a:pt x="3020827" y="1713424"/>
                      <a:pt x="2839217" y="1790894"/>
                    </a:cubicBezTo>
                    <a:cubicBezTo>
                      <a:pt x="2657607" y="1868364"/>
                      <a:pt x="2554102" y="1797244"/>
                      <a:pt x="2327407" y="1807404"/>
                    </a:cubicBezTo>
                    <a:cubicBezTo>
                      <a:pt x="2100712" y="1817564"/>
                      <a:pt x="1914657" y="1830899"/>
                      <a:pt x="1707012" y="1840424"/>
                    </a:cubicBezTo>
                    <a:cubicBezTo>
                      <a:pt x="1499367" y="1849949"/>
                      <a:pt x="1591442" y="1841059"/>
                      <a:pt x="1287912" y="1856299"/>
                    </a:cubicBezTo>
                    <a:cubicBezTo>
                      <a:pt x="984382" y="1871539"/>
                      <a:pt x="445902" y="2171259"/>
                      <a:pt x="188727" y="1916624"/>
                    </a:cubicBezTo>
                    <a:cubicBezTo>
                      <a:pt x="-68448" y="1661989"/>
                      <a:pt x="16642" y="941264"/>
                      <a:pt x="3307" y="583124"/>
                    </a:cubicBezTo>
                    <a:cubicBezTo>
                      <a:pt x="-10028" y="224984"/>
                      <a:pt x="95382" y="190694"/>
                      <a:pt x="123322" y="125924"/>
                    </a:cubicBezTo>
                  </a:path>
                </a:pathLst>
              </a:cu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8" name="https://img8.file.cache.docer.com/storage/1636688507314249452/9d0a6da9-7993-43cf-ae8b-63184fb76278tjwjv2.png" descr="滑动变阻器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717" y="2604"/>
                <a:ext cx="1650" cy="631"/>
              </a:xfrm>
              <a:prstGeom prst="rect">
                <a:avLst/>
              </a:prstGeom>
            </p:spPr>
          </p:pic>
        </p:grpSp>
      </p:grpSp>
      <p:pic>
        <p:nvPicPr>
          <p:cNvPr id="3" name="!!图片 1"/>
          <p:cNvPicPr/>
          <p:nvPr/>
        </p:nvPicPr>
        <p:blipFill>
          <a:blip r:embed="rId8"/>
          <a:srcRect l="12778" t="2778" r="13333"/>
        </p:blipFill>
        <p:spPr>
          <a:xfrm>
            <a:off x="201295" y="2894965"/>
            <a:ext cx="3011805" cy="3963035"/>
          </a:xfrm>
          <a:prstGeom prst="rect">
            <a:avLst/>
          </a:prstGeom>
          <a:effectLst>
            <a:outerShdw blurRad="635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10月9日 (3)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1410" y="-514350"/>
            <a:ext cx="353695" cy="353695"/>
          </a:xfrm>
          <a:prstGeom prst="rect">
            <a:avLst/>
          </a:prstGeom>
        </p:spPr>
      </p:pic>
      <p:sp>
        <p:nvSpPr>
          <p:cNvPr id="35" name="圆角矩形 34"/>
          <p:cNvSpPr/>
          <p:nvPr>
            <p:custDataLst>
              <p:tags r:id="rId12"/>
            </p:custDataLst>
          </p:nvPr>
        </p:nvSpPr>
        <p:spPr>
          <a:xfrm>
            <a:off x="3506470" y="5336540"/>
            <a:ext cx="8180070" cy="981075"/>
          </a:xfrm>
          <a:prstGeom prst="roundRect">
            <a:avLst>
              <a:gd name="adj" fmla="val 6299"/>
            </a:avLst>
          </a:prstGeom>
          <a:solidFill>
            <a:schemeClr val="tx1">
              <a:lumMod val="95000"/>
              <a:lumOff val="5000"/>
              <a:alpha val="3000"/>
            </a:schemeClr>
          </a:solidFill>
          <a:ln w="38100">
            <a:solidFill>
              <a:schemeClr val="bg1"/>
            </a:solidFill>
          </a:ln>
          <a:effectLst>
            <a:glow rad="101600">
              <a:schemeClr val="tx1">
                <a:alpha val="21000"/>
              </a:schemeClr>
            </a:glow>
            <a:outerShdw blurRad="50800" dist="38100" dir="2700000" algn="tl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在不考虑能量损失的情况下，我们可以采用以上的实验器材，通过</a:t>
            </a:r>
            <a:r>
              <a:rPr lang="zh-CN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电能</a:t>
            </a:r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转化为克服重力做功的</a:t>
            </a:r>
            <a:r>
              <a:rPr lang="zh-CN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重力势能</a:t>
            </a:r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来衡量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36" name="10月9日 (3)(2)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47225" y="-529590"/>
            <a:ext cx="353695" cy="353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5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/2*((1.5-1.5*$)^3-(1.5-1.5*$)^2)*8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3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115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2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90000">
                <p:cTn id="2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!!图片 1"/>
          <p:cNvPicPr/>
          <p:nvPr/>
        </p:nvPicPr>
        <p:blipFill>
          <a:blip r:embed="rId1"/>
          <a:srcRect l="12778" t="2778" r="13333"/>
        </p:blipFill>
        <p:spPr>
          <a:xfrm>
            <a:off x="201295" y="2894965"/>
            <a:ext cx="3011805" cy="3963035"/>
          </a:xfrm>
          <a:prstGeom prst="rect">
            <a:avLst/>
          </a:prstGeom>
          <a:effectLst>
            <a:outerShdw blurRad="635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/>
          <p:nvPr/>
        </p:nvPicPr>
        <p:blipFill>
          <a:blip r:embed="rId2"/>
        </p:blipFill>
        <p:spPr>
          <a:xfrm>
            <a:off x="8978900" y="3543300"/>
            <a:ext cx="3314700" cy="3314700"/>
          </a:xfrm>
          <a:prstGeom prst="rect">
            <a:avLst/>
          </a:prstGeom>
          <a:effectLst>
            <a:outerShdw blurRad="762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60" name="圆角矩形标注 59"/>
          <p:cNvSpPr/>
          <p:nvPr>
            <p:custDataLst>
              <p:tags r:id="rId3"/>
            </p:custDataLst>
          </p:nvPr>
        </p:nvSpPr>
        <p:spPr>
          <a:xfrm>
            <a:off x="784225" y="1015365"/>
            <a:ext cx="2196465" cy="1523365"/>
          </a:xfrm>
          <a:prstGeom prst="wedgeRoundRectCallout">
            <a:avLst>
              <a:gd name="adj1" fmla="val 5726"/>
              <a:gd name="adj2" fmla="val 70151"/>
              <a:gd name="adj3" fmla="val 16667"/>
            </a:avLst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10000"/>
              </a:lnSpc>
            </a:pP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当然，有哥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在！</a:t>
            </a:r>
            <a:endParaRPr lang="zh-CN" altLang="en-US" b="1" spc="300" dirty="0">
              <a:solidFill>
                <a:schemeClr val="tx1"/>
              </a:solidFill>
              <a:effectLst>
                <a:glow rad="127000">
                  <a:schemeClr val="tx1">
                    <a:alpha val="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哥给你个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神器！</a:t>
            </a:r>
            <a:endParaRPr lang="zh-CN" altLang="en-US" b="1" spc="300" dirty="0">
              <a:solidFill>
                <a:schemeClr val="tx1"/>
              </a:solidFill>
              <a:effectLst>
                <a:glow rad="127000">
                  <a:schemeClr val="tx1">
                    <a:alpha val="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电能表</a:t>
            </a:r>
            <a:r>
              <a:rPr lang="en-US" altLang="zh-CN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endParaRPr lang="en-US" altLang="zh-CN" b="1" spc="300" dirty="0">
              <a:solidFill>
                <a:schemeClr val="tx1"/>
              </a:solidFill>
              <a:effectLst>
                <a:glow rad="127000">
                  <a:schemeClr val="tx1">
                    <a:alpha val="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3" name="圆角矩形标注 22"/>
          <p:cNvSpPr/>
          <p:nvPr>
            <p:custDataLst>
              <p:tags r:id="rId4"/>
            </p:custDataLst>
          </p:nvPr>
        </p:nvSpPr>
        <p:spPr>
          <a:xfrm>
            <a:off x="8978900" y="901700"/>
            <a:ext cx="2621280" cy="2193925"/>
          </a:xfrm>
          <a:prstGeom prst="wedgeRoundRectCallout">
            <a:avLst>
              <a:gd name="adj1" fmla="val -4528"/>
              <a:gd name="adj2" fmla="val 68354"/>
              <a:gd name="adj3" fmla="val 16667"/>
            </a:avLst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10000"/>
              </a:lnSpc>
            </a:pP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很棒，通过实验我发现：电能的多少与</a:t>
            </a:r>
            <a:r>
              <a:rPr lang="zh-CN" altLang="en-US" b="1" spc="300" dirty="0">
                <a:solidFill>
                  <a:srgbClr val="FF0000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电压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、</a:t>
            </a:r>
            <a:r>
              <a:rPr lang="zh-CN" altLang="en-US" b="1" spc="300" dirty="0">
                <a:solidFill>
                  <a:srgbClr val="FF0000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电流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、还有</a:t>
            </a:r>
            <a:r>
              <a:rPr lang="zh-CN" altLang="en-US" b="1" spc="300" dirty="0">
                <a:solidFill>
                  <a:srgbClr val="FF0000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通电时间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有关。那么是否有更便捷的测量方式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呢？</a:t>
            </a:r>
            <a:endParaRPr lang="zh-CN" altLang="en-US" b="1" spc="300" dirty="0">
              <a:solidFill>
                <a:schemeClr val="tx1"/>
              </a:solidFill>
              <a:effectLst>
                <a:glow rad="127000">
                  <a:schemeClr val="tx1">
                    <a:alpha val="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" name="https://img8.file.cache.docer.com/storage/1636688504215947715/5a2ab904-e753-49a9-92ff-34aec7ccc4dbtjwjv2.png" descr="标准电能表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41165" y="901700"/>
            <a:ext cx="4327525" cy="5257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4" name="PA_文本框 6"/>
          <p:cNvSpPr txBox="1"/>
          <p:nvPr>
            <p:custDataLst>
              <p:tags r:id="rId7"/>
            </p:custDataLst>
          </p:nvPr>
        </p:nvSpPr>
        <p:spPr>
          <a:xfrm>
            <a:off x="2302415" y="4573837"/>
            <a:ext cx="8205026" cy="338354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vert="horz" wrap="square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cap="none" spc="-1200" normalizeH="0" baseline="0">
                <a:ln>
                  <a:noFill/>
                </a:ln>
                <a:blipFill dpi="0" rotWithShape="1">
                  <a:blip r:embed="rId8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__________</a:t>
            </a:r>
            <a:endParaRPr lang="zh-CN" altLang="en-US" dirty="0"/>
          </a:p>
        </p:txBody>
      </p:sp>
      <p:pic>
        <p:nvPicPr>
          <p:cNvPr id="5" name="10月9日 (3)(3)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35565" y="-479425"/>
            <a:ext cx="353695" cy="353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entr" presetSubtype="0" ac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ppt_h/1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14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*sin(rand(360))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*sin(rand(360))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from x="100000" y="100000"/>
                                      <p:to x="300000" y="300000"/>
                                    </p:animScale>
                                    <p:animEffect transition="out" filter="fade">
                                      <p:cBhvr>
                                        <p:cTn id="21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2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0" grpId="0" bldLvl="0" animBg="1"/>
      <p:bldP spid="23" grpId="0" bldLvl="0" animBg="1"/>
      <p:bldP spid="2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!!图片 1"/>
          <p:cNvPicPr/>
          <p:nvPr/>
        </p:nvPicPr>
        <p:blipFill>
          <a:blip r:embed="rId1"/>
          <a:srcRect l="12778" t="2778" r="13333"/>
        </p:blipFill>
        <p:spPr>
          <a:xfrm>
            <a:off x="201295" y="2894965"/>
            <a:ext cx="3011805" cy="3963035"/>
          </a:xfrm>
          <a:prstGeom prst="rect">
            <a:avLst/>
          </a:prstGeom>
          <a:effectLst>
            <a:outerShdw blurRad="635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" name="https://img8.file.cache.docer.com/storage/1636688504215947715/5a2ab904-e753-49a9-92ff-34aec7ccc4dbtjwjv2.png" descr="标准电能表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25215" y="596900"/>
            <a:ext cx="3437890" cy="4178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220" y="596900"/>
            <a:ext cx="4150360" cy="2152015"/>
          </a:xfrm>
          <a:prstGeom prst="rect">
            <a:avLst/>
          </a:prstGeom>
          <a:effectLst>
            <a:glow rad="101600">
              <a:schemeClr val="bg1">
                <a:alpha val="73000"/>
              </a:schemeClr>
            </a:glow>
          </a:effectLst>
        </p:spPr>
      </p:pic>
      <p:sp>
        <p:nvSpPr>
          <p:cNvPr id="60" name="圆角矩形标注 59"/>
          <p:cNvSpPr/>
          <p:nvPr>
            <p:custDataLst>
              <p:tags r:id="rId5"/>
            </p:custDataLst>
          </p:nvPr>
        </p:nvSpPr>
        <p:spPr>
          <a:xfrm>
            <a:off x="636270" y="761365"/>
            <a:ext cx="2753995" cy="1822450"/>
          </a:xfrm>
          <a:prstGeom prst="wedgeRoundRectCallout">
            <a:avLst>
              <a:gd name="adj1" fmla="val 5726"/>
              <a:gd name="adj2" fmla="val 70151"/>
              <a:gd name="adj3" fmla="val 16667"/>
            </a:avLst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10000"/>
              </a:lnSpc>
            </a:pP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接下来，你不仅需要学会它的读数，也要掌握其电能的单位与连接</a:t>
            </a:r>
            <a:r>
              <a:rPr lang="zh-CN" altLang="en-US" b="1" spc="300" dirty="0">
                <a:solidFill>
                  <a:schemeClr val="tx1"/>
                </a:solidFill>
                <a:effectLst>
                  <a:glow rad="127000">
                    <a:schemeClr val="tx1">
                      <a:alpha val="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形式！</a:t>
            </a:r>
            <a:endParaRPr lang="zh-CN" altLang="en-US" b="1" spc="300" dirty="0">
              <a:solidFill>
                <a:schemeClr val="tx1"/>
              </a:solidFill>
              <a:effectLst>
                <a:glow rad="127000">
                  <a:schemeClr val="tx1">
                    <a:alpha val="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139055" y="2609850"/>
            <a:ext cx="2489200" cy="913765"/>
            <a:chOff x="8093" y="4110"/>
            <a:chExt cx="3920" cy="1439"/>
          </a:xfrm>
          <a:effectLst>
            <a:glow rad="139700">
              <a:schemeClr val="accent4">
                <a:satMod val="175000"/>
                <a:alpha val="59000"/>
              </a:schemeClr>
            </a:glow>
          </a:effectLst>
        </p:grpSpPr>
        <p:sp>
          <p:nvSpPr>
            <p:cNvPr id="5" name="椭圆 4"/>
            <p:cNvSpPr/>
            <p:nvPr/>
          </p:nvSpPr>
          <p:spPr>
            <a:xfrm>
              <a:off x="8093" y="4110"/>
              <a:ext cx="1401" cy="5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6" name="直接箭头连接符 5"/>
            <p:cNvCxnSpPr>
              <a:stCxn id="5" idx="5"/>
            </p:cNvCxnSpPr>
            <p:nvPr/>
          </p:nvCxnSpPr>
          <p:spPr>
            <a:xfrm>
              <a:off x="9289" y="4571"/>
              <a:ext cx="2725" cy="97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7772400" y="3331210"/>
            <a:ext cx="36957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转盘转动</a:t>
            </a:r>
            <a:r>
              <a:rPr lang="en-US" altLang="zh-CN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2000</a:t>
            </a:r>
            <a:r>
              <a:rPr lang="zh-CN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圈</a:t>
            </a:r>
            <a:endParaRPr lang="zh-CN" alt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zh-CN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消耗</a:t>
            </a:r>
            <a:r>
              <a:rPr lang="en-US" altLang="zh-CN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1kW·h</a:t>
            </a:r>
            <a:r>
              <a:rPr lang="zh-CN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的电能</a:t>
            </a:r>
            <a:endParaRPr lang="zh-CN" alt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9" name="2月21日(6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620" y="-753745"/>
            <a:ext cx="619125" cy="619125"/>
          </a:xfrm>
          <a:prstGeom prst="rect">
            <a:avLst/>
          </a:prstGeom>
        </p:spPr>
      </p:pic>
      <p:pic>
        <p:nvPicPr>
          <p:cNvPr id="10" name="2月21日(7)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10520" y="-66484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68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34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2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90000">
                <p:cTn id="2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0" grpId="0" bldLvl="0" animBg="1"/>
      <p:bldP spid="7" grpId="0"/>
    </p:bldLst>
  </p:timing>
</p:sld>
</file>

<file path=ppt/tags/tag1.xml><?xml version="1.0" encoding="utf-8"?>
<p:tagLst xmlns:p="http://schemas.openxmlformats.org/presentationml/2006/main">
  <p:tag name="RESOURCE_RECORD_KEY" val="{&quot;13&quot;:[19951231,4364974]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457.7,&quot;left&quot;:199.6,&quot;top&quot;:35.9,&quot;width&quot;:721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DECORATE_SHAPE_ID" val="234"/>
</p:tagLst>
</file>

<file path=ppt/tags/tag15.xml><?xml version="1.0" encoding="utf-8"?>
<p:tagLst xmlns:p="http://schemas.openxmlformats.org/presentationml/2006/main">
  <p:tag name="RESOURCEID" val="636440342935487115"/>
  <p:tag name="SCENEID" val="Unkown"/>
  <p:tag name="SCENELINKIDS" val="2|3"/>
  <p:tag name="ANIMSTRING" val="06845e1e48f104eaaa8e41c400262d67"/>
  <p:tag name="SCENESHAPETYPE" val="SceneShape"/>
  <p:tag name="SCENESHAPESUBTYPE" val="SceneSimpleShape"/>
  <p:tag name="SCENECOLOR-TEXT" val="Color_Theme"/>
  <p:tag name="SCENECOLOR-TEXT-VALUE" val="2"/>
  <p:tag name="KSO_WM_UNIT_HIGHLIGHT" val="0"/>
  <p:tag name="KSO_WM_UNIT_COMPATIBLE" val="0"/>
  <p:tag name="KSO_WM_UNIT_DIAGRAM_ISNUMVISUAL" val="0"/>
  <p:tag name="KSO_WM_UNIT_DIAGRAM_ISREFERUNIT" val="0"/>
  <p:tag name="KSO_WM_UNIT_SUBTYPE" val="f"/>
  <p:tag name="KSO_WM_UNIT_ID" val="mixed20200373_1*i*2"/>
  <p:tag name="KSO_WM_TEMPLATE_CATEGORY" val="mixed"/>
  <p:tag name="KSO_WM_TEMPLATE_INDEX" val="20200373"/>
  <p:tag name="KSO_WM_UNIT_LAYERLEVEL" val="1"/>
  <p:tag name="KSO_WM_TAG_VERSION" val="1.0"/>
  <p:tag name="KSO_WM_BEAUTIFY_FLAG" val="#wm#"/>
  <p:tag name="KSO_WM_UNIT_TYPE" val="i"/>
  <p:tag name="KSO_WM_UNIT_INDEX" val="2"/>
  <p:tag name="PA" val="v5.2.3"/>
  <p:tag name="KSO_WM_DECORATE_TAGETSHAPES_IDS" val="2"/>
</p:tagLst>
</file>

<file path=ppt/tags/tag16.xml><?xml version="1.0" encoding="utf-8"?>
<p:tagLst xmlns:p="http://schemas.openxmlformats.org/presentationml/2006/main">
  <p:tag name="KSO_WM_DECORATE_SHAPE_ID" val="23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457.7,&quot;left&quot;:199.6,&quot;top&quot;:35.9,&quot;width&quot;:721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1.xml><?xml version="1.0" encoding="utf-8"?>
<p:tagLst xmlns:p="http://schemas.openxmlformats.org/presentationml/2006/main">
  <p:tag name="KSO_WM_DIAGRAM_VIRTUALLY_FRAME" val="{&quot;height&quot;:457.7,&quot;left&quot;:199.6,&quot;top&quot;:35.9,&quot;width&quot;:721}"/>
</p:tagLst>
</file>

<file path=ppt/tags/tag22.xml><?xml version="1.0" encoding="utf-8"?>
<p:tagLst xmlns:p="http://schemas.openxmlformats.org/presentationml/2006/main">
  <p:tag name="commondata" val="eyJjb3VudCI6NDIsImhkaWQiOiJiMmMzNWE4NWYwMTExOTlmNzUxYzU3NWM0Zjg3OGM5MiIsInVzZXJDb3VudCI6NDJ9"/>
  <p:tag name="resource_record_key" val="{&quot;13&quot;:[19951231,4364974,19951230]}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457.7,&quot;left&quot;:199.6,&quot;top&quot;:35.9,&quot;width&quot;:721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981</Words>
  <Application>WPS 演示</Application>
  <PresentationFormat>宽屏</PresentationFormat>
  <Paragraphs>82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宋体</vt:lpstr>
      <vt:lpstr>Wingdings</vt:lpstr>
      <vt:lpstr>楷体</vt:lpstr>
      <vt:lpstr>微软雅黑</vt:lpstr>
      <vt:lpstr>等线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KCMD_YL</dc:creator>
  <cp:lastModifiedBy>果</cp:lastModifiedBy>
  <cp:revision>79</cp:revision>
  <dcterms:created xsi:type="dcterms:W3CDTF">2019-10-02T05:18:00Z</dcterms:created>
  <dcterms:modified xsi:type="dcterms:W3CDTF">2024-12-04T08:35:25Z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KSOTemplateUUID">
    <vt:lpwstr>v1.0_mb_bx0cqvRK68rFUEfN//Lzag==</vt:lpwstr>
  </property>
  <property fmtid="{D5CDD505-2E9C-101B-9397-08002B2CF9AE}" pid="4" name="ICV">
    <vt:lpwstr>269B5E08A60C43F58921FFB900AA0F94_11</vt:lpwstr>
  </property>
</Properties>
</file>