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92" r:id="rId2"/>
  </p:sldMasterIdLst>
  <p:notesMasterIdLst>
    <p:notesMasterId r:id="rId21"/>
  </p:notesMasterIdLst>
  <p:sldIdLst>
    <p:sldId id="518" r:id="rId3"/>
    <p:sldId id="353" r:id="rId4"/>
    <p:sldId id="541" r:id="rId5"/>
    <p:sldId id="542" r:id="rId6"/>
    <p:sldId id="544" r:id="rId7"/>
    <p:sldId id="547" r:id="rId8"/>
    <p:sldId id="548" r:id="rId9"/>
    <p:sldId id="546" r:id="rId10"/>
    <p:sldId id="550" r:id="rId11"/>
    <p:sldId id="552" r:id="rId12"/>
    <p:sldId id="556" r:id="rId13"/>
    <p:sldId id="557" r:id="rId14"/>
    <p:sldId id="559" r:id="rId15"/>
    <p:sldId id="560" r:id="rId16"/>
    <p:sldId id="558" r:id="rId17"/>
    <p:sldId id="553" r:id="rId18"/>
    <p:sldId id="554" r:id="rId19"/>
    <p:sldId id="297" r:id="rId20"/>
  </p:sldIdLst>
  <p:sldSz cx="12190413" cy="6859588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86C4"/>
    <a:srgbClr val="66B0AA"/>
    <a:srgbClr val="A64062"/>
    <a:srgbClr val="83896E"/>
    <a:srgbClr val="5B8156"/>
    <a:srgbClr val="98C991"/>
    <a:srgbClr val="135D93"/>
    <a:srgbClr val="5BC158"/>
    <a:srgbClr val="709C8B"/>
    <a:srgbClr val="FF8A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33" autoAdjust="0"/>
    <p:restoredTop sz="92192" autoAdjust="0"/>
  </p:normalViewPr>
  <p:slideViewPr>
    <p:cSldViewPr snapToGrid="0" showGuides="1">
      <p:cViewPr varScale="1">
        <p:scale>
          <a:sx n="96" d="100"/>
          <a:sy n="96" d="100"/>
        </p:scale>
        <p:origin x="728" y="16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026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029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486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083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745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072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611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781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9149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163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713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679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468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428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5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14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2024/8/29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8/29/24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688AAEBD-1228-4955-864B-881B74510F81}"/>
              </a:ext>
            </a:extLst>
          </p:cNvPr>
          <p:cNvSpPr txBox="1"/>
          <p:nvPr/>
        </p:nvSpPr>
        <p:spPr>
          <a:xfrm>
            <a:off x="319196" y="852068"/>
            <a:ext cx="1200329" cy="63764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6600" b="1" dirty="0">
                <a:solidFill>
                  <a:srgbClr val="FF0000"/>
                </a:solidFill>
                <a:latin typeface="STXingkai" panose="02010800040101010101" pitchFamily="2" charset="-122"/>
                <a:ea typeface="STXingkai" panose="02010800040101010101" pitchFamily="2" charset="-122"/>
              </a:rPr>
              <a:t>记录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16F3F8D-4D81-4B06-3AC9-061FA15B83AB}"/>
              </a:ext>
            </a:extLst>
          </p:cNvPr>
          <p:cNvSpPr txBox="1"/>
          <p:nvPr/>
        </p:nvSpPr>
        <p:spPr>
          <a:xfrm>
            <a:off x="1381503" y="852068"/>
            <a:ext cx="1200329" cy="63764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6600" b="1" dirty="0">
                <a:solidFill>
                  <a:srgbClr val="3786C4"/>
                </a:solidFill>
                <a:latin typeface="STXingkai" panose="02010800040101010101" pitchFamily="2" charset="-122"/>
                <a:ea typeface="STXingkai" panose="02010800040101010101" pitchFamily="2" charset="-122"/>
              </a:rPr>
              <a:t>教育的小美好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24FB2A7-C61D-FBB1-9E2A-6B19A54626F5}"/>
              </a:ext>
            </a:extLst>
          </p:cNvPr>
          <p:cNvSpPr txBox="1"/>
          <p:nvPr/>
        </p:nvSpPr>
        <p:spPr>
          <a:xfrm>
            <a:off x="2783163" y="5503653"/>
            <a:ext cx="2339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3786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汇 报 人  ：  高  云</a:t>
            </a:r>
            <a:endParaRPr kumimoji="1"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832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random/>
      </p:transition>
    </mc:Choice>
    <mc:Fallback xmlns="">
      <p:transition spd="slow" advClick="0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38429F7-9A2F-4133-B61A-C4B674A62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1"/>
            <a:ext cx="12190413" cy="684288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38B310F-D671-4E6B-AE8C-D985D70D04E1}"/>
              </a:ext>
            </a:extLst>
          </p:cNvPr>
          <p:cNvSpPr/>
          <p:nvPr/>
        </p:nvSpPr>
        <p:spPr>
          <a:xfrm>
            <a:off x="475989" y="421557"/>
            <a:ext cx="11285951" cy="6075123"/>
          </a:xfrm>
          <a:prstGeom prst="rect">
            <a:avLst/>
          </a:prstGeom>
          <a:noFill/>
          <a:ln w="28575">
            <a:solidFill>
              <a:srgbClr val="3786C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81B312A-9C7A-49AC-A58D-959A8F019238}"/>
              </a:ext>
            </a:extLst>
          </p:cNvPr>
          <p:cNvSpPr/>
          <p:nvPr/>
        </p:nvSpPr>
        <p:spPr>
          <a:xfrm>
            <a:off x="548110" y="509034"/>
            <a:ext cx="11126148" cy="5916566"/>
          </a:xfrm>
          <a:prstGeom prst="rect">
            <a:avLst/>
          </a:prstGeom>
          <a:noFill/>
          <a:ln w="28575">
            <a:solidFill>
              <a:srgbClr val="3786C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41BEA92-C52D-B357-522B-6CACCB952A20}"/>
              </a:ext>
            </a:extLst>
          </p:cNvPr>
          <p:cNvSpPr txBox="1"/>
          <p:nvPr/>
        </p:nvSpPr>
        <p:spPr>
          <a:xfrm>
            <a:off x="508000" y="-35137"/>
            <a:ext cx="4305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ea typeface="阿里汉仪智能黑体" panose="00020600040101010101" pitchFamily="18" charset="-122"/>
              </a:rPr>
              <a:t>拍照｜视频</a:t>
            </a:r>
            <a:r>
              <a:rPr lang="zh-CN" altLang="en-US" sz="2800" dirty="0">
                <a:solidFill>
                  <a:srgbClr val="7A63FD"/>
                </a:solidFill>
                <a:ea typeface="阿里汉仪智能黑体" panose="00020600040101010101" pitchFamily="18" charset="-122"/>
              </a:rPr>
              <a:t>｜新闻报道</a:t>
            </a:r>
          </a:p>
        </p:txBody>
      </p:sp>
      <p:sp>
        <p:nvSpPr>
          <p:cNvPr id="4" name="等腰三角形 4">
            <a:extLst>
              <a:ext uri="{FF2B5EF4-FFF2-40B4-BE49-F238E27FC236}">
                <a16:creationId xmlns:a16="http://schemas.microsoft.com/office/drawing/2014/main" id="{07DA8061-22B8-7D4B-3CCB-F79FCBB7872D}"/>
              </a:ext>
            </a:extLst>
          </p:cNvPr>
          <p:cNvSpPr/>
          <p:nvPr/>
        </p:nvSpPr>
        <p:spPr>
          <a:xfrm>
            <a:off x="-265912" y="24910"/>
            <a:ext cx="508000" cy="523220"/>
          </a:xfrm>
          <a:prstGeom prst="triangle">
            <a:avLst/>
          </a:prstGeom>
          <a:solidFill>
            <a:srgbClr val="7A63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5">
            <a:extLst>
              <a:ext uri="{FF2B5EF4-FFF2-40B4-BE49-F238E27FC236}">
                <a16:creationId xmlns:a16="http://schemas.microsoft.com/office/drawing/2014/main" id="{437C866D-310D-A026-487B-88DA946CCD39}"/>
              </a:ext>
            </a:extLst>
          </p:cNvPr>
          <p:cNvSpPr/>
          <p:nvPr/>
        </p:nvSpPr>
        <p:spPr>
          <a:xfrm>
            <a:off x="3639" y="-26173"/>
            <a:ext cx="508000" cy="523220"/>
          </a:xfrm>
          <a:prstGeom prst="triangle">
            <a:avLst/>
          </a:prstGeom>
          <a:solidFill>
            <a:srgbClr val="FEC6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4B484A5-D525-4825-550E-81EE3929D835}"/>
              </a:ext>
            </a:extLst>
          </p:cNvPr>
          <p:cNvSpPr txBox="1"/>
          <p:nvPr/>
        </p:nvSpPr>
        <p:spPr>
          <a:xfrm>
            <a:off x="990600" y="1409611"/>
            <a:ext cx="8934450" cy="2970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         </a:t>
            </a:r>
            <a:r>
              <a:rPr lang="zh-CN" altLang="zh-CN" sz="3200" dirty="0"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我是一名数学老师，论文学素养比不过语文老师，论知识丰富比不过科学老师，论情感宣泄比不过音乐老师</a:t>
            </a:r>
            <a:r>
              <a:rPr lang="en-US" altLang="zh-CN" sz="3200" dirty="0">
                <a:ea typeface="DengXian" panose="02010600030101010101" pitchFamily="2" charset="-122"/>
                <a:cs typeface="Times New Roman" panose="02020603050405020304" pitchFamily="18" charset="0"/>
              </a:rPr>
              <a:t>……</a:t>
            </a:r>
          </a:p>
          <a:p>
            <a:pPr>
              <a:lnSpc>
                <a:spcPct val="150000"/>
              </a:lnSpc>
            </a:pPr>
            <a:endParaRPr lang="zh-CN" altLang="en-US" sz="32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919BA04-CCED-442D-3628-BFB8D1F1F7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5" y="868318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0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138B310F-D671-4E6B-AE8C-D985D70D04E1}"/>
              </a:ext>
            </a:extLst>
          </p:cNvPr>
          <p:cNvSpPr/>
          <p:nvPr/>
        </p:nvSpPr>
        <p:spPr>
          <a:xfrm>
            <a:off x="475989" y="421557"/>
            <a:ext cx="11285951" cy="6075123"/>
          </a:xfrm>
          <a:prstGeom prst="rect">
            <a:avLst/>
          </a:prstGeom>
          <a:noFill/>
          <a:ln w="28575">
            <a:solidFill>
              <a:srgbClr val="3786C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81B312A-9C7A-49AC-A58D-959A8F019238}"/>
              </a:ext>
            </a:extLst>
          </p:cNvPr>
          <p:cNvSpPr/>
          <p:nvPr/>
        </p:nvSpPr>
        <p:spPr>
          <a:xfrm>
            <a:off x="548110" y="509034"/>
            <a:ext cx="11126148" cy="5916566"/>
          </a:xfrm>
          <a:prstGeom prst="rect">
            <a:avLst/>
          </a:prstGeom>
          <a:noFill/>
          <a:ln w="28575">
            <a:solidFill>
              <a:srgbClr val="3786C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4">
            <a:extLst>
              <a:ext uri="{FF2B5EF4-FFF2-40B4-BE49-F238E27FC236}">
                <a16:creationId xmlns:a16="http://schemas.microsoft.com/office/drawing/2014/main" id="{07DA8061-22B8-7D4B-3CCB-F79FCBB7872D}"/>
              </a:ext>
            </a:extLst>
          </p:cNvPr>
          <p:cNvSpPr/>
          <p:nvPr/>
        </p:nvSpPr>
        <p:spPr>
          <a:xfrm>
            <a:off x="-265912" y="24910"/>
            <a:ext cx="508000" cy="523220"/>
          </a:xfrm>
          <a:prstGeom prst="triangle">
            <a:avLst/>
          </a:prstGeom>
          <a:solidFill>
            <a:srgbClr val="7A63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5">
            <a:extLst>
              <a:ext uri="{FF2B5EF4-FFF2-40B4-BE49-F238E27FC236}">
                <a16:creationId xmlns:a16="http://schemas.microsoft.com/office/drawing/2014/main" id="{437C866D-310D-A026-487B-88DA946CCD39}"/>
              </a:ext>
            </a:extLst>
          </p:cNvPr>
          <p:cNvSpPr/>
          <p:nvPr/>
        </p:nvSpPr>
        <p:spPr>
          <a:xfrm>
            <a:off x="3639" y="-26173"/>
            <a:ext cx="508000" cy="523220"/>
          </a:xfrm>
          <a:prstGeom prst="triangle">
            <a:avLst/>
          </a:prstGeom>
          <a:solidFill>
            <a:srgbClr val="FEC6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C303746-62CB-E2B2-94F8-12B9106144B2}"/>
              </a:ext>
            </a:extLst>
          </p:cNvPr>
          <p:cNvSpPr txBox="1"/>
          <p:nvPr/>
        </p:nvSpPr>
        <p:spPr>
          <a:xfrm>
            <a:off x="798722" y="952753"/>
            <a:ext cx="4868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b="1" dirty="0"/>
              <a:t>一篇</a:t>
            </a:r>
            <a:r>
              <a:rPr kumimoji="1" lang="zh-CN" altLang="en-US" sz="3600" b="1" dirty="0">
                <a:solidFill>
                  <a:srgbClr val="FF0000"/>
                </a:solidFill>
              </a:rPr>
              <a:t>好报道</a:t>
            </a:r>
            <a:r>
              <a:rPr kumimoji="1" lang="zh-CN" altLang="en-US" sz="3600" b="1" dirty="0"/>
              <a:t>如何</a:t>
            </a:r>
            <a:r>
              <a:rPr kumimoji="1" lang="zh-CN" altLang="en-US" sz="3600" dirty="0"/>
              <a:t>诞生？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3786964-3673-D337-BEE6-C95E6DC411F0}"/>
              </a:ext>
            </a:extLst>
          </p:cNvPr>
          <p:cNvSpPr txBox="1"/>
          <p:nvPr/>
        </p:nvSpPr>
        <p:spPr>
          <a:xfrm>
            <a:off x="798722" y="2187314"/>
            <a:ext cx="2927404" cy="366100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000" b="1" u="sng" dirty="0">
                <a:solidFill>
                  <a:srgbClr val="FF0000"/>
                </a:solidFill>
              </a:rPr>
              <a:t>标题</a:t>
            </a:r>
          </a:p>
          <a:p>
            <a:pPr>
              <a:lnSpc>
                <a:spcPct val="250000"/>
              </a:lnSpc>
            </a:pPr>
            <a:r>
              <a:rPr kumimoji="1" lang="en-US" altLang="zh-CN" sz="2000" b="1" dirty="0"/>
              <a:t>1</a:t>
            </a:r>
            <a:r>
              <a:rPr kumimoji="1" lang="zh-CN" altLang="en-US" sz="2000" b="1" dirty="0"/>
              <a:t>、突出活动内容</a:t>
            </a:r>
            <a:endParaRPr kumimoji="1" lang="en-US" altLang="zh-CN" sz="2000" b="1" dirty="0"/>
          </a:p>
          <a:p>
            <a:pPr>
              <a:lnSpc>
                <a:spcPct val="250000"/>
              </a:lnSpc>
            </a:pPr>
            <a:r>
              <a:rPr kumimoji="1" lang="en-US" altLang="zh-CN" sz="2000" b="1" dirty="0"/>
              <a:t>2</a:t>
            </a:r>
            <a:r>
              <a:rPr kumimoji="1" lang="zh-CN" altLang="en-US" sz="2000" b="1" dirty="0"/>
              <a:t>、对称顺口</a:t>
            </a:r>
            <a:endParaRPr kumimoji="1" lang="en-US" altLang="zh-CN" sz="2000" b="1" dirty="0"/>
          </a:p>
          <a:p>
            <a:pPr>
              <a:lnSpc>
                <a:spcPct val="250000"/>
              </a:lnSpc>
            </a:pPr>
            <a:r>
              <a:rPr kumimoji="1" lang="en-US" altLang="zh-CN" sz="2000" b="1" dirty="0"/>
              <a:t>3</a:t>
            </a:r>
            <a:r>
              <a:rPr kumimoji="1" lang="zh-CN" altLang="en-US" sz="2000" b="1" dirty="0"/>
              <a:t>、运用工具</a:t>
            </a:r>
            <a:endParaRPr kumimoji="1" lang="en-US" altLang="zh-CN" sz="2000" b="1" dirty="0"/>
          </a:p>
          <a:p>
            <a:pPr>
              <a:lnSpc>
                <a:spcPct val="250000"/>
              </a:lnSpc>
            </a:pPr>
            <a:endParaRPr kumimoji="1" lang="zh-CN" altLang="en-US" sz="20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5D9A94E-B759-F77F-751E-098C77A8A8D1}"/>
              </a:ext>
            </a:extLst>
          </p:cNvPr>
          <p:cNvSpPr txBox="1"/>
          <p:nvPr/>
        </p:nvSpPr>
        <p:spPr>
          <a:xfrm>
            <a:off x="508000" y="-35137"/>
            <a:ext cx="4305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ea typeface="阿里汉仪智能黑体" panose="00020600040101010101" pitchFamily="18" charset="-122"/>
              </a:rPr>
              <a:t>拍照｜视频</a:t>
            </a:r>
            <a:r>
              <a:rPr lang="zh-CN" altLang="en-US" sz="2800" dirty="0">
                <a:solidFill>
                  <a:srgbClr val="7A63FD"/>
                </a:solidFill>
                <a:ea typeface="阿里汉仪智能黑体" panose="00020600040101010101" pitchFamily="18" charset="-122"/>
              </a:rPr>
              <a:t>｜新闻报道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82B432A-D9A7-EDDC-C479-C2CD1C799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802" y="1845051"/>
            <a:ext cx="3086854" cy="42578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EDE18CF-0757-4FF9-44A7-E6039CE2B2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636" y="1537997"/>
            <a:ext cx="4554106" cy="347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8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138B310F-D671-4E6B-AE8C-D985D70D04E1}"/>
              </a:ext>
            </a:extLst>
          </p:cNvPr>
          <p:cNvSpPr/>
          <p:nvPr/>
        </p:nvSpPr>
        <p:spPr>
          <a:xfrm>
            <a:off x="475989" y="421557"/>
            <a:ext cx="11285951" cy="6075123"/>
          </a:xfrm>
          <a:prstGeom prst="rect">
            <a:avLst/>
          </a:prstGeom>
          <a:noFill/>
          <a:ln w="28575">
            <a:solidFill>
              <a:srgbClr val="3786C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81B312A-9C7A-49AC-A58D-959A8F019238}"/>
              </a:ext>
            </a:extLst>
          </p:cNvPr>
          <p:cNvSpPr/>
          <p:nvPr/>
        </p:nvSpPr>
        <p:spPr>
          <a:xfrm>
            <a:off x="548110" y="509034"/>
            <a:ext cx="11126148" cy="5916566"/>
          </a:xfrm>
          <a:prstGeom prst="rect">
            <a:avLst/>
          </a:prstGeom>
          <a:noFill/>
          <a:ln w="28575">
            <a:solidFill>
              <a:srgbClr val="3786C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4">
            <a:extLst>
              <a:ext uri="{FF2B5EF4-FFF2-40B4-BE49-F238E27FC236}">
                <a16:creationId xmlns:a16="http://schemas.microsoft.com/office/drawing/2014/main" id="{07DA8061-22B8-7D4B-3CCB-F79FCBB7872D}"/>
              </a:ext>
            </a:extLst>
          </p:cNvPr>
          <p:cNvSpPr/>
          <p:nvPr/>
        </p:nvSpPr>
        <p:spPr>
          <a:xfrm>
            <a:off x="-265912" y="24910"/>
            <a:ext cx="508000" cy="523220"/>
          </a:xfrm>
          <a:prstGeom prst="triangle">
            <a:avLst/>
          </a:prstGeom>
          <a:solidFill>
            <a:srgbClr val="7A63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5">
            <a:extLst>
              <a:ext uri="{FF2B5EF4-FFF2-40B4-BE49-F238E27FC236}">
                <a16:creationId xmlns:a16="http://schemas.microsoft.com/office/drawing/2014/main" id="{437C866D-310D-A026-487B-88DA946CCD39}"/>
              </a:ext>
            </a:extLst>
          </p:cNvPr>
          <p:cNvSpPr/>
          <p:nvPr/>
        </p:nvSpPr>
        <p:spPr>
          <a:xfrm>
            <a:off x="3639" y="-26173"/>
            <a:ext cx="508000" cy="523220"/>
          </a:xfrm>
          <a:prstGeom prst="triangle">
            <a:avLst/>
          </a:prstGeom>
          <a:solidFill>
            <a:srgbClr val="FEC6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C303746-62CB-E2B2-94F8-12B9106144B2}"/>
              </a:ext>
            </a:extLst>
          </p:cNvPr>
          <p:cNvSpPr txBox="1"/>
          <p:nvPr/>
        </p:nvSpPr>
        <p:spPr>
          <a:xfrm>
            <a:off x="798722" y="952753"/>
            <a:ext cx="4868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b="1" dirty="0"/>
              <a:t>一篇</a:t>
            </a:r>
            <a:r>
              <a:rPr kumimoji="1" lang="zh-CN" altLang="en-US" sz="3600" b="1" dirty="0">
                <a:solidFill>
                  <a:srgbClr val="FF0000"/>
                </a:solidFill>
              </a:rPr>
              <a:t>好报道</a:t>
            </a:r>
            <a:r>
              <a:rPr kumimoji="1" lang="zh-CN" altLang="en-US" sz="3600" b="1" dirty="0"/>
              <a:t>如何</a:t>
            </a:r>
            <a:r>
              <a:rPr kumimoji="1" lang="zh-CN" altLang="en-US" sz="3600" dirty="0"/>
              <a:t>诞生？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3786964-3673-D337-BEE6-C95E6DC411F0}"/>
              </a:ext>
            </a:extLst>
          </p:cNvPr>
          <p:cNvSpPr txBox="1"/>
          <p:nvPr/>
        </p:nvSpPr>
        <p:spPr>
          <a:xfrm>
            <a:off x="798722" y="2187314"/>
            <a:ext cx="2927404" cy="273767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000" b="1" u="sng" dirty="0">
                <a:solidFill>
                  <a:srgbClr val="FF0000"/>
                </a:solidFill>
              </a:rPr>
              <a:t>开头</a:t>
            </a:r>
            <a:endParaRPr kumimoji="1" lang="en-US" altLang="zh-CN" sz="4000" b="1" u="sng" dirty="0">
              <a:solidFill>
                <a:srgbClr val="FF0000"/>
              </a:solidFill>
            </a:endParaRPr>
          </a:p>
          <a:p>
            <a:endParaRPr kumimoji="1" lang="en-US" altLang="zh-CN" sz="2000" b="1" dirty="0"/>
          </a:p>
          <a:p>
            <a:r>
              <a:rPr kumimoji="1" lang="en-US" altLang="zh-CN" sz="2000" b="1" dirty="0"/>
              <a:t>1</a:t>
            </a:r>
            <a:r>
              <a:rPr kumimoji="1" lang="zh-CN" altLang="en-US" sz="2000" b="1" dirty="0"/>
              <a:t>、简洁型</a:t>
            </a:r>
            <a:endParaRPr kumimoji="1" lang="en-US" altLang="zh-CN" sz="2000" b="1" dirty="0"/>
          </a:p>
          <a:p>
            <a:pPr>
              <a:lnSpc>
                <a:spcPct val="250000"/>
              </a:lnSpc>
            </a:pPr>
            <a:r>
              <a:rPr kumimoji="1" lang="en-US" altLang="zh-CN" sz="2000" b="1" dirty="0"/>
              <a:t>2</a:t>
            </a:r>
            <a:r>
              <a:rPr kumimoji="1" lang="zh-CN" altLang="en-US" sz="2000" b="1" dirty="0"/>
              <a:t>、诗意型</a:t>
            </a:r>
            <a:endParaRPr kumimoji="1" lang="en-US" altLang="zh-CN" sz="2000" b="1" dirty="0"/>
          </a:p>
          <a:p>
            <a:pPr>
              <a:lnSpc>
                <a:spcPct val="250000"/>
              </a:lnSpc>
            </a:pPr>
            <a:endParaRPr kumimoji="1" lang="zh-CN" altLang="en-US" sz="20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5D9A94E-B759-F77F-751E-098C77A8A8D1}"/>
              </a:ext>
            </a:extLst>
          </p:cNvPr>
          <p:cNvSpPr txBox="1"/>
          <p:nvPr/>
        </p:nvSpPr>
        <p:spPr>
          <a:xfrm>
            <a:off x="508000" y="-35137"/>
            <a:ext cx="4305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ea typeface="阿里汉仪智能黑体" panose="00020600040101010101" pitchFamily="18" charset="-122"/>
              </a:rPr>
              <a:t>拍照｜视频</a:t>
            </a:r>
            <a:r>
              <a:rPr lang="zh-CN" altLang="en-US" sz="2800" dirty="0">
                <a:solidFill>
                  <a:srgbClr val="7A63FD"/>
                </a:solidFill>
                <a:ea typeface="阿里汉仪智能黑体" panose="00020600040101010101" pitchFamily="18" charset="-122"/>
              </a:rPr>
              <a:t>｜新闻报道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5DD2576-F398-DF9E-1D3C-1B0632615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664" y="1620035"/>
            <a:ext cx="6346086" cy="28323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235A688-5B9F-5EFF-591F-47E2F0C50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889" y="3271444"/>
            <a:ext cx="6346086" cy="2589373"/>
          </a:xfrm>
          <a:prstGeom prst="rect">
            <a:avLst/>
          </a:prstGeom>
        </p:spPr>
      </p:pic>
      <p:cxnSp>
        <p:nvCxnSpPr>
          <p:cNvPr id="13" name="直线连接符 12">
            <a:extLst>
              <a:ext uri="{FF2B5EF4-FFF2-40B4-BE49-F238E27FC236}">
                <a16:creationId xmlns:a16="http://schemas.microsoft.com/office/drawing/2014/main" id="{E541996F-C8D6-DD81-0006-2CF59BE633C3}"/>
              </a:ext>
            </a:extLst>
          </p:cNvPr>
          <p:cNvCxnSpPr/>
          <p:nvPr/>
        </p:nvCxnSpPr>
        <p:spPr>
          <a:xfrm>
            <a:off x="5667362" y="3790950"/>
            <a:ext cx="3095638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81B7BA48-95B1-3497-631C-D9B580FCCCF5}"/>
              </a:ext>
            </a:extLst>
          </p:cNvPr>
          <p:cNvSpPr txBox="1"/>
          <p:nvPr/>
        </p:nvSpPr>
        <p:spPr>
          <a:xfrm>
            <a:off x="670570" y="5421883"/>
            <a:ext cx="5367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3600" b="1" dirty="0">
                <a:solidFill>
                  <a:srgbClr val="FF0000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目的</a:t>
            </a:r>
            <a:r>
              <a:rPr lang="zh-CN" altLang="en-US" sz="3600" b="1" dirty="0">
                <a:solidFill>
                  <a:srgbClr val="FF0000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zh-CN" altLang="zh-CN" sz="3600" b="1" dirty="0">
                <a:solidFill>
                  <a:srgbClr val="FF0000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时间</a:t>
            </a:r>
            <a:r>
              <a:rPr lang="zh-CN" altLang="en-US" sz="3600" b="1" dirty="0">
                <a:solidFill>
                  <a:srgbClr val="FF0000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zh-CN" altLang="zh-CN" sz="3600" b="1" dirty="0">
                <a:solidFill>
                  <a:srgbClr val="FF0000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地点</a:t>
            </a:r>
            <a:r>
              <a:rPr lang="zh-CN" altLang="en-US" sz="3600" b="1" dirty="0">
                <a:solidFill>
                  <a:srgbClr val="FF0000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、</a:t>
            </a:r>
            <a:r>
              <a:rPr lang="zh-CN" altLang="zh-CN" sz="3600" b="1" dirty="0">
                <a:solidFill>
                  <a:srgbClr val="FF0000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人物</a:t>
            </a:r>
            <a:r>
              <a:rPr lang="zh-CN" altLang="zh-CN" sz="3600" b="1" dirty="0">
                <a:solidFill>
                  <a:srgbClr val="FF0000"/>
                </a:solidFill>
                <a:effectLst/>
              </a:rPr>
              <a:t> </a:t>
            </a:r>
            <a:endParaRPr kumimoji="1" lang="zh-CN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28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138B310F-D671-4E6B-AE8C-D985D70D04E1}"/>
              </a:ext>
            </a:extLst>
          </p:cNvPr>
          <p:cNvSpPr/>
          <p:nvPr/>
        </p:nvSpPr>
        <p:spPr>
          <a:xfrm>
            <a:off x="475989" y="421557"/>
            <a:ext cx="11285951" cy="6075123"/>
          </a:xfrm>
          <a:prstGeom prst="rect">
            <a:avLst/>
          </a:prstGeom>
          <a:noFill/>
          <a:ln w="28575">
            <a:solidFill>
              <a:srgbClr val="3786C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81B312A-9C7A-49AC-A58D-959A8F019238}"/>
              </a:ext>
            </a:extLst>
          </p:cNvPr>
          <p:cNvSpPr/>
          <p:nvPr/>
        </p:nvSpPr>
        <p:spPr>
          <a:xfrm>
            <a:off x="548110" y="509034"/>
            <a:ext cx="11126148" cy="5916566"/>
          </a:xfrm>
          <a:prstGeom prst="rect">
            <a:avLst/>
          </a:prstGeom>
          <a:noFill/>
          <a:ln w="28575">
            <a:solidFill>
              <a:srgbClr val="3786C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4">
            <a:extLst>
              <a:ext uri="{FF2B5EF4-FFF2-40B4-BE49-F238E27FC236}">
                <a16:creationId xmlns:a16="http://schemas.microsoft.com/office/drawing/2014/main" id="{07DA8061-22B8-7D4B-3CCB-F79FCBB7872D}"/>
              </a:ext>
            </a:extLst>
          </p:cNvPr>
          <p:cNvSpPr/>
          <p:nvPr/>
        </p:nvSpPr>
        <p:spPr>
          <a:xfrm>
            <a:off x="-265912" y="24910"/>
            <a:ext cx="508000" cy="523220"/>
          </a:xfrm>
          <a:prstGeom prst="triangle">
            <a:avLst/>
          </a:prstGeom>
          <a:solidFill>
            <a:srgbClr val="7A63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5">
            <a:extLst>
              <a:ext uri="{FF2B5EF4-FFF2-40B4-BE49-F238E27FC236}">
                <a16:creationId xmlns:a16="http://schemas.microsoft.com/office/drawing/2014/main" id="{437C866D-310D-A026-487B-88DA946CCD39}"/>
              </a:ext>
            </a:extLst>
          </p:cNvPr>
          <p:cNvSpPr/>
          <p:nvPr/>
        </p:nvSpPr>
        <p:spPr>
          <a:xfrm>
            <a:off x="3639" y="-26173"/>
            <a:ext cx="508000" cy="523220"/>
          </a:xfrm>
          <a:prstGeom prst="triangle">
            <a:avLst/>
          </a:prstGeom>
          <a:solidFill>
            <a:srgbClr val="FEC6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C303746-62CB-E2B2-94F8-12B9106144B2}"/>
              </a:ext>
            </a:extLst>
          </p:cNvPr>
          <p:cNvSpPr txBox="1"/>
          <p:nvPr/>
        </p:nvSpPr>
        <p:spPr>
          <a:xfrm>
            <a:off x="798722" y="952753"/>
            <a:ext cx="4868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b="1" dirty="0"/>
              <a:t>一篇</a:t>
            </a:r>
            <a:r>
              <a:rPr kumimoji="1" lang="zh-CN" altLang="en-US" sz="3600" b="1" dirty="0">
                <a:solidFill>
                  <a:srgbClr val="FF0000"/>
                </a:solidFill>
              </a:rPr>
              <a:t>好报道</a:t>
            </a:r>
            <a:r>
              <a:rPr kumimoji="1" lang="zh-CN" altLang="en-US" sz="3600" b="1" dirty="0"/>
              <a:t>如何</a:t>
            </a:r>
            <a:r>
              <a:rPr kumimoji="1" lang="zh-CN" altLang="en-US" sz="3600" dirty="0"/>
              <a:t>诞生？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3786964-3673-D337-BEE6-C95E6DC411F0}"/>
              </a:ext>
            </a:extLst>
          </p:cNvPr>
          <p:cNvSpPr txBox="1"/>
          <p:nvPr/>
        </p:nvSpPr>
        <p:spPr>
          <a:xfrm>
            <a:off x="798722" y="2187314"/>
            <a:ext cx="2927404" cy="350211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4000" b="1" u="sng" dirty="0">
                <a:solidFill>
                  <a:srgbClr val="FF0000"/>
                </a:solidFill>
              </a:rPr>
              <a:t>正文</a:t>
            </a:r>
            <a:endParaRPr kumimoji="1" lang="en-US" altLang="zh-CN" sz="4000" b="1" u="sng" dirty="0">
              <a:solidFill>
                <a:srgbClr val="FF0000"/>
              </a:solidFill>
            </a:endParaRPr>
          </a:p>
          <a:p>
            <a:endParaRPr kumimoji="1" lang="en-US" altLang="zh-CN" sz="2000" b="1" dirty="0"/>
          </a:p>
          <a:p>
            <a:r>
              <a:rPr kumimoji="1" lang="en-US" altLang="zh-CN" sz="2000" b="1" dirty="0"/>
              <a:t>1</a:t>
            </a:r>
            <a:r>
              <a:rPr kumimoji="1" lang="zh-CN" altLang="en-US" sz="2000" b="1" dirty="0"/>
              <a:t>、分板块，提炼小标题</a:t>
            </a:r>
            <a:endParaRPr kumimoji="1" lang="en-US" altLang="zh-CN" sz="2000" b="1" dirty="0"/>
          </a:p>
          <a:p>
            <a:pPr>
              <a:lnSpc>
                <a:spcPct val="250000"/>
              </a:lnSpc>
            </a:pPr>
            <a:r>
              <a:rPr kumimoji="1" lang="en-US" altLang="zh-CN" sz="2000" b="1" dirty="0"/>
              <a:t>2</a:t>
            </a:r>
            <a:r>
              <a:rPr kumimoji="1" lang="zh-CN" altLang="en-US" sz="2000" b="1" dirty="0"/>
              <a:t>、从不同主体出发</a:t>
            </a:r>
            <a:endParaRPr kumimoji="1" lang="en-US" altLang="zh-CN" sz="2000" b="1" dirty="0"/>
          </a:p>
          <a:p>
            <a:pPr>
              <a:lnSpc>
                <a:spcPct val="250000"/>
              </a:lnSpc>
            </a:pPr>
            <a:r>
              <a:rPr kumimoji="1" lang="en-US" altLang="zh-CN" sz="2000" b="1" dirty="0"/>
              <a:t>3</a:t>
            </a:r>
            <a:r>
              <a:rPr kumimoji="1" lang="zh-CN" altLang="en-US" sz="2000" b="1" dirty="0"/>
              <a:t>、看远一点，</a:t>
            </a:r>
            <a:endParaRPr kumimoji="1" lang="en-US" altLang="zh-CN" sz="2000" b="1" dirty="0"/>
          </a:p>
          <a:p>
            <a:pPr>
              <a:lnSpc>
                <a:spcPct val="250000"/>
              </a:lnSpc>
            </a:pPr>
            <a:r>
              <a:rPr kumimoji="1" lang="zh-CN" altLang="en-US" sz="2000" b="1" dirty="0"/>
              <a:t>       立意高一点</a:t>
            </a:r>
            <a:endParaRPr kumimoji="1" lang="en-US" altLang="zh-CN" sz="20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5D9A94E-B759-F77F-751E-098C77A8A8D1}"/>
              </a:ext>
            </a:extLst>
          </p:cNvPr>
          <p:cNvSpPr txBox="1"/>
          <p:nvPr/>
        </p:nvSpPr>
        <p:spPr>
          <a:xfrm>
            <a:off x="508000" y="-35137"/>
            <a:ext cx="4305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ea typeface="阿里汉仪智能黑体" panose="00020600040101010101" pitchFamily="18" charset="-122"/>
              </a:rPr>
              <a:t>拍照｜视频</a:t>
            </a:r>
            <a:r>
              <a:rPr lang="zh-CN" altLang="en-US" sz="2800" dirty="0">
                <a:solidFill>
                  <a:srgbClr val="7A63FD"/>
                </a:solidFill>
                <a:ea typeface="阿里汉仪智能黑体" panose="00020600040101010101" pitchFamily="18" charset="-122"/>
              </a:rPr>
              <a:t>｜新闻报道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0DC1081-C2DA-ABA2-75BF-549A75824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62" y="555688"/>
            <a:ext cx="5826486" cy="20867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E74B1CA-8319-02FC-32A2-FBFAA30AA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207" y="1620035"/>
            <a:ext cx="4371997" cy="271184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8099F93-4598-1704-9C07-4893FFCE47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319" y="2466054"/>
            <a:ext cx="5250807" cy="287828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7FDA6B2-6B88-5786-1C67-7C8ADA4EB3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970" y="3318883"/>
            <a:ext cx="5649603" cy="253012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0C1FE4C-809D-BD4F-E0D3-6A16E33102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319" y="3870130"/>
            <a:ext cx="6638217" cy="273884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D12B294-9FD2-4215-E510-C59B8E0DDF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305" y="4536451"/>
            <a:ext cx="70866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6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138B310F-D671-4E6B-AE8C-D985D70D04E1}"/>
              </a:ext>
            </a:extLst>
          </p:cNvPr>
          <p:cNvSpPr/>
          <p:nvPr/>
        </p:nvSpPr>
        <p:spPr>
          <a:xfrm>
            <a:off x="475989" y="421557"/>
            <a:ext cx="11285951" cy="6075123"/>
          </a:xfrm>
          <a:prstGeom prst="rect">
            <a:avLst/>
          </a:prstGeom>
          <a:noFill/>
          <a:ln w="28575">
            <a:solidFill>
              <a:srgbClr val="3786C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81B312A-9C7A-49AC-A58D-959A8F019238}"/>
              </a:ext>
            </a:extLst>
          </p:cNvPr>
          <p:cNvSpPr/>
          <p:nvPr/>
        </p:nvSpPr>
        <p:spPr>
          <a:xfrm>
            <a:off x="548110" y="509034"/>
            <a:ext cx="11126148" cy="5916566"/>
          </a:xfrm>
          <a:prstGeom prst="rect">
            <a:avLst/>
          </a:prstGeom>
          <a:noFill/>
          <a:ln w="28575">
            <a:solidFill>
              <a:srgbClr val="3786C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4">
            <a:extLst>
              <a:ext uri="{FF2B5EF4-FFF2-40B4-BE49-F238E27FC236}">
                <a16:creationId xmlns:a16="http://schemas.microsoft.com/office/drawing/2014/main" id="{07DA8061-22B8-7D4B-3CCB-F79FCBB7872D}"/>
              </a:ext>
            </a:extLst>
          </p:cNvPr>
          <p:cNvSpPr/>
          <p:nvPr/>
        </p:nvSpPr>
        <p:spPr>
          <a:xfrm>
            <a:off x="-265912" y="24910"/>
            <a:ext cx="508000" cy="523220"/>
          </a:xfrm>
          <a:prstGeom prst="triangle">
            <a:avLst/>
          </a:prstGeom>
          <a:solidFill>
            <a:srgbClr val="7A63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5">
            <a:extLst>
              <a:ext uri="{FF2B5EF4-FFF2-40B4-BE49-F238E27FC236}">
                <a16:creationId xmlns:a16="http://schemas.microsoft.com/office/drawing/2014/main" id="{437C866D-310D-A026-487B-88DA946CCD39}"/>
              </a:ext>
            </a:extLst>
          </p:cNvPr>
          <p:cNvSpPr/>
          <p:nvPr/>
        </p:nvSpPr>
        <p:spPr>
          <a:xfrm>
            <a:off x="3639" y="-26173"/>
            <a:ext cx="508000" cy="523220"/>
          </a:xfrm>
          <a:prstGeom prst="triangle">
            <a:avLst/>
          </a:prstGeom>
          <a:solidFill>
            <a:srgbClr val="FEC6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5D9A94E-B759-F77F-751E-098C77A8A8D1}"/>
              </a:ext>
            </a:extLst>
          </p:cNvPr>
          <p:cNvSpPr txBox="1"/>
          <p:nvPr/>
        </p:nvSpPr>
        <p:spPr>
          <a:xfrm>
            <a:off x="508000" y="-35137"/>
            <a:ext cx="4305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ea typeface="阿里汉仪智能黑体" panose="00020600040101010101" pitchFamily="18" charset="-122"/>
              </a:rPr>
              <a:t>拍照｜视频</a:t>
            </a:r>
            <a:r>
              <a:rPr lang="zh-CN" altLang="en-US" sz="2800" dirty="0">
                <a:solidFill>
                  <a:srgbClr val="7A63FD"/>
                </a:solidFill>
                <a:ea typeface="阿里汉仪智能黑体" panose="00020600040101010101" pitchFamily="18" charset="-122"/>
              </a:rPr>
              <a:t>｜新闻报道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0DC1081-C2DA-ABA2-75BF-549A75824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20" y="536115"/>
            <a:ext cx="4371997" cy="15658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E74B1CA-8319-02FC-32A2-FBFAA30AA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88" y="2189449"/>
            <a:ext cx="4371997" cy="271184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8099F93-4598-1704-9C07-4893FFCE47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79" y="5110203"/>
            <a:ext cx="3235271" cy="17734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7FDA6B2-6B88-5786-1C67-7C8ADA4EB3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3" y="4878117"/>
            <a:ext cx="4336217" cy="194193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0C1FE4C-809D-BD4F-E0D3-6A16E33102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79" y="2499904"/>
            <a:ext cx="4706733" cy="19419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ADA25C-A9A7-5300-7242-1792A69223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722" y="511338"/>
            <a:ext cx="5036344" cy="17382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8368B03-2B50-1CC8-AA6F-201F406B0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246" y="5179924"/>
            <a:ext cx="3235271" cy="177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DAD08C0-25D1-4C3F-3BB4-290C691843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709" y="2499904"/>
            <a:ext cx="4688725" cy="199520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23910E8-FD5D-332A-1348-520E2E83E7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447" y="4745465"/>
            <a:ext cx="4145000" cy="200078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9741B32-92E0-4FC1-BE25-481B3921B48B}"/>
              </a:ext>
            </a:extLst>
          </p:cNvPr>
          <p:cNvSpPr/>
          <p:nvPr/>
        </p:nvSpPr>
        <p:spPr>
          <a:xfrm>
            <a:off x="806520" y="497047"/>
            <a:ext cx="4393265" cy="1604925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AAB5560-91EC-D174-0457-85A5BF38C22E}"/>
              </a:ext>
            </a:extLst>
          </p:cNvPr>
          <p:cNvSpPr/>
          <p:nvPr/>
        </p:nvSpPr>
        <p:spPr>
          <a:xfrm>
            <a:off x="806520" y="2173773"/>
            <a:ext cx="4933184" cy="2704344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F2607B8-0A9E-6B69-7884-00F94E1F5E5B}"/>
              </a:ext>
            </a:extLst>
          </p:cNvPr>
          <p:cNvSpPr/>
          <p:nvPr/>
        </p:nvSpPr>
        <p:spPr>
          <a:xfrm>
            <a:off x="487688" y="4949918"/>
            <a:ext cx="4781278" cy="2020212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右箭头 15">
            <a:extLst>
              <a:ext uri="{FF2B5EF4-FFF2-40B4-BE49-F238E27FC236}">
                <a16:creationId xmlns:a16="http://schemas.microsoft.com/office/drawing/2014/main" id="{27C7671C-5949-A529-C95F-13A994AD3241}"/>
              </a:ext>
            </a:extLst>
          </p:cNvPr>
          <p:cNvSpPr/>
          <p:nvPr/>
        </p:nvSpPr>
        <p:spPr>
          <a:xfrm>
            <a:off x="5268966" y="1047750"/>
            <a:ext cx="826240" cy="4953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右箭头 17">
            <a:extLst>
              <a:ext uri="{FF2B5EF4-FFF2-40B4-BE49-F238E27FC236}">
                <a16:creationId xmlns:a16="http://schemas.microsoft.com/office/drawing/2014/main" id="{ADDE2D6D-2E76-B809-C6D0-F88AFBF516D1}"/>
              </a:ext>
            </a:extLst>
          </p:cNvPr>
          <p:cNvSpPr/>
          <p:nvPr/>
        </p:nvSpPr>
        <p:spPr>
          <a:xfrm>
            <a:off x="5742602" y="2934494"/>
            <a:ext cx="826240" cy="4953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右箭头 18">
            <a:extLst>
              <a:ext uri="{FF2B5EF4-FFF2-40B4-BE49-F238E27FC236}">
                <a16:creationId xmlns:a16="http://schemas.microsoft.com/office/drawing/2014/main" id="{D33911D3-BBBB-E8A9-6CCA-A54DB6C89A86}"/>
              </a:ext>
            </a:extLst>
          </p:cNvPr>
          <p:cNvSpPr/>
          <p:nvPr/>
        </p:nvSpPr>
        <p:spPr>
          <a:xfrm>
            <a:off x="5467993" y="5419626"/>
            <a:ext cx="1166082" cy="63827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2064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138B310F-D671-4E6B-AE8C-D985D70D04E1}"/>
              </a:ext>
            </a:extLst>
          </p:cNvPr>
          <p:cNvSpPr/>
          <p:nvPr/>
        </p:nvSpPr>
        <p:spPr>
          <a:xfrm>
            <a:off x="475989" y="421557"/>
            <a:ext cx="11285951" cy="6075123"/>
          </a:xfrm>
          <a:prstGeom prst="rect">
            <a:avLst/>
          </a:prstGeom>
          <a:noFill/>
          <a:ln w="28575">
            <a:solidFill>
              <a:srgbClr val="3786C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81B312A-9C7A-49AC-A58D-959A8F019238}"/>
              </a:ext>
            </a:extLst>
          </p:cNvPr>
          <p:cNvSpPr/>
          <p:nvPr/>
        </p:nvSpPr>
        <p:spPr>
          <a:xfrm>
            <a:off x="548110" y="509034"/>
            <a:ext cx="11126148" cy="5916566"/>
          </a:xfrm>
          <a:prstGeom prst="rect">
            <a:avLst/>
          </a:prstGeom>
          <a:noFill/>
          <a:ln w="28575">
            <a:solidFill>
              <a:srgbClr val="3786C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4">
            <a:extLst>
              <a:ext uri="{FF2B5EF4-FFF2-40B4-BE49-F238E27FC236}">
                <a16:creationId xmlns:a16="http://schemas.microsoft.com/office/drawing/2014/main" id="{07DA8061-22B8-7D4B-3CCB-F79FCBB7872D}"/>
              </a:ext>
            </a:extLst>
          </p:cNvPr>
          <p:cNvSpPr/>
          <p:nvPr/>
        </p:nvSpPr>
        <p:spPr>
          <a:xfrm>
            <a:off x="-265912" y="24910"/>
            <a:ext cx="508000" cy="523220"/>
          </a:xfrm>
          <a:prstGeom prst="triangle">
            <a:avLst/>
          </a:prstGeom>
          <a:solidFill>
            <a:srgbClr val="7A63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5">
            <a:extLst>
              <a:ext uri="{FF2B5EF4-FFF2-40B4-BE49-F238E27FC236}">
                <a16:creationId xmlns:a16="http://schemas.microsoft.com/office/drawing/2014/main" id="{437C866D-310D-A026-487B-88DA946CCD39}"/>
              </a:ext>
            </a:extLst>
          </p:cNvPr>
          <p:cNvSpPr/>
          <p:nvPr/>
        </p:nvSpPr>
        <p:spPr>
          <a:xfrm>
            <a:off x="3639" y="-26173"/>
            <a:ext cx="508000" cy="523220"/>
          </a:xfrm>
          <a:prstGeom prst="triangle">
            <a:avLst/>
          </a:prstGeom>
          <a:solidFill>
            <a:srgbClr val="FEC6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C303746-62CB-E2B2-94F8-12B9106144B2}"/>
              </a:ext>
            </a:extLst>
          </p:cNvPr>
          <p:cNvSpPr txBox="1"/>
          <p:nvPr/>
        </p:nvSpPr>
        <p:spPr>
          <a:xfrm>
            <a:off x="798722" y="952753"/>
            <a:ext cx="4868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b="1" dirty="0"/>
              <a:t>一篇</a:t>
            </a:r>
            <a:r>
              <a:rPr kumimoji="1" lang="zh-CN" altLang="en-US" sz="3600" b="1" dirty="0">
                <a:solidFill>
                  <a:srgbClr val="FF0000"/>
                </a:solidFill>
              </a:rPr>
              <a:t>好报道</a:t>
            </a:r>
            <a:r>
              <a:rPr kumimoji="1" lang="zh-CN" altLang="en-US" sz="3600" b="1" dirty="0"/>
              <a:t>如何</a:t>
            </a:r>
            <a:r>
              <a:rPr kumimoji="1" lang="zh-CN" altLang="en-US" sz="3600" dirty="0"/>
              <a:t>诞生？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3786964-3673-D337-BEE6-C95E6DC411F0}"/>
              </a:ext>
            </a:extLst>
          </p:cNvPr>
          <p:cNvSpPr txBox="1"/>
          <p:nvPr/>
        </p:nvSpPr>
        <p:spPr>
          <a:xfrm>
            <a:off x="798722" y="2187314"/>
            <a:ext cx="2927404" cy="206056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zh-CN" altLang="en-US" sz="3600" b="1" dirty="0"/>
              <a:t>结尾</a:t>
            </a:r>
          </a:p>
          <a:p>
            <a:pPr>
              <a:lnSpc>
                <a:spcPct val="250000"/>
              </a:lnSpc>
            </a:pPr>
            <a:r>
              <a:rPr kumimoji="1" lang="zh-CN" altLang="en-US" sz="2000" b="1" dirty="0"/>
              <a:t>再次强调</a:t>
            </a:r>
            <a:endParaRPr kumimoji="1" lang="en-US" altLang="zh-CN" sz="2000" b="1" dirty="0"/>
          </a:p>
          <a:p>
            <a:pPr>
              <a:lnSpc>
                <a:spcPct val="250000"/>
              </a:lnSpc>
            </a:pPr>
            <a:r>
              <a:rPr kumimoji="1" lang="zh-CN" altLang="en-US" sz="2000" b="1" dirty="0"/>
              <a:t>展望未来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5D9A94E-B759-F77F-751E-098C77A8A8D1}"/>
              </a:ext>
            </a:extLst>
          </p:cNvPr>
          <p:cNvSpPr txBox="1"/>
          <p:nvPr/>
        </p:nvSpPr>
        <p:spPr>
          <a:xfrm>
            <a:off x="508000" y="-35137"/>
            <a:ext cx="4305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ea typeface="阿里汉仪智能黑体" panose="00020600040101010101" pitchFamily="18" charset="-122"/>
              </a:rPr>
              <a:t>拍照｜视频</a:t>
            </a:r>
            <a:r>
              <a:rPr lang="zh-CN" altLang="en-US" sz="2800" dirty="0">
                <a:solidFill>
                  <a:srgbClr val="7A63FD"/>
                </a:solidFill>
                <a:ea typeface="阿里汉仪智能黑体" panose="00020600040101010101" pitchFamily="18" charset="-122"/>
              </a:rPr>
              <a:t>｜新闻报道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1DEDC06-D6B3-05AD-DD5D-C9AA4925CBB6}"/>
              </a:ext>
            </a:extLst>
          </p:cNvPr>
          <p:cNvSpPr txBox="1"/>
          <p:nvPr/>
        </p:nvSpPr>
        <p:spPr>
          <a:xfrm>
            <a:off x="5381735" y="1103050"/>
            <a:ext cx="657815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3200" kern="100" dirty="0">
                <a:solidFill>
                  <a:srgbClr val="FF0000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提醒</a:t>
            </a:r>
            <a:r>
              <a:rPr lang="zh-CN" altLang="en-US" sz="3200" kern="100" dirty="0"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3200" kern="100" dirty="0"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zh-CN" sz="2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不犯科学性错误，拿不准的根据情况灵活选用不同的方式确认。</a:t>
            </a:r>
            <a:endParaRPr lang="en-US" altLang="zh-CN" sz="2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zh-CN" sz="2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绝对，一定这样百分百肯定或否定的词慎用</a:t>
            </a:r>
            <a:r>
              <a:rPr lang="zh-CN" altLang="en-US" sz="2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，自查阅读，体会读者感受。</a:t>
            </a:r>
            <a:endParaRPr lang="en-US" altLang="zh-CN" sz="2800" kern="100" dirty="0">
              <a:effectLst/>
              <a:latin typeface="DengXian" panose="02010600030101010101" pitchFamily="2" charset="-122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zh-CN" sz="2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注意文本格式，一般标题三号加粗，正文四号，都是宋体，</a:t>
            </a:r>
            <a:r>
              <a:rPr lang="en-US" altLang="zh-CN" sz="2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1.5</a:t>
            </a:r>
            <a:r>
              <a:rPr lang="zh-CN" altLang="zh-CN" sz="2800" kern="100" dirty="0">
                <a:effectLst/>
                <a:latin typeface="DengXian" panose="02010600030101010101" pitchFamily="2" charset="-122"/>
                <a:ea typeface="DengXian" panose="02010600030101010101" pitchFamily="2" charset="-122"/>
                <a:cs typeface="Times New Roman" panose="02020603050405020304" pitchFamily="18" charset="0"/>
              </a:rPr>
              <a:t>倍行距。</a:t>
            </a:r>
          </a:p>
          <a:p>
            <a:endParaRPr kumimoji="1"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54779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138B310F-D671-4E6B-AE8C-D985D70D04E1}"/>
              </a:ext>
            </a:extLst>
          </p:cNvPr>
          <p:cNvSpPr/>
          <p:nvPr/>
        </p:nvSpPr>
        <p:spPr>
          <a:xfrm>
            <a:off x="475989" y="421557"/>
            <a:ext cx="11285951" cy="6075123"/>
          </a:xfrm>
          <a:prstGeom prst="rect">
            <a:avLst/>
          </a:prstGeom>
          <a:noFill/>
          <a:ln w="28575">
            <a:solidFill>
              <a:srgbClr val="3786C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81B312A-9C7A-49AC-A58D-959A8F019238}"/>
              </a:ext>
            </a:extLst>
          </p:cNvPr>
          <p:cNvSpPr/>
          <p:nvPr/>
        </p:nvSpPr>
        <p:spPr>
          <a:xfrm>
            <a:off x="548110" y="509034"/>
            <a:ext cx="11126148" cy="5916566"/>
          </a:xfrm>
          <a:prstGeom prst="rect">
            <a:avLst/>
          </a:prstGeom>
          <a:noFill/>
          <a:ln w="28575">
            <a:solidFill>
              <a:srgbClr val="3786C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41BEA92-C52D-B357-522B-6CACCB952A20}"/>
              </a:ext>
            </a:extLst>
          </p:cNvPr>
          <p:cNvSpPr txBox="1"/>
          <p:nvPr/>
        </p:nvSpPr>
        <p:spPr>
          <a:xfrm>
            <a:off x="508000" y="-35137"/>
            <a:ext cx="4305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7A63FD"/>
                </a:solidFill>
                <a:ea typeface="阿里汉仪智能黑体" panose="00020600040101010101" pitchFamily="18" charset="-122"/>
              </a:rPr>
              <a:t>当代年轻人的精神状态</a:t>
            </a:r>
          </a:p>
        </p:txBody>
      </p:sp>
      <p:sp>
        <p:nvSpPr>
          <p:cNvPr id="4" name="等腰三角形 4">
            <a:extLst>
              <a:ext uri="{FF2B5EF4-FFF2-40B4-BE49-F238E27FC236}">
                <a16:creationId xmlns:a16="http://schemas.microsoft.com/office/drawing/2014/main" id="{07DA8061-22B8-7D4B-3CCB-F79FCBB7872D}"/>
              </a:ext>
            </a:extLst>
          </p:cNvPr>
          <p:cNvSpPr/>
          <p:nvPr/>
        </p:nvSpPr>
        <p:spPr>
          <a:xfrm>
            <a:off x="-265912" y="24910"/>
            <a:ext cx="508000" cy="523220"/>
          </a:xfrm>
          <a:prstGeom prst="triangle">
            <a:avLst/>
          </a:prstGeom>
          <a:solidFill>
            <a:srgbClr val="7A63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5">
            <a:extLst>
              <a:ext uri="{FF2B5EF4-FFF2-40B4-BE49-F238E27FC236}">
                <a16:creationId xmlns:a16="http://schemas.microsoft.com/office/drawing/2014/main" id="{437C866D-310D-A026-487B-88DA946CCD39}"/>
              </a:ext>
            </a:extLst>
          </p:cNvPr>
          <p:cNvSpPr/>
          <p:nvPr/>
        </p:nvSpPr>
        <p:spPr>
          <a:xfrm>
            <a:off x="3639" y="-26173"/>
            <a:ext cx="508000" cy="523220"/>
          </a:xfrm>
          <a:prstGeom prst="triangle">
            <a:avLst/>
          </a:prstGeom>
          <a:solidFill>
            <a:srgbClr val="FEC6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2955EAD-05B0-34AB-3900-17DC67790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58" y="1061244"/>
            <a:ext cx="4791720" cy="49776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F41E708-E3AC-C1C2-BA99-A9BC3A415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078" y="1061244"/>
            <a:ext cx="5654386" cy="497760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CF68B6ED-8703-A6E3-B9D3-BE538D294294}"/>
              </a:ext>
            </a:extLst>
          </p:cNvPr>
          <p:cNvSpPr txBox="1"/>
          <p:nvPr/>
        </p:nvSpPr>
        <p:spPr>
          <a:xfrm>
            <a:off x="3151379" y="2615219"/>
            <a:ext cx="5623655" cy="58477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3200" b="1" dirty="0">
                <a:solidFill>
                  <a:srgbClr val="FF0000"/>
                </a:solidFill>
              </a:rPr>
              <a:t>去做值得的事，并记录下来！</a:t>
            </a:r>
          </a:p>
        </p:txBody>
      </p:sp>
    </p:spTree>
    <p:extLst>
      <p:ext uri="{BB962C8B-B14F-4D97-AF65-F5344CB8AC3E}">
        <p14:creationId xmlns:p14="http://schemas.microsoft.com/office/powerpoint/2010/main" val="371648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38429F7-9A2F-4133-B61A-C4B674A62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1"/>
            <a:ext cx="12190413" cy="684288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38B310F-D671-4E6B-AE8C-D985D70D04E1}"/>
              </a:ext>
            </a:extLst>
          </p:cNvPr>
          <p:cNvSpPr/>
          <p:nvPr/>
        </p:nvSpPr>
        <p:spPr>
          <a:xfrm>
            <a:off x="475989" y="421557"/>
            <a:ext cx="11285951" cy="6075123"/>
          </a:xfrm>
          <a:prstGeom prst="rect">
            <a:avLst/>
          </a:prstGeom>
          <a:noFill/>
          <a:ln w="28575">
            <a:solidFill>
              <a:srgbClr val="3786C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81B312A-9C7A-49AC-A58D-959A8F019238}"/>
              </a:ext>
            </a:extLst>
          </p:cNvPr>
          <p:cNvSpPr/>
          <p:nvPr/>
        </p:nvSpPr>
        <p:spPr>
          <a:xfrm>
            <a:off x="548110" y="509034"/>
            <a:ext cx="11126148" cy="5916566"/>
          </a:xfrm>
          <a:prstGeom prst="rect">
            <a:avLst/>
          </a:prstGeom>
          <a:noFill/>
          <a:ln w="28575">
            <a:solidFill>
              <a:srgbClr val="3786C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等腰三角形 4">
            <a:extLst>
              <a:ext uri="{FF2B5EF4-FFF2-40B4-BE49-F238E27FC236}">
                <a16:creationId xmlns:a16="http://schemas.microsoft.com/office/drawing/2014/main" id="{07DA8061-22B8-7D4B-3CCB-F79FCBB7872D}"/>
              </a:ext>
            </a:extLst>
          </p:cNvPr>
          <p:cNvSpPr/>
          <p:nvPr/>
        </p:nvSpPr>
        <p:spPr>
          <a:xfrm>
            <a:off x="-265912" y="24910"/>
            <a:ext cx="508000" cy="523220"/>
          </a:xfrm>
          <a:prstGeom prst="triangle">
            <a:avLst/>
          </a:prstGeom>
          <a:solidFill>
            <a:srgbClr val="7A63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5">
            <a:extLst>
              <a:ext uri="{FF2B5EF4-FFF2-40B4-BE49-F238E27FC236}">
                <a16:creationId xmlns:a16="http://schemas.microsoft.com/office/drawing/2014/main" id="{437C866D-310D-A026-487B-88DA946CCD39}"/>
              </a:ext>
            </a:extLst>
          </p:cNvPr>
          <p:cNvSpPr/>
          <p:nvPr/>
        </p:nvSpPr>
        <p:spPr>
          <a:xfrm>
            <a:off x="3639" y="-26173"/>
            <a:ext cx="508000" cy="523220"/>
          </a:xfrm>
          <a:prstGeom prst="triangle">
            <a:avLst/>
          </a:prstGeom>
          <a:solidFill>
            <a:srgbClr val="FEC6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A752350-C1D4-EB33-80EC-F36DB6E230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7" y="638969"/>
            <a:ext cx="5581650" cy="55816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6214185-FE0D-CB69-EF2D-2062449DC852}"/>
              </a:ext>
            </a:extLst>
          </p:cNvPr>
          <p:cNvSpPr txBox="1"/>
          <p:nvPr/>
        </p:nvSpPr>
        <p:spPr>
          <a:xfrm>
            <a:off x="6209778" y="2012879"/>
            <a:ext cx="4475905" cy="2144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sz="3600" b="1" dirty="0">
                <a:solidFill>
                  <a:srgbClr val="FF0000"/>
                </a:solidFill>
              </a:rPr>
              <a:t>学发中心祝大家：</a:t>
            </a:r>
            <a:endParaRPr kumimoji="1" lang="en-US" altLang="zh-CN" sz="3600" b="1" dirty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r>
              <a:rPr kumimoji="1" lang="zh-CN" altLang="en-US" sz="3600" b="1" dirty="0">
                <a:solidFill>
                  <a:srgbClr val="FF0000"/>
                </a:solidFill>
              </a:rPr>
              <a:t>旺仔   旺仔  旺旺仔！</a:t>
            </a:r>
          </a:p>
        </p:txBody>
      </p:sp>
    </p:spTree>
    <p:extLst>
      <p:ext uri="{BB962C8B-B14F-4D97-AF65-F5344CB8AC3E}">
        <p14:creationId xmlns:p14="http://schemas.microsoft.com/office/powerpoint/2010/main" val="268013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9FA0873-5A2F-44B4-AB95-0171057B0A1C}"/>
              </a:ext>
            </a:extLst>
          </p:cNvPr>
          <p:cNvSpPr txBox="1"/>
          <p:nvPr/>
        </p:nvSpPr>
        <p:spPr>
          <a:xfrm>
            <a:off x="1324327" y="1247845"/>
            <a:ext cx="1015663" cy="496030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5400" dirty="0">
                <a:solidFill>
                  <a:srgbClr val="3786C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敬请批评指正</a:t>
            </a:r>
            <a:endParaRPr lang="en-US" altLang="zh-CN" sz="5400" dirty="0">
              <a:solidFill>
                <a:srgbClr val="3786C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random/>
      </p:transition>
    </mc:Choice>
    <mc:Fallback xmlns="">
      <p:transition spd="slow" advClick="0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38429F7-9A2F-4133-B61A-C4B674A62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1"/>
            <a:ext cx="12190413" cy="684288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38B310F-D671-4E6B-AE8C-D985D70D04E1}"/>
              </a:ext>
            </a:extLst>
          </p:cNvPr>
          <p:cNvSpPr/>
          <p:nvPr/>
        </p:nvSpPr>
        <p:spPr>
          <a:xfrm>
            <a:off x="475989" y="421557"/>
            <a:ext cx="11285951" cy="6075123"/>
          </a:xfrm>
          <a:prstGeom prst="rect">
            <a:avLst/>
          </a:prstGeom>
          <a:noFill/>
          <a:ln w="28575">
            <a:solidFill>
              <a:srgbClr val="3786C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81B312A-9C7A-49AC-A58D-959A8F019238}"/>
              </a:ext>
            </a:extLst>
          </p:cNvPr>
          <p:cNvSpPr/>
          <p:nvPr/>
        </p:nvSpPr>
        <p:spPr>
          <a:xfrm>
            <a:off x="548110" y="509034"/>
            <a:ext cx="11126148" cy="5916566"/>
          </a:xfrm>
          <a:prstGeom prst="rect">
            <a:avLst/>
          </a:prstGeom>
          <a:noFill/>
          <a:ln w="28575">
            <a:solidFill>
              <a:srgbClr val="3786C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A5D101E-7488-D8BC-7BE2-84D1756B117F}"/>
              </a:ext>
            </a:extLst>
          </p:cNvPr>
          <p:cNvSpPr txBox="1"/>
          <p:nvPr/>
        </p:nvSpPr>
        <p:spPr>
          <a:xfrm>
            <a:off x="1104182" y="1276709"/>
            <a:ext cx="4426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b="1" dirty="0">
                <a:solidFill>
                  <a:srgbClr val="FF0000"/>
                </a:solidFill>
              </a:rPr>
              <a:t>记录</a:t>
            </a:r>
            <a:r>
              <a:rPr kumimoji="1" lang="zh-CN" altLang="en-US" sz="3600" dirty="0"/>
              <a:t>的形式有哪些？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8991681-C7C1-5957-1272-24226858F4E7}"/>
              </a:ext>
            </a:extLst>
          </p:cNvPr>
          <p:cNvSpPr txBox="1"/>
          <p:nvPr/>
        </p:nvSpPr>
        <p:spPr>
          <a:xfrm>
            <a:off x="2794959" y="2429105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/>
              <a:t>教学日志、案例、论文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02E314E-0190-F652-E5C2-8FA7F809CD4C}"/>
              </a:ext>
            </a:extLst>
          </p:cNvPr>
          <p:cNvSpPr txBox="1"/>
          <p:nvPr/>
        </p:nvSpPr>
        <p:spPr>
          <a:xfrm>
            <a:off x="2738604" y="3553321"/>
            <a:ext cx="5410455" cy="707886"/>
          </a:xfrm>
          <a:prstGeom prst="rect">
            <a:avLst/>
          </a:prstGeom>
          <a:solidFill>
            <a:srgbClr val="3786C4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4000" b="1" dirty="0">
                <a:solidFill>
                  <a:srgbClr val="FFFF00"/>
                </a:solidFill>
              </a:rPr>
              <a:t>照片、视频和新闻报道</a:t>
            </a:r>
          </a:p>
        </p:txBody>
      </p: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38429F7-9A2F-4133-B61A-C4B674A62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" y="-27483"/>
            <a:ext cx="12190413" cy="684288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38B310F-D671-4E6B-AE8C-D985D70D04E1}"/>
              </a:ext>
            </a:extLst>
          </p:cNvPr>
          <p:cNvSpPr/>
          <p:nvPr/>
        </p:nvSpPr>
        <p:spPr>
          <a:xfrm>
            <a:off x="475989" y="421557"/>
            <a:ext cx="11285951" cy="6075123"/>
          </a:xfrm>
          <a:prstGeom prst="rect">
            <a:avLst/>
          </a:prstGeom>
          <a:noFill/>
          <a:ln w="28575">
            <a:solidFill>
              <a:srgbClr val="3786C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81B312A-9C7A-49AC-A58D-959A8F019238}"/>
              </a:ext>
            </a:extLst>
          </p:cNvPr>
          <p:cNvSpPr/>
          <p:nvPr/>
        </p:nvSpPr>
        <p:spPr>
          <a:xfrm>
            <a:off x="548110" y="509034"/>
            <a:ext cx="11126148" cy="5916566"/>
          </a:xfrm>
          <a:prstGeom prst="rect">
            <a:avLst/>
          </a:prstGeom>
          <a:noFill/>
          <a:ln w="28575">
            <a:solidFill>
              <a:srgbClr val="3786C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CC4A06B-669E-1912-1C0C-78BB916213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48" y="733769"/>
            <a:ext cx="4032835" cy="539204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C5376C8-C518-451C-0F9A-C8E16C56A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293" y="746926"/>
            <a:ext cx="3018375" cy="536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2A342CD-16AE-9C25-2DCC-04DC0CD77800}"/>
              </a:ext>
            </a:extLst>
          </p:cNvPr>
          <p:cNvSpPr txBox="1"/>
          <p:nvPr/>
        </p:nvSpPr>
        <p:spPr>
          <a:xfrm>
            <a:off x="8748135" y="5335247"/>
            <a:ext cx="3584636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dirty="0"/>
              <a:t>光圈、曝光、景深、</a:t>
            </a:r>
            <a:endParaRPr lang="en-US" altLang="zh-CN" dirty="0"/>
          </a:p>
          <a:p>
            <a:r>
              <a:rPr lang="zh-CN" altLang="zh-CN" dirty="0"/>
              <a:t>长焦、定焦、变焦、广角镜头</a:t>
            </a:r>
            <a:r>
              <a:rPr lang="en-US" altLang="zh-CN" dirty="0"/>
              <a:t>……</a:t>
            </a:r>
            <a:r>
              <a:rPr lang="zh-CN" altLang="zh-CN" sz="2800" dirty="0"/>
              <a:t> </a:t>
            </a:r>
            <a:endParaRPr kumimoji="1" lang="zh-CN" altLang="en-US" sz="28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0E25AB2-E355-232C-082A-E6A340383509}"/>
              </a:ext>
            </a:extLst>
          </p:cNvPr>
          <p:cNvSpPr txBox="1"/>
          <p:nvPr/>
        </p:nvSpPr>
        <p:spPr>
          <a:xfrm>
            <a:off x="508000" y="-35137"/>
            <a:ext cx="4305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7A63FD"/>
                </a:solidFill>
                <a:latin typeface="阿里汉仪智能黑体" panose="00020600040101010101" pitchFamily="18" charset="-122"/>
                <a:ea typeface="阿里汉仪智能黑体" panose="00020600040101010101" pitchFamily="18" charset="-122"/>
              </a:rPr>
              <a:t>拍照｜</a:t>
            </a:r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latin typeface="阿里汉仪智能黑体" panose="00020600040101010101" pitchFamily="18" charset="-122"/>
                <a:ea typeface="阿里汉仪智能黑体" panose="00020600040101010101" pitchFamily="18" charset="-122"/>
              </a:rPr>
              <a:t>视频｜新闻报道</a:t>
            </a:r>
          </a:p>
        </p:txBody>
      </p:sp>
      <p:sp>
        <p:nvSpPr>
          <p:cNvPr id="14" name="等腰三角形 4">
            <a:extLst>
              <a:ext uri="{FF2B5EF4-FFF2-40B4-BE49-F238E27FC236}">
                <a16:creationId xmlns:a16="http://schemas.microsoft.com/office/drawing/2014/main" id="{5AC23A30-C1FC-0FC0-5E8D-0253E52E68B7}"/>
              </a:ext>
            </a:extLst>
          </p:cNvPr>
          <p:cNvSpPr/>
          <p:nvPr/>
        </p:nvSpPr>
        <p:spPr>
          <a:xfrm>
            <a:off x="-265912" y="24910"/>
            <a:ext cx="508000" cy="523220"/>
          </a:xfrm>
          <a:prstGeom prst="triangle">
            <a:avLst/>
          </a:prstGeom>
          <a:solidFill>
            <a:srgbClr val="7A63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等腰三角形 5">
            <a:extLst>
              <a:ext uri="{FF2B5EF4-FFF2-40B4-BE49-F238E27FC236}">
                <a16:creationId xmlns:a16="http://schemas.microsoft.com/office/drawing/2014/main" id="{6DC3244B-9694-D2B2-BFAC-BFC76230ED23}"/>
              </a:ext>
            </a:extLst>
          </p:cNvPr>
          <p:cNvSpPr/>
          <p:nvPr/>
        </p:nvSpPr>
        <p:spPr>
          <a:xfrm>
            <a:off x="3639" y="-26173"/>
            <a:ext cx="508000" cy="523220"/>
          </a:xfrm>
          <a:prstGeom prst="triangle">
            <a:avLst/>
          </a:prstGeom>
          <a:solidFill>
            <a:srgbClr val="FEC6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233033F0-BED9-6577-40FC-511B52F9945E}"/>
              </a:ext>
            </a:extLst>
          </p:cNvPr>
          <p:cNvSpPr txBox="1"/>
          <p:nvPr/>
        </p:nvSpPr>
        <p:spPr>
          <a:xfrm>
            <a:off x="-379562" y="-3968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4160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38429F7-9A2F-4133-B61A-C4B674A62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1"/>
            <a:ext cx="12190413" cy="684288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38B310F-D671-4E6B-AE8C-D985D70D04E1}"/>
              </a:ext>
            </a:extLst>
          </p:cNvPr>
          <p:cNvSpPr/>
          <p:nvPr/>
        </p:nvSpPr>
        <p:spPr>
          <a:xfrm>
            <a:off x="475989" y="421557"/>
            <a:ext cx="11285951" cy="6075123"/>
          </a:xfrm>
          <a:prstGeom prst="rect">
            <a:avLst/>
          </a:prstGeom>
          <a:noFill/>
          <a:ln w="28575">
            <a:solidFill>
              <a:srgbClr val="3786C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81B312A-9C7A-49AC-A58D-959A8F019238}"/>
              </a:ext>
            </a:extLst>
          </p:cNvPr>
          <p:cNvSpPr/>
          <p:nvPr/>
        </p:nvSpPr>
        <p:spPr>
          <a:xfrm>
            <a:off x="548110" y="509034"/>
            <a:ext cx="11126148" cy="5916566"/>
          </a:xfrm>
          <a:prstGeom prst="rect">
            <a:avLst/>
          </a:prstGeom>
          <a:noFill/>
          <a:ln w="28575">
            <a:solidFill>
              <a:srgbClr val="3786C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41BEA92-C52D-B357-522B-6CACCB952A20}"/>
              </a:ext>
            </a:extLst>
          </p:cNvPr>
          <p:cNvSpPr txBox="1"/>
          <p:nvPr/>
        </p:nvSpPr>
        <p:spPr>
          <a:xfrm>
            <a:off x="508000" y="-35137"/>
            <a:ext cx="4305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7A63FD"/>
                </a:solidFill>
                <a:latin typeface="阿里汉仪智能黑体" panose="00020600040101010101" pitchFamily="18" charset="-122"/>
                <a:ea typeface="阿里汉仪智能黑体" panose="00020600040101010101" pitchFamily="18" charset="-122"/>
              </a:rPr>
              <a:t>拍照｜</a:t>
            </a:r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latin typeface="阿里汉仪智能黑体" panose="00020600040101010101" pitchFamily="18" charset="-122"/>
                <a:ea typeface="阿里汉仪智能黑体" panose="00020600040101010101" pitchFamily="18" charset="-122"/>
              </a:rPr>
              <a:t>视频｜新闻报道</a:t>
            </a:r>
          </a:p>
        </p:txBody>
      </p:sp>
      <p:sp>
        <p:nvSpPr>
          <p:cNvPr id="4" name="等腰三角形 4">
            <a:extLst>
              <a:ext uri="{FF2B5EF4-FFF2-40B4-BE49-F238E27FC236}">
                <a16:creationId xmlns:a16="http://schemas.microsoft.com/office/drawing/2014/main" id="{07DA8061-22B8-7D4B-3CCB-F79FCBB7872D}"/>
              </a:ext>
            </a:extLst>
          </p:cNvPr>
          <p:cNvSpPr/>
          <p:nvPr/>
        </p:nvSpPr>
        <p:spPr>
          <a:xfrm>
            <a:off x="-265912" y="24910"/>
            <a:ext cx="508000" cy="523220"/>
          </a:xfrm>
          <a:prstGeom prst="triangle">
            <a:avLst/>
          </a:prstGeom>
          <a:solidFill>
            <a:srgbClr val="7A63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5">
            <a:extLst>
              <a:ext uri="{FF2B5EF4-FFF2-40B4-BE49-F238E27FC236}">
                <a16:creationId xmlns:a16="http://schemas.microsoft.com/office/drawing/2014/main" id="{437C866D-310D-A026-487B-88DA946CCD39}"/>
              </a:ext>
            </a:extLst>
          </p:cNvPr>
          <p:cNvSpPr/>
          <p:nvPr/>
        </p:nvSpPr>
        <p:spPr>
          <a:xfrm>
            <a:off x="3639" y="-26173"/>
            <a:ext cx="508000" cy="523220"/>
          </a:xfrm>
          <a:prstGeom prst="triangle">
            <a:avLst/>
          </a:prstGeom>
          <a:solidFill>
            <a:srgbClr val="FEC6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6B9B664-7A59-261D-8873-E931821521FE}"/>
              </a:ext>
            </a:extLst>
          </p:cNvPr>
          <p:cNvSpPr txBox="1"/>
          <p:nvPr/>
        </p:nvSpPr>
        <p:spPr>
          <a:xfrm>
            <a:off x="1104182" y="1276709"/>
            <a:ext cx="2973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b="1" dirty="0">
                <a:solidFill>
                  <a:srgbClr val="FF0000"/>
                </a:solidFill>
              </a:rPr>
              <a:t>拍照</a:t>
            </a:r>
            <a:r>
              <a:rPr kumimoji="1" lang="zh-CN" altLang="en-US" sz="3600" dirty="0"/>
              <a:t>的技巧？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4EE95B6-A66C-162F-6C15-C9330E829E95}"/>
              </a:ext>
            </a:extLst>
          </p:cNvPr>
          <p:cNvSpPr txBox="1"/>
          <p:nvPr/>
        </p:nvSpPr>
        <p:spPr>
          <a:xfrm>
            <a:off x="2660770" y="2478791"/>
            <a:ext cx="5410455" cy="707886"/>
          </a:xfrm>
          <a:prstGeom prst="rect">
            <a:avLst/>
          </a:prstGeom>
          <a:solidFill>
            <a:srgbClr val="3786C4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4000" b="1" dirty="0">
                <a:solidFill>
                  <a:srgbClr val="FFFF00"/>
                </a:solidFill>
              </a:rPr>
              <a:t>没有技巧，全是感情！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F3FF94E-C201-CE3C-8523-E92CCB31F338}"/>
              </a:ext>
            </a:extLst>
          </p:cNvPr>
          <p:cNvSpPr txBox="1"/>
          <p:nvPr/>
        </p:nvSpPr>
        <p:spPr>
          <a:xfrm>
            <a:off x="2660770" y="3721151"/>
            <a:ext cx="5410455" cy="707886"/>
          </a:xfrm>
          <a:prstGeom prst="rect">
            <a:avLst/>
          </a:prstGeom>
          <a:solidFill>
            <a:srgbClr val="3786C4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4000" b="1" dirty="0">
                <a:solidFill>
                  <a:srgbClr val="FFFF00"/>
                </a:solidFill>
              </a:rPr>
              <a:t>以量取胜，各种角度！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CDD8F1F-EA66-794F-327B-9C8B0FD82376}"/>
              </a:ext>
            </a:extLst>
          </p:cNvPr>
          <p:cNvSpPr txBox="1"/>
          <p:nvPr/>
        </p:nvSpPr>
        <p:spPr>
          <a:xfrm>
            <a:off x="2660770" y="4963511"/>
            <a:ext cx="4923143" cy="707886"/>
          </a:xfrm>
          <a:prstGeom prst="rect">
            <a:avLst/>
          </a:prstGeom>
          <a:solidFill>
            <a:srgbClr val="3786C4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4000" b="1" dirty="0">
                <a:solidFill>
                  <a:srgbClr val="FFFF00"/>
                </a:solidFill>
              </a:rPr>
              <a:t>美图秀秀，</a:t>
            </a:r>
            <a:r>
              <a:rPr kumimoji="1" lang="en-US" altLang="zh-CN" sz="4000" b="1" dirty="0">
                <a:solidFill>
                  <a:srgbClr val="FFFF00"/>
                </a:solidFill>
              </a:rPr>
              <a:t>p</a:t>
            </a:r>
            <a:r>
              <a:rPr kumimoji="1" lang="zh-CN" altLang="en-US" sz="4000" b="1" dirty="0">
                <a:solidFill>
                  <a:srgbClr val="FFFF00"/>
                </a:solidFill>
              </a:rPr>
              <a:t>图</a:t>
            </a:r>
            <a:r>
              <a:rPr kumimoji="1" lang="en-US" altLang="zh-CN" sz="4000" b="1" dirty="0">
                <a:solidFill>
                  <a:srgbClr val="FFFF00"/>
                </a:solidFill>
              </a:rPr>
              <a:t>app</a:t>
            </a:r>
            <a:r>
              <a:rPr kumimoji="1" lang="zh-CN" altLang="en-US" sz="4000" b="1" dirty="0">
                <a:solidFill>
                  <a:srgbClr val="FFFF00"/>
                </a:solidFill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29819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138B310F-D671-4E6B-AE8C-D985D70D04E1}"/>
              </a:ext>
            </a:extLst>
          </p:cNvPr>
          <p:cNvSpPr/>
          <p:nvPr/>
        </p:nvSpPr>
        <p:spPr>
          <a:xfrm>
            <a:off x="475989" y="421557"/>
            <a:ext cx="11285951" cy="6075123"/>
          </a:xfrm>
          <a:prstGeom prst="rect">
            <a:avLst/>
          </a:prstGeom>
          <a:noFill/>
          <a:ln w="28575">
            <a:solidFill>
              <a:srgbClr val="3786C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81B312A-9C7A-49AC-A58D-959A8F019238}"/>
              </a:ext>
            </a:extLst>
          </p:cNvPr>
          <p:cNvSpPr/>
          <p:nvPr/>
        </p:nvSpPr>
        <p:spPr>
          <a:xfrm>
            <a:off x="548110" y="509034"/>
            <a:ext cx="11126148" cy="5916566"/>
          </a:xfrm>
          <a:prstGeom prst="rect">
            <a:avLst/>
          </a:prstGeom>
          <a:noFill/>
          <a:ln w="28575">
            <a:solidFill>
              <a:srgbClr val="3786C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41BEA92-C52D-B357-522B-6CACCB952A20}"/>
              </a:ext>
            </a:extLst>
          </p:cNvPr>
          <p:cNvSpPr txBox="1"/>
          <p:nvPr/>
        </p:nvSpPr>
        <p:spPr>
          <a:xfrm>
            <a:off x="508000" y="-35137"/>
            <a:ext cx="4305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7A63FD"/>
                </a:solidFill>
                <a:latin typeface="阿里汉仪智能黑体" panose="00020600040101010101" pitchFamily="18" charset="-122"/>
                <a:ea typeface="阿里汉仪智能黑体" panose="00020600040101010101" pitchFamily="18" charset="-122"/>
              </a:rPr>
              <a:t>拍照｜</a:t>
            </a:r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latin typeface="阿里汉仪智能黑体" panose="00020600040101010101" pitchFamily="18" charset="-122"/>
                <a:ea typeface="阿里汉仪智能黑体" panose="00020600040101010101" pitchFamily="18" charset="-122"/>
              </a:rPr>
              <a:t>视频｜新闻报道</a:t>
            </a:r>
          </a:p>
        </p:txBody>
      </p:sp>
      <p:sp>
        <p:nvSpPr>
          <p:cNvPr id="4" name="等腰三角形 4">
            <a:extLst>
              <a:ext uri="{FF2B5EF4-FFF2-40B4-BE49-F238E27FC236}">
                <a16:creationId xmlns:a16="http://schemas.microsoft.com/office/drawing/2014/main" id="{07DA8061-22B8-7D4B-3CCB-F79FCBB7872D}"/>
              </a:ext>
            </a:extLst>
          </p:cNvPr>
          <p:cNvSpPr/>
          <p:nvPr/>
        </p:nvSpPr>
        <p:spPr>
          <a:xfrm>
            <a:off x="-265912" y="24910"/>
            <a:ext cx="508000" cy="523220"/>
          </a:xfrm>
          <a:prstGeom prst="triangle">
            <a:avLst/>
          </a:prstGeom>
          <a:solidFill>
            <a:srgbClr val="7A63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5">
            <a:extLst>
              <a:ext uri="{FF2B5EF4-FFF2-40B4-BE49-F238E27FC236}">
                <a16:creationId xmlns:a16="http://schemas.microsoft.com/office/drawing/2014/main" id="{437C866D-310D-A026-487B-88DA946CCD39}"/>
              </a:ext>
            </a:extLst>
          </p:cNvPr>
          <p:cNvSpPr/>
          <p:nvPr/>
        </p:nvSpPr>
        <p:spPr>
          <a:xfrm>
            <a:off x="3639" y="-26173"/>
            <a:ext cx="508000" cy="523220"/>
          </a:xfrm>
          <a:prstGeom prst="triangle">
            <a:avLst/>
          </a:prstGeom>
          <a:solidFill>
            <a:srgbClr val="FEC6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C303746-62CB-E2B2-94F8-12B9106144B2}"/>
              </a:ext>
            </a:extLst>
          </p:cNvPr>
          <p:cNvSpPr txBox="1"/>
          <p:nvPr/>
        </p:nvSpPr>
        <p:spPr>
          <a:xfrm>
            <a:off x="798722" y="952753"/>
            <a:ext cx="4868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b="1" dirty="0"/>
              <a:t>一张</a:t>
            </a:r>
            <a:r>
              <a:rPr kumimoji="1" lang="zh-CN" altLang="en-US" sz="3600" b="1" dirty="0">
                <a:solidFill>
                  <a:srgbClr val="FF0000"/>
                </a:solidFill>
              </a:rPr>
              <a:t>好照片</a:t>
            </a:r>
            <a:r>
              <a:rPr kumimoji="1" lang="zh-CN" altLang="en-US" sz="3600" b="1" dirty="0"/>
              <a:t>如何</a:t>
            </a:r>
            <a:r>
              <a:rPr kumimoji="1" lang="zh-CN" altLang="en-US" sz="3600" dirty="0"/>
              <a:t>诞生？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3786964-3673-D337-BEE6-C95E6DC411F0}"/>
              </a:ext>
            </a:extLst>
          </p:cNvPr>
          <p:cNvSpPr txBox="1"/>
          <p:nvPr/>
        </p:nvSpPr>
        <p:spPr>
          <a:xfrm>
            <a:off x="798722" y="2187314"/>
            <a:ext cx="3377848" cy="359444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zh-CN" altLang="en-US" sz="3600" b="1" dirty="0"/>
              <a:t>拍摄前</a:t>
            </a:r>
            <a:endParaRPr kumimoji="1" lang="en-US" altLang="zh-CN" sz="3600" b="1" dirty="0"/>
          </a:p>
          <a:p>
            <a:pPr>
              <a:lnSpc>
                <a:spcPct val="250000"/>
              </a:lnSpc>
            </a:pPr>
            <a:r>
              <a:rPr kumimoji="1" lang="en-US" altLang="zh-CN" sz="2000" b="1" dirty="0"/>
              <a:t>1</a:t>
            </a:r>
            <a:r>
              <a:rPr kumimoji="1" lang="zh-CN" altLang="en-US" sz="2000" b="1" dirty="0"/>
              <a:t>、提前到达</a:t>
            </a:r>
            <a:endParaRPr kumimoji="1" lang="en-US" altLang="zh-CN" sz="2000" b="1" dirty="0"/>
          </a:p>
          <a:p>
            <a:pPr>
              <a:lnSpc>
                <a:spcPct val="250000"/>
              </a:lnSpc>
            </a:pPr>
            <a:r>
              <a:rPr kumimoji="1" lang="en-US" altLang="zh-CN" sz="2000" b="1" dirty="0"/>
              <a:t>2</a:t>
            </a:r>
            <a:r>
              <a:rPr kumimoji="1" lang="zh-CN" altLang="en-US" sz="2000" b="1" dirty="0"/>
              <a:t>、试拍，找最佳角度</a:t>
            </a:r>
            <a:endParaRPr kumimoji="1" lang="en-US" altLang="zh-CN" sz="2000" b="1" dirty="0"/>
          </a:p>
          <a:p>
            <a:pPr>
              <a:lnSpc>
                <a:spcPct val="250000"/>
              </a:lnSpc>
            </a:pPr>
            <a:r>
              <a:rPr kumimoji="1" lang="en-US" altLang="zh-CN" sz="2000" b="1" dirty="0"/>
              <a:t>3</a:t>
            </a:r>
            <a:r>
              <a:rPr kumimoji="1" lang="zh-CN" altLang="en-US" sz="2000" b="1" dirty="0"/>
              <a:t>、熟悉活动流程，</a:t>
            </a:r>
            <a:endParaRPr kumimoji="1" lang="en-US" altLang="zh-CN" sz="2000" b="1" dirty="0"/>
          </a:p>
          <a:p>
            <a:pPr>
              <a:lnSpc>
                <a:spcPct val="250000"/>
              </a:lnSpc>
            </a:pPr>
            <a:r>
              <a:rPr kumimoji="1" lang="zh-CN" altLang="en-US" sz="2000" b="1" dirty="0"/>
              <a:t>出席领导，确定中心构图点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29DE144B-2150-7215-DA01-512B83F4ABD5}"/>
              </a:ext>
            </a:extLst>
          </p:cNvPr>
          <p:cNvSpPr txBox="1"/>
          <p:nvPr/>
        </p:nvSpPr>
        <p:spPr>
          <a:xfrm>
            <a:off x="4547566" y="2187314"/>
            <a:ext cx="2927404" cy="3599447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zh-CN" altLang="en-US" sz="3600" b="1" dirty="0"/>
              <a:t>拍摄中</a:t>
            </a:r>
            <a:endParaRPr kumimoji="1" lang="en-US" altLang="zh-CN" sz="3600" b="1" dirty="0"/>
          </a:p>
          <a:p>
            <a:pPr>
              <a:lnSpc>
                <a:spcPct val="250000"/>
              </a:lnSpc>
            </a:pPr>
            <a:r>
              <a:rPr kumimoji="1" lang="en-US" altLang="zh-CN" sz="2000" b="1" dirty="0"/>
              <a:t>1</a:t>
            </a:r>
            <a:r>
              <a:rPr kumimoji="1" lang="zh-CN" altLang="en-US" sz="2000" b="1" dirty="0"/>
              <a:t>、全景、中景、近景</a:t>
            </a:r>
            <a:endParaRPr kumimoji="1" lang="en-US" altLang="zh-CN" sz="2000" b="1" dirty="0"/>
          </a:p>
          <a:p>
            <a:pPr>
              <a:lnSpc>
                <a:spcPct val="250000"/>
              </a:lnSpc>
            </a:pPr>
            <a:r>
              <a:rPr kumimoji="1" lang="en-US" altLang="zh-CN" sz="2000" b="1" dirty="0"/>
              <a:t>2</a:t>
            </a:r>
            <a:r>
              <a:rPr kumimoji="1" lang="zh-CN" altLang="en-US" sz="2000" b="1" dirty="0"/>
              <a:t>、凸显人物</a:t>
            </a:r>
            <a:r>
              <a:rPr kumimoji="1" lang="en-US" altLang="zh-CN" sz="2000" b="1" dirty="0"/>
              <a:t>/</a:t>
            </a:r>
            <a:r>
              <a:rPr kumimoji="1" lang="zh-CN" altLang="en-US" sz="2000" b="1" dirty="0"/>
              <a:t>主题</a:t>
            </a:r>
            <a:endParaRPr kumimoji="1" lang="en-US" altLang="zh-CN" sz="2000" b="1" dirty="0"/>
          </a:p>
          <a:p>
            <a:pPr>
              <a:lnSpc>
                <a:spcPct val="250000"/>
              </a:lnSpc>
            </a:pPr>
            <a:r>
              <a:rPr kumimoji="1" lang="en-US" altLang="zh-CN" sz="2000" b="1" dirty="0"/>
              <a:t>3</a:t>
            </a:r>
            <a:r>
              <a:rPr kumimoji="1" lang="zh-CN" altLang="en-US" sz="2000" b="1" dirty="0"/>
              <a:t>、积极跑动，落落大方</a:t>
            </a:r>
            <a:endParaRPr kumimoji="1" lang="en-US" altLang="zh-CN" sz="2000" b="1" dirty="0"/>
          </a:p>
          <a:p>
            <a:pPr>
              <a:lnSpc>
                <a:spcPct val="250000"/>
              </a:lnSpc>
            </a:pPr>
            <a:r>
              <a:rPr kumimoji="1" lang="zh-CN" altLang="en-US" sz="2000" b="1" dirty="0"/>
              <a:t>       及时检查，抓紧补拍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CFE79C3C-5C94-F3B5-04F8-0917A2C8A936}"/>
              </a:ext>
            </a:extLst>
          </p:cNvPr>
          <p:cNvSpPr txBox="1"/>
          <p:nvPr/>
        </p:nvSpPr>
        <p:spPr>
          <a:xfrm>
            <a:off x="7935184" y="2184813"/>
            <a:ext cx="3597460" cy="359444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zh-CN" altLang="en-US" sz="3600" b="1" dirty="0"/>
              <a:t>拍摄后</a:t>
            </a:r>
            <a:endParaRPr kumimoji="1" lang="en-US" altLang="zh-CN" sz="3600" b="1" dirty="0"/>
          </a:p>
          <a:p>
            <a:pPr marL="342900" indent="-342900">
              <a:lnSpc>
                <a:spcPct val="250000"/>
              </a:lnSpc>
              <a:buFont typeface="Wingdings" pitchFamily="2" charset="2"/>
              <a:buChar char="Ø"/>
            </a:pPr>
            <a:r>
              <a:rPr kumimoji="1" lang="zh-CN" altLang="en-US" sz="2000" b="1" dirty="0"/>
              <a:t>再次筛选：</a:t>
            </a:r>
            <a:endParaRPr kumimoji="1" lang="en-US" altLang="zh-CN" sz="2000" b="1" dirty="0"/>
          </a:p>
          <a:p>
            <a:pPr>
              <a:lnSpc>
                <a:spcPct val="250000"/>
              </a:lnSpc>
            </a:pPr>
            <a:r>
              <a:rPr kumimoji="1" lang="zh-CN" altLang="en-US" sz="2000" b="1" dirty="0"/>
              <a:t>     主角</a:t>
            </a:r>
            <a:r>
              <a:rPr kumimoji="1" lang="en-US" altLang="zh-CN" sz="2000" b="1" dirty="0"/>
              <a:t>/</a:t>
            </a:r>
            <a:r>
              <a:rPr kumimoji="1" lang="zh-CN" altLang="en-US" sz="2000" b="1" dirty="0"/>
              <a:t>配角表情、穿着</a:t>
            </a:r>
            <a:endParaRPr kumimoji="1" lang="en-US" altLang="zh-CN" sz="2000" b="1" dirty="0"/>
          </a:p>
          <a:p>
            <a:pPr>
              <a:lnSpc>
                <a:spcPct val="250000"/>
              </a:lnSpc>
            </a:pPr>
            <a:r>
              <a:rPr kumimoji="1" lang="zh-CN" altLang="en-US" sz="2000" b="1" dirty="0"/>
              <a:t>      坐姿、背景</a:t>
            </a:r>
            <a:r>
              <a:rPr kumimoji="1" lang="en-US" altLang="zh-CN" sz="2000" b="1" dirty="0"/>
              <a:t>……</a:t>
            </a:r>
          </a:p>
          <a:p>
            <a:pPr marL="342900" indent="-342900">
              <a:lnSpc>
                <a:spcPct val="250000"/>
              </a:lnSpc>
              <a:buFont typeface="Wingdings" pitchFamily="2" charset="2"/>
              <a:buChar char="Ø"/>
            </a:pPr>
            <a:r>
              <a:rPr kumimoji="1" lang="zh-CN" altLang="en-US" sz="2000" b="1" dirty="0"/>
              <a:t>精挑细选上传</a:t>
            </a:r>
            <a:r>
              <a:rPr kumimoji="1" lang="en-US" altLang="zh-CN" sz="2000" b="1" dirty="0"/>
              <a:t>/</a:t>
            </a:r>
            <a:r>
              <a:rPr kumimoji="1" lang="zh-CN" altLang="en-US" sz="2000" b="1" dirty="0"/>
              <a:t>保存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18048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138B310F-D671-4E6B-AE8C-D985D70D04E1}"/>
              </a:ext>
            </a:extLst>
          </p:cNvPr>
          <p:cNvSpPr/>
          <p:nvPr/>
        </p:nvSpPr>
        <p:spPr>
          <a:xfrm>
            <a:off x="475989" y="421557"/>
            <a:ext cx="11285951" cy="6075123"/>
          </a:xfrm>
          <a:prstGeom prst="rect">
            <a:avLst/>
          </a:prstGeom>
          <a:noFill/>
          <a:ln w="28575">
            <a:solidFill>
              <a:srgbClr val="3786C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81B312A-9C7A-49AC-A58D-959A8F019238}"/>
              </a:ext>
            </a:extLst>
          </p:cNvPr>
          <p:cNvSpPr/>
          <p:nvPr/>
        </p:nvSpPr>
        <p:spPr>
          <a:xfrm>
            <a:off x="548110" y="509034"/>
            <a:ext cx="11126148" cy="5916566"/>
          </a:xfrm>
          <a:prstGeom prst="rect">
            <a:avLst/>
          </a:prstGeom>
          <a:noFill/>
          <a:ln w="28575">
            <a:solidFill>
              <a:srgbClr val="3786C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41BEA92-C52D-B357-522B-6CACCB952A20}"/>
              </a:ext>
            </a:extLst>
          </p:cNvPr>
          <p:cNvSpPr txBox="1"/>
          <p:nvPr/>
        </p:nvSpPr>
        <p:spPr>
          <a:xfrm>
            <a:off x="508000" y="-35137"/>
            <a:ext cx="4305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7A63FD"/>
                </a:solidFill>
                <a:latin typeface="阿里汉仪智能黑体" panose="00020600040101010101" pitchFamily="18" charset="-122"/>
                <a:ea typeface="阿里汉仪智能黑体" panose="00020600040101010101" pitchFamily="18" charset="-122"/>
              </a:rPr>
              <a:t>拍照｜</a:t>
            </a:r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latin typeface="阿里汉仪智能黑体" panose="00020600040101010101" pitchFamily="18" charset="-122"/>
                <a:ea typeface="阿里汉仪智能黑体" panose="00020600040101010101" pitchFamily="18" charset="-122"/>
              </a:rPr>
              <a:t>视频｜新闻报道</a:t>
            </a:r>
          </a:p>
        </p:txBody>
      </p:sp>
      <p:sp>
        <p:nvSpPr>
          <p:cNvPr id="4" name="等腰三角形 4">
            <a:extLst>
              <a:ext uri="{FF2B5EF4-FFF2-40B4-BE49-F238E27FC236}">
                <a16:creationId xmlns:a16="http://schemas.microsoft.com/office/drawing/2014/main" id="{07DA8061-22B8-7D4B-3CCB-F79FCBB7872D}"/>
              </a:ext>
            </a:extLst>
          </p:cNvPr>
          <p:cNvSpPr/>
          <p:nvPr/>
        </p:nvSpPr>
        <p:spPr>
          <a:xfrm>
            <a:off x="-265912" y="24910"/>
            <a:ext cx="508000" cy="523220"/>
          </a:xfrm>
          <a:prstGeom prst="triangle">
            <a:avLst/>
          </a:prstGeom>
          <a:solidFill>
            <a:srgbClr val="7A63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5">
            <a:extLst>
              <a:ext uri="{FF2B5EF4-FFF2-40B4-BE49-F238E27FC236}">
                <a16:creationId xmlns:a16="http://schemas.microsoft.com/office/drawing/2014/main" id="{437C866D-310D-A026-487B-88DA946CCD39}"/>
              </a:ext>
            </a:extLst>
          </p:cNvPr>
          <p:cNvSpPr/>
          <p:nvPr/>
        </p:nvSpPr>
        <p:spPr>
          <a:xfrm>
            <a:off x="3639" y="-26173"/>
            <a:ext cx="508000" cy="523220"/>
          </a:xfrm>
          <a:prstGeom prst="triangle">
            <a:avLst/>
          </a:prstGeom>
          <a:solidFill>
            <a:srgbClr val="FEC6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702C446-5DA2-7826-9EAC-030E8E1AB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10" y="508156"/>
            <a:ext cx="5749173" cy="580575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01AB9DE-4BC3-B627-9B24-752BFB714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283" y="497047"/>
            <a:ext cx="5582925" cy="591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4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138B310F-D671-4E6B-AE8C-D985D70D04E1}"/>
              </a:ext>
            </a:extLst>
          </p:cNvPr>
          <p:cNvSpPr/>
          <p:nvPr/>
        </p:nvSpPr>
        <p:spPr>
          <a:xfrm>
            <a:off x="475989" y="421557"/>
            <a:ext cx="11285951" cy="6075123"/>
          </a:xfrm>
          <a:prstGeom prst="rect">
            <a:avLst/>
          </a:prstGeom>
          <a:noFill/>
          <a:ln w="28575">
            <a:solidFill>
              <a:srgbClr val="3786C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81B312A-9C7A-49AC-A58D-959A8F019238}"/>
              </a:ext>
            </a:extLst>
          </p:cNvPr>
          <p:cNvSpPr/>
          <p:nvPr/>
        </p:nvSpPr>
        <p:spPr>
          <a:xfrm>
            <a:off x="548110" y="509034"/>
            <a:ext cx="11126148" cy="5916566"/>
          </a:xfrm>
          <a:prstGeom prst="rect">
            <a:avLst/>
          </a:prstGeom>
          <a:noFill/>
          <a:ln w="28575">
            <a:solidFill>
              <a:srgbClr val="3786C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41BEA92-C52D-B357-522B-6CACCB952A20}"/>
              </a:ext>
            </a:extLst>
          </p:cNvPr>
          <p:cNvSpPr txBox="1"/>
          <p:nvPr/>
        </p:nvSpPr>
        <p:spPr>
          <a:xfrm>
            <a:off x="508000" y="-35137"/>
            <a:ext cx="4305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7A63FD"/>
                </a:solidFill>
                <a:latin typeface="阿里汉仪智能黑体" panose="00020600040101010101" pitchFamily="18" charset="-122"/>
                <a:ea typeface="阿里汉仪智能黑体" panose="00020600040101010101" pitchFamily="18" charset="-122"/>
              </a:rPr>
              <a:t>拍照｜</a:t>
            </a:r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latin typeface="阿里汉仪智能黑体" panose="00020600040101010101" pitchFamily="18" charset="-122"/>
                <a:ea typeface="阿里汉仪智能黑体" panose="00020600040101010101" pitchFamily="18" charset="-122"/>
              </a:rPr>
              <a:t>视频｜新闻报道</a:t>
            </a:r>
          </a:p>
        </p:txBody>
      </p:sp>
      <p:sp>
        <p:nvSpPr>
          <p:cNvPr id="4" name="等腰三角形 4">
            <a:extLst>
              <a:ext uri="{FF2B5EF4-FFF2-40B4-BE49-F238E27FC236}">
                <a16:creationId xmlns:a16="http://schemas.microsoft.com/office/drawing/2014/main" id="{07DA8061-22B8-7D4B-3CCB-F79FCBB7872D}"/>
              </a:ext>
            </a:extLst>
          </p:cNvPr>
          <p:cNvSpPr/>
          <p:nvPr/>
        </p:nvSpPr>
        <p:spPr>
          <a:xfrm>
            <a:off x="-265912" y="24910"/>
            <a:ext cx="508000" cy="523220"/>
          </a:xfrm>
          <a:prstGeom prst="triangle">
            <a:avLst/>
          </a:prstGeom>
          <a:solidFill>
            <a:srgbClr val="7A63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5">
            <a:extLst>
              <a:ext uri="{FF2B5EF4-FFF2-40B4-BE49-F238E27FC236}">
                <a16:creationId xmlns:a16="http://schemas.microsoft.com/office/drawing/2014/main" id="{437C866D-310D-A026-487B-88DA946CCD39}"/>
              </a:ext>
            </a:extLst>
          </p:cNvPr>
          <p:cNvSpPr/>
          <p:nvPr/>
        </p:nvSpPr>
        <p:spPr>
          <a:xfrm>
            <a:off x="3639" y="-26173"/>
            <a:ext cx="508000" cy="523220"/>
          </a:xfrm>
          <a:prstGeom prst="triangle">
            <a:avLst/>
          </a:prstGeom>
          <a:solidFill>
            <a:srgbClr val="FEC6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CFBA204-2DFD-142F-85F9-44D875A9C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892" y="452118"/>
            <a:ext cx="5451894" cy="576251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1EEB65D-0D7A-6B0B-EA58-91B474511207}"/>
              </a:ext>
            </a:extLst>
          </p:cNvPr>
          <p:cNvSpPr txBox="1"/>
          <p:nvPr/>
        </p:nvSpPr>
        <p:spPr>
          <a:xfrm>
            <a:off x="8058668" y="2354612"/>
            <a:ext cx="3839513" cy="1957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00" b="1" dirty="0"/>
              <a:t>今天开始，</a:t>
            </a:r>
            <a:endParaRPr kumimoji="1" lang="en-US" altLang="zh-CN" sz="2800" b="1" dirty="0"/>
          </a:p>
          <a:p>
            <a:pPr>
              <a:lnSpc>
                <a:spcPct val="150000"/>
              </a:lnSpc>
            </a:pPr>
            <a:r>
              <a:rPr kumimoji="1" lang="zh-CN" altLang="en-US" sz="2800" b="1" dirty="0"/>
              <a:t>和孩子一起拍起来，</a:t>
            </a:r>
            <a:endParaRPr kumimoji="1" lang="en-US" altLang="zh-CN" sz="2800" b="1" dirty="0"/>
          </a:p>
          <a:p>
            <a:pPr>
              <a:lnSpc>
                <a:spcPct val="150000"/>
              </a:lnSpc>
            </a:pPr>
            <a:r>
              <a:rPr kumimoji="1" lang="zh-CN" altLang="en-US" sz="2800" b="1" dirty="0"/>
              <a:t>薛小摄影大赛等你来！</a:t>
            </a:r>
          </a:p>
        </p:txBody>
      </p:sp>
    </p:spTree>
    <p:extLst>
      <p:ext uri="{BB962C8B-B14F-4D97-AF65-F5344CB8AC3E}">
        <p14:creationId xmlns:p14="http://schemas.microsoft.com/office/powerpoint/2010/main" val="235707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38429F7-9A2F-4133-B61A-C4B674A62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1"/>
            <a:ext cx="12190413" cy="684288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38B310F-D671-4E6B-AE8C-D985D70D04E1}"/>
              </a:ext>
            </a:extLst>
          </p:cNvPr>
          <p:cNvSpPr/>
          <p:nvPr/>
        </p:nvSpPr>
        <p:spPr>
          <a:xfrm>
            <a:off x="475989" y="421557"/>
            <a:ext cx="11285951" cy="6075123"/>
          </a:xfrm>
          <a:prstGeom prst="rect">
            <a:avLst/>
          </a:prstGeom>
          <a:noFill/>
          <a:ln w="28575">
            <a:solidFill>
              <a:srgbClr val="3786C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81B312A-9C7A-49AC-A58D-959A8F019238}"/>
              </a:ext>
            </a:extLst>
          </p:cNvPr>
          <p:cNvSpPr/>
          <p:nvPr/>
        </p:nvSpPr>
        <p:spPr>
          <a:xfrm>
            <a:off x="548110" y="509034"/>
            <a:ext cx="11126148" cy="5916566"/>
          </a:xfrm>
          <a:prstGeom prst="rect">
            <a:avLst/>
          </a:prstGeom>
          <a:noFill/>
          <a:ln w="28575">
            <a:solidFill>
              <a:srgbClr val="3786C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41BEA92-C52D-B357-522B-6CACCB952A20}"/>
              </a:ext>
            </a:extLst>
          </p:cNvPr>
          <p:cNvSpPr txBox="1"/>
          <p:nvPr/>
        </p:nvSpPr>
        <p:spPr>
          <a:xfrm>
            <a:off x="508000" y="-35137"/>
            <a:ext cx="4305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ea typeface="阿里汉仪智能黑体" panose="00020600040101010101" pitchFamily="18" charset="-122"/>
              </a:rPr>
              <a:t>拍照</a:t>
            </a:r>
            <a:r>
              <a:rPr lang="zh-CN" altLang="en-US" sz="2800" dirty="0">
                <a:solidFill>
                  <a:srgbClr val="7A63FD"/>
                </a:solidFill>
                <a:latin typeface="阿里汉仪智能黑体" panose="00020600040101010101" pitchFamily="18" charset="-122"/>
                <a:ea typeface="阿里汉仪智能黑体" panose="00020600040101010101" pitchFamily="18" charset="-122"/>
              </a:rPr>
              <a:t>｜</a:t>
            </a:r>
            <a:r>
              <a:rPr lang="zh-CN" altLang="en-US" sz="2800" dirty="0">
                <a:solidFill>
                  <a:srgbClr val="7A63FD"/>
                </a:solidFill>
                <a:ea typeface="阿里汉仪智能黑体" panose="00020600040101010101" pitchFamily="18" charset="-122"/>
              </a:rPr>
              <a:t>视频</a:t>
            </a:r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latin typeface="阿里汉仪智能黑体" panose="00020600040101010101" pitchFamily="18" charset="-122"/>
                <a:ea typeface="阿里汉仪智能黑体" panose="00020600040101010101" pitchFamily="18" charset="-122"/>
              </a:rPr>
              <a:t>｜新闻报道</a:t>
            </a:r>
          </a:p>
        </p:txBody>
      </p:sp>
      <p:sp>
        <p:nvSpPr>
          <p:cNvPr id="4" name="等腰三角形 4">
            <a:extLst>
              <a:ext uri="{FF2B5EF4-FFF2-40B4-BE49-F238E27FC236}">
                <a16:creationId xmlns:a16="http://schemas.microsoft.com/office/drawing/2014/main" id="{07DA8061-22B8-7D4B-3CCB-F79FCBB7872D}"/>
              </a:ext>
            </a:extLst>
          </p:cNvPr>
          <p:cNvSpPr/>
          <p:nvPr/>
        </p:nvSpPr>
        <p:spPr>
          <a:xfrm>
            <a:off x="-265912" y="24910"/>
            <a:ext cx="508000" cy="523220"/>
          </a:xfrm>
          <a:prstGeom prst="triangle">
            <a:avLst/>
          </a:prstGeom>
          <a:solidFill>
            <a:srgbClr val="7A63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5">
            <a:extLst>
              <a:ext uri="{FF2B5EF4-FFF2-40B4-BE49-F238E27FC236}">
                <a16:creationId xmlns:a16="http://schemas.microsoft.com/office/drawing/2014/main" id="{437C866D-310D-A026-487B-88DA946CCD39}"/>
              </a:ext>
            </a:extLst>
          </p:cNvPr>
          <p:cNvSpPr/>
          <p:nvPr/>
        </p:nvSpPr>
        <p:spPr>
          <a:xfrm>
            <a:off x="3639" y="-26173"/>
            <a:ext cx="508000" cy="523220"/>
          </a:xfrm>
          <a:prstGeom prst="triangle">
            <a:avLst/>
          </a:prstGeom>
          <a:solidFill>
            <a:srgbClr val="FEC6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4417332-A38E-ED69-4122-91F55D779B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770" y="603121"/>
            <a:ext cx="4140080" cy="561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5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38429F7-9A2F-4133-B61A-C4B674A62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1"/>
            <a:ext cx="12190413" cy="684288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38B310F-D671-4E6B-AE8C-D985D70D04E1}"/>
              </a:ext>
            </a:extLst>
          </p:cNvPr>
          <p:cNvSpPr/>
          <p:nvPr/>
        </p:nvSpPr>
        <p:spPr>
          <a:xfrm>
            <a:off x="475989" y="421557"/>
            <a:ext cx="11285951" cy="6075123"/>
          </a:xfrm>
          <a:prstGeom prst="rect">
            <a:avLst/>
          </a:prstGeom>
          <a:noFill/>
          <a:ln w="28575">
            <a:solidFill>
              <a:srgbClr val="3786C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81B312A-9C7A-49AC-A58D-959A8F019238}"/>
              </a:ext>
            </a:extLst>
          </p:cNvPr>
          <p:cNvSpPr/>
          <p:nvPr/>
        </p:nvSpPr>
        <p:spPr>
          <a:xfrm>
            <a:off x="548110" y="509034"/>
            <a:ext cx="11126148" cy="5916566"/>
          </a:xfrm>
          <a:prstGeom prst="rect">
            <a:avLst/>
          </a:prstGeom>
          <a:noFill/>
          <a:ln w="28575">
            <a:solidFill>
              <a:srgbClr val="3786C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41BEA92-C52D-B357-522B-6CACCB952A20}"/>
              </a:ext>
            </a:extLst>
          </p:cNvPr>
          <p:cNvSpPr txBox="1"/>
          <p:nvPr/>
        </p:nvSpPr>
        <p:spPr>
          <a:xfrm>
            <a:off x="508000" y="-35137"/>
            <a:ext cx="43055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ea typeface="阿里汉仪智能黑体" panose="00020600040101010101" pitchFamily="18" charset="-122"/>
              </a:rPr>
              <a:t>拍照</a:t>
            </a:r>
            <a:r>
              <a:rPr lang="zh-CN" altLang="en-US" sz="2800" dirty="0">
                <a:solidFill>
                  <a:srgbClr val="7A63FD"/>
                </a:solidFill>
                <a:latin typeface="阿里汉仪智能黑体" panose="00020600040101010101" pitchFamily="18" charset="-122"/>
                <a:ea typeface="阿里汉仪智能黑体" panose="00020600040101010101" pitchFamily="18" charset="-122"/>
              </a:rPr>
              <a:t>｜</a:t>
            </a:r>
            <a:r>
              <a:rPr lang="zh-CN" altLang="en-US" sz="2800" dirty="0">
                <a:solidFill>
                  <a:srgbClr val="7A63FD"/>
                </a:solidFill>
                <a:ea typeface="阿里汉仪智能黑体" panose="00020600040101010101" pitchFamily="18" charset="-122"/>
              </a:rPr>
              <a:t>视频</a:t>
            </a:r>
            <a:r>
              <a:rPr lang="zh-CN" altLang="en-US" sz="2800" dirty="0">
                <a:solidFill>
                  <a:schemeClr val="bg1">
                    <a:lumMod val="65000"/>
                  </a:schemeClr>
                </a:solidFill>
                <a:latin typeface="阿里汉仪智能黑体" panose="00020600040101010101" pitchFamily="18" charset="-122"/>
                <a:ea typeface="阿里汉仪智能黑体" panose="00020600040101010101" pitchFamily="18" charset="-122"/>
              </a:rPr>
              <a:t>｜新闻报道</a:t>
            </a:r>
          </a:p>
        </p:txBody>
      </p:sp>
      <p:sp>
        <p:nvSpPr>
          <p:cNvPr id="4" name="等腰三角形 4">
            <a:extLst>
              <a:ext uri="{FF2B5EF4-FFF2-40B4-BE49-F238E27FC236}">
                <a16:creationId xmlns:a16="http://schemas.microsoft.com/office/drawing/2014/main" id="{07DA8061-22B8-7D4B-3CCB-F79FCBB7872D}"/>
              </a:ext>
            </a:extLst>
          </p:cNvPr>
          <p:cNvSpPr/>
          <p:nvPr/>
        </p:nvSpPr>
        <p:spPr>
          <a:xfrm>
            <a:off x="-265912" y="24910"/>
            <a:ext cx="508000" cy="523220"/>
          </a:xfrm>
          <a:prstGeom prst="triangle">
            <a:avLst/>
          </a:prstGeom>
          <a:solidFill>
            <a:srgbClr val="7A63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等腰三角形 5">
            <a:extLst>
              <a:ext uri="{FF2B5EF4-FFF2-40B4-BE49-F238E27FC236}">
                <a16:creationId xmlns:a16="http://schemas.microsoft.com/office/drawing/2014/main" id="{437C866D-310D-A026-487B-88DA946CCD39}"/>
              </a:ext>
            </a:extLst>
          </p:cNvPr>
          <p:cNvSpPr/>
          <p:nvPr/>
        </p:nvSpPr>
        <p:spPr>
          <a:xfrm>
            <a:off x="3639" y="-26173"/>
            <a:ext cx="508000" cy="523220"/>
          </a:xfrm>
          <a:prstGeom prst="triangle">
            <a:avLst/>
          </a:prstGeom>
          <a:solidFill>
            <a:srgbClr val="FEC6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1B91697-D8BE-7CE7-B75B-63C397FAF5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25" y="1103710"/>
            <a:ext cx="4984781" cy="357162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5299422-301B-FB57-B355-9FF9FB1AFF8C}"/>
              </a:ext>
            </a:extLst>
          </p:cNvPr>
          <p:cNvSpPr txBox="1"/>
          <p:nvPr/>
        </p:nvSpPr>
        <p:spPr>
          <a:xfrm>
            <a:off x="3268852" y="5047805"/>
            <a:ext cx="6957354" cy="707886"/>
          </a:xfrm>
          <a:prstGeom prst="rect">
            <a:avLst/>
          </a:prstGeom>
          <a:solidFill>
            <a:srgbClr val="3786C4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4000" b="1" dirty="0">
                <a:solidFill>
                  <a:srgbClr val="FFFF00"/>
                </a:solidFill>
              </a:rPr>
              <a:t>视频：让沉寂的历史鲜活起来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1CFEE4B-9994-0B6E-9494-2C71CF478728}"/>
              </a:ext>
            </a:extLst>
          </p:cNvPr>
          <p:cNvSpPr txBox="1"/>
          <p:nvPr/>
        </p:nvSpPr>
        <p:spPr>
          <a:xfrm>
            <a:off x="907728" y="2381688"/>
            <a:ext cx="10374956" cy="1015663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6000" b="1" dirty="0">
                <a:solidFill>
                  <a:srgbClr val="FFFF00"/>
                </a:solidFill>
              </a:rPr>
              <a:t>诚邀您：一起激活官方视频号</a:t>
            </a:r>
          </a:p>
        </p:txBody>
      </p:sp>
    </p:spTree>
    <p:extLst>
      <p:ext uri="{BB962C8B-B14F-4D97-AF65-F5344CB8AC3E}">
        <p14:creationId xmlns:p14="http://schemas.microsoft.com/office/powerpoint/2010/main" val="1552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random/>
      </p:transition>
    </mc:Choice>
    <mc:Fallback xmlns="">
      <p:transition spd="slow" advTm="1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swf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503</Words>
  <Application>Microsoft Macintosh PowerPoint</Application>
  <PresentationFormat>自定义</PresentationFormat>
  <Paragraphs>96</Paragraphs>
  <Slides>18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阿里汉仪智能黑体</vt:lpstr>
      <vt:lpstr>DengXian</vt:lpstr>
      <vt:lpstr>DengXian</vt:lpstr>
      <vt:lpstr>等线 Light</vt:lpstr>
      <vt:lpstr>STXingkai</vt:lpstr>
      <vt:lpstr>微软雅黑</vt:lpstr>
      <vt:lpstr>ITC Avant Garde Std Bk</vt:lpstr>
      <vt:lpstr>Arial</vt:lpstr>
      <vt:lpstr>Calibri</vt:lpstr>
      <vt:lpstr>Wingdings</vt:lpstr>
      <vt:lpstr>Office 主题​​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</dc:title>
  <dc:subject>tukuppt</dc:subject>
  <dc:creator/>
  <cp:lastModifiedBy/>
  <cp:revision>1</cp:revision>
  <dcterms:created xsi:type="dcterms:W3CDTF">2017-07-24T19:21:27Z</dcterms:created>
  <dcterms:modified xsi:type="dcterms:W3CDTF">2024-08-29T06:24:16Z</dcterms:modified>
</cp:coreProperties>
</file>