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1001" r:id="rId3"/>
    <p:sldId id="1002" r:id="rId4"/>
    <p:sldId id="1003" r:id="rId5"/>
    <p:sldId id="1004" r:id="rId6"/>
    <p:sldId id="1005" r:id="rId7"/>
    <p:sldId id="1007" r:id="rId8"/>
    <p:sldId id="1009" r:id="rId9"/>
    <p:sldId id="1010" r:id="rId10"/>
    <p:sldId id="1015" r:id="rId11"/>
    <p:sldId id="1013" r:id="rId12"/>
    <p:sldId id="1022" r:id="rId13"/>
    <p:sldId id="1012" r:id="rId14"/>
    <p:sldId id="1019" r:id="rId15"/>
    <p:sldId id="1029" r:id="rId16"/>
    <p:sldId id="1032" r:id="rId17"/>
    <p:sldId id="1033" r:id="rId18"/>
    <p:sldId id="1042" r:id="rId19"/>
    <p:sldId id="1043" r:id="rId20"/>
    <p:sldId id="1028" r:id="rId21"/>
    <p:sldId id="1031" r:id="rId22"/>
    <p:sldId id="1020" r:id="rId23"/>
    <p:sldId id="1030" r:id="rId24"/>
    <p:sldId id="1018" r:id="rId25"/>
    <p:sldId id="1021" r:id="rId26"/>
    <p:sldId id="1025" r:id="rId27"/>
    <p:sldId id="1027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1A6D3"/>
    <a:srgbClr val="1C73B5"/>
    <a:srgbClr val="89C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6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24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B460-6DC1-43FA-AFA5-224E8A493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24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924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24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25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6634-5C8E-4137-A8D3-3D8B777E17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87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8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8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9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7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68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6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7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7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5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6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6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6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1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82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45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46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4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4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4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0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51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52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53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54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5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56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57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6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6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6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7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7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1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92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93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9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9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9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76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17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7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17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8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95D5A-E4CC-4319-B765-C29A478F58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83C16-81BD-4C14-B53D-970BC20B33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slide" Target="slide17.xml"/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2" Type="http://schemas.openxmlformats.org/officeDocument/2006/relationships/slideLayout" Target="../slideLayouts/slideLayout1.xml"/><Relationship Id="rId11" Type="http://schemas.openxmlformats.org/officeDocument/2006/relationships/slide" Target="slide14.xml"/><Relationship Id="rId10" Type="http://schemas.openxmlformats.org/officeDocument/2006/relationships/image" Target="../media/image31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slide" Target="slide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1.jpeg"/><Relationship Id="rId10" Type="http://schemas.openxmlformats.org/officeDocument/2006/relationships/image" Target="../media/image40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1.jpeg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image" Target="../media/image61.jpeg"/><Relationship Id="rId7" Type="http://schemas.openxmlformats.org/officeDocument/2006/relationships/tags" Target="../tags/tag55.xml"/><Relationship Id="rId6" Type="http://schemas.openxmlformats.org/officeDocument/2006/relationships/image" Target="../media/image60.jpeg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59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64.jpeg"/><Relationship Id="rId13" Type="http://schemas.openxmlformats.org/officeDocument/2006/relationships/tags" Target="../tags/tag58.xml"/><Relationship Id="rId12" Type="http://schemas.openxmlformats.org/officeDocument/2006/relationships/image" Target="../media/image63.jpeg"/><Relationship Id="rId11" Type="http://schemas.openxmlformats.org/officeDocument/2006/relationships/tags" Target="../tags/tag57.xml"/><Relationship Id="rId10" Type="http://schemas.openxmlformats.org/officeDocument/2006/relationships/image" Target="../media/image62.jpeg"/><Relationship Id="rId1" Type="http://schemas.openxmlformats.org/officeDocument/2006/relationships/tags" Target="../tags/tag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eg"/><Relationship Id="rId8" Type="http://schemas.openxmlformats.org/officeDocument/2006/relationships/image" Target="../media/image72.jpe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74.jpeg"/><Relationship Id="rId1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0.png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4"/>
          <p:cNvPicPr>
            <a:picLocks noChangeAspect="1"/>
          </p:cNvPicPr>
          <p:nvPr/>
        </p:nvPicPr>
        <p:blipFill rotWithShape="1">
          <a:blip r:embed="rId1" cstate="print"/>
          <a:srcRect l="45254"/>
          <a:stretch>
            <a:fillRect/>
          </a:stretch>
        </p:blipFill>
        <p:spPr>
          <a:xfrm>
            <a:off x="0" y="0"/>
            <a:ext cx="3664226" cy="6858000"/>
          </a:xfrm>
          <a:prstGeom prst="rect">
            <a:avLst/>
          </a:prstGeom>
        </p:spPr>
      </p:pic>
      <p:pic>
        <p:nvPicPr>
          <p:cNvPr id="2097153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8524" y="5747940"/>
            <a:ext cx="1133475" cy="1110059"/>
          </a:xfrm>
          <a:prstGeom prst="rect">
            <a:avLst/>
          </a:prstGeom>
        </p:spPr>
      </p:pic>
      <p:sp>
        <p:nvSpPr>
          <p:cNvPr id="1048586" name="文本框 3" descr="#clear#"/>
          <p:cNvSpPr txBox="1"/>
          <p:nvPr/>
        </p:nvSpPr>
        <p:spPr>
          <a:xfrm>
            <a:off x="1995170" y="823595"/>
            <a:ext cx="10196830" cy="2605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400" b="1" dirty="0" smtClean="0">
                <a:solidFill>
                  <a:srgbClr val="1C73B5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共筑友好之桥</a:t>
            </a:r>
            <a:endParaRPr lang="en-US" altLang="zh-CN" sz="4400" b="1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endParaRPr lang="en-US" altLang="zh-CN" sz="3200" b="1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en-US" altLang="zh-CN" sz="3200" b="1" dirty="0" smtClean="0">
                <a:solidFill>
                  <a:srgbClr val="1C73B5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           中班幼儿社会性发展— —</a:t>
            </a:r>
            <a:endParaRPr lang="en-US" altLang="zh-CN" sz="3200" b="1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3200" b="1" dirty="0" smtClean="0">
                <a:solidFill>
                  <a:srgbClr val="1C73B5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                                               “与同伴友好相处”</a:t>
            </a:r>
            <a:r>
              <a:rPr lang="en-US" altLang="zh-CN" sz="3200" b="1" dirty="0" smtClean="0">
                <a:solidFill>
                  <a:srgbClr val="1C73B5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的探索与实践</a:t>
            </a:r>
            <a:endParaRPr lang="en-US" altLang="zh-CN" sz="3200" b="1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endParaRPr lang="en-US" altLang="zh-CN" sz="3200" b="1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endParaRPr lang="en-US" altLang="zh-CN" sz="2800" b="1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8588" name="文本框 7" descr="#clear#"/>
          <p:cNvSpPr txBox="1"/>
          <p:nvPr/>
        </p:nvSpPr>
        <p:spPr>
          <a:xfrm>
            <a:off x="9402445" y="4347210"/>
            <a:ext cx="1951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汇报人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黄媛玉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3145728" name="直接连接符 2"/>
          <p:cNvCxnSpPr/>
          <p:nvPr/>
        </p:nvCxnSpPr>
        <p:spPr>
          <a:xfrm>
            <a:off x="7622540" y="4039870"/>
            <a:ext cx="40195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文本框 1" descr="#clear#"/>
          <p:cNvSpPr txBox="1"/>
          <p:nvPr/>
        </p:nvSpPr>
        <p:spPr>
          <a:xfrm>
            <a:off x="161925" y="387350"/>
            <a:ext cx="4998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三、多策并举，筑牢友好相处基石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55" name="直接连接符 2"/>
          <p:cNvCxnSpPr/>
          <p:nvPr/>
        </p:nvCxnSpPr>
        <p:spPr>
          <a:xfrm flipV="1">
            <a:off x="70755" y="979805"/>
            <a:ext cx="5598160" cy="1079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14" name="Shape 4096"/>
          <p:cNvSpPr/>
          <p:nvPr>
            <p:custDataLst>
              <p:tags r:id="rId1"/>
            </p:custDataLst>
          </p:nvPr>
        </p:nvSpPr>
        <p:spPr>
          <a:xfrm>
            <a:off x="5061060" y="2214161"/>
            <a:ext cx="1691499" cy="172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41A6D3"/>
          </a:solidFill>
          <a:ln w="12700">
            <a:miter lim="400000"/>
          </a:ln>
        </p:spPr>
        <p:txBody>
          <a:bodyPr lIns="38097" tIns="38097" rIns="38097" bIns="38097" anchor="ctr"/>
          <a:lstStyle/>
          <a:p>
            <a:pPr defTabSz="6096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 Light"/>
              <a:sym typeface="Arial" panose="020B0604020202020204" pitchFamily="34" charset="0"/>
            </a:endParaRPr>
          </a:p>
        </p:txBody>
      </p:sp>
      <p:sp>
        <p:nvSpPr>
          <p:cNvPr id="1048815" name="Shape 4113"/>
          <p:cNvSpPr/>
          <p:nvPr>
            <p:custDataLst>
              <p:tags r:id="rId2"/>
            </p:custDataLst>
          </p:nvPr>
        </p:nvSpPr>
        <p:spPr>
          <a:xfrm>
            <a:off x="872946" y="2214161"/>
            <a:ext cx="1691499" cy="172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1C73B5"/>
          </a:solidFill>
          <a:ln w="12700">
            <a:miter lim="400000"/>
          </a:ln>
        </p:spPr>
        <p:txBody>
          <a:bodyPr lIns="38097" tIns="38097" rIns="38097" bIns="38097" anchor="ctr"/>
          <a:lstStyle/>
          <a:p>
            <a:pPr defTabSz="6096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 Light"/>
              <a:sym typeface="Arial" panose="020B0604020202020204" pitchFamily="34" charset="0"/>
            </a:endParaRPr>
          </a:p>
        </p:txBody>
      </p:sp>
      <p:sp>
        <p:nvSpPr>
          <p:cNvPr id="1048817" name="Shape 4115"/>
          <p:cNvSpPr/>
          <p:nvPr>
            <p:custDataLst>
              <p:tags r:id="rId3"/>
            </p:custDataLst>
          </p:nvPr>
        </p:nvSpPr>
        <p:spPr>
          <a:xfrm>
            <a:off x="9061010" y="2214161"/>
            <a:ext cx="1691499" cy="172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1C73B5"/>
          </a:solidFill>
          <a:ln w="12700">
            <a:miter lim="400000"/>
          </a:ln>
        </p:spPr>
        <p:txBody>
          <a:bodyPr lIns="38097" tIns="38097" rIns="38097" bIns="38097" anchor="ctr"/>
          <a:lstStyle/>
          <a:p>
            <a:pPr defTabSz="6096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 Light"/>
              <a:sym typeface="Arial" panose="020B0604020202020204" pitchFamily="34" charset="0"/>
            </a:endParaRPr>
          </a:p>
        </p:txBody>
      </p:sp>
      <p:sp>
        <p:nvSpPr>
          <p:cNvPr id="1048818" name="TextBox 24" descr="#clear#"/>
          <p:cNvSpPr txBox="1"/>
          <p:nvPr>
            <p:custDataLst>
              <p:tags r:id="rId4"/>
            </p:custDataLst>
          </p:nvPr>
        </p:nvSpPr>
        <p:spPr>
          <a:xfrm>
            <a:off x="1267878" y="2633207"/>
            <a:ext cx="901700" cy="430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Sans Pro"/>
                <a:sym typeface="Arial" panose="020B0604020202020204" pitchFamily="34" charset="0"/>
              </a:rPr>
              <a:t>1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Source Sans Pro"/>
              <a:sym typeface="Arial" panose="020B0604020202020204" pitchFamily="34" charset="0"/>
            </a:endParaRPr>
          </a:p>
        </p:txBody>
      </p:sp>
      <p:sp>
        <p:nvSpPr>
          <p:cNvPr id="1048819" name="TextBox 25" descr="#clear#"/>
          <p:cNvSpPr txBox="1"/>
          <p:nvPr>
            <p:custDataLst>
              <p:tags r:id="rId5"/>
            </p:custDataLst>
          </p:nvPr>
        </p:nvSpPr>
        <p:spPr>
          <a:xfrm>
            <a:off x="5555653" y="2633207"/>
            <a:ext cx="901700" cy="430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0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Sans Pro"/>
                <a:sym typeface="Arial" panose="020B0604020202020204" pitchFamily="34" charset="0"/>
              </a:rPr>
              <a:t>2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Source Sans Pro"/>
              <a:sym typeface="Arial" panose="020B0604020202020204" pitchFamily="34" charset="0"/>
            </a:endParaRPr>
          </a:p>
        </p:txBody>
      </p:sp>
      <p:sp>
        <p:nvSpPr>
          <p:cNvPr id="1048820" name="TextBox 26" descr="#clear#"/>
          <p:cNvSpPr txBox="1"/>
          <p:nvPr>
            <p:custDataLst>
              <p:tags r:id="rId6"/>
            </p:custDataLst>
          </p:nvPr>
        </p:nvSpPr>
        <p:spPr>
          <a:xfrm>
            <a:off x="9448123" y="2633207"/>
            <a:ext cx="901700" cy="430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0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Sans Pro"/>
                <a:sym typeface="Arial" panose="020B0604020202020204" pitchFamily="34" charset="0"/>
              </a:rPr>
              <a:t>3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Source Sans Pro"/>
              <a:sym typeface="Arial" panose="020B0604020202020204" pitchFamily="34" charset="0"/>
            </a:endParaRPr>
          </a:p>
        </p:txBody>
      </p:sp>
      <p:sp>
        <p:nvSpPr>
          <p:cNvPr id="1048822" name="TextBox 13@|17FFC:16777215|FBC:16777215|LFC:16777215|LBC:16777215" descr="#clear#"/>
          <p:cNvSpPr txBox="1"/>
          <p:nvPr>
            <p:custDataLst>
              <p:tags r:id="rId7"/>
            </p:custDataLst>
          </p:nvPr>
        </p:nvSpPr>
        <p:spPr>
          <a:xfrm>
            <a:off x="866775" y="4330065"/>
            <a:ext cx="2143125" cy="492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（一）榜样引领，激发友好相处热情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824" name="TextBox 13@|17FFC:16777215|FBC:16777215|LFC:16777215|LBC:16777215" descr="#clear#"/>
          <p:cNvSpPr txBox="1"/>
          <p:nvPr>
            <p:custDataLst>
              <p:tags r:id="rId8"/>
            </p:custDataLst>
          </p:nvPr>
        </p:nvSpPr>
        <p:spPr>
          <a:xfrm>
            <a:off x="4852670" y="4330065"/>
            <a:ext cx="2108200" cy="8210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（二）活动引导，厚植友好相处意识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826" name="TextBox 13@|17FFC:16777215|FBC:16777215|LFC:16777215|LBC:16777215" descr="#clear#"/>
          <p:cNvSpPr txBox="1"/>
          <p:nvPr>
            <p:custDataLst>
              <p:tags r:id="rId9"/>
            </p:custDataLst>
          </p:nvPr>
        </p:nvSpPr>
        <p:spPr>
          <a:xfrm>
            <a:off x="8803640" y="4330065"/>
            <a:ext cx="2111375" cy="85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 defTabSz="1216660">
              <a:spcBef>
                <a:spcPct val="20000"/>
              </a:spcBef>
            </a:pPr>
            <a:r>
              <a:rPr lang="zh-CN" altLang="en-US" sz="2000" b="1" dirty="0" smtClean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（三）因材施教，绽放友好相处个性</a:t>
            </a:r>
            <a:endParaRPr lang="zh-CN" altLang="en-US" sz="2000" b="1" dirty="0" smtClean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7" name="文本框 1" descr="#clear#"/>
          <p:cNvSpPr txBox="1"/>
          <p:nvPr/>
        </p:nvSpPr>
        <p:spPr>
          <a:xfrm>
            <a:off x="286385" y="258445"/>
            <a:ext cx="5156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（一）榜样引领，激发友好相处热情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9" name="直接连接符 2"/>
          <p:cNvCxnSpPr/>
          <p:nvPr/>
        </p:nvCxnSpPr>
        <p:spPr>
          <a:xfrm flipV="1">
            <a:off x="270" y="835660"/>
            <a:ext cx="5864225" cy="2095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18" name="下箭头 3"/>
          <p:cNvSpPr/>
          <p:nvPr/>
        </p:nvSpPr>
        <p:spPr>
          <a:xfrm flipV="1">
            <a:off x="47284" y="1183005"/>
            <a:ext cx="2000250" cy="2105025"/>
          </a:xfrm>
          <a:prstGeom prst="downArrow">
            <a:avLst/>
          </a:pr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919" name="下箭头 4"/>
          <p:cNvSpPr/>
          <p:nvPr/>
        </p:nvSpPr>
        <p:spPr>
          <a:xfrm rot="10800000" flipV="1">
            <a:off x="294" y="3614420"/>
            <a:ext cx="2000250" cy="2105025"/>
          </a:xfrm>
          <a:prstGeom prst="downArrow">
            <a:avLst/>
          </a:pr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45770" name="直接连接符 5"/>
          <p:cNvCxnSpPr>
            <a:stCxn id="1048920" idx="1"/>
            <a:endCxn id="1048920" idx="3"/>
          </p:cNvCxnSpPr>
          <p:nvPr/>
        </p:nvCxnSpPr>
        <p:spPr>
          <a:xfrm>
            <a:off x="2253475" y="3485515"/>
            <a:ext cx="54584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20" name="矩形 6" descr="#clear#"/>
          <p:cNvSpPr/>
          <p:nvPr/>
        </p:nvSpPr>
        <p:spPr>
          <a:xfrm>
            <a:off x="2253615" y="1958340"/>
            <a:ext cx="5458460" cy="30543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endParaRPr lang="zh-CN" altLang="en-US" sz="20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1.教师榜样：教师应以身作则，以友好、包容、合作的态度对待他人，为幼儿树立榜样。</a:t>
            </a:r>
            <a:endParaRPr lang="zh-CN" altLang="en-US" sz="20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endParaRPr lang="zh-CN" altLang="en-US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endParaRPr lang="zh-CN" altLang="en-US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2.幼儿榜样：幼儿之间也会相互模仿积极的行为。当一个幼儿表现出友好、分享或帮助他人的举动时，其他幼儿往往会受到感染并效仿。</a:t>
            </a:r>
            <a:endParaRPr lang="zh-CN" altLang="en-US" sz="20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IMG_6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0145" y="835660"/>
            <a:ext cx="2667635" cy="2000885"/>
          </a:xfrm>
          <a:prstGeom prst="rect">
            <a:avLst/>
          </a:prstGeom>
        </p:spPr>
      </p:pic>
      <p:pic>
        <p:nvPicPr>
          <p:cNvPr id="3" name="图片 2" descr="IMG_50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119380"/>
            <a:ext cx="2564765" cy="1924050"/>
          </a:xfrm>
          <a:prstGeom prst="rect">
            <a:avLst/>
          </a:prstGeom>
        </p:spPr>
      </p:pic>
      <p:pic>
        <p:nvPicPr>
          <p:cNvPr id="4" name="图片 3" descr="IMG_5925(20241017-23415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075" y="2913380"/>
            <a:ext cx="2613025" cy="1959610"/>
          </a:xfrm>
          <a:prstGeom prst="rect">
            <a:avLst/>
          </a:prstGeom>
        </p:spPr>
      </p:pic>
      <p:pic>
        <p:nvPicPr>
          <p:cNvPr id="5" name="图片 4" descr="C:/Users/Administrator/Desktop/MobileFile/IMG_6201(20241028-140355).JPGIMG_6201(20241028-140355)"/>
          <p:cNvPicPr>
            <a:picLocks noChangeAspect="1"/>
          </p:cNvPicPr>
          <p:nvPr/>
        </p:nvPicPr>
        <p:blipFill>
          <a:blip r:embed="rId4"/>
          <a:srcRect l="2382" r="2382"/>
          <a:stretch>
            <a:fillRect/>
          </a:stretch>
        </p:blipFill>
        <p:spPr>
          <a:xfrm>
            <a:off x="9483725" y="4872990"/>
            <a:ext cx="2613025" cy="19596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文本框 1" descr="#clear#"/>
          <p:cNvSpPr txBox="1"/>
          <p:nvPr/>
        </p:nvSpPr>
        <p:spPr>
          <a:xfrm>
            <a:off x="223520" y="445770"/>
            <a:ext cx="5396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（二）活动引导，厚植友好相处意识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50" name="直接连接符 2"/>
          <p:cNvCxnSpPr/>
          <p:nvPr/>
        </p:nvCxnSpPr>
        <p:spPr>
          <a:xfrm>
            <a:off x="70755" y="1073150"/>
            <a:ext cx="6102350" cy="1968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96" name="Freeform 5"/>
          <p:cNvSpPr/>
          <p:nvPr/>
        </p:nvSpPr>
        <p:spPr bwMode="auto">
          <a:xfrm>
            <a:off x="4105318" y="3906114"/>
            <a:ext cx="1705813" cy="1704498"/>
          </a:xfrm>
          <a:custGeom>
            <a:avLst/>
            <a:gdLst>
              <a:gd name="T0" fmla="*/ 32 w 263"/>
              <a:gd name="T1" fmla="*/ 0 h 263"/>
              <a:gd name="T2" fmla="*/ 30 w 263"/>
              <a:gd name="T3" fmla="*/ 12 h 263"/>
              <a:gd name="T4" fmla="*/ 14 w 263"/>
              <a:gd name="T5" fmla="*/ 20 h 263"/>
              <a:gd name="T6" fmla="*/ 0 w 263"/>
              <a:gd name="T7" fmla="*/ 26 h 263"/>
              <a:gd name="T8" fmla="*/ 9 w 263"/>
              <a:gd name="T9" fmla="*/ 53 h 263"/>
              <a:gd name="T10" fmla="*/ 29 w 263"/>
              <a:gd name="T11" fmla="*/ 50 h 263"/>
              <a:gd name="T12" fmla="*/ 40 w 263"/>
              <a:gd name="T13" fmla="*/ 62 h 263"/>
              <a:gd name="T14" fmla="*/ 37 w 263"/>
              <a:gd name="T15" fmla="*/ 79 h 263"/>
              <a:gd name="T16" fmla="*/ 19 w 263"/>
              <a:gd name="T17" fmla="*/ 86 h 263"/>
              <a:gd name="T18" fmla="*/ 25 w 263"/>
              <a:gd name="T19" fmla="*/ 114 h 263"/>
              <a:gd name="T20" fmla="*/ 39 w 263"/>
              <a:gd name="T21" fmla="*/ 112 h 263"/>
              <a:gd name="T22" fmla="*/ 57 w 263"/>
              <a:gd name="T23" fmla="*/ 111 h 263"/>
              <a:gd name="T24" fmla="*/ 66 w 263"/>
              <a:gd name="T25" fmla="*/ 127 h 263"/>
              <a:gd name="T26" fmla="*/ 56 w 263"/>
              <a:gd name="T27" fmla="*/ 142 h 263"/>
              <a:gd name="T28" fmla="*/ 48 w 263"/>
              <a:gd name="T29" fmla="*/ 153 h 263"/>
              <a:gd name="T30" fmla="*/ 70 w 263"/>
              <a:gd name="T31" fmla="*/ 172 h 263"/>
              <a:gd name="T32" fmla="*/ 84 w 263"/>
              <a:gd name="T33" fmla="*/ 161 h 263"/>
              <a:gd name="T34" fmla="*/ 100 w 263"/>
              <a:gd name="T35" fmla="*/ 166 h 263"/>
              <a:gd name="T36" fmla="*/ 106 w 263"/>
              <a:gd name="T37" fmla="*/ 182 h 263"/>
              <a:gd name="T38" fmla="*/ 95 w 263"/>
              <a:gd name="T39" fmla="*/ 196 h 263"/>
              <a:gd name="T40" fmla="*/ 113 w 263"/>
              <a:gd name="T41" fmla="*/ 217 h 263"/>
              <a:gd name="T42" fmla="*/ 124 w 263"/>
              <a:gd name="T43" fmla="*/ 210 h 263"/>
              <a:gd name="T44" fmla="*/ 139 w 263"/>
              <a:gd name="T45" fmla="*/ 200 h 263"/>
              <a:gd name="T46" fmla="*/ 155 w 263"/>
              <a:gd name="T47" fmla="*/ 209 h 263"/>
              <a:gd name="T48" fmla="*/ 154 w 263"/>
              <a:gd name="T49" fmla="*/ 227 h 263"/>
              <a:gd name="T50" fmla="*/ 153 w 263"/>
              <a:gd name="T51" fmla="*/ 240 h 263"/>
              <a:gd name="T52" fmla="*/ 181 w 263"/>
              <a:gd name="T53" fmla="*/ 245 h 263"/>
              <a:gd name="T54" fmla="*/ 187 w 263"/>
              <a:gd name="T55" fmla="*/ 229 h 263"/>
              <a:gd name="T56" fmla="*/ 204 w 263"/>
              <a:gd name="T57" fmla="*/ 225 h 263"/>
              <a:gd name="T58" fmla="*/ 217 w 263"/>
              <a:gd name="T59" fmla="*/ 237 h 263"/>
              <a:gd name="T60" fmla="*/ 215 w 263"/>
              <a:gd name="T61" fmla="*/ 254 h 263"/>
              <a:gd name="T62" fmla="*/ 241 w 263"/>
              <a:gd name="T63" fmla="*/ 263 h 263"/>
              <a:gd name="T64" fmla="*/ 246 w 263"/>
              <a:gd name="T65" fmla="*/ 252 h 263"/>
              <a:gd name="T66" fmla="*/ 254 w 263"/>
              <a:gd name="T67" fmla="*/ 235 h 263"/>
              <a:gd name="T68" fmla="*/ 263 w 263"/>
              <a:gd name="T69" fmla="*/ 114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3" h="263">
                <a:moveTo>
                  <a:pt x="148" y="0"/>
                </a:moveTo>
                <a:cubicBezTo>
                  <a:pt x="32" y="0"/>
                  <a:pt x="32" y="0"/>
                  <a:pt x="32" y="0"/>
                </a:cubicBezTo>
                <a:cubicBezTo>
                  <a:pt x="32" y="1"/>
                  <a:pt x="32" y="2"/>
                  <a:pt x="32" y="3"/>
                </a:cubicBezTo>
                <a:cubicBezTo>
                  <a:pt x="32" y="5"/>
                  <a:pt x="31" y="9"/>
                  <a:pt x="30" y="12"/>
                </a:cubicBezTo>
                <a:cubicBezTo>
                  <a:pt x="24" y="18"/>
                  <a:pt x="24" y="18"/>
                  <a:pt x="24" y="18"/>
                </a:cubicBezTo>
                <a:cubicBezTo>
                  <a:pt x="22" y="19"/>
                  <a:pt x="17" y="20"/>
                  <a:pt x="14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0" y="23"/>
                  <a:pt x="0" y="26"/>
                </a:cubicBezTo>
                <a:cubicBezTo>
                  <a:pt x="3" y="49"/>
                  <a:pt x="3" y="49"/>
                  <a:pt x="3" y="49"/>
                </a:cubicBezTo>
                <a:cubicBezTo>
                  <a:pt x="4" y="52"/>
                  <a:pt x="6" y="53"/>
                  <a:pt x="9" y="53"/>
                </a:cubicBezTo>
                <a:cubicBezTo>
                  <a:pt x="18" y="50"/>
                  <a:pt x="18" y="50"/>
                  <a:pt x="18" y="50"/>
                </a:cubicBezTo>
                <a:cubicBezTo>
                  <a:pt x="21" y="49"/>
                  <a:pt x="26" y="49"/>
                  <a:pt x="29" y="50"/>
                </a:cubicBezTo>
                <a:cubicBezTo>
                  <a:pt x="36" y="54"/>
                  <a:pt x="36" y="54"/>
                  <a:pt x="36" y="54"/>
                </a:cubicBezTo>
                <a:cubicBezTo>
                  <a:pt x="38" y="56"/>
                  <a:pt x="40" y="60"/>
                  <a:pt x="40" y="62"/>
                </a:cubicBezTo>
                <a:cubicBezTo>
                  <a:pt x="41" y="65"/>
                  <a:pt x="41" y="69"/>
                  <a:pt x="41" y="72"/>
                </a:cubicBezTo>
                <a:cubicBezTo>
                  <a:pt x="37" y="79"/>
                  <a:pt x="37" y="79"/>
                  <a:pt x="37" y="79"/>
                </a:cubicBezTo>
                <a:cubicBezTo>
                  <a:pt x="34" y="81"/>
                  <a:pt x="30" y="83"/>
                  <a:pt x="27" y="84"/>
                </a:cubicBezTo>
                <a:cubicBezTo>
                  <a:pt x="19" y="86"/>
                  <a:pt x="19" y="86"/>
                  <a:pt x="19" y="86"/>
                </a:cubicBezTo>
                <a:cubicBezTo>
                  <a:pt x="16" y="87"/>
                  <a:pt x="14" y="90"/>
                  <a:pt x="16" y="93"/>
                </a:cubicBezTo>
                <a:cubicBezTo>
                  <a:pt x="25" y="114"/>
                  <a:pt x="25" y="114"/>
                  <a:pt x="25" y="114"/>
                </a:cubicBezTo>
                <a:cubicBezTo>
                  <a:pt x="26" y="117"/>
                  <a:pt x="29" y="118"/>
                  <a:pt x="32" y="116"/>
                </a:cubicBezTo>
                <a:cubicBezTo>
                  <a:pt x="39" y="112"/>
                  <a:pt x="39" y="112"/>
                  <a:pt x="39" y="112"/>
                </a:cubicBezTo>
                <a:cubicBezTo>
                  <a:pt x="41" y="111"/>
                  <a:pt x="46" y="109"/>
                  <a:pt x="49" y="109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9" y="113"/>
                  <a:pt x="62" y="116"/>
                  <a:pt x="64" y="118"/>
                </a:cubicBezTo>
                <a:cubicBezTo>
                  <a:pt x="65" y="120"/>
                  <a:pt x="66" y="124"/>
                  <a:pt x="66" y="127"/>
                </a:cubicBezTo>
                <a:cubicBezTo>
                  <a:pt x="64" y="135"/>
                  <a:pt x="64" y="135"/>
                  <a:pt x="64" y="135"/>
                </a:cubicBezTo>
                <a:cubicBezTo>
                  <a:pt x="63" y="138"/>
                  <a:pt x="59" y="141"/>
                  <a:pt x="56" y="142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47" y="148"/>
                  <a:pt x="46" y="151"/>
                  <a:pt x="48" y="153"/>
                </a:cubicBezTo>
                <a:cubicBezTo>
                  <a:pt x="62" y="171"/>
                  <a:pt x="62" y="171"/>
                  <a:pt x="62" y="171"/>
                </a:cubicBezTo>
                <a:cubicBezTo>
                  <a:pt x="64" y="174"/>
                  <a:pt x="67" y="174"/>
                  <a:pt x="70" y="172"/>
                </a:cubicBezTo>
                <a:cubicBezTo>
                  <a:pt x="75" y="166"/>
                  <a:pt x="75" y="166"/>
                  <a:pt x="75" y="166"/>
                </a:cubicBezTo>
                <a:cubicBezTo>
                  <a:pt x="77" y="164"/>
                  <a:pt x="81" y="162"/>
                  <a:pt x="84" y="161"/>
                </a:cubicBezTo>
                <a:cubicBezTo>
                  <a:pt x="92" y="161"/>
                  <a:pt x="92" y="161"/>
                  <a:pt x="92" y="161"/>
                </a:cubicBezTo>
                <a:cubicBezTo>
                  <a:pt x="95" y="162"/>
                  <a:pt x="99" y="164"/>
                  <a:pt x="100" y="166"/>
                </a:cubicBezTo>
                <a:cubicBezTo>
                  <a:pt x="102" y="167"/>
                  <a:pt x="104" y="171"/>
                  <a:pt x="106" y="174"/>
                </a:cubicBezTo>
                <a:cubicBezTo>
                  <a:pt x="106" y="182"/>
                  <a:pt x="106" y="182"/>
                  <a:pt x="106" y="182"/>
                </a:cubicBezTo>
                <a:cubicBezTo>
                  <a:pt x="104" y="185"/>
                  <a:pt x="102" y="189"/>
                  <a:pt x="100" y="191"/>
                </a:cubicBezTo>
                <a:cubicBezTo>
                  <a:pt x="95" y="196"/>
                  <a:pt x="95" y="196"/>
                  <a:pt x="95" y="196"/>
                </a:cubicBezTo>
                <a:cubicBezTo>
                  <a:pt x="92" y="198"/>
                  <a:pt x="93" y="202"/>
                  <a:pt x="95" y="204"/>
                </a:cubicBezTo>
                <a:cubicBezTo>
                  <a:pt x="113" y="217"/>
                  <a:pt x="113" y="217"/>
                  <a:pt x="113" y="217"/>
                </a:cubicBezTo>
                <a:cubicBezTo>
                  <a:pt x="116" y="219"/>
                  <a:pt x="119" y="218"/>
                  <a:pt x="120" y="216"/>
                </a:cubicBezTo>
                <a:cubicBezTo>
                  <a:pt x="124" y="210"/>
                  <a:pt x="124" y="210"/>
                  <a:pt x="124" y="210"/>
                </a:cubicBezTo>
                <a:cubicBezTo>
                  <a:pt x="125" y="207"/>
                  <a:pt x="129" y="203"/>
                  <a:pt x="131" y="202"/>
                </a:cubicBezTo>
                <a:cubicBezTo>
                  <a:pt x="139" y="200"/>
                  <a:pt x="139" y="200"/>
                  <a:pt x="139" y="200"/>
                </a:cubicBezTo>
                <a:cubicBezTo>
                  <a:pt x="142" y="200"/>
                  <a:pt x="146" y="201"/>
                  <a:pt x="148" y="202"/>
                </a:cubicBezTo>
                <a:cubicBezTo>
                  <a:pt x="150" y="203"/>
                  <a:pt x="154" y="206"/>
                  <a:pt x="155" y="209"/>
                </a:cubicBezTo>
                <a:cubicBezTo>
                  <a:pt x="158" y="217"/>
                  <a:pt x="158" y="217"/>
                  <a:pt x="158" y="217"/>
                </a:cubicBezTo>
                <a:cubicBezTo>
                  <a:pt x="157" y="220"/>
                  <a:pt x="156" y="225"/>
                  <a:pt x="154" y="227"/>
                </a:cubicBezTo>
                <a:cubicBezTo>
                  <a:pt x="151" y="233"/>
                  <a:pt x="151" y="233"/>
                  <a:pt x="151" y="233"/>
                </a:cubicBezTo>
                <a:cubicBezTo>
                  <a:pt x="149" y="236"/>
                  <a:pt x="150" y="239"/>
                  <a:pt x="153" y="240"/>
                </a:cubicBezTo>
                <a:cubicBezTo>
                  <a:pt x="174" y="248"/>
                  <a:pt x="174" y="248"/>
                  <a:pt x="174" y="248"/>
                </a:cubicBezTo>
                <a:cubicBezTo>
                  <a:pt x="177" y="249"/>
                  <a:pt x="180" y="248"/>
                  <a:pt x="181" y="245"/>
                </a:cubicBezTo>
                <a:cubicBezTo>
                  <a:pt x="182" y="239"/>
                  <a:pt x="182" y="239"/>
                  <a:pt x="182" y="239"/>
                </a:cubicBezTo>
                <a:cubicBezTo>
                  <a:pt x="183" y="236"/>
                  <a:pt x="185" y="231"/>
                  <a:pt x="187" y="229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7" y="224"/>
                  <a:pt x="202" y="225"/>
                  <a:pt x="204" y="225"/>
                </a:cubicBezTo>
                <a:cubicBezTo>
                  <a:pt x="206" y="226"/>
                  <a:pt x="210" y="228"/>
                  <a:pt x="213" y="230"/>
                </a:cubicBezTo>
                <a:cubicBezTo>
                  <a:pt x="217" y="237"/>
                  <a:pt x="217" y="237"/>
                  <a:pt x="217" y="237"/>
                </a:cubicBezTo>
                <a:cubicBezTo>
                  <a:pt x="217" y="240"/>
                  <a:pt x="217" y="245"/>
                  <a:pt x="216" y="248"/>
                </a:cubicBezTo>
                <a:cubicBezTo>
                  <a:pt x="215" y="254"/>
                  <a:pt x="215" y="254"/>
                  <a:pt x="215" y="254"/>
                </a:cubicBezTo>
                <a:cubicBezTo>
                  <a:pt x="214" y="257"/>
                  <a:pt x="216" y="260"/>
                  <a:pt x="219" y="260"/>
                </a:cubicBezTo>
                <a:cubicBezTo>
                  <a:pt x="241" y="263"/>
                  <a:pt x="241" y="263"/>
                  <a:pt x="241" y="263"/>
                </a:cubicBezTo>
                <a:cubicBezTo>
                  <a:pt x="244" y="263"/>
                  <a:pt x="246" y="261"/>
                  <a:pt x="246" y="258"/>
                </a:cubicBezTo>
                <a:cubicBezTo>
                  <a:pt x="246" y="252"/>
                  <a:pt x="246" y="252"/>
                  <a:pt x="246" y="252"/>
                </a:cubicBezTo>
                <a:cubicBezTo>
                  <a:pt x="246" y="249"/>
                  <a:pt x="247" y="244"/>
                  <a:pt x="249" y="241"/>
                </a:cubicBezTo>
                <a:cubicBezTo>
                  <a:pt x="254" y="235"/>
                  <a:pt x="254" y="235"/>
                  <a:pt x="254" y="235"/>
                </a:cubicBezTo>
                <a:cubicBezTo>
                  <a:pt x="257" y="234"/>
                  <a:pt x="260" y="233"/>
                  <a:pt x="263" y="233"/>
                </a:cubicBezTo>
                <a:cubicBezTo>
                  <a:pt x="263" y="114"/>
                  <a:pt x="263" y="114"/>
                  <a:pt x="263" y="114"/>
                </a:cubicBezTo>
                <a:cubicBezTo>
                  <a:pt x="200" y="114"/>
                  <a:pt x="148" y="63"/>
                  <a:pt x="148" y="0"/>
                </a:cubicBezTo>
                <a:close/>
              </a:path>
            </a:pathLst>
          </a:custGeom>
          <a:solidFill>
            <a:srgbClr val="41A6D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kern="0" smtClean="0">
              <a:solidFill>
                <a:prstClr val="black"/>
              </a:solidFill>
            </a:endParaRPr>
          </a:p>
        </p:txBody>
      </p:sp>
      <p:sp>
        <p:nvSpPr>
          <p:cNvPr id="1048797" name="Freeform 6"/>
          <p:cNvSpPr/>
          <p:nvPr/>
        </p:nvSpPr>
        <p:spPr bwMode="auto">
          <a:xfrm>
            <a:off x="5811132" y="3906114"/>
            <a:ext cx="1704498" cy="1704498"/>
          </a:xfrm>
          <a:custGeom>
            <a:avLst/>
            <a:gdLst>
              <a:gd name="T0" fmla="*/ 250 w 263"/>
              <a:gd name="T1" fmla="*/ 19 h 263"/>
              <a:gd name="T2" fmla="*/ 233 w 263"/>
              <a:gd name="T3" fmla="*/ 11 h 263"/>
              <a:gd name="T4" fmla="*/ 231 w 263"/>
              <a:gd name="T5" fmla="*/ 0 h 263"/>
              <a:gd name="T6" fmla="*/ 0 w 263"/>
              <a:gd name="T7" fmla="*/ 114 h 263"/>
              <a:gd name="T8" fmla="*/ 0 w 263"/>
              <a:gd name="T9" fmla="*/ 233 h 263"/>
              <a:gd name="T10" fmla="*/ 10 w 263"/>
              <a:gd name="T11" fmla="*/ 235 h 263"/>
              <a:gd name="T12" fmla="*/ 18 w 263"/>
              <a:gd name="T13" fmla="*/ 252 h 263"/>
              <a:gd name="T14" fmla="*/ 24 w 263"/>
              <a:gd name="T15" fmla="*/ 263 h 263"/>
              <a:gd name="T16" fmla="*/ 50 w 263"/>
              <a:gd name="T17" fmla="*/ 253 h 263"/>
              <a:gd name="T18" fmla="*/ 48 w 263"/>
              <a:gd name="T19" fmla="*/ 237 h 263"/>
              <a:gd name="T20" fmla="*/ 61 w 263"/>
              <a:gd name="T21" fmla="*/ 225 h 263"/>
              <a:gd name="T22" fmla="*/ 77 w 263"/>
              <a:gd name="T23" fmla="*/ 229 h 263"/>
              <a:gd name="T24" fmla="*/ 84 w 263"/>
              <a:gd name="T25" fmla="*/ 244 h 263"/>
              <a:gd name="T26" fmla="*/ 111 w 263"/>
              <a:gd name="T27" fmla="*/ 239 h 263"/>
              <a:gd name="T28" fmla="*/ 110 w 263"/>
              <a:gd name="T29" fmla="*/ 227 h 263"/>
              <a:gd name="T30" fmla="*/ 109 w 263"/>
              <a:gd name="T31" fmla="*/ 208 h 263"/>
              <a:gd name="T32" fmla="*/ 125 w 263"/>
              <a:gd name="T33" fmla="*/ 199 h 263"/>
              <a:gd name="T34" fmla="*/ 141 w 263"/>
              <a:gd name="T35" fmla="*/ 209 h 263"/>
              <a:gd name="T36" fmla="*/ 151 w 263"/>
              <a:gd name="T37" fmla="*/ 216 h 263"/>
              <a:gd name="T38" fmla="*/ 169 w 263"/>
              <a:gd name="T39" fmla="*/ 195 h 263"/>
              <a:gd name="T40" fmla="*/ 159 w 263"/>
              <a:gd name="T41" fmla="*/ 181 h 263"/>
              <a:gd name="T42" fmla="*/ 164 w 263"/>
              <a:gd name="T43" fmla="*/ 165 h 263"/>
              <a:gd name="T44" fmla="*/ 180 w 263"/>
              <a:gd name="T45" fmla="*/ 160 h 263"/>
              <a:gd name="T46" fmla="*/ 194 w 263"/>
              <a:gd name="T47" fmla="*/ 170 h 263"/>
              <a:gd name="T48" fmla="*/ 215 w 263"/>
              <a:gd name="T49" fmla="*/ 152 h 263"/>
              <a:gd name="T50" fmla="*/ 208 w 263"/>
              <a:gd name="T51" fmla="*/ 141 h 263"/>
              <a:gd name="T52" fmla="*/ 198 w 263"/>
              <a:gd name="T53" fmla="*/ 126 h 263"/>
              <a:gd name="T54" fmla="*/ 207 w 263"/>
              <a:gd name="T55" fmla="*/ 110 h 263"/>
              <a:gd name="T56" fmla="*/ 225 w 263"/>
              <a:gd name="T57" fmla="*/ 111 h 263"/>
              <a:gd name="T58" fmla="*/ 239 w 263"/>
              <a:gd name="T59" fmla="*/ 113 h 263"/>
              <a:gd name="T60" fmla="*/ 244 w 263"/>
              <a:gd name="T61" fmla="*/ 85 h 263"/>
              <a:gd name="T62" fmla="*/ 227 w 263"/>
              <a:gd name="T63" fmla="*/ 78 h 263"/>
              <a:gd name="T64" fmla="*/ 223 w 263"/>
              <a:gd name="T65" fmla="*/ 61 h 263"/>
              <a:gd name="T66" fmla="*/ 235 w 263"/>
              <a:gd name="T67" fmla="*/ 49 h 263"/>
              <a:gd name="T68" fmla="*/ 238 w 263"/>
              <a:gd name="T69" fmla="*/ 48 h 263"/>
              <a:gd name="T70" fmla="*/ 253 w 263"/>
              <a:gd name="T71" fmla="*/ 51 h 263"/>
              <a:gd name="T72" fmla="*/ 263 w 263"/>
              <a:gd name="T73" fmla="*/ 24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3" h="263">
                <a:moveTo>
                  <a:pt x="258" y="19"/>
                </a:moveTo>
                <a:cubicBezTo>
                  <a:pt x="250" y="19"/>
                  <a:pt x="250" y="19"/>
                  <a:pt x="250" y="19"/>
                </a:cubicBezTo>
                <a:cubicBezTo>
                  <a:pt x="247" y="19"/>
                  <a:pt x="242" y="18"/>
                  <a:pt x="239" y="17"/>
                </a:cubicBezTo>
                <a:cubicBezTo>
                  <a:pt x="233" y="11"/>
                  <a:pt x="233" y="11"/>
                  <a:pt x="233" y="11"/>
                </a:cubicBezTo>
                <a:cubicBezTo>
                  <a:pt x="232" y="8"/>
                  <a:pt x="231" y="4"/>
                  <a:pt x="231" y="2"/>
                </a:cubicBezTo>
                <a:cubicBezTo>
                  <a:pt x="231" y="1"/>
                  <a:pt x="231" y="0"/>
                  <a:pt x="231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63"/>
                  <a:pt x="63" y="114"/>
                  <a:pt x="0" y="11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233"/>
                  <a:pt x="0" y="233"/>
                  <a:pt x="0" y="233"/>
                </a:cubicBezTo>
                <a:cubicBezTo>
                  <a:pt x="0" y="233"/>
                  <a:pt x="1" y="233"/>
                  <a:pt x="1" y="233"/>
                </a:cubicBezTo>
                <a:cubicBezTo>
                  <a:pt x="3" y="233"/>
                  <a:pt x="7" y="234"/>
                  <a:pt x="10" y="235"/>
                </a:cubicBezTo>
                <a:cubicBezTo>
                  <a:pt x="16" y="241"/>
                  <a:pt x="16" y="241"/>
                  <a:pt x="16" y="241"/>
                </a:cubicBezTo>
                <a:cubicBezTo>
                  <a:pt x="17" y="244"/>
                  <a:pt x="18" y="249"/>
                  <a:pt x="18" y="252"/>
                </a:cubicBezTo>
                <a:cubicBezTo>
                  <a:pt x="18" y="258"/>
                  <a:pt x="18" y="258"/>
                  <a:pt x="18" y="258"/>
                </a:cubicBezTo>
                <a:cubicBezTo>
                  <a:pt x="18" y="261"/>
                  <a:pt x="21" y="263"/>
                  <a:pt x="24" y="263"/>
                </a:cubicBezTo>
                <a:cubicBezTo>
                  <a:pt x="46" y="260"/>
                  <a:pt x="46" y="260"/>
                  <a:pt x="46" y="260"/>
                </a:cubicBezTo>
                <a:cubicBezTo>
                  <a:pt x="49" y="259"/>
                  <a:pt x="51" y="256"/>
                  <a:pt x="50" y="253"/>
                </a:cubicBezTo>
                <a:cubicBezTo>
                  <a:pt x="48" y="247"/>
                  <a:pt x="48" y="247"/>
                  <a:pt x="48" y="247"/>
                </a:cubicBezTo>
                <a:cubicBezTo>
                  <a:pt x="48" y="245"/>
                  <a:pt x="47" y="240"/>
                  <a:pt x="48" y="237"/>
                </a:cubicBezTo>
                <a:cubicBezTo>
                  <a:pt x="52" y="230"/>
                  <a:pt x="52" y="230"/>
                  <a:pt x="52" y="230"/>
                </a:cubicBezTo>
                <a:cubicBezTo>
                  <a:pt x="54" y="228"/>
                  <a:pt x="58" y="226"/>
                  <a:pt x="61" y="225"/>
                </a:cubicBezTo>
                <a:cubicBezTo>
                  <a:pt x="63" y="224"/>
                  <a:pt x="67" y="224"/>
                  <a:pt x="70" y="225"/>
                </a:cubicBezTo>
                <a:cubicBezTo>
                  <a:pt x="77" y="229"/>
                  <a:pt x="77" y="229"/>
                  <a:pt x="77" y="229"/>
                </a:cubicBezTo>
                <a:cubicBezTo>
                  <a:pt x="79" y="231"/>
                  <a:pt x="82" y="235"/>
                  <a:pt x="82" y="238"/>
                </a:cubicBezTo>
                <a:cubicBezTo>
                  <a:pt x="84" y="244"/>
                  <a:pt x="84" y="244"/>
                  <a:pt x="84" y="244"/>
                </a:cubicBezTo>
                <a:cubicBezTo>
                  <a:pt x="85" y="247"/>
                  <a:pt x="88" y="249"/>
                  <a:pt x="90" y="248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4" y="238"/>
                  <a:pt x="115" y="235"/>
                  <a:pt x="114" y="232"/>
                </a:cubicBezTo>
                <a:cubicBezTo>
                  <a:pt x="110" y="227"/>
                  <a:pt x="110" y="227"/>
                  <a:pt x="110" y="227"/>
                </a:cubicBezTo>
                <a:cubicBezTo>
                  <a:pt x="109" y="224"/>
                  <a:pt x="107" y="219"/>
                  <a:pt x="107" y="216"/>
                </a:cubicBezTo>
                <a:cubicBezTo>
                  <a:pt x="109" y="208"/>
                  <a:pt x="109" y="208"/>
                  <a:pt x="109" y="208"/>
                </a:cubicBezTo>
                <a:cubicBezTo>
                  <a:pt x="111" y="206"/>
                  <a:pt x="114" y="203"/>
                  <a:pt x="116" y="202"/>
                </a:cubicBezTo>
                <a:cubicBezTo>
                  <a:pt x="118" y="201"/>
                  <a:pt x="122" y="199"/>
                  <a:pt x="125" y="199"/>
                </a:cubicBezTo>
                <a:cubicBezTo>
                  <a:pt x="134" y="201"/>
                  <a:pt x="134" y="201"/>
                  <a:pt x="134" y="201"/>
                </a:cubicBezTo>
                <a:cubicBezTo>
                  <a:pt x="136" y="203"/>
                  <a:pt x="139" y="206"/>
                  <a:pt x="141" y="209"/>
                </a:cubicBezTo>
                <a:cubicBezTo>
                  <a:pt x="144" y="215"/>
                  <a:pt x="144" y="215"/>
                  <a:pt x="144" y="215"/>
                </a:cubicBezTo>
                <a:cubicBezTo>
                  <a:pt x="145" y="217"/>
                  <a:pt x="149" y="218"/>
                  <a:pt x="151" y="216"/>
                </a:cubicBezTo>
                <a:cubicBezTo>
                  <a:pt x="169" y="202"/>
                  <a:pt x="169" y="202"/>
                  <a:pt x="169" y="202"/>
                </a:cubicBezTo>
                <a:cubicBezTo>
                  <a:pt x="171" y="201"/>
                  <a:pt x="171" y="197"/>
                  <a:pt x="169" y="195"/>
                </a:cubicBezTo>
                <a:cubicBezTo>
                  <a:pt x="165" y="190"/>
                  <a:pt x="165" y="190"/>
                  <a:pt x="165" y="190"/>
                </a:cubicBezTo>
                <a:cubicBezTo>
                  <a:pt x="163" y="188"/>
                  <a:pt x="160" y="184"/>
                  <a:pt x="159" y="181"/>
                </a:cubicBezTo>
                <a:cubicBezTo>
                  <a:pt x="159" y="173"/>
                  <a:pt x="159" y="173"/>
                  <a:pt x="159" y="173"/>
                </a:cubicBezTo>
                <a:cubicBezTo>
                  <a:pt x="160" y="170"/>
                  <a:pt x="162" y="167"/>
                  <a:pt x="164" y="165"/>
                </a:cubicBezTo>
                <a:cubicBezTo>
                  <a:pt x="166" y="163"/>
                  <a:pt x="169" y="161"/>
                  <a:pt x="172" y="160"/>
                </a:cubicBezTo>
                <a:cubicBezTo>
                  <a:pt x="180" y="160"/>
                  <a:pt x="180" y="160"/>
                  <a:pt x="180" y="160"/>
                </a:cubicBezTo>
                <a:cubicBezTo>
                  <a:pt x="183" y="161"/>
                  <a:pt x="187" y="164"/>
                  <a:pt x="189" y="166"/>
                </a:cubicBezTo>
                <a:cubicBezTo>
                  <a:pt x="194" y="170"/>
                  <a:pt x="194" y="170"/>
                  <a:pt x="194" y="170"/>
                </a:cubicBezTo>
                <a:cubicBezTo>
                  <a:pt x="196" y="173"/>
                  <a:pt x="200" y="172"/>
                  <a:pt x="202" y="170"/>
                </a:cubicBezTo>
                <a:cubicBezTo>
                  <a:pt x="215" y="152"/>
                  <a:pt x="215" y="152"/>
                  <a:pt x="215" y="152"/>
                </a:cubicBezTo>
                <a:cubicBezTo>
                  <a:pt x="217" y="150"/>
                  <a:pt x="217" y="146"/>
                  <a:pt x="214" y="145"/>
                </a:cubicBezTo>
                <a:cubicBezTo>
                  <a:pt x="208" y="141"/>
                  <a:pt x="208" y="141"/>
                  <a:pt x="208" y="141"/>
                </a:cubicBezTo>
                <a:cubicBezTo>
                  <a:pt x="205" y="140"/>
                  <a:pt x="202" y="137"/>
                  <a:pt x="200" y="134"/>
                </a:cubicBezTo>
                <a:cubicBezTo>
                  <a:pt x="198" y="126"/>
                  <a:pt x="198" y="126"/>
                  <a:pt x="198" y="126"/>
                </a:cubicBezTo>
                <a:cubicBezTo>
                  <a:pt x="198" y="123"/>
                  <a:pt x="199" y="119"/>
                  <a:pt x="200" y="117"/>
                </a:cubicBezTo>
                <a:cubicBezTo>
                  <a:pt x="202" y="115"/>
                  <a:pt x="205" y="112"/>
                  <a:pt x="207" y="110"/>
                </a:cubicBezTo>
                <a:cubicBezTo>
                  <a:pt x="215" y="108"/>
                  <a:pt x="215" y="108"/>
                  <a:pt x="215" y="108"/>
                </a:cubicBezTo>
                <a:cubicBezTo>
                  <a:pt x="218" y="108"/>
                  <a:pt x="223" y="110"/>
                  <a:pt x="225" y="111"/>
                </a:cubicBezTo>
                <a:cubicBezTo>
                  <a:pt x="232" y="115"/>
                  <a:pt x="232" y="115"/>
                  <a:pt x="232" y="115"/>
                </a:cubicBezTo>
                <a:cubicBezTo>
                  <a:pt x="234" y="116"/>
                  <a:pt x="237" y="115"/>
                  <a:pt x="239" y="113"/>
                </a:cubicBezTo>
                <a:cubicBezTo>
                  <a:pt x="247" y="92"/>
                  <a:pt x="247" y="92"/>
                  <a:pt x="247" y="92"/>
                </a:cubicBezTo>
                <a:cubicBezTo>
                  <a:pt x="249" y="89"/>
                  <a:pt x="247" y="86"/>
                  <a:pt x="244" y="85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34" y="82"/>
                  <a:pt x="230" y="80"/>
                  <a:pt x="227" y="78"/>
                </a:cubicBezTo>
                <a:cubicBezTo>
                  <a:pt x="223" y="71"/>
                  <a:pt x="223" y="71"/>
                  <a:pt x="223" y="71"/>
                </a:cubicBezTo>
                <a:cubicBezTo>
                  <a:pt x="223" y="68"/>
                  <a:pt x="223" y="64"/>
                  <a:pt x="223" y="61"/>
                </a:cubicBezTo>
                <a:cubicBezTo>
                  <a:pt x="224" y="59"/>
                  <a:pt x="226" y="55"/>
                  <a:pt x="228" y="53"/>
                </a:cubicBezTo>
                <a:cubicBezTo>
                  <a:pt x="235" y="49"/>
                  <a:pt x="235" y="49"/>
                  <a:pt x="235" y="49"/>
                </a:cubicBezTo>
                <a:cubicBezTo>
                  <a:pt x="236" y="49"/>
                  <a:pt x="237" y="48"/>
                  <a:pt x="238" y="48"/>
                </a:cubicBezTo>
                <a:cubicBezTo>
                  <a:pt x="238" y="48"/>
                  <a:pt x="238" y="48"/>
                  <a:pt x="238" y="48"/>
                </a:cubicBezTo>
                <a:cubicBezTo>
                  <a:pt x="241" y="48"/>
                  <a:pt x="244" y="49"/>
                  <a:pt x="246" y="49"/>
                </a:cubicBezTo>
                <a:cubicBezTo>
                  <a:pt x="253" y="51"/>
                  <a:pt x="253" y="51"/>
                  <a:pt x="253" y="51"/>
                </a:cubicBezTo>
                <a:cubicBezTo>
                  <a:pt x="256" y="52"/>
                  <a:pt x="259" y="50"/>
                  <a:pt x="260" y="47"/>
                </a:cubicBezTo>
                <a:cubicBezTo>
                  <a:pt x="263" y="24"/>
                  <a:pt x="263" y="24"/>
                  <a:pt x="263" y="24"/>
                </a:cubicBezTo>
                <a:cubicBezTo>
                  <a:pt x="263" y="21"/>
                  <a:pt x="261" y="19"/>
                  <a:pt x="258" y="19"/>
                </a:cubicBezTo>
                <a:close/>
              </a:path>
            </a:pathLst>
          </a:custGeom>
          <a:solidFill>
            <a:srgbClr val="1C73B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kern="0" smtClean="0">
              <a:solidFill>
                <a:prstClr val="black"/>
              </a:solidFill>
            </a:endParaRPr>
          </a:p>
        </p:txBody>
      </p:sp>
      <p:sp>
        <p:nvSpPr>
          <p:cNvPr id="1048798" name="Freeform 7"/>
          <p:cNvSpPr/>
          <p:nvPr/>
        </p:nvSpPr>
        <p:spPr bwMode="auto">
          <a:xfrm>
            <a:off x="5811132" y="2193724"/>
            <a:ext cx="1704498" cy="1712390"/>
          </a:xfrm>
          <a:custGeom>
            <a:avLst/>
            <a:gdLst>
              <a:gd name="T0" fmla="*/ 254 w 263"/>
              <a:gd name="T1" fmla="*/ 216 h 264"/>
              <a:gd name="T2" fmla="*/ 235 w 263"/>
              <a:gd name="T3" fmla="*/ 218 h 264"/>
              <a:gd name="T4" fmla="*/ 223 w 263"/>
              <a:gd name="T5" fmla="*/ 206 h 264"/>
              <a:gd name="T6" fmla="*/ 227 w 263"/>
              <a:gd name="T7" fmla="*/ 189 h 264"/>
              <a:gd name="T8" fmla="*/ 245 w 263"/>
              <a:gd name="T9" fmla="*/ 182 h 264"/>
              <a:gd name="T10" fmla="*/ 240 w 263"/>
              <a:gd name="T11" fmla="*/ 154 h 264"/>
              <a:gd name="T12" fmla="*/ 225 w 263"/>
              <a:gd name="T13" fmla="*/ 156 h 264"/>
              <a:gd name="T14" fmla="*/ 207 w 263"/>
              <a:gd name="T15" fmla="*/ 157 h 264"/>
              <a:gd name="T16" fmla="*/ 197 w 263"/>
              <a:gd name="T17" fmla="*/ 141 h 264"/>
              <a:gd name="T18" fmla="*/ 207 w 263"/>
              <a:gd name="T19" fmla="*/ 126 h 264"/>
              <a:gd name="T20" fmla="*/ 217 w 263"/>
              <a:gd name="T21" fmla="*/ 114 h 264"/>
              <a:gd name="T22" fmla="*/ 196 w 263"/>
              <a:gd name="T23" fmla="*/ 95 h 264"/>
              <a:gd name="T24" fmla="*/ 180 w 263"/>
              <a:gd name="T25" fmla="*/ 108 h 264"/>
              <a:gd name="T26" fmla="*/ 163 w 263"/>
              <a:gd name="T27" fmla="*/ 102 h 264"/>
              <a:gd name="T28" fmla="*/ 158 w 263"/>
              <a:gd name="T29" fmla="*/ 86 h 264"/>
              <a:gd name="T30" fmla="*/ 171 w 263"/>
              <a:gd name="T31" fmla="*/ 70 h 264"/>
              <a:gd name="T32" fmla="*/ 152 w 263"/>
              <a:gd name="T33" fmla="*/ 48 h 264"/>
              <a:gd name="T34" fmla="*/ 140 w 263"/>
              <a:gd name="T35" fmla="*/ 59 h 264"/>
              <a:gd name="T36" fmla="*/ 124 w 263"/>
              <a:gd name="T37" fmla="*/ 69 h 264"/>
              <a:gd name="T38" fmla="*/ 108 w 263"/>
              <a:gd name="T39" fmla="*/ 59 h 264"/>
              <a:gd name="T40" fmla="*/ 109 w 263"/>
              <a:gd name="T41" fmla="*/ 41 h 264"/>
              <a:gd name="T42" fmla="*/ 113 w 263"/>
              <a:gd name="T43" fmla="*/ 25 h 264"/>
              <a:gd name="T44" fmla="*/ 84 w 263"/>
              <a:gd name="T45" fmla="*/ 19 h 264"/>
              <a:gd name="T46" fmla="*/ 76 w 263"/>
              <a:gd name="T47" fmla="*/ 39 h 264"/>
              <a:gd name="T48" fmla="*/ 60 w 263"/>
              <a:gd name="T49" fmla="*/ 43 h 264"/>
              <a:gd name="T50" fmla="*/ 47 w 263"/>
              <a:gd name="T51" fmla="*/ 31 h 264"/>
              <a:gd name="T52" fmla="*/ 47 w 263"/>
              <a:gd name="T53" fmla="*/ 29 h 264"/>
              <a:gd name="T54" fmla="*/ 50 w 263"/>
              <a:gd name="T55" fmla="*/ 10 h 264"/>
              <a:gd name="T56" fmla="*/ 23 w 263"/>
              <a:gd name="T57" fmla="*/ 0 h 264"/>
              <a:gd name="T58" fmla="*/ 17 w 263"/>
              <a:gd name="T59" fmla="*/ 17 h 264"/>
              <a:gd name="T60" fmla="*/ 9 w 263"/>
              <a:gd name="T61" fmla="*/ 33 h 264"/>
              <a:gd name="T62" fmla="*/ 0 w 263"/>
              <a:gd name="T63" fmla="*/ 35 h 264"/>
              <a:gd name="T64" fmla="*/ 0 w 263"/>
              <a:gd name="T65" fmla="*/ 149 h 264"/>
              <a:gd name="T66" fmla="*/ 114 w 263"/>
              <a:gd name="T67" fmla="*/ 264 h 264"/>
              <a:gd name="T68" fmla="*/ 233 w 263"/>
              <a:gd name="T69" fmla="*/ 256 h 264"/>
              <a:gd name="T70" fmla="*/ 250 w 263"/>
              <a:gd name="T71" fmla="*/ 248 h 264"/>
              <a:gd name="T72" fmla="*/ 263 w 263"/>
              <a:gd name="T73" fmla="*/ 24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3" h="264">
                <a:moveTo>
                  <a:pt x="260" y="220"/>
                </a:moveTo>
                <a:cubicBezTo>
                  <a:pt x="260" y="217"/>
                  <a:pt x="257" y="215"/>
                  <a:pt x="254" y="216"/>
                </a:cubicBezTo>
                <a:cubicBezTo>
                  <a:pt x="246" y="218"/>
                  <a:pt x="246" y="218"/>
                  <a:pt x="246" y="218"/>
                </a:cubicBezTo>
                <a:cubicBezTo>
                  <a:pt x="243" y="219"/>
                  <a:pt x="238" y="219"/>
                  <a:pt x="235" y="218"/>
                </a:cubicBezTo>
                <a:cubicBezTo>
                  <a:pt x="228" y="214"/>
                  <a:pt x="228" y="214"/>
                  <a:pt x="228" y="214"/>
                </a:cubicBezTo>
                <a:cubicBezTo>
                  <a:pt x="226" y="212"/>
                  <a:pt x="224" y="208"/>
                  <a:pt x="223" y="206"/>
                </a:cubicBezTo>
                <a:cubicBezTo>
                  <a:pt x="223" y="203"/>
                  <a:pt x="222" y="199"/>
                  <a:pt x="223" y="196"/>
                </a:cubicBezTo>
                <a:cubicBezTo>
                  <a:pt x="227" y="189"/>
                  <a:pt x="227" y="189"/>
                  <a:pt x="227" y="189"/>
                </a:cubicBezTo>
                <a:cubicBezTo>
                  <a:pt x="229" y="187"/>
                  <a:pt x="234" y="185"/>
                  <a:pt x="237" y="184"/>
                </a:cubicBezTo>
                <a:cubicBezTo>
                  <a:pt x="245" y="182"/>
                  <a:pt x="245" y="182"/>
                  <a:pt x="245" y="182"/>
                </a:cubicBezTo>
                <a:cubicBezTo>
                  <a:pt x="248" y="181"/>
                  <a:pt x="250" y="178"/>
                  <a:pt x="249" y="175"/>
                </a:cubicBezTo>
                <a:cubicBezTo>
                  <a:pt x="240" y="154"/>
                  <a:pt x="240" y="154"/>
                  <a:pt x="240" y="154"/>
                </a:cubicBezTo>
                <a:cubicBezTo>
                  <a:pt x="239" y="151"/>
                  <a:pt x="236" y="150"/>
                  <a:pt x="233" y="151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2" y="158"/>
                  <a:pt x="218" y="159"/>
                  <a:pt x="215" y="159"/>
                </a:cubicBezTo>
                <a:cubicBezTo>
                  <a:pt x="207" y="157"/>
                  <a:pt x="207" y="157"/>
                  <a:pt x="207" y="157"/>
                </a:cubicBezTo>
                <a:cubicBezTo>
                  <a:pt x="204" y="155"/>
                  <a:pt x="201" y="152"/>
                  <a:pt x="200" y="150"/>
                </a:cubicBezTo>
                <a:cubicBezTo>
                  <a:pt x="199" y="148"/>
                  <a:pt x="198" y="144"/>
                  <a:pt x="197" y="141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1" y="130"/>
                  <a:pt x="205" y="127"/>
                  <a:pt x="207" y="126"/>
                </a:cubicBezTo>
                <a:cubicBezTo>
                  <a:pt x="216" y="121"/>
                  <a:pt x="216" y="121"/>
                  <a:pt x="216" y="121"/>
                </a:cubicBezTo>
                <a:cubicBezTo>
                  <a:pt x="218" y="119"/>
                  <a:pt x="219" y="116"/>
                  <a:pt x="217" y="114"/>
                </a:cubicBezTo>
                <a:cubicBezTo>
                  <a:pt x="203" y="95"/>
                  <a:pt x="203" y="95"/>
                  <a:pt x="203" y="95"/>
                </a:cubicBezTo>
                <a:cubicBezTo>
                  <a:pt x="201" y="93"/>
                  <a:pt x="198" y="92"/>
                  <a:pt x="196" y="95"/>
                </a:cubicBezTo>
                <a:cubicBezTo>
                  <a:pt x="189" y="102"/>
                  <a:pt x="189" y="102"/>
                  <a:pt x="189" y="102"/>
                </a:cubicBezTo>
                <a:cubicBezTo>
                  <a:pt x="187" y="104"/>
                  <a:pt x="183" y="106"/>
                  <a:pt x="180" y="108"/>
                </a:cubicBezTo>
                <a:cubicBezTo>
                  <a:pt x="171" y="108"/>
                  <a:pt x="171" y="108"/>
                  <a:pt x="171" y="108"/>
                </a:cubicBezTo>
                <a:cubicBezTo>
                  <a:pt x="169" y="106"/>
                  <a:pt x="165" y="104"/>
                  <a:pt x="163" y="102"/>
                </a:cubicBezTo>
                <a:cubicBezTo>
                  <a:pt x="161" y="101"/>
                  <a:pt x="159" y="97"/>
                  <a:pt x="158" y="94"/>
                </a:cubicBezTo>
                <a:cubicBezTo>
                  <a:pt x="158" y="86"/>
                  <a:pt x="158" y="86"/>
                  <a:pt x="158" y="86"/>
                </a:cubicBezTo>
                <a:cubicBezTo>
                  <a:pt x="159" y="83"/>
                  <a:pt x="162" y="79"/>
                  <a:pt x="164" y="77"/>
                </a:cubicBezTo>
                <a:cubicBezTo>
                  <a:pt x="171" y="70"/>
                  <a:pt x="171" y="70"/>
                  <a:pt x="171" y="70"/>
                </a:cubicBezTo>
                <a:cubicBezTo>
                  <a:pt x="173" y="68"/>
                  <a:pt x="173" y="64"/>
                  <a:pt x="171" y="62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0" y="46"/>
                  <a:pt x="147" y="47"/>
                  <a:pt x="145" y="4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38" y="61"/>
                  <a:pt x="135" y="65"/>
                  <a:pt x="133" y="66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2" y="68"/>
                  <a:pt x="117" y="67"/>
                  <a:pt x="115" y="66"/>
                </a:cubicBezTo>
                <a:cubicBezTo>
                  <a:pt x="113" y="65"/>
                  <a:pt x="110" y="62"/>
                  <a:pt x="108" y="59"/>
                </a:cubicBezTo>
                <a:cubicBezTo>
                  <a:pt x="106" y="51"/>
                  <a:pt x="106" y="51"/>
                  <a:pt x="106" y="51"/>
                </a:cubicBezTo>
                <a:cubicBezTo>
                  <a:pt x="106" y="48"/>
                  <a:pt x="108" y="44"/>
                  <a:pt x="109" y="41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6" y="29"/>
                  <a:pt x="115" y="26"/>
                  <a:pt x="113" y="25"/>
                </a:cubicBezTo>
                <a:cubicBezTo>
                  <a:pt x="91" y="15"/>
                  <a:pt x="91" y="15"/>
                  <a:pt x="91" y="15"/>
                </a:cubicBezTo>
                <a:cubicBezTo>
                  <a:pt x="88" y="14"/>
                  <a:pt x="85" y="16"/>
                  <a:pt x="84" y="19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32"/>
                  <a:pt x="78" y="37"/>
                  <a:pt x="76" y="39"/>
                </a:cubicBezTo>
                <a:cubicBezTo>
                  <a:pt x="69" y="43"/>
                  <a:pt x="69" y="43"/>
                  <a:pt x="69" y="43"/>
                </a:cubicBezTo>
                <a:cubicBezTo>
                  <a:pt x="66" y="44"/>
                  <a:pt x="62" y="44"/>
                  <a:pt x="60" y="43"/>
                </a:cubicBezTo>
                <a:cubicBezTo>
                  <a:pt x="57" y="42"/>
                  <a:pt x="53" y="40"/>
                  <a:pt x="51" y="38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0"/>
                  <a:pt x="47" y="30"/>
                  <a:pt x="47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47" y="26"/>
                  <a:pt x="47" y="23"/>
                  <a:pt x="47" y="20"/>
                </a:cubicBezTo>
                <a:cubicBezTo>
                  <a:pt x="50" y="10"/>
                  <a:pt x="50" y="10"/>
                  <a:pt x="50" y="10"/>
                </a:cubicBezTo>
                <a:cubicBezTo>
                  <a:pt x="51" y="7"/>
                  <a:pt x="49" y="4"/>
                  <a:pt x="46" y="3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7" y="2"/>
                  <a:pt x="17" y="5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20"/>
                  <a:pt x="16" y="24"/>
                  <a:pt x="15" y="27"/>
                </a:cubicBezTo>
                <a:cubicBezTo>
                  <a:pt x="9" y="33"/>
                  <a:pt x="9" y="33"/>
                  <a:pt x="9" y="33"/>
                </a:cubicBezTo>
                <a:cubicBezTo>
                  <a:pt x="6" y="34"/>
                  <a:pt x="2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63" y="149"/>
                  <a:pt x="114" y="200"/>
                  <a:pt x="114" y="264"/>
                </a:cubicBezTo>
                <a:cubicBezTo>
                  <a:pt x="114" y="264"/>
                  <a:pt x="114" y="264"/>
                  <a:pt x="114" y="264"/>
                </a:cubicBezTo>
                <a:cubicBezTo>
                  <a:pt x="231" y="264"/>
                  <a:pt x="231" y="264"/>
                  <a:pt x="231" y="264"/>
                </a:cubicBezTo>
                <a:cubicBezTo>
                  <a:pt x="232" y="261"/>
                  <a:pt x="232" y="258"/>
                  <a:pt x="233" y="256"/>
                </a:cubicBezTo>
                <a:cubicBezTo>
                  <a:pt x="239" y="250"/>
                  <a:pt x="239" y="250"/>
                  <a:pt x="239" y="250"/>
                </a:cubicBezTo>
                <a:cubicBezTo>
                  <a:pt x="242" y="249"/>
                  <a:pt x="247" y="248"/>
                  <a:pt x="250" y="248"/>
                </a:cubicBezTo>
                <a:cubicBezTo>
                  <a:pt x="258" y="248"/>
                  <a:pt x="258" y="248"/>
                  <a:pt x="258" y="248"/>
                </a:cubicBezTo>
                <a:cubicBezTo>
                  <a:pt x="261" y="248"/>
                  <a:pt x="263" y="246"/>
                  <a:pt x="263" y="243"/>
                </a:cubicBezTo>
                <a:lnTo>
                  <a:pt x="260" y="220"/>
                </a:lnTo>
                <a:close/>
              </a:path>
            </a:pathLst>
          </a:custGeom>
          <a:solidFill>
            <a:srgbClr val="41A6D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kern="0" smtClean="0">
              <a:solidFill>
                <a:prstClr val="black"/>
              </a:solidFill>
            </a:endParaRPr>
          </a:p>
        </p:txBody>
      </p:sp>
      <p:sp>
        <p:nvSpPr>
          <p:cNvPr id="1048799" name="Freeform 8"/>
          <p:cNvSpPr/>
          <p:nvPr/>
        </p:nvSpPr>
        <p:spPr bwMode="auto">
          <a:xfrm>
            <a:off x="4098743" y="2193724"/>
            <a:ext cx="1712389" cy="1712390"/>
          </a:xfrm>
          <a:custGeom>
            <a:avLst/>
            <a:gdLst>
              <a:gd name="T0" fmla="*/ 248 w 264"/>
              <a:gd name="T1" fmla="*/ 27 h 264"/>
              <a:gd name="T2" fmla="*/ 246 w 264"/>
              <a:gd name="T3" fmla="*/ 5 h 264"/>
              <a:gd name="T4" fmla="*/ 217 w 264"/>
              <a:gd name="T5" fmla="*/ 3 h 264"/>
              <a:gd name="T6" fmla="*/ 216 w 264"/>
              <a:gd name="T7" fmla="*/ 21 h 264"/>
              <a:gd name="T8" fmla="*/ 213 w 264"/>
              <a:gd name="T9" fmla="*/ 39 h 264"/>
              <a:gd name="T10" fmla="*/ 194 w 264"/>
              <a:gd name="T11" fmla="*/ 44 h 264"/>
              <a:gd name="T12" fmla="*/ 182 w 264"/>
              <a:gd name="T13" fmla="*/ 30 h 264"/>
              <a:gd name="T14" fmla="*/ 173 w 264"/>
              <a:gd name="T15" fmla="*/ 15 h 264"/>
              <a:gd name="T16" fmla="*/ 149 w 264"/>
              <a:gd name="T17" fmla="*/ 32 h 264"/>
              <a:gd name="T18" fmla="*/ 158 w 264"/>
              <a:gd name="T19" fmla="*/ 52 h 264"/>
              <a:gd name="T20" fmla="*/ 148 w 264"/>
              <a:gd name="T21" fmla="*/ 66 h 264"/>
              <a:gd name="T22" fmla="*/ 131 w 264"/>
              <a:gd name="T23" fmla="*/ 67 h 264"/>
              <a:gd name="T24" fmla="*/ 118 w 264"/>
              <a:gd name="T25" fmla="*/ 49 h 264"/>
              <a:gd name="T26" fmla="*/ 92 w 264"/>
              <a:gd name="T27" fmla="*/ 62 h 264"/>
              <a:gd name="T28" fmla="*/ 100 w 264"/>
              <a:gd name="T29" fmla="*/ 78 h 264"/>
              <a:gd name="T30" fmla="*/ 106 w 264"/>
              <a:gd name="T31" fmla="*/ 95 h 264"/>
              <a:gd name="T32" fmla="*/ 92 w 264"/>
              <a:gd name="T33" fmla="*/ 108 h 264"/>
              <a:gd name="T34" fmla="*/ 75 w 264"/>
              <a:gd name="T35" fmla="*/ 102 h 264"/>
              <a:gd name="T36" fmla="*/ 60 w 264"/>
              <a:gd name="T37" fmla="*/ 95 h 264"/>
              <a:gd name="T38" fmla="*/ 47 w 264"/>
              <a:gd name="T39" fmla="*/ 121 h 264"/>
              <a:gd name="T40" fmla="*/ 65 w 264"/>
              <a:gd name="T41" fmla="*/ 134 h 264"/>
              <a:gd name="T42" fmla="*/ 64 w 264"/>
              <a:gd name="T43" fmla="*/ 151 h 264"/>
              <a:gd name="T44" fmla="*/ 49 w 264"/>
              <a:gd name="T45" fmla="*/ 160 h 264"/>
              <a:gd name="T46" fmla="*/ 30 w 264"/>
              <a:gd name="T47" fmla="*/ 152 h 264"/>
              <a:gd name="T48" fmla="*/ 14 w 264"/>
              <a:gd name="T49" fmla="*/ 176 h 264"/>
              <a:gd name="T50" fmla="*/ 28 w 264"/>
              <a:gd name="T51" fmla="*/ 185 h 264"/>
              <a:gd name="T52" fmla="*/ 41 w 264"/>
              <a:gd name="T53" fmla="*/ 197 h 264"/>
              <a:gd name="T54" fmla="*/ 37 w 264"/>
              <a:gd name="T55" fmla="*/ 215 h 264"/>
              <a:gd name="T56" fmla="*/ 19 w 264"/>
              <a:gd name="T57" fmla="*/ 219 h 264"/>
              <a:gd name="T58" fmla="*/ 3 w 264"/>
              <a:gd name="T59" fmla="*/ 220 h 264"/>
              <a:gd name="T60" fmla="*/ 5 w 264"/>
              <a:gd name="T61" fmla="*/ 249 h 264"/>
              <a:gd name="T62" fmla="*/ 25 w 264"/>
              <a:gd name="T63" fmla="*/ 251 h 264"/>
              <a:gd name="T64" fmla="*/ 33 w 264"/>
              <a:gd name="T65" fmla="*/ 264 h 264"/>
              <a:gd name="T66" fmla="*/ 149 w 264"/>
              <a:gd name="T67" fmla="*/ 264 h 264"/>
              <a:gd name="T68" fmla="*/ 264 w 264"/>
              <a:gd name="T69" fmla="*/ 35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4" h="264">
                <a:moveTo>
                  <a:pt x="254" y="33"/>
                </a:moveTo>
                <a:cubicBezTo>
                  <a:pt x="248" y="27"/>
                  <a:pt x="248" y="27"/>
                  <a:pt x="248" y="27"/>
                </a:cubicBezTo>
                <a:cubicBezTo>
                  <a:pt x="247" y="24"/>
                  <a:pt x="246" y="20"/>
                  <a:pt x="246" y="17"/>
                </a:cubicBezTo>
                <a:cubicBezTo>
                  <a:pt x="246" y="5"/>
                  <a:pt x="246" y="5"/>
                  <a:pt x="246" y="5"/>
                </a:cubicBezTo>
                <a:cubicBezTo>
                  <a:pt x="246" y="2"/>
                  <a:pt x="244" y="0"/>
                  <a:pt x="241" y="0"/>
                </a:cubicBezTo>
                <a:cubicBezTo>
                  <a:pt x="217" y="3"/>
                  <a:pt x="217" y="3"/>
                  <a:pt x="217" y="3"/>
                </a:cubicBezTo>
                <a:cubicBezTo>
                  <a:pt x="214" y="4"/>
                  <a:pt x="212" y="7"/>
                  <a:pt x="213" y="10"/>
                </a:cubicBezTo>
                <a:cubicBezTo>
                  <a:pt x="216" y="21"/>
                  <a:pt x="216" y="21"/>
                  <a:pt x="216" y="21"/>
                </a:cubicBezTo>
                <a:cubicBezTo>
                  <a:pt x="217" y="24"/>
                  <a:pt x="217" y="28"/>
                  <a:pt x="217" y="3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10" y="41"/>
                  <a:pt x="206" y="43"/>
                  <a:pt x="204" y="43"/>
                </a:cubicBezTo>
                <a:cubicBezTo>
                  <a:pt x="202" y="44"/>
                  <a:pt x="197" y="44"/>
                  <a:pt x="194" y="44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5" y="37"/>
                  <a:pt x="183" y="33"/>
                  <a:pt x="182" y="30"/>
                </a:cubicBezTo>
                <a:cubicBezTo>
                  <a:pt x="179" y="19"/>
                  <a:pt x="179" y="19"/>
                  <a:pt x="179" y="19"/>
                </a:cubicBezTo>
                <a:cubicBezTo>
                  <a:pt x="179" y="16"/>
                  <a:pt x="176" y="14"/>
                  <a:pt x="173" y="15"/>
                </a:cubicBezTo>
                <a:cubicBezTo>
                  <a:pt x="151" y="25"/>
                  <a:pt x="151" y="25"/>
                  <a:pt x="151" y="25"/>
                </a:cubicBezTo>
                <a:cubicBezTo>
                  <a:pt x="148" y="26"/>
                  <a:pt x="147" y="29"/>
                  <a:pt x="149" y="32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6" y="44"/>
                  <a:pt x="157" y="49"/>
                  <a:pt x="158" y="52"/>
                </a:cubicBezTo>
                <a:cubicBezTo>
                  <a:pt x="155" y="60"/>
                  <a:pt x="155" y="60"/>
                  <a:pt x="155" y="60"/>
                </a:cubicBezTo>
                <a:cubicBezTo>
                  <a:pt x="154" y="62"/>
                  <a:pt x="151" y="65"/>
                  <a:pt x="148" y="66"/>
                </a:cubicBezTo>
                <a:cubicBezTo>
                  <a:pt x="146" y="68"/>
                  <a:pt x="142" y="69"/>
                  <a:pt x="139" y="69"/>
                </a:cubicBezTo>
                <a:cubicBezTo>
                  <a:pt x="131" y="67"/>
                  <a:pt x="131" y="67"/>
                  <a:pt x="131" y="67"/>
                </a:cubicBezTo>
                <a:cubicBezTo>
                  <a:pt x="129" y="65"/>
                  <a:pt x="125" y="62"/>
                  <a:pt x="124" y="59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7" y="47"/>
                  <a:pt x="114" y="46"/>
                  <a:pt x="111" y="48"/>
                </a:cubicBezTo>
                <a:cubicBezTo>
                  <a:pt x="92" y="62"/>
                  <a:pt x="92" y="62"/>
                  <a:pt x="92" y="62"/>
                </a:cubicBezTo>
                <a:cubicBezTo>
                  <a:pt x="90" y="64"/>
                  <a:pt x="90" y="68"/>
                  <a:pt x="92" y="70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102" y="80"/>
                  <a:pt x="105" y="84"/>
                  <a:pt x="106" y="87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05" y="98"/>
                  <a:pt x="102" y="102"/>
                  <a:pt x="101" y="103"/>
                </a:cubicBezTo>
                <a:cubicBezTo>
                  <a:pt x="99" y="105"/>
                  <a:pt x="95" y="107"/>
                  <a:pt x="92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1" y="107"/>
                  <a:pt x="77" y="105"/>
                  <a:pt x="75" y="102"/>
                </a:cubicBezTo>
                <a:cubicBezTo>
                  <a:pt x="67" y="95"/>
                  <a:pt x="67" y="95"/>
                  <a:pt x="67" y="95"/>
                </a:cubicBezTo>
                <a:cubicBezTo>
                  <a:pt x="65" y="93"/>
                  <a:pt x="62" y="93"/>
                  <a:pt x="60" y="95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44" y="117"/>
                  <a:pt x="45" y="120"/>
                  <a:pt x="47" y="121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9" y="128"/>
                  <a:pt x="63" y="131"/>
                  <a:pt x="65" y="134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7" y="145"/>
                  <a:pt x="65" y="149"/>
                  <a:pt x="64" y="151"/>
                </a:cubicBezTo>
                <a:cubicBezTo>
                  <a:pt x="63" y="153"/>
                  <a:pt x="60" y="156"/>
                  <a:pt x="58" y="158"/>
                </a:cubicBezTo>
                <a:cubicBezTo>
                  <a:pt x="49" y="160"/>
                  <a:pt x="49" y="160"/>
                  <a:pt x="49" y="160"/>
                </a:cubicBezTo>
                <a:cubicBezTo>
                  <a:pt x="46" y="160"/>
                  <a:pt x="42" y="159"/>
                  <a:pt x="39" y="157"/>
                </a:cubicBezTo>
                <a:cubicBezTo>
                  <a:pt x="30" y="152"/>
                  <a:pt x="30" y="152"/>
                  <a:pt x="30" y="152"/>
                </a:cubicBezTo>
                <a:cubicBezTo>
                  <a:pt x="28" y="150"/>
                  <a:pt x="24" y="151"/>
                  <a:pt x="23" y="154"/>
                </a:cubicBezTo>
                <a:cubicBezTo>
                  <a:pt x="14" y="176"/>
                  <a:pt x="14" y="176"/>
                  <a:pt x="14" y="176"/>
                </a:cubicBezTo>
                <a:cubicBezTo>
                  <a:pt x="13" y="179"/>
                  <a:pt x="15" y="182"/>
                  <a:pt x="18" y="182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31" y="186"/>
                  <a:pt x="35" y="188"/>
                  <a:pt x="37" y="190"/>
                </a:cubicBezTo>
                <a:cubicBezTo>
                  <a:pt x="41" y="197"/>
                  <a:pt x="41" y="197"/>
                  <a:pt x="41" y="197"/>
                </a:cubicBezTo>
                <a:cubicBezTo>
                  <a:pt x="42" y="200"/>
                  <a:pt x="42" y="205"/>
                  <a:pt x="41" y="207"/>
                </a:cubicBezTo>
                <a:cubicBezTo>
                  <a:pt x="41" y="209"/>
                  <a:pt x="39" y="213"/>
                  <a:pt x="37" y="215"/>
                </a:cubicBezTo>
                <a:cubicBezTo>
                  <a:pt x="29" y="220"/>
                  <a:pt x="29" y="220"/>
                  <a:pt x="29" y="220"/>
                </a:cubicBezTo>
                <a:cubicBezTo>
                  <a:pt x="26" y="220"/>
                  <a:pt x="22" y="220"/>
                  <a:pt x="19" y="219"/>
                </a:cubicBezTo>
                <a:cubicBezTo>
                  <a:pt x="9" y="216"/>
                  <a:pt x="9" y="216"/>
                  <a:pt x="9" y="216"/>
                </a:cubicBezTo>
                <a:cubicBezTo>
                  <a:pt x="6" y="216"/>
                  <a:pt x="4" y="217"/>
                  <a:pt x="3" y="220"/>
                </a:cubicBezTo>
                <a:cubicBezTo>
                  <a:pt x="0" y="244"/>
                  <a:pt x="0" y="244"/>
                  <a:pt x="0" y="244"/>
                </a:cubicBezTo>
                <a:cubicBezTo>
                  <a:pt x="0" y="247"/>
                  <a:pt x="2" y="249"/>
                  <a:pt x="5" y="249"/>
                </a:cubicBezTo>
                <a:cubicBezTo>
                  <a:pt x="15" y="249"/>
                  <a:pt x="15" y="249"/>
                  <a:pt x="15" y="249"/>
                </a:cubicBezTo>
                <a:cubicBezTo>
                  <a:pt x="18" y="249"/>
                  <a:pt x="23" y="250"/>
                  <a:pt x="25" y="251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32" y="259"/>
                  <a:pt x="33" y="261"/>
                  <a:pt x="33" y="264"/>
                </a:cubicBezTo>
                <a:cubicBezTo>
                  <a:pt x="149" y="264"/>
                  <a:pt x="149" y="264"/>
                  <a:pt x="149" y="264"/>
                </a:cubicBezTo>
                <a:cubicBezTo>
                  <a:pt x="149" y="264"/>
                  <a:pt x="149" y="264"/>
                  <a:pt x="149" y="264"/>
                </a:cubicBezTo>
                <a:cubicBezTo>
                  <a:pt x="149" y="200"/>
                  <a:pt x="201" y="149"/>
                  <a:pt x="264" y="149"/>
                </a:cubicBezTo>
                <a:cubicBezTo>
                  <a:pt x="264" y="35"/>
                  <a:pt x="264" y="35"/>
                  <a:pt x="264" y="35"/>
                </a:cubicBezTo>
                <a:cubicBezTo>
                  <a:pt x="261" y="35"/>
                  <a:pt x="257" y="34"/>
                  <a:pt x="254" y="33"/>
                </a:cubicBezTo>
                <a:close/>
              </a:path>
            </a:pathLst>
          </a:custGeom>
          <a:solidFill>
            <a:srgbClr val="1C73B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kern="0" smtClean="0">
              <a:solidFill>
                <a:prstClr val="black"/>
              </a:solidFill>
            </a:endParaRPr>
          </a:p>
        </p:txBody>
      </p:sp>
      <p:sp>
        <p:nvSpPr>
          <p:cNvPr id="1048800" name="TextBox 11" descr="#clear#"/>
          <p:cNvSpPr txBox="1"/>
          <p:nvPr/>
        </p:nvSpPr>
        <p:spPr>
          <a:xfrm>
            <a:off x="5110092" y="3725464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id-ID" sz="24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活动引导</a:t>
            </a:r>
            <a:endParaRPr lang="zh-CN" altLang="id-ID" sz="2400" b="1" kern="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1" name="Rectangle 12" descr="#clear#"/>
          <p:cNvSpPr/>
          <p:nvPr/>
        </p:nvSpPr>
        <p:spPr>
          <a:xfrm rot="18900000">
            <a:off x="4401308" y="2877605"/>
            <a:ext cx="1356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01</a:t>
            </a:r>
            <a:endParaRPr lang="id-ID" sz="2000" b="1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2" name="Rectangle 13" descr="#clear#"/>
          <p:cNvSpPr/>
          <p:nvPr/>
        </p:nvSpPr>
        <p:spPr>
          <a:xfrm rot="2700000">
            <a:off x="5836972" y="3019666"/>
            <a:ext cx="1541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02</a:t>
            </a:r>
            <a:endParaRPr lang="id-ID" sz="20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3" name="Rectangle 14" descr="#clear#"/>
          <p:cNvSpPr/>
          <p:nvPr/>
        </p:nvSpPr>
        <p:spPr>
          <a:xfrm rot="2700000">
            <a:off x="4279722" y="4428060"/>
            <a:ext cx="14850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04</a:t>
            </a:r>
            <a:endParaRPr lang="id-ID" sz="20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4" name="Rectangle 15" descr="#clear#"/>
          <p:cNvSpPr/>
          <p:nvPr/>
        </p:nvSpPr>
        <p:spPr>
          <a:xfrm rot="18900000">
            <a:off x="5803697" y="4400295"/>
            <a:ext cx="1579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03</a:t>
            </a:r>
            <a:endParaRPr lang="id-ID" sz="20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51" name="Straight Connector 47"/>
          <p:cNvCxnSpPr/>
          <p:nvPr/>
        </p:nvCxnSpPr>
        <p:spPr>
          <a:xfrm flipH="1">
            <a:off x="3608173" y="2997449"/>
            <a:ext cx="694425" cy="0"/>
          </a:xfrm>
          <a:prstGeom prst="line">
            <a:avLst/>
          </a:prstGeom>
          <a:noFill/>
          <a:ln w="25400" cap="flat" cmpd="sng" algn="ctr">
            <a:solidFill>
              <a:srgbClr val="7F7F7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145752" name="Straight Connector 48"/>
          <p:cNvCxnSpPr/>
          <p:nvPr/>
        </p:nvCxnSpPr>
        <p:spPr>
          <a:xfrm flipH="1">
            <a:off x="3850170" y="5201723"/>
            <a:ext cx="757555" cy="0"/>
          </a:xfrm>
          <a:prstGeom prst="line">
            <a:avLst/>
          </a:prstGeom>
          <a:noFill/>
          <a:ln w="25400" cap="flat" cmpd="sng" algn="ctr">
            <a:solidFill>
              <a:srgbClr val="7F7F7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145753" name="Straight Connector 49"/>
          <p:cNvCxnSpPr/>
          <p:nvPr/>
        </p:nvCxnSpPr>
        <p:spPr>
          <a:xfrm>
            <a:off x="6996126" y="5222766"/>
            <a:ext cx="694425" cy="0"/>
          </a:xfrm>
          <a:prstGeom prst="line">
            <a:avLst/>
          </a:prstGeom>
          <a:noFill/>
          <a:ln w="25400" cap="flat" cmpd="sng" algn="ctr">
            <a:solidFill>
              <a:srgbClr val="7F7F7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145754" name="Straight Connector 50"/>
          <p:cNvCxnSpPr/>
          <p:nvPr/>
        </p:nvCxnSpPr>
        <p:spPr>
          <a:xfrm>
            <a:off x="7290731" y="2934319"/>
            <a:ext cx="568166" cy="0"/>
          </a:xfrm>
          <a:prstGeom prst="line">
            <a:avLst/>
          </a:prstGeom>
          <a:noFill/>
          <a:ln w="25400" cap="flat" cmpd="sng" algn="ctr">
            <a:solidFill>
              <a:srgbClr val="7F7F7F"/>
            </a:solidFill>
            <a:prstDash val="solid"/>
            <a:miter lim="800000"/>
            <a:tailEnd type="oval"/>
          </a:ln>
          <a:effectLst/>
        </p:spPr>
      </p:cxnSp>
      <p:sp>
        <p:nvSpPr>
          <p:cNvPr id="1048805" name="矩形 16" descr="#clear#"/>
          <p:cNvSpPr/>
          <p:nvPr/>
        </p:nvSpPr>
        <p:spPr>
          <a:xfrm>
            <a:off x="8202694" y="2734988"/>
            <a:ext cx="28962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2.日常生活巧妙挖掘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6" name="矩形 17" descr="#clear#"/>
          <p:cNvSpPr/>
          <p:nvPr/>
        </p:nvSpPr>
        <p:spPr>
          <a:xfrm>
            <a:off x="8202694" y="5002402"/>
            <a:ext cx="16770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4.矛盾处理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7" name="矩形 18" descr="#clear#"/>
          <p:cNvSpPr/>
          <p:nvPr/>
        </p:nvSpPr>
        <p:spPr>
          <a:xfrm>
            <a:off x="711942" y="2744513"/>
            <a:ext cx="28962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1.集体活动精心设计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08" name="矩形 19" descr="#clear#"/>
          <p:cNvSpPr/>
          <p:nvPr/>
        </p:nvSpPr>
        <p:spPr>
          <a:xfrm>
            <a:off x="1931142" y="5043042"/>
            <a:ext cx="16770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3.户外活动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LSV0@2$)JOPAB~`JQ$AOB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6130"/>
            <a:ext cx="4292600" cy="2891155"/>
          </a:xfrm>
          <a:prstGeom prst="rect">
            <a:avLst/>
          </a:prstGeom>
        </p:spPr>
      </p:pic>
      <p:sp>
        <p:nvSpPr>
          <p:cNvPr id="1048894" name="文本框 1" descr="#clear#"/>
          <p:cNvSpPr txBox="1"/>
          <p:nvPr/>
        </p:nvSpPr>
        <p:spPr>
          <a:xfrm>
            <a:off x="133985" y="281305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1.集体活动精心设计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214900" y="741680"/>
            <a:ext cx="2995295" cy="63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4)4C64@86]HNEK5J5Z$WV]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0" y="777875"/>
            <a:ext cx="4190365" cy="2899410"/>
          </a:xfrm>
          <a:prstGeom prst="rect">
            <a:avLst/>
          </a:prstGeom>
        </p:spPr>
      </p:pic>
      <p:pic>
        <p:nvPicPr>
          <p:cNvPr id="4" name="图片 3" descr="QQ图片20240930171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" y="3836035"/>
            <a:ext cx="3627755" cy="2721610"/>
          </a:xfrm>
          <a:prstGeom prst="rect">
            <a:avLst/>
          </a:prstGeom>
        </p:spPr>
      </p:pic>
      <p:pic>
        <p:nvPicPr>
          <p:cNvPr id="5" name="图片 4" descr="QQ图片202410261544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350" y="3836035"/>
            <a:ext cx="3627755" cy="2722245"/>
          </a:xfrm>
          <a:prstGeom prst="rect">
            <a:avLst/>
          </a:prstGeom>
        </p:spPr>
      </p:pic>
      <p:pic>
        <p:nvPicPr>
          <p:cNvPr id="6" name="图片 5" descr="QQ图片202410261547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87715" y="869950"/>
            <a:ext cx="3608705" cy="2708275"/>
          </a:xfrm>
          <a:prstGeom prst="rect">
            <a:avLst/>
          </a:prstGeom>
        </p:spPr>
      </p:pic>
      <p:pic>
        <p:nvPicPr>
          <p:cNvPr id="7" name="图片 6" descr="C:/Users/Administrator/Desktop/ppt照片/QQ图片20241026165124.jpgQQ图片20241026165124"/>
          <p:cNvPicPr>
            <a:picLocks noChangeAspect="1"/>
          </p:cNvPicPr>
          <p:nvPr/>
        </p:nvPicPr>
        <p:blipFill>
          <a:blip r:embed="rId6"/>
          <a:srcRect l="12" r="12"/>
          <a:stretch>
            <a:fillRect/>
          </a:stretch>
        </p:blipFill>
        <p:spPr>
          <a:xfrm>
            <a:off x="8260715" y="3836035"/>
            <a:ext cx="3629025" cy="27222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2.日常生活巧妙挖掘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134255" y="845820"/>
            <a:ext cx="3065145" cy="952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13130" y="1028065"/>
          <a:ext cx="10695940" cy="5603875"/>
        </p:xfrm>
        <a:graphic>
          <a:graphicData uri="http://schemas.openxmlformats.org/drawingml/2006/table">
            <a:tbl>
              <a:tblPr/>
              <a:tblGrid>
                <a:gridCol w="2435860"/>
                <a:gridCol w="1985010"/>
                <a:gridCol w="6275070"/>
              </a:tblGrid>
              <a:tr h="390525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各区域幼儿友好相处要点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游戏内容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具体策略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25195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  <a:hlinkClick r:id="rId2" action="ppaction://hlinksldjump"/>
                        </a:rPr>
                        <a:t>建构区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幼儿共同搭建建筑物，需要相互协作、交流想法。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单元积木建构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万能工匠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雪花片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插塑玩具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如何搭建得更稳固、更美观，在这个过程中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学会倾听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他人意见，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尊重伙伴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的创意，从而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促进与同伴友好相处。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55065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hlinkClick r:id="rId2" action="ppaction://hlinksldjump"/>
                        </a:rPr>
                        <a:t>益智区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益智区的游戏通常需要幼儿一起思考、解决问题。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棋类游戏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益智拼图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乐高游戏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图形结构类游戏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团队竞赛类游戏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互相讨论策略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分享解题思路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互动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有助于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培养合作精神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沟通能力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增进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同伴之间的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友谊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52830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  <a:hlinkClick r:id="rId3" action="ppaction://hlinksldjump"/>
                        </a:rPr>
                        <a:t>科探区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探索活动能激发幼儿的好奇心和求知欲。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磁铁类游戏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光影游戏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探索游戏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一起观察、实验，分享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发现的奇妙现象。合作探索中，学会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尊重不同的观点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，共同探索未知，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提升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与同伴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友好相处的能力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24560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  <a:hlinkClick r:id="rId3" action="ppaction://hlinksldjump"/>
                        </a:rPr>
                        <a:t>美工区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幼儿可以一起进行绘画、手工等创作。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彩塑游戏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创意手工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纸艺游戏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自然材料拼搭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互相欣赏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作品，交流创作灵感，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分享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工具和材料。培养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创造力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，促进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分享与合作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55700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  <a:hlinkClick r:id="rId4" action="ppaction://hlinksldjump"/>
                        </a:rPr>
                        <a:t>图书区</a:t>
                      </a:r>
                      <a:endParaRPr lang="zh-CN" sz="1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安静的阅读环境，</a:t>
                      </a:r>
                      <a:r>
                        <a:rPr lang="zh-CN" sz="14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一起阅读绘本，讲述故事，讨论书中的情节。</a:t>
                      </a:r>
                      <a:endParaRPr lang="zh-CN" sz="1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绘本阅读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自制图书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书签制作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4. 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故事盒子、剧场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交流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提高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了语言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表达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能力和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倾听能力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学会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与同伴和谐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相处</a:t>
                      </a:r>
                      <a:r>
                        <a:rPr 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2.日常生活巧妙挖掘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134255" y="845820"/>
            <a:ext cx="3065145" cy="952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QQ图片20241026163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1508760"/>
            <a:ext cx="3023870" cy="2268855"/>
          </a:xfrm>
          <a:prstGeom prst="rect">
            <a:avLst/>
          </a:prstGeom>
        </p:spPr>
      </p:pic>
      <p:pic>
        <p:nvPicPr>
          <p:cNvPr id="4" name="图片 3" descr="QQ图片202410261628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30" y="1508760"/>
            <a:ext cx="3023235" cy="2268220"/>
          </a:xfrm>
          <a:prstGeom prst="rect">
            <a:avLst/>
          </a:prstGeom>
        </p:spPr>
      </p:pic>
      <p:pic>
        <p:nvPicPr>
          <p:cNvPr id="5" name="图片 4" descr="QQ图片202410082033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" y="4288155"/>
            <a:ext cx="2990215" cy="2243455"/>
          </a:xfrm>
          <a:prstGeom prst="rect">
            <a:avLst/>
          </a:prstGeom>
        </p:spPr>
      </p:pic>
      <p:pic>
        <p:nvPicPr>
          <p:cNvPr id="6" name="图片 5" descr="QQ图片202410261642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130" y="4274820"/>
            <a:ext cx="3030855" cy="2273935"/>
          </a:xfrm>
          <a:prstGeom prst="rect">
            <a:avLst/>
          </a:prstGeom>
        </p:spPr>
      </p:pic>
      <p:pic>
        <p:nvPicPr>
          <p:cNvPr id="2" name="图片 1" descr="QQ图片202410080953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665" y="409575"/>
            <a:ext cx="2747010" cy="2061210"/>
          </a:xfrm>
          <a:prstGeom prst="rect">
            <a:avLst/>
          </a:prstGeom>
        </p:spPr>
      </p:pic>
      <p:pic>
        <p:nvPicPr>
          <p:cNvPr id="7" name="图片 6" descr="IMG_52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870" y="2564765"/>
            <a:ext cx="2757805" cy="2068830"/>
          </a:xfrm>
          <a:prstGeom prst="rect">
            <a:avLst/>
          </a:prstGeom>
        </p:spPr>
      </p:pic>
      <p:pic>
        <p:nvPicPr>
          <p:cNvPr id="8" name="图片 7" descr="QQ图片202410080953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560" y="2534285"/>
            <a:ext cx="2757170" cy="2068830"/>
          </a:xfrm>
          <a:prstGeom prst="rect">
            <a:avLst/>
          </a:prstGeom>
        </p:spPr>
      </p:pic>
      <p:pic>
        <p:nvPicPr>
          <p:cNvPr id="11" name="图片 10" descr="QQ图片202410082033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7975" y="409575"/>
            <a:ext cx="2686050" cy="2015490"/>
          </a:xfrm>
          <a:prstGeom prst="rect">
            <a:avLst/>
          </a:prstGeom>
        </p:spPr>
      </p:pic>
      <p:pic>
        <p:nvPicPr>
          <p:cNvPr id="13" name="图片 12" descr="QQ图片202410082035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830" y="4727575"/>
            <a:ext cx="2696845" cy="2023110"/>
          </a:xfrm>
          <a:prstGeom prst="rect">
            <a:avLst/>
          </a:prstGeom>
        </p:spPr>
      </p:pic>
      <p:pic>
        <p:nvPicPr>
          <p:cNvPr id="14" name="图片 13" descr="QQ图片202410261652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7975" y="4712335"/>
            <a:ext cx="2686050" cy="2014855"/>
          </a:xfrm>
          <a:prstGeom prst="rect">
            <a:avLst/>
          </a:prstGeom>
        </p:spPr>
      </p:pic>
      <p:cxnSp>
        <p:nvCxnSpPr>
          <p:cNvPr id="15" name="直接连接符 2"/>
          <p:cNvCxnSpPr/>
          <p:nvPr/>
        </p:nvCxnSpPr>
        <p:spPr>
          <a:xfrm>
            <a:off x="6286135" y="64135"/>
            <a:ext cx="10160" cy="679069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654300" y="998220"/>
            <a:ext cx="91630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hlinkClick r:id="rId11" action="ppaction://hlinksldjump"/>
              </a:rPr>
              <a:t>建构区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758555" y="64135"/>
            <a:ext cx="875030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hlinkClick r:id="rId11" action="ppaction://hlinksldjump"/>
              </a:rPr>
              <a:t>益智区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2.日常生活巧妙挖掘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134255" y="845820"/>
            <a:ext cx="3065145" cy="952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C:/Users/Administrator/Desktop/ppt照片/IMG_5535.JPGIMG_5535"/>
          <p:cNvPicPr>
            <a:picLocks noChangeAspect="1"/>
          </p:cNvPicPr>
          <p:nvPr/>
        </p:nvPicPr>
        <p:blipFill>
          <a:blip r:embed="rId1"/>
          <a:srcRect l="31" r="31"/>
          <a:stretch>
            <a:fillRect/>
          </a:stretch>
        </p:blipFill>
        <p:spPr>
          <a:xfrm>
            <a:off x="6336665" y="409575"/>
            <a:ext cx="2747010" cy="2061210"/>
          </a:xfrm>
          <a:prstGeom prst="rect">
            <a:avLst/>
          </a:prstGeom>
        </p:spPr>
      </p:pic>
      <p:pic>
        <p:nvPicPr>
          <p:cNvPr id="12" name="图片 11" descr="C:/Users/Administrator/Desktop/ppt照片/QQ图片20241027105245.jpgQQ图片20241027105245"/>
          <p:cNvPicPr>
            <a:picLocks noChangeAspect="1"/>
          </p:cNvPicPr>
          <p:nvPr/>
        </p:nvPicPr>
        <p:blipFill>
          <a:blip r:embed="rId2"/>
          <a:srcRect l="15" r="15"/>
          <a:stretch>
            <a:fillRect/>
          </a:stretch>
        </p:blipFill>
        <p:spPr>
          <a:xfrm>
            <a:off x="6325870" y="2564765"/>
            <a:ext cx="2757805" cy="2068830"/>
          </a:xfrm>
          <a:prstGeom prst="rect">
            <a:avLst/>
          </a:prstGeom>
        </p:spPr>
      </p:pic>
      <p:pic>
        <p:nvPicPr>
          <p:cNvPr id="2" name="图片 1" descr="C:/Users/Administrator/Desktop/ppt照片/QQ图片20241027104137.jpgQQ图片20241027104137"/>
          <p:cNvPicPr>
            <a:picLocks noChangeAspect="1"/>
          </p:cNvPicPr>
          <p:nvPr/>
        </p:nvPicPr>
        <p:blipFill>
          <a:blip r:embed="rId3"/>
          <a:srcRect l="15" r="15"/>
          <a:stretch>
            <a:fillRect/>
          </a:stretch>
        </p:blipFill>
        <p:spPr>
          <a:xfrm>
            <a:off x="9197975" y="409575"/>
            <a:ext cx="2757170" cy="2068830"/>
          </a:xfrm>
          <a:prstGeom prst="rect">
            <a:avLst/>
          </a:prstGeom>
        </p:spPr>
      </p:pic>
      <p:pic>
        <p:nvPicPr>
          <p:cNvPr id="7" name="图片 6" descr="C:/Users/Administrator/Desktop/ppt照片/QQ图片20241027103625.jpgQQ图片20241027103625"/>
          <p:cNvPicPr>
            <a:picLocks noChangeAspect="1"/>
          </p:cNvPicPr>
          <p:nvPr/>
        </p:nvPicPr>
        <p:blipFill>
          <a:blip r:embed="rId4"/>
          <a:srcRect l="32" r="32"/>
          <a:stretch>
            <a:fillRect/>
          </a:stretch>
        </p:blipFill>
        <p:spPr>
          <a:xfrm>
            <a:off x="9218295" y="2570480"/>
            <a:ext cx="2686050" cy="2015490"/>
          </a:xfrm>
          <a:prstGeom prst="rect">
            <a:avLst/>
          </a:prstGeom>
        </p:spPr>
      </p:pic>
      <p:pic>
        <p:nvPicPr>
          <p:cNvPr id="8" name="图片 7" descr="C:/Users/Administrator/Desktop/ppt照片/QQ图片20241026162752.jpgQQ图片20241026162752"/>
          <p:cNvPicPr>
            <a:picLocks noChangeAspect="1"/>
          </p:cNvPicPr>
          <p:nvPr/>
        </p:nvPicPr>
        <p:blipFill>
          <a:blip r:embed="rId5"/>
          <a:srcRect l="16" r="16"/>
          <a:stretch>
            <a:fillRect/>
          </a:stretch>
        </p:blipFill>
        <p:spPr>
          <a:xfrm>
            <a:off x="6386830" y="4727575"/>
            <a:ext cx="2696845" cy="2023110"/>
          </a:xfrm>
          <a:prstGeom prst="rect">
            <a:avLst/>
          </a:prstGeom>
        </p:spPr>
      </p:pic>
      <p:pic>
        <p:nvPicPr>
          <p:cNvPr id="13" name="图片 12" descr="C:/Users/Administrator/Desktop/QQ图片20241027110425.jpgQQ图片20241027110425"/>
          <p:cNvPicPr>
            <a:picLocks noChangeAspect="1"/>
          </p:cNvPicPr>
          <p:nvPr/>
        </p:nvPicPr>
        <p:blipFill>
          <a:blip r:embed="rId6"/>
          <a:srcRect l="16" r="16"/>
          <a:stretch>
            <a:fillRect/>
          </a:stretch>
        </p:blipFill>
        <p:spPr>
          <a:xfrm>
            <a:off x="9240520" y="4712335"/>
            <a:ext cx="2643505" cy="2014855"/>
          </a:xfrm>
          <a:prstGeom prst="rect">
            <a:avLst/>
          </a:prstGeom>
        </p:spPr>
      </p:pic>
      <p:cxnSp>
        <p:nvCxnSpPr>
          <p:cNvPr id="14" name="直接连接符 2"/>
          <p:cNvCxnSpPr/>
          <p:nvPr/>
        </p:nvCxnSpPr>
        <p:spPr>
          <a:xfrm>
            <a:off x="6235335" y="64135"/>
            <a:ext cx="10160" cy="679069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654300" y="998220"/>
            <a:ext cx="91630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hlinkClick r:id="rId7" action="ppaction://hlinksldjump"/>
              </a:rPr>
              <a:t>美工区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645525" y="41275"/>
            <a:ext cx="91630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hlinkClick r:id="rId7" action="ppaction://hlinksldjump"/>
              </a:rPr>
              <a:t>科探区</a:t>
            </a:r>
            <a:endParaRPr lang="zh-CN" altLang="en-US"/>
          </a:p>
        </p:txBody>
      </p:sp>
      <p:pic>
        <p:nvPicPr>
          <p:cNvPr id="18" name="图片 17" descr="C:/Users/Administrator/Desktop/ppt照片/QQ图片20241027103648.jpgQQ图片20241027103648"/>
          <p:cNvPicPr>
            <a:picLocks noChangeAspect="1"/>
          </p:cNvPicPr>
          <p:nvPr/>
        </p:nvPicPr>
        <p:blipFill>
          <a:blip r:embed="rId8"/>
          <a:srcRect l="14" r="14"/>
          <a:stretch>
            <a:fillRect/>
          </a:stretch>
        </p:blipFill>
        <p:spPr>
          <a:xfrm>
            <a:off x="65405" y="4338320"/>
            <a:ext cx="3023235" cy="2268220"/>
          </a:xfrm>
          <a:prstGeom prst="rect">
            <a:avLst/>
          </a:prstGeom>
        </p:spPr>
      </p:pic>
      <p:pic>
        <p:nvPicPr>
          <p:cNvPr id="19" name="图片 18" descr="C:/Users/Administrator/Desktop/ppt照片/QQ图片20241026155449.jpgQQ图片20241026155449"/>
          <p:cNvPicPr>
            <a:picLocks noChangeAspect="1"/>
          </p:cNvPicPr>
          <p:nvPr/>
        </p:nvPicPr>
        <p:blipFill>
          <a:blip r:embed="rId9"/>
          <a:srcRect l="14" r="14"/>
          <a:stretch>
            <a:fillRect/>
          </a:stretch>
        </p:blipFill>
        <p:spPr>
          <a:xfrm>
            <a:off x="54610" y="1577975"/>
            <a:ext cx="3023870" cy="2268855"/>
          </a:xfrm>
          <a:prstGeom prst="rect">
            <a:avLst/>
          </a:prstGeom>
        </p:spPr>
      </p:pic>
      <p:pic>
        <p:nvPicPr>
          <p:cNvPr id="20" name="图片 19" descr="C:/Users/Administrator/Desktop/ppt照片/QQ图片20241027102907.jpgQQ图片20241027102907"/>
          <p:cNvPicPr>
            <a:picLocks noChangeAspect="1"/>
          </p:cNvPicPr>
          <p:nvPr/>
        </p:nvPicPr>
        <p:blipFill>
          <a:blip r:embed="rId10"/>
          <a:srcRect l="14" r="14"/>
          <a:stretch>
            <a:fillRect/>
          </a:stretch>
        </p:blipFill>
        <p:spPr>
          <a:xfrm>
            <a:off x="3135630" y="4338320"/>
            <a:ext cx="2990215" cy="2243455"/>
          </a:xfrm>
          <a:prstGeom prst="rect">
            <a:avLst/>
          </a:prstGeom>
        </p:spPr>
      </p:pic>
      <p:pic>
        <p:nvPicPr>
          <p:cNvPr id="21" name="图片 20" descr="C:/Users/Administrator/Desktop/ppt照片/QQ图片20240930171531.jpgQQ图片20240930171531"/>
          <p:cNvPicPr>
            <a:picLocks noChangeAspect="1"/>
          </p:cNvPicPr>
          <p:nvPr/>
        </p:nvPicPr>
        <p:blipFill>
          <a:blip r:embed="rId11"/>
          <a:srcRect l="14" r="14"/>
          <a:stretch>
            <a:fillRect/>
          </a:stretch>
        </p:blipFill>
        <p:spPr>
          <a:xfrm>
            <a:off x="3129280" y="1584960"/>
            <a:ext cx="3030855" cy="22739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2.日常生活巧妙挖掘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134255" y="845820"/>
            <a:ext cx="3065145" cy="952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C:/Users/Administrator/Desktop/ppt照片/QQ图片20241027103725.jpgQQ图片20241027103725"/>
          <p:cNvPicPr>
            <a:picLocks noChangeAspect="1"/>
          </p:cNvPicPr>
          <p:nvPr/>
        </p:nvPicPr>
        <p:blipFill>
          <a:blip r:embed="rId1"/>
          <a:srcRect t="21868" b="21868"/>
          <a:stretch>
            <a:fillRect/>
          </a:stretch>
        </p:blipFill>
        <p:spPr>
          <a:xfrm>
            <a:off x="6336665" y="409575"/>
            <a:ext cx="2747010" cy="2061210"/>
          </a:xfrm>
          <a:prstGeom prst="rect">
            <a:avLst/>
          </a:prstGeom>
        </p:spPr>
      </p:pic>
      <p:pic>
        <p:nvPicPr>
          <p:cNvPr id="12" name="图片 11" descr="C:/Users/Administrator/Desktop/MobileFile/IMG_5914(20241017-234151).JPGIMG_5914(20241017-234151)"/>
          <p:cNvPicPr>
            <a:picLocks noChangeAspect="1"/>
          </p:cNvPicPr>
          <p:nvPr/>
        </p:nvPicPr>
        <p:blipFill>
          <a:blip r:embed="rId2"/>
          <a:srcRect l="15" r="15"/>
          <a:stretch>
            <a:fillRect/>
          </a:stretch>
        </p:blipFill>
        <p:spPr>
          <a:xfrm>
            <a:off x="6325870" y="2564765"/>
            <a:ext cx="2757805" cy="2068830"/>
          </a:xfrm>
          <a:prstGeom prst="rect">
            <a:avLst/>
          </a:prstGeom>
        </p:spPr>
      </p:pic>
      <p:pic>
        <p:nvPicPr>
          <p:cNvPr id="2" name="图片 1" descr="C:/Users/Administrator/Desktop/ppt照片/IMG_5533.JPGIMG_5533"/>
          <p:cNvPicPr>
            <a:picLocks noChangeAspect="1"/>
          </p:cNvPicPr>
          <p:nvPr/>
        </p:nvPicPr>
        <p:blipFill>
          <a:blip r:embed="rId3"/>
          <a:srcRect l="31" r="31"/>
          <a:stretch>
            <a:fillRect/>
          </a:stretch>
        </p:blipFill>
        <p:spPr>
          <a:xfrm>
            <a:off x="9197975" y="409575"/>
            <a:ext cx="2757170" cy="2068830"/>
          </a:xfrm>
          <a:prstGeom prst="rect">
            <a:avLst/>
          </a:prstGeom>
        </p:spPr>
      </p:pic>
      <p:pic>
        <p:nvPicPr>
          <p:cNvPr id="13" name="图片 12" descr="C:/Users/Administrator/Desktop/MobileFile/IMG_6150(20241025-223732).JPGIMG_6150(20241025-223732)"/>
          <p:cNvPicPr>
            <a:picLocks noChangeAspect="1"/>
          </p:cNvPicPr>
          <p:nvPr/>
        </p:nvPicPr>
        <p:blipFill>
          <a:blip r:embed="rId4"/>
          <a:srcRect l="804" r="804"/>
          <a:stretch>
            <a:fillRect/>
          </a:stretch>
        </p:blipFill>
        <p:spPr>
          <a:xfrm>
            <a:off x="9240520" y="4712335"/>
            <a:ext cx="2643505" cy="2014855"/>
          </a:xfrm>
          <a:prstGeom prst="rect">
            <a:avLst/>
          </a:prstGeom>
        </p:spPr>
      </p:pic>
      <p:cxnSp>
        <p:nvCxnSpPr>
          <p:cNvPr id="14" name="直接连接符 2"/>
          <p:cNvCxnSpPr/>
          <p:nvPr/>
        </p:nvCxnSpPr>
        <p:spPr>
          <a:xfrm>
            <a:off x="6286135" y="64135"/>
            <a:ext cx="10160" cy="679069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654300" y="998220"/>
            <a:ext cx="91630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图书区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645525" y="41275"/>
            <a:ext cx="1153160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友好共创</a:t>
            </a:r>
            <a:endParaRPr lang="zh-CN" altLang="en-US"/>
          </a:p>
        </p:txBody>
      </p:sp>
      <p:pic>
        <p:nvPicPr>
          <p:cNvPr id="11" name="图片 10" descr="C:/Users/Administrator/Desktop/QQ图片20241027111737.jpgQQ图片20241027111737"/>
          <p:cNvPicPr>
            <a:picLocks noChangeAspect="1"/>
          </p:cNvPicPr>
          <p:nvPr/>
        </p:nvPicPr>
        <p:blipFill>
          <a:blip r:embed="rId5"/>
          <a:srcRect l="15" r="15"/>
          <a:stretch>
            <a:fillRect/>
          </a:stretch>
        </p:blipFill>
        <p:spPr>
          <a:xfrm>
            <a:off x="6355715" y="4773295"/>
            <a:ext cx="2757805" cy="2068830"/>
          </a:xfrm>
          <a:prstGeom prst="rect">
            <a:avLst/>
          </a:prstGeom>
        </p:spPr>
      </p:pic>
      <p:pic>
        <p:nvPicPr>
          <p:cNvPr id="15" name="图片 14" descr="C:/Users/Administrator/Desktop/QQ图片20241027111850.jpgQQ图片20241027111850"/>
          <p:cNvPicPr>
            <a:picLocks noChangeAspect="1"/>
          </p:cNvPicPr>
          <p:nvPr/>
        </p:nvPicPr>
        <p:blipFill>
          <a:blip r:embed="rId6"/>
          <a:srcRect l="15" r="15"/>
          <a:stretch>
            <a:fillRect/>
          </a:stretch>
        </p:blipFill>
        <p:spPr>
          <a:xfrm>
            <a:off x="9183370" y="2560955"/>
            <a:ext cx="2757170" cy="2068830"/>
          </a:xfrm>
          <a:prstGeom prst="rect">
            <a:avLst/>
          </a:prstGeom>
        </p:spPr>
      </p:pic>
      <p:pic>
        <p:nvPicPr>
          <p:cNvPr id="18" name="图片 17" descr="C:/Users/Administrator/Desktop/ppt照片/QQ图片20241026163912.jpgQQ图片20241026163912"/>
          <p:cNvPicPr>
            <a:picLocks noChangeAspect="1"/>
          </p:cNvPicPr>
          <p:nvPr/>
        </p:nvPicPr>
        <p:blipFill>
          <a:blip r:embed="rId7"/>
          <a:srcRect l="14" r="14"/>
          <a:stretch>
            <a:fillRect/>
          </a:stretch>
        </p:blipFill>
        <p:spPr>
          <a:xfrm>
            <a:off x="3199130" y="1508760"/>
            <a:ext cx="3023235" cy="2268220"/>
          </a:xfrm>
          <a:prstGeom prst="rect">
            <a:avLst/>
          </a:prstGeom>
        </p:spPr>
      </p:pic>
      <p:pic>
        <p:nvPicPr>
          <p:cNvPr id="19" name="图片 18" descr="C:/Users/Administrator/Desktop/ppt照片/IMG_5265.JPGIMG_5265"/>
          <p:cNvPicPr>
            <a:picLocks noChangeAspect="1"/>
          </p:cNvPicPr>
          <p:nvPr/>
        </p:nvPicPr>
        <p:blipFill>
          <a:blip r:embed="rId8"/>
          <a:srcRect l="28" r="28"/>
          <a:stretch>
            <a:fillRect/>
          </a:stretch>
        </p:blipFill>
        <p:spPr>
          <a:xfrm>
            <a:off x="111760" y="1508760"/>
            <a:ext cx="3023870" cy="2268855"/>
          </a:xfrm>
          <a:prstGeom prst="rect">
            <a:avLst/>
          </a:prstGeom>
        </p:spPr>
      </p:pic>
      <p:pic>
        <p:nvPicPr>
          <p:cNvPr id="20" name="图片 19" descr="C:/Users/Administrator/Desktop/ppt照片/QQ图片20241026155421.jpgQQ图片20241026155421"/>
          <p:cNvPicPr>
            <a:picLocks noChangeAspect="1"/>
          </p:cNvPicPr>
          <p:nvPr/>
        </p:nvPicPr>
        <p:blipFill>
          <a:blip r:embed="rId9"/>
          <a:srcRect l="14" r="14"/>
          <a:stretch>
            <a:fillRect/>
          </a:stretch>
        </p:blipFill>
        <p:spPr>
          <a:xfrm>
            <a:off x="133985" y="4288155"/>
            <a:ext cx="2990215" cy="2243455"/>
          </a:xfrm>
          <a:prstGeom prst="rect">
            <a:avLst/>
          </a:prstGeom>
        </p:spPr>
      </p:pic>
      <p:pic>
        <p:nvPicPr>
          <p:cNvPr id="21" name="图片 20" descr="C:/Users/Administrator/Desktop/ppt照片/QQ图片20241027103429.jpgQQ图片20241027103429"/>
          <p:cNvPicPr>
            <a:picLocks noChangeAspect="1"/>
          </p:cNvPicPr>
          <p:nvPr/>
        </p:nvPicPr>
        <p:blipFill>
          <a:blip r:embed="rId10"/>
          <a:srcRect l="14" r="14"/>
          <a:stretch>
            <a:fillRect/>
          </a:stretch>
        </p:blipFill>
        <p:spPr>
          <a:xfrm>
            <a:off x="3199130" y="4274820"/>
            <a:ext cx="3030855" cy="22739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300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2.日常生活巧妙挖掘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134255" y="845820"/>
            <a:ext cx="3065145" cy="952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C:/Users/Administrator/Desktop/ppt照片/QQ图片20241008095504.jpgQQ图片20241008095504"/>
          <p:cNvPicPr>
            <a:picLocks noChangeAspect="1"/>
          </p:cNvPicPr>
          <p:nvPr/>
        </p:nvPicPr>
        <p:blipFill>
          <a:blip r:embed="rId1"/>
          <a:srcRect l="15" r="15"/>
          <a:stretch>
            <a:fillRect/>
          </a:stretch>
        </p:blipFill>
        <p:spPr>
          <a:xfrm>
            <a:off x="6382385" y="1508760"/>
            <a:ext cx="3228340" cy="2423160"/>
          </a:xfrm>
          <a:prstGeom prst="rect">
            <a:avLst/>
          </a:prstGeom>
        </p:spPr>
      </p:pic>
      <p:pic>
        <p:nvPicPr>
          <p:cNvPr id="2" name="图片 1" descr="C:/Users/Administrator/Desktop/ppt照片/QQ图片20241008095521.jpgQQ图片20241008095521"/>
          <p:cNvPicPr>
            <a:picLocks noChangeAspect="1"/>
          </p:cNvPicPr>
          <p:nvPr/>
        </p:nvPicPr>
        <p:blipFill>
          <a:blip r:embed="rId2"/>
          <a:srcRect l="31" r="31"/>
          <a:stretch>
            <a:fillRect/>
          </a:stretch>
        </p:blipFill>
        <p:spPr>
          <a:xfrm>
            <a:off x="8571230" y="4100830"/>
            <a:ext cx="3338195" cy="2505075"/>
          </a:xfrm>
          <a:prstGeom prst="rect">
            <a:avLst/>
          </a:prstGeom>
        </p:spPr>
      </p:pic>
      <p:cxnSp>
        <p:nvCxnSpPr>
          <p:cNvPr id="14" name="直接连接符 2"/>
          <p:cNvCxnSpPr/>
          <p:nvPr/>
        </p:nvCxnSpPr>
        <p:spPr>
          <a:xfrm>
            <a:off x="6286135" y="64135"/>
            <a:ext cx="10160" cy="679069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654300" y="998220"/>
            <a:ext cx="1139190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友好整理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571230" y="998220"/>
            <a:ext cx="1153160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分享交流</a:t>
            </a:r>
            <a:endParaRPr lang="zh-CN" altLang="en-US"/>
          </a:p>
        </p:txBody>
      </p:sp>
      <p:pic>
        <p:nvPicPr>
          <p:cNvPr id="18" name="图片 17" descr="C:/Users/Administrator/Desktop/MobileFile/IMG_5272.JPGIMG_5272"/>
          <p:cNvPicPr>
            <a:picLocks noChangeAspect="1"/>
          </p:cNvPicPr>
          <p:nvPr/>
        </p:nvPicPr>
        <p:blipFill>
          <a:blip r:embed="rId3"/>
          <a:srcRect l="28" r="28"/>
          <a:stretch>
            <a:fillRect/>
          </a:stretch>
        </p:blipFill>
        <p:spPr>
          <a:xfrm>
            <a:off x="3199130" y="1508760"/>
            <a:ext cx="3023235" cy="2268220"/>
          </a:xfrm>
          <a:prstGeom prst="rect">
            <a:avLst/>
          </a:prstGeom>
        </p:spPr>
      </p:pic>
      <p:pic>
        <p:nvPicPr>
          <p:cNvPr id="19" name="图片 18" descr="C:/Users/Administrator/Desktop/MobileFile/IMG_5271.JPGIMG_5271"/>
          <p:cNvPicPr>
            <a:picLocks noChangeAspect="1"/>
          </p:cNvPicPr>
          <p:nvPr/>
        </p:nvPicPr>
        <p:blipFill>
          <a:blip r:embed="rId4"/>
          <a:srcRect l="28" r="28"/>
          <a:stretch>
            <a:fillRect/>
          </a:stretch>
        </p:blipFill>
        <p:spPr>
          <a:xfrm>
            <a:off x="111760" y="1508760"/>
            <a:ext cx="3023870" cy="2268855"/>
          </a:xfrm>
          <a:prstGeom prst="rect">
            <a:avLst/>
          </a:prstGeom>
        </p:spPr>
      </p:pic>
      <p:pic>
        <p:nvPicPr>
          <p:cNvPr id="20" name="图片 19" descr="C:/Users/Administrator/Desktop/MobileFile/IMG_5927.JPGIMG_5927"/>
          <p:cNvPicPr>
            <a:picLocks noChangeAspect="1"/>
          </p:cNvPicPr>
          <p:nvPr/>
        </p:nvPicPr>
        <p:blipFill>
          <a:blip r:embed="rId5"/>
          <a:srcRect l="28" r="28"/>
          <a:stretch>
            <a:fillRect/>
          </a:stretch>
        </p:blipFill>
        <p:spPr>
          <a:xfrm>
            <a:off x="3230245" y="4231640"/>
            <a:ext cx="2990215" cy="2243455"/>
          </a:xfrm>
          <a:prstGeom prst="rect">
            <a:avLst/>
          </a:prstGeom>
        </p:spPr>
      </p:pic>
      <p:pic>
        <p:nvPicPr>
          <p:cNvPr id="3" name="图片 2" descr="C:/Users/Administrator/Desktop/MobileFile/IMG_6197(20241028-112507).JPGIMG_6197(20241028-112507)"/>
          <p:cNvPicPr>
            <a:picLocks noChangeAspect="1"/>
          </p:cNvPicPr>
          <p:nvPr/>
        </p:nvPicPr>
        <p:blipFill>
          <a:blip r:embed="rId6"/>
          <a:srcRect l="8109" r="8109"/>
          <a:stretch>
            <a:fillRect/>
          </a:stretch>
        </p:blipFill>
        <p:spPr>
          <a:xfrm>
            <a:off x="149225" y="4231640"/>
            <a:ext cx="2990215" cy="22434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176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3.户外活动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214900" y="855345"/>
            <a:ext cx="1924685" cy="1079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4" descr="QQ截图20241023153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180" y="1397635"/>
            <a:ext cx="11343640" cy="4126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文本框 53" descr="#clear#"/>
          <p:cNvSpPr txBox="1"/>
          <p:nvPr/>
        </p:nvSpPr>
        <p:spPr>
          <a:xfrm>
            <a:off x="5562343" y="531371"/>
            <a:ext cx="1123950" cy="57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1C73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dirty="0">
              <a:solidFill>
                <a:srgbClr val="1C73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29" name="直接连接符 54"/>
          <p:cNvCxnSpPr/>
          <p:nvPr/>
        </p:nvCxnSpPr>
        <p:spPr>
          <a:xfrm>
            <a:off x="5688248" y="1168177"/>
            <a:ext cx="910239" cy="0"/>
          </a:xfrm>
          <a:prstGeom prst="line">
            <a:avLst/>
          </a:prstGeom>
          <a:ln>
            <a:solidFill>
              <a:srgbClr val="1C7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0" name="文本框 55" descr="#clear#"/>
          <p:cNvSpPr txBox="1"/>
          <p:nvPr/>
        </p:nvSpPr>
        <p:spPr>
          <a:xfrm>
            <a:off x="5646269" y="1197999"/>
            <a:ext cx="1318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1C73B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200" dirty="0">
              <a:solidFill>
                <a:srgbClr val="1C73B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91" name="任意多边形 56"/>
          <p:cNvSpPr/>
          <p:nvPr>
            <p:custDataLst>
              <p:tags r:id="rId1"/>
            </p:custDataLst>
          </p:nvPr>
        </p:nvSpPr>
        <p:spPr>
          <a:xfrm>
            <a:off x="611505" y="1475105"/>
            <a:ext cx="2421890" cy="4504690"/>
          </a:xfrm>
          <a:custGeom>
            <a:avLst/>
            <a:gdLst>
              <a:gd name="connsiteX0" fmla="*/ 0 w 4164227"/>
              <a:gd name="connsiteY0" fmla="*/ 0 h 7214196"/>
              <a:gd name="connsiteX1" fmla="*/ 4164227 w 4164227"/>
              <a:gd name="connsiteY1" fmla="*/ 0 h 7214196"/>
              <a:gd name="connsiteX2" fmla="*/ 4164227 w 4164227"/>
              <a:gd name="connsiteY2" fmla="*/ 6148352 h 7214196"/>
              <a:gd name="connsiteX3" fmla="*/ 2082114 w 4164227"/>
              <a:gd name="connsiteY3" fmla="*/ 7214196 h 7214196"/>
              <a:gd name="connsiteX4" fmla="*/ 0 w 4164227"/>
              <a:gd name="connsiteY4" fmla="*/ 6148352 h 721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4227" h="7214196">
                <a:moveTo>
                  <a:pt x="0" y="0"/>
                </a:moveTo>
                <a:lnTo>
                  <a:pt x="4164227" y="0"/>
                </a:lnTo>
                <a:lnTo>
                  <a:pt x="4164227" y="6148352"/>
                </a:lnTo>
                <a:lnTo>
                  <a:pt x="2082114" y="7214196"/>
                </a:lnTo>
                <a:lnTo>
                  <a:pt x="0" y="6148352"/>
                </a:ln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592" name="任意多边形 57"/>
          <p:cNvSpPr/>
          <p:nvPr>
            <p:custDataLst>
              <p:tags r:id="rId2"/>
            </p:custDataLst>
          </p:nvPr>
        </p:nvSpPr>
        <p:spPr>
          <a:xfrm>
            <a:off x="3383915" y="1475105"/>
            <a:ext cx="2421890" cy="4504690"/>
          </a:xfrm>
          <a:custGeom>
            <a:avLst/>
            <a:gdLst>
              <a:gd name="connsiteX0" fmla="*/ 0 w 4164227"/>
              <a:gd name="connsiteY0" fmla="*/ 0 h 7214196"/>
              <a:gd name="connsiteX1" fmla="*/ 4164227 w 4164227"/>
              <a:gd name="connsiteY1" fmla="*/ 0 h 7214196"/>
              <a:gd name="connsiteX2" fmla="*/ 4164227 w 4164227"/>
              <a:gd name="connsiteY2" fmla="*/ 6148352 h 7214196"/>
              <a:gd name="connsiteX3" fmla="*/ 2082114 w 4164227"/>
              <a:gd name="connsiteY3" fmla="*/ 7214196 h 7214196"/>
              <a:gd name="connsiteX4" fmla="*/ 0 w 4164227"/>
              <a:gd name="connsiteY4" fmla="*/ 6148352 h 721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4227" h="7214196">
                <a:moveTo>
                  <a:pt x="0" y="0"/>
                </a:moveTo>
                <a:lnTo>
                  <a:pt x="4164227" y="0"/>
                </a:lnTo>
                <a:lnTo>
                  <a:pt x="4164227" y="6148352"/>
                </a:lnTo>
                <a:lnTo>
                  <a:pt x="2082114" y="7214196"/>
                </a:lnTo>
                <a:lnTo>
                  <a:pt x="0" y="6148352"/>
                </a:lnTo>
                <a:close/>
              </a:path>
            </a:pathLst>
          </a:cu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593" name="任意多边形 58"/>
          <p:cNvSpPr/>
          <p:nvPr>
            <p:custDataLst>
              <p:tags r:id="rId3"/>
            </p:custDataLst>
          </p:nvPr>
        </p:nvSpPr>
        <p:spPr>
          <a:xfrm>
            <a:off x="6155690" y="1475105"/>
            <a:ext cx="2421890" cy="4504690"/>
          </a:xfrm>
          <a:custGeom>
            <a:avLst/>
            <a:gdLst>
              <a:gd name="connsiteX0" fmla="*/ 0 w 4164227"/>
              <a:gd name="connsiteY0" fmla="*/ 0 h 7214196"/>
              <a:gd name="connsiteX1" fmla="*/ 4164227 w 4164227"/>
              <a:gd name="connsiteY1" fmla="*/ 0 h 7214196"/>
              <a:gd name="connsiteX2" fmla="*/ 4164227 w 4164227"/>
              <a:gd name="connsiteY2" fmla="*/ 6148352 h 7214196"/>
              <a:gd name="connsiteX3" fmla="*/ 2082114 w 4164227"/>
              <a:gd name="connsiteY3" fmla="*/ 7214196 h 7214196"/>
              <a:gd name="connsiteX4" fmla="*/ 0 w 4164227"/>
              <a:gd name="connsiteY4" fmla="*/ 6148352 h 721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4227" h="7214196">
                <a:moveTo>
                  <a:pt x="0" y="0"/>
                </a:moveTo>
                <a:lnTo>
                  <a:pt x="4164227" y="0"/>
                </a:lnTo>
                <a:lnTo>
                  <a:pt x="4164227" y="6148352"/>
                </a:lnTo>
                <a:lnTo>
                  <a:pt x="2082114" y="7214196"/>
                </a:lnTo>
                <a:lnTo>
                  <a:pt x="0" y="6148352"/>
                </a:ln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594" name="任意多边形 59"/>
          <p:cNvSpPr/>
          <p:nvPr>
            <p:custDataLst>
              <p:tags r:id="rId4"/>
            </p:custDataLst>
          </p:nvPr>
        </p:nvSpPr>
        <p:spPr>
          <a:xfrm>
            <a:off x="8928100" y="1475105"/>
            <a:ext cx="2421890" cy="4504690"/>
          </a:xfrm>
          <a:custGeom>
            <a:avLst/>
            <a:gdLst>
              <a:gd name="connsiteX0" fmla="*/ 0 w 4164227"/>
              <a:gd name="connsiteY0" fmla="*/ 0 h 7214196"/>
              <a:gd name="connsiteX1" fmla="*/ 4164227 w 4164227"/>
              <a:gd name="connsiteY1" fmla="*/ 0 h 7214196"/>
              <a:gd name="connsiteX2" fmla="*/ 4164227 w 4164227"/>
              <a:gd name="connsiteY2" fmla="*/ 6148352 h 7214196"/>
              <a:gd name="connsiteX3" fmla="*/ 2082114 w 4164227"/>
              <a:gd name="connsiteY3" fmla="*/ 7214196 h 7214196"/>
              <a:gd name="connsiteX4" fmla="*/ 0 w 4164227"/>
              <a:gd name="connsiteY4" fmla="*/ 6148352 h 721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4227" h="7214196">
                <a:moveTo>
                  <a:pt x="0" y="0"/>
                </a:moveTo>
                <a:lnTo>
                  <a:pt x="4164227" y="0"/>
                </a:lnTo>
                <a:lnTo>
                  <a:pt x="4164227" y="6148352"/>
                </a:lnTo>
                <a:lnTo>
                  <a:pt x="2082114" y="7214196"/>
                </a:lnTo>
                <a:lnTo>
                  <a:pt x="0" y="6148352"/>
                </a:lnTo>
                <a:close/>
              </a:path>
            </a:pathLst>
          </a:cu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595" name="文本框 60" descr="#clear#"/>
          <p:cNvSpPr txBox="1"/>
          <p:nvPr>
            <p:custDataLst>
              <p:tags r:id="rId5"/>
            </p:custDataLst>
          </p:nvPr>
        </p:nvSpPr>
        <p:spPr>
          <a:xfrm>
            <a:off x="934720" y="3753485"/>
            <a:ext cx="1837055" cy="1311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一、问题聚焦，探寻友好相处之径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96" name="Freeform 347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464274" y="2212436"/>
            <a:ext cx="716205" cy="956898"/>
          </a:xfrm>
          <a:custGeom>
            <a:avLst/>
            <a:gdLst>
              <a:gd name="T0" fmla="*/ 191 w 214"/>
              <a:gd name="T1" fmla="*/ 20 h 289"/>
              <a:gd name="T2" fmla="*/ 178 w 214"/>
              <a:gd name="T3" fmla="*/ 20 h 289"/>
              <a:gd name="T4" fmla="*/ 178 w 214"/>
              <a:gd name="T5" fmla="*/ 11 h 289"/>
              <a:gd name="T6" fmla="*/ 167 w 214"/>
              <a:gd name="T7" fmla="*/ 0 h 289"/>
              <a:gd name="T8" fmla="*/ 155 w 214"/>
              <a:gd name="T9" fmla="*/ 11 h 289"/>
              <a:gd name="T10" fmla="*/ 155 w 214"/>
              <a:gd name="T11" fmla="*/ 20 h 289"/>
              <a:gd name="T12" fmla="*/ 118 w 214"/>
              <a:gd name="T13" fmla="*/ 20 h 289"/>
              <a:gd name="T14" fmla="*/ 118 w 214"/>
              <a:gd name="T15" fmla="*/ 11 h 289"/>
              <a:gd name="T16" fmla="*/ 107 w 214"/>
              <a:gd name="T17" fmla="*/ 0 h 289"/>
              <a:gd name="T18" fmla="*/ 96 w 214"/>
              <a:gd name="T19" fmla="*/ 11 h 289"/>
              <a:gd name="T20" fmla="*/ 96 w 214"/>
              <a:gd name="T21" fmla="*/ 20 h 289"/>
              <a:gd name="T22" fmla="*/ 59 w 214"/>
              <a:gd name="T23" fmla="*/ 20 h 289"/>
              <a:gd name="T24" fmla="*/ 59 w 214"/>
              <a:gd name="T25" fmla="*/ 11 h 289"/>
              <a:gd name="T26" fmla="*/ 48 w 214"/>
              <a:gd name="T27" fmla="*/ 0 h 289"/>
              <a:gd name="T28" fmla="*/ 36 w 214"/>
              <a:gd name="T29" fmla="*/ 11 h 289"/>
              <a:gd name="T30" fmla="*/ 36 w 214"/>
              <a:gd name="T31" fmla="*/ 20 h 289"/>
              <a:gd name="T32" fmla="*/ 24 w 214"/>
              <a:gd name="T33" fmla="*/ 20 h 289"/>
              <a:gd name="T34" fmla="*/ 0 w 214"/>
              <a:gd name="T35" fmla="*/ 43 h 289"/>
              <a:gd name="T36" fmla="*/ 0 w 214"/>
              <a:gd name="T37" fmla="*/ 266 h 289"/>
              <a:gd name="T38" fmla="*/ 24 w 214"/>
              <a:gd name="T39" fmla="*/ 289 h 289"/>
              <a:gd name="T40" fmla="*/ 191 w 214"/>
              <a:gd name="T41" fmla="*/ 289 h 289"/>
              <a:gd name="T42" fmla="*/ 214 w 214"/>
              <a:gd name="T43" fmla="*/ 266 h 289"/>
              <a:gd name="T44" fmla="*/ 214 w 214"/>
              <a:gd name="T45" fmla="*/ 43 h 289"/>
              <a:gd name="T46" fmla="*/ 191 w 214"/>
              <a:gd name="T47" fmla="*/ 20 h 289"/>
              <a:gd name="T48" fmla="*/ 191 w 214"/>
              <a:gd name="T49" fmla="*/ 264 h 289"/>
              <a:gd name="T50" fmla="*/ 23 w 214"/>
              <a:gd name="T51" fmla="*/ 264 h 289"/>
              <a:gd name="T52" fmla="*/ 23 w 214"/>
              <a:gd name="T53" fmla="*/ 45 h 289"/>
              <a:gd name="T54" fmla="*/ 36 w 214"/>
              <a:gd name="T55" fmla="*/ 45 h 289"/>
              <a:gd name="T56" fmla="*/ 36 w 214"/>
              <a:gd name="T57" fmla="*/ 52 h 289"/>
              <a:gd name="T58" fmla="*/ 48 w 214"/>
              <a:gd name="T59" fmla="*/ 63 h 289"/>
              <a:gd name="T60" fmla="*/ 59 w 214"/>
              <a:gd name="T61" fmla="*/ 52 h 289"/>
              <a:gd name="T62" fmla="*/ 59 w 214"/>
              <a:gd name="T63" fmla="*/ 45 h 289"/>
              <a:gd name="T64" fmla="*/ 96 w 214"/>
              <a:gd name="T65" fmla="*/ 45 h 289"/>
              <a:gd name="T66" fmla="*/ 96 w 214"/>
              <a:gd name="T67" fmla="*/ 52 h 289"/>
              <a:gd name="T68" fmla="*/ 107 w 214"/>
              <a:gd name="T69" fmla="*/ 63 h 289"/>
              <a:gd name="T70" fmla="*/ 118 w 214"/>
              <a:gd name="T71" fmla="*/ 52 h 289"/>
              <a:gd name="T72" fmla="*/ 118 w 214"/>
              <a:gd name="T73" fmla="*/ 45 h 289"/>
              <a:gd name="T74" fmla="*/ 155 w 214"/>
              <a:gd name="T75" fmla="*/ 45 h 289"/>
              <a:gd name="T76" fmla="*/ 155 w 214"/>
              <a:gd name="T77" fmla="*/ 52 h 289"/>
              <a:gd name="T78" fmla="*/ 167 w 214"/>
              <a:gd name="T79" fmla="*/ 63 h 289"/>
              <a:gd name="T80" fmla="*/ 178 w 214"/>
              <a:gd name="T81" fmla="*/ 52 h 289"/>
              <a:gd name="T82" fmla="*/ 178 w 214"/>
              <a:gd name="T83" fmla="*/ 45 h 289"/>
              <a:gd name="T84" fmla="*/ 191 w 214"/>
              <a:gd name="T85" fmla="*/ 45 h 289"/>
              <a:gd name="T86" fmla="*/ 191 w 214"/>
              <a:gd name="T87" fmla="*/ 264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4" h="289">
                <a:moveTo>
                  <a:pt x="191" y="20"/>
                </a:moveTo>
                <a:cubicBezTo>
                  <a:pt x="178" y="20"/>
                  <a:pt x="178" y="20"/>
                  <a:pt x="178" y="20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78" y="5"/>
                  <a:pt x="173" y="0"/>
                  <a:pt x="167" y="0"/>
                </a:cubicBezTo>
                <a:cubicBezTo>
                  <a:pt x="160" y="0"/>
                  <a:pt x="155" y="5"/>
                  <a:pt x="155" y="11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5"/>
                  <a:pt x="113" y="0"/>
                  <a:pt x="107" y="0"/>
                </a:cubicBezTo>
                <a:cubicBezTo>
                  <a:pt x="101" y="0"/>
                  <a:pt x="96" y="5"/>
                  <a:pt x="96" y="11"/>
                </a:cubicBezTo>
                <a:cubicBezTo>
                  <a:pt x="96" y="20"/>
                  <a:pt x="96" y="20"/>
                  <a:pt x="96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5"/>
                  <a:pt x="54" y="0"/>
                  <a:pt x="48" y="0"/>
                </a:cubicBezTo>
                <a:cubicBezTo>
                  <a:pt x="41" y="0"/>
                  <a:pt x="36" y="5"/>
                  <a:pt x="36" y="11"/>
                </a:cubicBezTo>
                <a:cubicBezTo>
                  <a:pt x="36" y="20"/>
                  <a:pt x="36" y="20"/>
                  <a:pt x="36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11" y="20"/>
                  <a:pt x="0" y="30"/>
                  <a:pt x="0" y="43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78"/>
                  <a:pt x="11" y="289"/>
                  <a:pt x="24" y="289"/>
                </a:cubicBezTo>
                <a:cubicBezTo>
                  <a:pt x="191" y="289"/>
                  <a:pt x="191" y="289"/>
                  <a:pt x="191" y="289"/>
                </a:cubicBezTo>
                <a:cubicBezTo>
                  <a:pt x="204" y="289"/>
                  <a:pt x="214" y="278"/>
                  <a:pt x="214" y="266"/>
                </a:cubicBezTo>
                <a:cubicBezTo>
                  <a:pt x="214" y="43"/>
                  <a:pt x="214" y="43"/>
                  <a:pt x="214" y="43"/>
                </a:cubicBezTo>
                <a:cubicBezTo>
                  <a:pt x="214" y="30"/>
                  <a:pt x="204" y="20"/>
                  <a:pt x="191" y="20"/>
                </a:cubicBezTo>
                <a:close/>
                <a:moveTo>
                  <a:pt x="191" y="264"/>
                </a:moveTo>
                <a:cubicBezTo>
                  <a:pt x="23" y="264"/>
                  <a:pt x="23" y="264"/>
                  <a:pt x="23" y="264"/>
                </a:cubicBezTo>
                <a:cubicBezTo>
                  <a:pt x="23" y="45"/>
                  <a:pt x="23" y="45"/>
                  <a:pt x="23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8"/>
                  <a:pt x="41" y="63"/>
                  <a:pt x="48" y="63"/>
                </a:cubicBezTo>
                <a:cubicBezTo>
                  <a:pt x="54" y="63"/>
                  <a:pt x="59" y="58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58"/>
                  <a:pt x="101" y="63"/>
                  <a:pt x="107" y="63"/>
                </a:cubicBezTo>
                <a:cubicBezTo>
                  <a:pt x="113" y="63"/>
                  <a:pt x="118" y="58"/>
                  <a:pt x="118" y="52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55" y="45"/>
                  <a:pt x="155" y="45"/>
                  <a:pt x="155" y="45"/>
                </a:cubicBezTo>
                <a:cubicBezTo>
                  <a:pt x="155" y="52"/>
                  <a:pt x="155" y="52"/>
                  <a:pt x="155" y="52"/>
                </a:cubicBezTo>
                <a:cubicBezTo>
                  <a:pt x="155" y="58"/>
                  <a:pt x="160" y="63"/>
                  <a:pt x="167" y="63"/>
                </a:cubicBezTo>
                <a:cubicBezTo>
                  <a:pt x="173" y="63"/>
                  <a:pt x="178" y="58"/>
                  <a:pt x="178" y="52"/>
                </a:cubicBezTo>
                <a:cubicBezTo>
                  <a:pt x="178" y="45"/>
                  <a:pt x="178" y="45"/>
                  <a:pt x="178" y="45"/>
                </a:cubicBezTo>
                <a:cubicBezTo>
                  <a:pt x="191" y="45"/>
                  <a:pt x="191" y="45"/>
                  <a:pt x="191" y="45"/>
                </a:cubicBezTo>
                <a:lnTo>
                  <a:pt x="191" y="2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597" name="Rectangle 34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22780" y="2517703"/>
            <a:ext cx="399196" cy="5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598" name="Rectangle 34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25955" y="2652089"/>
            <a:ext cx="399196" cy="5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599" name="Rectangle 35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22780" y="2787748"/>
            <a:ext cx="399196" cy="5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600" name="Rectangle 35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22780" y="2922768"/>
            <a:ext cx="399196" cy="58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601" name="文本框 67" descr="#clear#"/>
          <p:cNvSpPr txBox="1"/>
          <p:nvPr>
            <p:custDataLst>
              <p:tags r:id="rId11"/>
            </p:custDataLst>
          </p:nvPr>
        </p:nvSpPr>
        <p:spPr>
          <a:xfrm>
            <a:off x="3625215" y="3763010"/>
            <a:ext cx="1939290" cy="130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二、理论支撑，明确友好相处方向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02" name="文本框 68" descr="#clear#"/>
          <p:cNvSpPr txBox="1"/>
          <p:nvPr>
            <p:custDataLst>
              <p:tags r:id="rId12"/>
            </p:custDataLst>
          </p:nvPr>
        </p:nvSpPr>
        <p:spPr>
          <a:xfrm>
            <a:off x="6417945" y="3751580"/>
            <a:ext cx="1860550" cy="1250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三、多策并举，筑牢友好相处基石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03" name="文本框 69" descr="#clear#"/>
          <p:cNvSpPr txBox="1"/>
          <p:nvPr>
            <p:custDataLst>
              <p:tags r:id="rId13"/>
            </p:custDataLst>
          </p:nvPr>
        </p:nvSpPr>
        <p:spPr>
          <a:xfrm>
            <a:off x="9238615" y="3763010"/>
            <a:ext cx="1779905" cy="130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四、家园共育，助推友好相处之舟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04" name="Freeform 113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4336809" y="2212436"/>
            <a:ext cx="614921" cy="925198"/>
          </a:xfrm>
          <a:custGeom>
            <a:avLst/>
            <a:gdLst>
              <a:gd name="T0" fmla="*/ 174 w 192"/>
              <a:gd name="T1" fmla="*/ 107 h 289"/>
              <a:gd name="T2" fmla="*/ 187 w 192"/>
              <a:gd name="T3" fmla="*/ 75 h 289"/>
              <a:gd name="T4" fmla="*/ 165 w 192"/>
              <a:gd name="T5" fmla="*/ 23 h 289"/>
              <a:gd name="T6" fmla="*/ 104 w 192"/>
              <a:gd name="T7" fmla="*/ 0 h 289"/>
              <a:gd name="T8" fmla="*/ 25 w 192"/>
              <a:gd name="T9" fmla="*/ 61 h 289"/>
              <a:gd name="T10" fmla="*/ 36 w 192"/>
              <a:gd name="T11" fmla="*/ 100 h 289"/>
              <a:gd name="T12" fmla="*/ 34 w 192"/>
              <a:gd name="T13" fmla="*/ 164 h 289"/>
              <a:gd name="T14" fmla="*/ 36 w 192"/>
              <a:gd name="T15" fmla="*/ 201 h 289"/>
              <a:gd name="T16" fmla="*/ 14 w 192"/>
              <a:gd name="T17" fmla="*/ 210 h 289"/>
              <a:gd name="T18" fmla="*/ 0 w 192"/>
              <a:gd name="T19" fmla="*/ 241 h 289"/>
              <a:gd name="T20" fmla="*/ 11 w 192"/>
              <a:gd name="T21" fmla="*/ 270 h 289"/>
              <a:gd name="T22" fmla="*/ 11 w 192"/>
              <a:gd name="T23" fmla="*/ 270 h 289"/>
              <a:gd name="T24" fmla="*/ 66 w 192"/>
              <a:gd name="T25" fmla="*/ 203 h 289"/>
              <a:gd name="T26" fmla="*/ 64 w 192"/>
              <a:gd name="T27" fmla="*/ 196 h 289"/>
              <a:gd name="T28" fmla="*/ 55 w 192"/>
              <a:gd name="T29" fmla="*/ 180 h 289"/>
              <a:gd name="T30" fmla="*/ 55 w 192"/>
              <a:gd name="T31" fmla="*/ 91 h 289"/>
              <a:gd name="T32" fmla="*/ 55 w 192"/>
              <a:gd name="T33" fmla="*/ 86 h 289"/>
              <a:gd name="T34" fmla="*/ 45 w 192"/>
              <a:gd name="T35" fmla="*/ 66 h 289"/>
              <a:gd name="T36" fmla="*/ 63 w 192"/>
              <a:gd name="T37" fmla="*/ 33 h 289"/>
              <a:gd name="T38" fmla="*/ 104 w 192"/>
              <a:gd name="T39" fmla="*/ 20 h 289"/>
              <a:gd name="T40" fmla="*/ 152 w 192"/>
              <a:gd name="T41" fmla="*/ 37 h 289"/>
              <a:gd name="T42" fmla="*/ 168 w 192"/>
              <a:gd name="T43" fmla="*/ 73 h 289"/>
              <a:gd name="T44" fmla="*/ 158 w 192"/>
              <a:gd name="T45" fmla="*/ 95 h 289"/>
              <a:gd name="T46" fmla="*/ 143 w 192"/>
              <a:gd name="T47" fmla="*/ 91 h 289"/>
              <a:gd name="T48" fmla="*/ 150 w 192"/>
              <a:gd name="T49" fmla="*/ 103 h 289"/>
              <a:gd name="T50" fmla="*/ 134 w 192"/>
              <a:gd name="T51" fmla="*/ 101 h 289"/>
              <a:gd name="T52" fmla="*/ 64 w 192"/>
              <a:gd name="T53" fmla="*/ 101 h 289"/>
              <a:gd name="T54" fmla="*/ 77 w 192"/>
              <a:gd name="T55" fmla="*/ 180 h 289"/>
              <a:gd name="T56" fmla="*/ 94 w 192"/>
              <a:gd name="T57" fmla="*/ 213 h 289"/>
              <a:gd name="T58" fmla="*/ 77 w 192"/>
              <a:gd name="T59" fmla="*/ 230 h 289"/>
              <a:gd name="T60" fmla="*/ 77 w 192"/>
              <a:gd name="T61" fmla="*/ 264 h 289"/>
              <a:gd name="T62" fmla="*/ 99 w 192"/>
              <a:gd name="T63" fmla="*/ 287 h 289"/>
              <a:gd name="T64" fmla="*/ 99 w 192"/>
              <a:gd name="T65" fmla="*/ 287 h 289"/>
              <a:gd name="T66" fmla="*/ 121 w 192"/>
              <a:gd name="T67" fmla="*/ 180 h 289"/>
              <a:gd name="T68" fmla="*/ 148 w 192"/>
              <a:gd name="T69" fmla="*/ 127 h 289"/>
              <a:gd name="T70" fmla="*/ 162 w 192"/>
              <a:gd name="T71" fmla="*/ 136 h 289"/>
              <a:gd name="T72" fmla="*/ 134 w 192"/>
              <a:gd name="T73" fmla="*/ 188 h 289"/>
              <a:gd name="T74" fmla="*/ 141 w 192"/>
              <a:gd name="T75" fmla="*/ 271 h 289"/>
              <a:gd name="T76" fmla="*/ 167 w 192"/>
              <a:gd name="T77" fmla="*/ 289 h 289"/>
              <a:gd name="T78" fmla="*/ 184 w 192"/>
              <a:gd name="T79" fmla="*/ 263 h 289"/>
              <a:gd name="T80" fmla="*/ 164 w 192"/>
              <a:gd name="T81" fmla="*/ 249 h 289"/>
              <a:gd name="T82" fmla="*/ 178 w 192"/>
              <a:gd name="T83" fmla="*/ 229 h 289"/>
              <a:gd name="T84" fmla="*/ 171 w 192"/>
              <a:gd name="T85" fmla="*/ 196 h 289"/>
              <a:gd name="T86" fmla="*/ 179 w 192"/>
              <a:gd name="T87" fmla="*/ 169 h 289"/>
              <a:gd name="T88" fmla="*/ 99 w 192"/>
              <a:gd name="T89" fmla="*/ 138 h 289"/>
              <a:gd name="T90" fmla="*/ 87 w 192"/>
              <a:gd name="T91" fmla="*/ 109 h 289"/>
              <a:gd name="T92" fmla="*/ 111 w 192"/>
              <a:gd name="T93" fmla="*/ 10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605" name="Freeform 174"/>
          <p:cNvSpPr/>
          <p:nvPr>
            <p:custDataLst>
              <p:tags r:id="rId15"/>
            </p:custDataLst>
          </p:nvPr>
        </p:nvSpPr>
        <p:spPr bwMode="auto">
          <a:xfrm>
            <a:off x="7012390" y="2666172"/>
            <a:ext cx="143876" cy="458267"/>
          </a:xfrm>
          <a:custGeom>
            <a:avLst/>
            <a:gdLst>
              <a:gd name="T0" fmla="*/ 38 w 47"/>
              <a:gd name="T1" fmla="*/ 36 h 151"/>
              <a:gd name="T2" fmla="*/ 46 w 47"/>
              <a:gd name="T3" fmla="*/ 0 h 151"/>
              <a:gd name="T4" fmla="*/ 17 w 47"/>
              <a:gd name="T5" fmla="*/ 0 h 151"/>
              <a:gd name="T6" fmla="*/ 0 w 47"/>
              <a:gd name="T7" fmla="*/ 53 h 151"/>
              <a:gd name="T8" fmla="*/ 0 w 47"/>
              <a:gd name="T9" fmla="*/ 98 h 151"/>
              <a:gd name="T10" fmla="*/ 17 w 47"/>
              <a:gd name="T11" fmla="*/ 151 h 151"/>
              <a:gd name="T12" fmla="*/ 47 w 47"/>
              <a:gd name="T13" fmla="*/ 151 h 151"/>
              <a:gd name="T14" fmla="*/ 38 w 47"/>
              <a:gd name="T15" fmla="*/ 114 h 151"/>
              <a:gd name="T16" fmla="*/ 38 w 47"/>
              <a:gd name="T17" fmla="*/ 3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38" y="36"/>
                </a:moveTo>
                <a:cubicBezTo>
                  <a:pt x="38" y="27"/>
                  <a:pt x="41" y="13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39"/>
                  <a:pt x="0" y="53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2"/>
                  <a:pt x="8" y="151"/>
                  <a:pt x="17" y="1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41" y="137"/>
                  <a:pt x="38" y="123"/>
                  <a:pt x="38" y="114"/>
                </a:cubicBezTo>
                <a:lnTo>
                  <a:pt x="38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sp>
        <p:nvSpPr>
          <p:cNvPr id="1048606" name="Freeform 175"/>
          <p:cNvSpPr/>
          <p:nvPr>
            <p:custDataLst>
              <p:tags r:id="rId16"/>
            </p:custDataLst>
          </p:nvPr>
        </p:nvSpPr>
        <p:spPr bwMode="auto">
          <a:xfrm>
            <a:off x="7177579" y="2325135"/>
            <a:ext cx="543529" cy="873907"/>
          </a:xfrm>
          <a:custGeom>
            <a:avLst/>
            <a:gdLst>
              <a:gd name="T0" fmla="*/ 17 w 180"/>
              <a:gd name="T1" fmla="*/ 100 h 289"/>
              <a:gd name="T2" fmla="*/ 0 w 180"/>
              <a:gd name="T3" fmla="*/ 149 h 289"/>
              <a:gd name="T4" fmla="*/ 0 w 180"/>
              <a:gd name="T5" fmla="*/ 227 h 289"/>
              <a:gd name="T6" fmla="*/ 36 w 180"/>
              <a:gd name="T7" fmla="*/ 289 h 289"/>
              <a:gd name="T8" fmla="*/ 131 w 180"/>
              <a:gd name="T9" fmla="*/ 289 h 289"/>
              <a:gd name="T10" fmla="*/ 166 w 180"/>
              <a:gd name="T11" fmla="*/ 255 h 289"/>
              <a:gd name="T12" fmla="*/ 167 w 180"/>
              <a:gd name="T13" fmla="*/ 253 h 289"/>
              <a:gd name="T14" fmla="*/ 94 w 180"/>
              <a:gd name="T15" fmla="*/ 253 h 289"/>
              <a:gd name="T16" fmla="*/ 82 w 180"/>
              <a:gd name="T17" fmla="*/ 241 h 289"/>
              <a:gd name="T18" fmla="*/ 94 w 180"/>
              <a:gd name="T19" fmla="*/ 230 h 289"/>
              <a:gd name="T20" fmla="*/ 169 w 180"/>
              <a:gd name="T21" fmla="*/ 230 h 289"/>
              <a:gd name="T22" fmla="*/ 172 w 180"/>
              <a:gd name="T23" fmla="*/ 199 h 289"/>
              <a:gd name="T24" fmla="*/ 94 w 180"/>
              <a:gd name="T25" fmla="*/ 199 h 289"/>
              <a:gd name="T26" fmla="*/ 82 w 180"/>
              <a:gd name="T27" fmla="*/ 188 h 289"/>
              <a:gd name="T28" fmla="*/ 94 w 180"/>
              <a:gd name="T29" fmla="*/ 177 h 289"/>
              <a:gd name="T30" fmla="*/ 175 w 180"/>
              <a:gd name="T31" fmla="*/ 177 h 289"/>
              <a:gd name="T32" fmla="*/ 178 w 180"/>
              <a:gd name="T33" fmla="*/ 146 h 289"/>
              <a:gd name="T34" fmla="*/ 94 w 180"/>
              <a:gd name="T35" fmla="*/ 146 h 289"/>
              <a:gd name="T36" fmla="*/ 82 w 180"/>
              <a:gd name="T37" fmla="*/ 135 h 289"/>
              <a:gd name="T38" fmla="*/ 94 w 180"/>
              <a:gd name="T39" fmla="*/ 124 h 289"/>
              <a:gd name="T40" fmla="*/ 180 w 180"/>
              <a:gd name="T41" fmla="*/ 124 h 289"/>
              <a:gd name="T42" fmla="*/ 180 w 180"/>
              <a:gd name="T43" fmla="*/ 121 h 289"/>
              <a:gd name="T44" fmla="*/ 145 w 180"/>
              <a:gd name="T45" fmla="*/ 87 h 289"/>
              <a:gd name="T46" fmla="*/ 82 w 180"/>
              <a:gd name="T47" fmla="*/ 87 h 289"/>
              <a:gd name="T48" fmla="*/ 84 w 180"/>
              <a:gd name="T49" fmla="*/ 71 h 289"/>
              <a:gd name="T50" fmla="*/ 90 w 180"/>
              <a:gd name="T51" fmla="*/ 38 h 289"/>
              <a:gd name="T52" fmla="*/ 64 w 180"/>
              <a:gd name="T53" fmla="*/ 2 h 289"/>
              <a:gd name="T54" fmla="*/ 29 w 180"/>
              <a:gd name="T55" fmla="*/ 28 h 289"/>
              <a:gd name="T56" fmla="*/ 21 w 180"/>
              <a:gd name="T57" fmla="*/ 74 h 289"/>
              <a:gd name="T58" fmla="*/ 17 w 180"/>
              <a:gd name="T59" fmla="*/ 10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7" y="100"/>
                </a:moveTo>
                <a:cubicBezTo>
                  <a:pt x="7" y="114"/>
                  <a:pt x="0" y="137"/>
                  <a:pt x="0" y="149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46"/>
                  <a:pt x="16" y="289"/>
                  <a:pt x="36" y="289"/>
                </a:cubicBezTo>
                <a:cubicBezTo>
                  <a:pt x="131" y="289"/>
                  <a:pt x="131" y="289"/>
                  <a:pt x="131" y="289"/>
                </a:cubicBezTo>
                <a:cubicBezTo>
                  <a:pt x="150" y="289"/>
                  <a:pt x="166" y="274"/>
                  <a:pt x="166" y="255"/>
                </a:cubicBezTo>
                <a:cubicBezTo>
                  <a:pt x="167" y="253"/>
                  <a:pt x="167" y="253"/>
                  <a:pt x="167" y="253"/>
                </a:cubicBezTo>
                <a:cubicBezTo>
                  <a:pt x="94" y="253"/>
                  <a:pt x="94" y="253"/>
                  <a:pt x="94" y="253"/>
                </a:cubicBezTo>
                <a:cubicBezTo>
                  <a:pt x="87" y="253"/>
                  <a:pt x="82" y="248"/>
                  <a:pt x="82" y="241"/>
                </a:cubicBezTo>
                <a:cubicBezTo>
                  <a:pt x="82" y="235"/>
                  <a:pt x="87" y="230"/>
                  <a:pt x="94" y="230"/>
                </a:cubicBezTo>
                <a:cubicBezTo>
                  <a:pt x="169" y="230"/>
                  <a:pt x="169" y="230"/>
                  <a:pt x="169" y="230"/>
                </a:cubicBezTo>
                <a:cubicBezTo>
                  <a:pt x="172" y="199"/>
                  <a:pt x="172" y="199"/>
                  <a:pt x="172" y="199"/>
                </a:cubicBezTo>
                <a:cubicBezTo>
                  <a:pt x="94" y="199"/>
                  <a:pt x="94" y="199"/>
                  <a:pt x="94" y="199"/>
                </a:cubicBezTo>
                <a:cubicBezTo>
                  <a:pt x="87" y="199"/>
                  <a:pt x="82" y="194"/>
                  <a:pt x="82" y="188"/>
                </a:cubicBezTo>
                <a:cubicBezTo>
                  <a:pt x="82" y="182"/>
                  <a:pt x="87" y="177"/>
                  <a:pt x="94" y="177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8" y="146"/>
                  <a:pt x="178" y="146"/>
                  <a:pt x="178" y="146"/>
                </a:cubicBezTo>
                <a:cubicBezTo>
                  <a:pt x="94" y="146"/>
                  <a:pt x="94" y="146"/>
                  <a:pt x="94" y="146"/>
                </a:cubicBezTo>
                <a:cubicBezTo>
                  <a:pt x="87" y="146"/>
                  <a:pt x="82" y="141"/>
                  <a:pt x="82" y="135"/>
                </a:cubicBezTo>
                <a:cubicBezTo>
                  <a:pt x="82" y="129"/>
                  <a:pt x="87" y="124"/>
                  <a:pt x="94" y="124"/>
                </a:cubicBezTo>
                <a:cubicBezTo>
                  <a:pt x="180" y="124"/>
                  <a:pt x="180" y="124"/>
                  <a:pt x="180" y="124"/>
                </a:cubicBezTo>
                <a:cubicBezTo>
                  <a:pt x="180" y="121"/>
                  <a:pt x="180" y="121"/>
                  <a:pt x="180" y="121"/>
                </a:cubicBezTo>
                <a:cubicBezTo>
                  <a:pt x="180" y="102"/>
                  <a:pt x="164" y="87"/>
                  <a:pt x="145" y="87"/>
                </a:cubicBezTo>
                <a:cubicBezTo>
                  <a:pt x="82" y="87"/>
                  <a:pt x="82" y="87"/>
                  <a:pt x="82" y="87"/>
                </a:cubicBezTo>
                <a:cubicBezTo>
                  <a:pt x="84" y="71"/>
                  <a:pt x="84" y="71"/>
                  <a:pt x="84" y="71"/>
                </a:cubicBezTo>
                <a:cubicBezTo>
                  <a:pt x="90" y="38"/>
                  <a:pt x="90" y="38"/>
                  <a:pt x="90" y="38"/>
                </a:cubicBezTo>
                <a:cubicBezTo>
                  <a:pt x="92" y="21"/>
                  <a:pt x="81" y="5"/>
                  <a:pt x="64" y="2"/>
                </a:cubicBezTo>
                <a:cubicBezTo>
                  <a:pt x="47" y="0"/>
                  <a:pt x="32" y="11"/>
                  <a:pt x="29" y="28"/>
                </a:cubicBezTo>
                <a:cubicBezTo>
                  <a:pt x="21" y="74"/>
                  <a:pt x="21" y="74"/>
                  <a:pt x="21" y="74"/>
                </a:cubicBezTo>
                <a:lnTo>
                  <a:pt x="17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>
              <a:solidFill>
                <a:prstClr val="black"/>
              </a:solidFill>
            </a:endParaRPr>
          </a:p>
        </p:txBody>
      </p:sp>
      <p:cxnSp>
        <p:nvCxnSpPr>
          <p:cNvPr id="3145730" name="直接连接符 82"/>
          <p:cNvCxnSpPr/>
          <p:nvPr>
            <p:custDataLst>
              <p:tags r:id="rId17"/>
            </p:custDataLst>
          </p:nvPr>
        </p:nvCxnSpPr>
        <p:spPr>
          <a:xfrm>
            <a:off x="1248389" y="3428726"/>
            <a:ext cx="13074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83"/>
          <p:cNvCxnSpPr/>
          <p:nvPr>
            <p:custDataLst>
              <p:tags r:id="rId18"/>
            </p:custDataLst>
          </p:nvPr>
        </p:nvCxnSpPr>
        <p:spPr>
          <a:xfrm>
            <a:off x="4000857" y="3428726"/>
            <a:ext cx="13074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84"/>
          <p:cNvCxnSpPr/>
          <p:nvPr>
            <p:custDataLst>
              <p:tags r:id="rId19"/>
            </p:custDataLst>
          </p:nvPr>
        </p:nvCxnSpPr>
        <p:spPr>
          <a:xfrm>
            <a:off x="6718043" y="3428726"/>
            <a:ext cx="14290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直接连接符 85"/>
          <p:cNvCxnSpPr/>
          <p:nvPr>
            <p:custDataLst>
              <p:tags r:id="rId20"/>
            </p:custDataLst>
          </p:nvPr>
        </p:nvCxnSpPr>
        <p:spPr>
          <a:xfrm>
            <a:off x="9446843" y="3428726"/>
            <a:ext cx="14290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07" name="出自【趣你的PPT】(微信:qunideppt)：最优质的PPT资源库"/>
          <p:cNvSpPr/>
          <p:nvPr>
            <p:custDataLst>
              <p:tags r:id="rId21"/>
            </p:custDataLst>
          </p:nvPr>
        </p:nvSpPr>
        <p:spPr bwMode="auto">
          <a:xfrm>
            <a:off x="9988829" y="2438662"/>
            <a:ext cx="548412" cy="460273"/>
          </a:xfrm>
          <a:custGeom>
            <a:avLst/>
            <a:gdLst>
              <a:gd name="T0" fmla="*/ 134 w 196"/>
              <a:gd name="T1" fmla="*/ 102 h 167"/>
              <a:gd name="T2" fmla="*/ 196 w 196"/>
              <a:gd name="T3" fmla="*/ 34 h 167"/>
              <a:gd name="T4" fmla="*/ 76 w 196"/>
              <a:gd name="T5" fmla="*/ 22 h 167"/>
              <a:gd name="T6" fmla="*/ 0 w 196"/>
              <a:gd name="T7" fmla="*/ 2 h 167"/>
              <a:gd name="T8" fmla="*/ 0 w 196"/>
              <a:gd name="T9" fmla="*/ 137 h 167"/>
              <a:gd name="T10" fmla="*/ 39 w 196"/>
              <a:gd name="T11" fmla="*/ 135 h 167"/>
              <a:gd name="T12" fmla="*/ 191 w 196"/>
              <a:gd name="T13" fmla="*/ 160 h 167"/>
              <a:gd name="T14" fmla="*/ 134 w 196"/>
              <a:gd name="T15" fmla="*/ 102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" h="167">
                <a:moveTo>
                  <a:pt x="134" y="102"/>
                </a:moveTo>
                <a:cubicBezTo>
                  <a:pt x="134" y="87"/>
                  <a:pt x="196" y="34"/>
                  <a:pt x="196" y="34"/>
                </a:cubicBezTo>
                <a:cubicBezTo>
                  <a:pt x="164" y="48"/>
                  <a:pt x="117" y="44"/>
                  <a:pt x="76" y="22"/>
                </a:cubicBezTo>
                <a:cubicBezTo>
                  <a:pt x="35" y="0"/>
                  <a:pt x="0" y="2"/>
                  <a:pt x="0" y="2"/>
                </a:cubicBezTo>
                <a:cubicBezTo>
                  <a:pt x="0" y="137"/>
                  <a:pt x="0" y="137"/>
                  <a:pt x="0" y="137"/>
                </a:cubicBezTo>
                <a:cubicBezTo>
                  <a:pt x="2" y="136"/>
                  <a:pt x="11" y="133"/>
                  <a:pt x="39" y="135"/>
                </a:cubicBezTo>
                <a:cubicBezTo>
                  <a:pt x="73" y="139"/>
                  <a:pt x="160" y="167"/>
                  <a:pt x="191" y="160"/>
                </a:cubicBezTo>
                <a:cubicBezTo>
                  <a:pt x="191" y="160"/>
                  <a:pt x="134" y="112"/>
                  <a:pt x="134" y="1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/>
          </a:p>
        </p:txBody>
      </p:sp>
      <p:sp>
        <p:nvSpPr>
          <p:cNvPr id="1048608" name="出自【趣你的PPT】(微信:qunideppt)：最优质的PPT资源库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856624" y="2443557"/>
            <a:ext cx="68552" cy="79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14924" tIns="57462" rIns="114924" bIns="57462" numCol="1" anchor="t" anchorCtr="0" compatLnSpc="1"/>
          <a:lstStyle/>
          <a:p>
            <a:endParaRPr lang="zh-CN" altLang="en-US" sz="1255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106045"/>
            <a:ext cx="176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3.户外活动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 flipV="1">
            <a:off x="214900" y="566420"/>
            <a:ext cx="1924685" cy="1079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3985" y="708660"/>
          <a:ext cx="11936095" cy="5963920"/>
        </p:xfrm>
        <a:graphic>
          <a:graphicData uri="http://schemas.openxmlformats.org/drawingml/2006/table">
            <a:tbl>
              <a:tblPr/>
              <a:tblGrid>
                <a:gridCol w="1827530"/>
                <a:gridCol w="2562225"/>
                <a:gridCol w="7546340"/>
              </a:tblGrid>
              <a:tr h="4978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户外体锻中幼儿友好相处益处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可能出现的问题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0350">
                <a:tc rowSpan="11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1. 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提升沟通能力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2. 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培养合作意识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3. 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增强共情能力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4. 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提高问题解决能力</a:t>
                      </a:r>
                      <a:endParaRPr 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体育游戏类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8041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问题：争强好胜，不遵守规则、与同伴争吵的情况。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解决策略：游戏前强调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的重要性，游戏中及时提醒。游戏结束后，讨论遵守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规则的重要性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以及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不遵守规则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带来的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不良后果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8168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问题：运动能力差异较大，感到挫败或被忽视。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解决策略：根据运动能力进行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分组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，能力相近的幼儿一起游戏，增加他们的参与感和成就感。鼓励能力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较强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的幼儿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帮助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能力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较弱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的幼儿，培养互助精神。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971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建构游戏类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2070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问题：建构过程中争抢材料而发生冲突。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解决策略：提供足够的材料，或者引导分享和轮流使用材料。游戏前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讨论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如何合理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分配材料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，避免争抢。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2070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问题：建构过程缺乏合作，各自为政。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解决策略：提出一些需要合作才能完成的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建构任务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，引导幼儿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分工合作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035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角色扮演类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2006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问题：对角色分配产生争议。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解决策略：引导通过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协商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轮流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等分配角色。提供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更多的角色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选择，鼓励幼儿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尝试不同的角色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，体验不同的感受。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8168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问题：角色扮演出现“入戏太深”，导致情绪激动或冲突。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解决策略：密切观察幼儿的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情绪变化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，及时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介入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调解。游戏前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讨论如何控制情绪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，避免在游戏中过度激动。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971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其他类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2070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问题：绘画活动中，使用绘画工具而产生矛盾。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解决策略：提供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足够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的绘画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工具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，学会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分享和爱护工具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。活动前制定使用工具的</a:t>
                      </a:r>
                      <a:r>
                        <a:rPr 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，避免争抢和损坏。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5" name="文本框 1" descr="#clear#"/>
          <p:cNvSpPr txBox="1"/>
          <p:nvPr/>
        </p:nvSpPr>
        <p:spPr>
          <a:xfrm>
            <a:off x="4798060" y="452120"/>
            <a:ext cx="2472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友好的户外游戏</a:t>
            </a: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5" name="直接连接符 2"/>
          <p:cNvCxnSpPr/>
          <p:nvPr/>
        </p:nvCxnSpPr>
        <p:spPr>
          <a:xfrm>
            <a:off x="4488450" y="1002665"/>
            <a:ext cx="2908300" cy="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8" name="图片 4" descr="C:/Users/Administrator/Desktop/ppt照片/QQ图片20241026154747.jpgQQ图片202410261547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714" r="3714"/>
          <a:stretch>
            <a:fillRect/>
          </a:stretch>
        </p:blipFill>
        <p:spPr>
          <a:xfrm>
            <a:off x="796290" y="1120140"/>
            <a:ext cx="2848610" cy="2308225"/>
          </a:xfrm>
          <a:prstGeom prst="rect">
            <a:avLst/>
          </a:prstGeom>
        </p:spPr>
      </p:pic>
      <p:cxnSp>
        <p:nvCxnSpPr>
          <p:cNvPr id="3145766" name="Straight Connector 66"/>
          <p:cNvCxnSpPr/>
          <p:nvPr>
            <p:custDataLst>
              <p:tags r:id="rId3"/>
            </p:custDataLst>
          </p:nvPr>
        </p:nvCxnSpPr>
        <p:spPr>
          <a:xfrm>
            <a:off x="6051837" y="2141301"/>
            <a:ext cx="0" cy="3827528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sp>
        <p:nvSpPr>
          <p:cNvPr id="1048889" name="文本框 11" descr="#clear#"/>
          <p:cNvSpPr txBox="1"/>
          <p:nvPr>
            <p:custDataLst>
              <p:tags r:id="rId4"/>
            </p:custDataLst>
          </p:nvPr>
        </p:nvSpPr>
        <p:spPr>
          <a:xfrm>
            <a:off x="7574436" y="5457411"/>
            <a:ext cx="2780039" cy="40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4" descr="C:/Users/Administrator/Desktop/MobileFile/0d6542c8e4742e709399bbc5caad0844.JPG0d6542c8e4742e709399bbc5caad08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9496" b="9496"/>
          <a:stretch>
            <a:fillRect/>
          </a:stretch>
        </p:blipFill>
        <p:spPr>
          <a:xfrm>
            <a:off x="4407535" y="3661410"/>
            <a:ext cx="2919095" cy="2365375"/>
          </a:xfrm>
          <a:prstGeom prst="rect">
            <a:avLst/>
          </a:prstGeom>
        </p:spPr>
      </p:pic>
      <p:pic>
        <p:nvPicPr>
          <p:cNvPr id="3" name="图片 4" descr="C:/Users/Administrator/Desktop/ppt照片/IMG_5319.JPGIMG_53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728" r="3728"/>
          <a:stretch>
            <a:fillRect/>
          </a:stretch>
        </p:blipFill>
        <p:spPr>
          <a:xfrm>
            <a:off x="796290" y="3660775"/>
            <a:ext cx="2848610" cy="2308225"/>
          </a:xfrm>
          <a:prstGeom prst="rect">
            <a:avLst/>
          </a:prstGeom>
        </p:spPr>
      </p:pic>
      <p:pic>
        <p:nvPicPr>
          <p:cNvPr id="4" name="图片 4" descr="C:/Users/Administrator/Desktop/MobileFile/8b9969e7abcd0ab08c891a684ea03da4.JPG8b9969e7abcd0ab08c891a684ea03da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3714" r="3714"/>
          <a:stretch>
            <a:fillRect/>
          </a:stretch>
        </p:blipFill>
        <p:spPr>
          <a:xfrm>
            <a:off x="4421505" y="1127125"/>
            <a:ext cx="2848610" cy="2308225"/>
          </a:xfrm>
          <a:prstGeom prst="rect">
            <a:avLst/>
          </a:prstGeom>
        </p:spPr>
      </p:pic>
      <p:pic>
        <p:nvPicPr>
          <p:cNvPr id="5" name="图片 4" descr="C:/Users/Administrator/Desktop/MobileFile/b0fd896cfdc8c49882aa85520e3a6e6a.JPGb0fd896cfdc8c49882aa85520e3a6e6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19617" b="19617"/>
          <a:stretch>
            <a:fillRect/>
          </a:stretch>
        </p:blipFill>
        <p:spPr>
          <a:xfrm>
            <a:off x="7973695" y="1120140"/>
            <a:ext cx="2848610" cy="2308225"/>
          </a:xfrm>
          <a:prstGeom prst="rect">
            <a:avLst/>
          </a:prstGeom>
        </p:spPr>
      </p:pic>
      <p:pic>
        <p:nvPicPr>
          <p:cNvPr id="6" name="图片 4" descr="C:/Users/Administrator/Desktop/ppt照片/QQ图片20241026165153.jpgQQ图片2024102616515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3714" r="3714"/>
          <a:stretch>
            <a:fillRect/>
          </a:stretch>
        </p:blipFill>
        <p:spPr>
          <a:xfrm>
            <a:off x="8102600" y="3660775"/>
            <a:ext cx="2848610" cy="23082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文本框 1" descr="#clear#"/>
          <p:cNvSpPr txBox="1"/>
          <p:nvPr/>
        </p:nvSpPr>
        <p:spPr>
          <a:xfrm>
            <a:off x="133985" y="281305"/>
            <a:ext cx="1705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4.矛盾处理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7" name="直接连接符 2"/>
          <p:cNvCxnSpPr/>
          <p:nvPr/>
        </p:nvCxnSpPr>
        <p:spPr>
          <a:xfrm>
            <a:off x="134255" y="835025"/>
            <a:ext cx="2058670" cy="635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243965" y="1114425"/>
          <a:ext cx="9866630" cy="4721225"/>
        </p:xfrm>
        <a:graphic>
          <a:graphicData uri="http://schemas.openxmlformats.org/drawingml/2006/table">
            <a:tbl>
              <a:tblPr/>
              <a:tblGrid>
                <a:gridCol w="2886710"/>
                <a:gridCol w="6979920"/>
              </a:tblGrid>
              <a:tr h="1573530">
                <a:tc>
                  <a:txBody>
                    <a:bodyPr/>
                    <a:p>
                      <a:pPr marL="0" indent="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引导感受分析问题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26670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教师重视与幼儿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双向互动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，当幼儿出现矛盾时，引导他们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感受问题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分析问题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，进行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移情训练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并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给予提醒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，让幼儿学会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站在对方角度思考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25145">
                <a:tc>
                  <a:txBody>
                    <a:bodyPr/>
                    <a:p>
                      <a:pPr marL="0" indent="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）鼓励表达歉意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26670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幼儿与同伴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发生冲突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后，鼓励他们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勇敢表达歉意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，学会道歉。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49020">
                <a:tc>
                  <a:txBody>
                    <a:bodyPr/>
                    <a:p>
                      <a:pPr marL="0" indent="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）促进互帮互助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26670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幼儿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遇到困难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时，鼓励向同伴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表达并求助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，同时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积极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为小伙伴排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忧解难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，内化正确相处行为。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24510">
                <a:tc>
                  <a:txBody>
                    <a:bodyPr/>
                    <a:p>
                      <a:pPr marL="0" indent="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）教授相处技巧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26670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教授友好相处技巧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，如倾听他人、懂得分享、解决冲突等。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49020">
                <a:tc>
                  <a:txBody>
                    <a:bodyPr/>
                    <a:p>
                      <a:pPr marL="0" indent="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）及时表扬强化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0" indent="266700" algn="just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当幼儿友好相处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表现良好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时，用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肯定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的眼神或竖大拇指进行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表扬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，与幼儿</a:t>
                      </a:r>
                      <a:r>
                        <a:rPr lang="zh-CN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分享喜悦</a:t>
                      </a:r>
                      <a:r>
                        <a:rPr 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，促进更好地与同伴友好相处。</a:t>
                      </a:r>
                      <a:endParaRPr lang="zh-CN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文本框 1" descr="#clear#"/>
          <p:cNvSpPr txBox="1"/>
          <p:nvPr/>
        </p:nvSpPr>
        <p:spPr>
          <a:xfrm>
            <a:off x="111125" y="322580"/>
            <a:ext cx="5147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（三）因材施教，绽放友好相处个性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68" name="直接连接符 2"/>
          <p:cNvCxnSpPr/>
          <p:nvPr/>
        </p:nvCxnSpPr>
        <p:spPr>
          <a:xfrm>
            <a:off x="111395" y="1052195"/>
            <a:ext cx="5351780" cy="1016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13" name="Freeform 108"/>
          <p:cNvSpPr>
            <a:spLocks noEditPoints="1"/>
          </p:cNvSpPr>
          <p:nvPr/>
        </p:nvSpPr>
        <p:spPr bwMode="auto">
          <a:xfrm>
            <a:off x="9946457" y="2873913"/>
            <a:ext cx="620746" cy="608496"/>
          </a:xfrm>
          <a:custGeom>
            <a:avLst/>
            <a:gdLst>
              <a:gd name="T0" fmla="*/ 96 w 96"/>
              <a:gd name="T1" fmla="*/ 42 h 96"/>
              <a:gd name="T2" fmla="*/ 93 w 96"/>
              <a:gd name="T3" fmla="*/ 38 h 96"/>
              <a:gd name="T4" fmla="*/ 82 w 96"/>
              <a:gd name="T5" fmla="*/ 36 h 96"/>
              <a:gd name="T6" fmla="*/ 81 w 96"/>
              <a:gd name="T7" fmla="*/ 34 h 96"/>
              <a:gd name="T8" fmla="*/ 80 w 96"/>
              <a:gd name="T9" fmla="*/ 32 h 96"/>
              <a:gd name="T10" fmla="*/ 86 w 96"/>
              <a:gd name="T11" fmla="*/ 23 h 96"/>
              <a:gd name="T12" fmla="*/ 86 w 96"/>
              <a:gd name="T13" fmla="*/ 18 h 96"/>
              <a:gd name="T14" fmla="*/ 78 w 96"/>
              <a:gd name="T15" fmla="*/ 10 h 96"/>
              <a:gd name="T16" fmla="*/ 73 w 96"/>
              <a:gd name="T17" fmla="*/ 9 h 96"/>
              <a:gd name="T18" fmla="*/ 64 w 96"/>
              <a:gd name="T19" fmla="*/ 16 h 96"/>
              <a:gd name="T20" fmla="*/ 59 w 96"/>
              <a:gd name="T21" fmla="*/ 14 h 96"/>
              <a:gd name="T22" fmla="*/ 58 w 96"/>
              <a:gd name="T23" fmla="*/ 3 h 96"/>
              <a:gd name="T24" fmla="*/ 54 w 96"/>
              <a:gd name="T25" fmla="*/ 0 h 96"/>
              <a:gd name="T26" fmla="*/ 42 w 96"/>
              <a:gd name="T27" fmla="*/ 0 h 96"/>
              <a:gd name="T28" fmla="*/ 38 w 96"/>
              <a:gd name="T29" fmla="*/ 3 h 96"/>
              <a:gd name="T30" fmla="*/ 37 w 96"/>
              <a:gd name="T31" fmla="*/ 14 h 96"/>
              <a:gd name="T32" fmla="*/ 34 w 96"/>
              <a:gd name="T33" fmla="*/ 15 h 96"/>
              <a:gd name="T34" fmla="*/ 32 w 96"/>
              <a:gd name="T35" fmla="*/ 16 h 96"/>
              <a:gd name="T36" fmla="*/ 23 w 96"/>
              <a:gd name="T37" fmla="*/ 10 h 96"/>
              <a:gd name="T38" fmla="*/ 18 w 96"/>
              <a:gd name="T39" fmla="*/ 10 h 96"/>
              <a:gd name="T40" fmla="*/ 10 w 96"/>
              <a:gd name="T41" fmla="*/ 18 h 96"/>
              <a:gd name="T42" fmla="*/ 10 w 96"/>
              <a:gd name="T43" fmla="*/ 24 h 96"/>
              <a:gd name="T44" fmla="*/ 16 w 96"/>
              <a:gd name="T45" fmla="*/ 32 h 96"/>
              <a:gd name="T46" fmla="*/ 14 w 96"/>
              <a:gd name="T47" fmla="*/ 37 h 96"/>
              <a:gd name="T48" fmla="*/ 4 w 96"/>
              <a:gd name="T49" fmla="*/ 38 h 96"/>
              <a:gd name="T50" fmla="*/ 0 w 96"/>
              <a:gd name="T51" fmla="*/ 42 h 96"/>
              <a:gd name="T52" fmla="*/ 0 w 96"/>
              <a:gd name="T53" fmla="*/ 54 h 96"/>
              <a:gd name="T54" fmla="*/ 4 w 96"/>
              <a:gd name="T55" fmla="*/ 58 h 96"/>
              <a:gd name="T56" fmla="*/ 14 w 96"/>
              <a:gd name="T57" fmla="*/ 59 h 96"/>
              <a:gd name="T58" fmla="*/ 15 w 96"/>
              <a:gd name="T59" fmla="*/ 62 h 96"/>
              <a:gd name="T60" fmla="*/ 16 w 96"/>
              <a:gd name="T61" fmla="*/ 64 h 96"/>
              <a:gd name="T62" fmla="*/ 10 w 96"/>
              <a:gd name="T63" fmla="*/ 73 h 96"/>
              <a:gd name="T64" fmla="*/ 10 w 96"/>
              <a:gd name="T65" fmla="*/ 78 h 96"/>
              <a:gd name="T66" fmla="*/ 19 w 96"/>
              <a:gd name="T67" fmla="*/ 86 h 96"/>
              <a:gd name="T68" fmla="*/ 24 w 96"/>
              <a:gd name="T69" fmla="*/ 86 h 96"/>
              <a:gd name="T70" fmla="*/ 32 w 96"/>
              <a:gd name="T71" fmla="*/ 80 h 96"/>
              <a:gd name="T72" fmla="*/ 37 w 96"/>
              <a:gd name="T73" fmla="*/ 82 h 96"/>
              <a:gd name="T74" fmla="*/ 39 w 96"/>
              <a:gd name="T75" fmla="*/ 93 h 96"/>
              <a:gd name="T76" fmla="*/ 43 w 96"/>
              <a:gd name="T77" fmla="*/ 96 h 96"/>
              <a:gd name="T78" fmla="*/ 43 w 96"/>
              <a:gd name="T79" fmla="*/ 96 h 96"/>
              <a:gd name="T80" fmla="*/ 54 w 96"/>
              <a:gd name="T81" fmla="*/ 96 h 96"/>
              <a:gd name="T82" fmla="*/ 58 w 96"/>
              <a:gd name="T83" fmla="*/ 92 h 96"/>
              <a:gd name="T84" fmla="*/ 60 w 96"/>
              <a:gd name="T85" fmla="*/ 82 h 96"/>
              <a:gd name="T86" fmla="*/ 62 w 96"/>
              <a:gd name="T87" fmla="*/ 81 h 96"/>
              <a:gd name="T88" fmla="*/ 64 w 96"/>
              <a:gd name="T89" fmla="*/ 80 h 96"/>
              <a:gd name="T90" fmla="*/ 73 w 96"/>
              <a:gd name="T91" fmla="*/ 86 h 96"/>
              <a:gd name="T92" fmla="*/ 78 w 96"/>
              <a:gd name="T93" fmla="*/ 86 h 96"/>
              <a:gd name="T94" fmla="*/ 86 w 96"/>
              <a:gd name="T95" fmla="*/ 77 h 96"/>
              <a:gd name="T96" fmla="*/ 87 w 96"/>
              <a:gd name="T97" fmla="*/ 72 h 96"/>
              <a:gd name="T98" fmla="*/ 80 w 96"/>
              <a:gd name="T99" fmla="*/ 64 h 96"/>
              <a:gd name="T100" fmla="*/ 82 w 96"/>
              <a:gd name="T101" fmla="*/ 59 h 96"/>
              <a:gd name="T102" fmla="*/ 93 w 96"/>
              <a:gd name="T103" fmla="*/ 57 h 96"/>
              <a:gd name="T104" fmla="*/ 96 w 96"/>
              <a:gd name="T105" fmla="*/ 53 h 96"/>
              <a:gd name="T106" fmla="*/ 96 w 96"/>
              <a:gd name="T107" fmla="*/ 42 h 96"/>
              <a:gd name="T108" fmla="*/ 56 w 96"/>
              <a:gd name="T109" fmla="*/ 51 h 96"/>
              <a:gd name="T110" fmla="*/ 45 w 96"/>
              <a:gd name="T111" fmla="*/ 55 h 96"/>
              <a:gd name="T112" fmla="*/ 41 w 96"/>
              <a:gd name="T113" fmla="*/ 45 h 96"/>
              <a:gd name="T114" fmla="*/ 48 w 96"/>
              <a:gd name="T115" fmla="*/ 40 h 96"/>
              <a:gd name="T116" fmla="*/ 51 w 96"/>
              <a:gd name="T117" fmla="*/ 40 h 96"/>
              <a:gd name="T118" fmla="*/ 56 w 96"/>
              <a:gd name="T119" fmla="*/ 45 h 96"/>
              <a:gd name="T120" fmla="*/ 56 w 96"/>
              <a:gd name="T121" fmla="*/ 5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6" h="96">
                <a:moveTo>
                  <a:pt x="96" y="42"/>
                </a:moveTo>
                <a:cubicBezTo>
                  <a:pt x="96" y="40"/>
                  <a:pt x="95" y="38"/>
                  <a:pt x="93" y="38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6"/>
                  <a:pt x="81" y="35"/>
                  <a:pt x="81" y="34"/>
                </a:cubicBezTo>
                <a:cubicBezTo>
                  <a:pt x="81" y="33"/>
                  <a:pt x="80" y="32"/>
                  <a:pt x="80" y="32"/>
                </a:cubicBezTo>
                <a:cubicBezTo>
                  <a:pt x="86" y="23"/>
                  <a:pt x="86" y="23"/>
                  <a:pt x="86" y="23"/>
                </a:cubicBezTo>
                <a:cubicBezTo>
                  <a:pt x="88" y="21"/>
                  <a:pt x="87" y="19"/>
                  <a:pt x="86" y="18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8"/>
                  <a:pt x="74" y="8"/>
                  <a:pt x="73" y="9"/>
                </a:cubicBezTo>
                <a:cubicBezTo>
                  <a:pt x="64" y="16"/>
                  <a:pt x="64" y="16"/>
                  <a:pt x="64" y="16"/>
                </a:cubicBezTo>
                <a:cubicBezTo>
                  <a:pt x="62" y="15"/>
                  <a:pt x="61" y="14"/>
                  <a:pt x="59" y="14"/>
                </a:cubicBezTo>
                <a:cubicBezTo>
                  <a:pt x="58" y="3"/>
                  <a:pt x="58" y="3"/>
                  <a:pt x="58" y="3"/>
                </a:cubicBezTo>
                <a:cubicBezTo>
                  <a:pt x="57" y="1"/>
                  <a:pt x="55" y="0"/>
                  <a:pt x="5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0" y="0"/>
                  <a:pt x="38" y="1"/>
                  <a:pt x="38" y="3"/>
                </a:cubicBezTo>
                <a:cubicBezTo>
                  <a:pt x="37" y="14"/>
                  <a:pt x="37" y="14"/>
                  <a:pt x="37" y="14"/>
                </a:cubicBezTo>
                <a:cubicBezTo>
                  <a:pt x="36" y="14"/>
                  <a:pt x="35" y="15"/>
                  <a:pt x="34" y="15"/>
                </a:cubicBezTo>
                <a:cubicBezTo>
                  <a:pt x="33" y="15"/>
                  <a:pt x="33" y="16"/>
                  <a:pt x="32" y="16"/>
                </a:cubicBezTo>
                <a:cubicBezTo>
                  <a:pt x="23" y="10"/>
                  <a:pt x="23" y="10"/>
                  <a:pt x="23" y="10"/>
                </a:cubicBezTo>
                <a:cubicBezTo>
                  <a:pt x="22" y="9"/>
                  <a:pt x="19" y="9"/>
                  <a:pt x="18" y="10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20"/>
                  <a:pt x="8" y="22"/>
                  <a:pt x="10" y="24"/>
                </a:cubicBezTo>
                <a:cubicBezTo>
                  <a:pt x="16" y="32"/>
                  <a:pt x="16" y="32"/>
                  <a:pt x="16" y="32"/>
                </a:cubicBezTo>
                <a:cubicBezTo>
                  <a:pt x="15" y="34"/>
                  <a:pt x="15" y="35"/>
                  <a:pt x="14" y="37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9"/>
                  <a:pt x="0" y="40"/>
                  <a:pt x="0" y="4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6"/>
                  <a:pt x="2" y="58"/>
                  <a:pt x="4" y="58"/>
                </a:cubicBezTo>
                <a:cubicBezTo>
                  <a:pt x="14" y="59"/>
                  <a:pt x="14" y="59"/>
                  <a:pt x="14" y="59"/>
                </a:cubicBezTo>
                <a:cubicBezTo>
                  <a:pt x="15" y="60"/>
                  <a:pt x="15" y="61"/>
                  <a:pt x="15" y="62"/>
                </a:cubicBezTo>
                <a:cubicBezTo>
                  <a:pt x="16" y="63"/>
                  <a:pt x="16" y="63"/>
                  <a:pt x="16" y="64"/>
                </a:cubicBezTo>
                <a:cubicBezTo>
                  <a:pt x="10" y="73"/>
                  <a:pt x="10" y="73"/>
                  <a:pt x="10" y="73"/>
                </a:cubicBezTo>
                <a:cubicBezTo>
                  <a:pt x="9" y="74"/>
                  <a:pt x="9" y="77"/>
                  <a:pt x="10" y="78"/>
                </a:cubicBezTo>
                <a:cubicBezTo>
                  <a:pt x="19" y="86"/>
                  <a:pt x="19" y="86"/>
                  <a:pt x="19" y="86"/>
                </a:cubicBezTo>
                <a:cubicBezTo>
                  <a:pt x="20" y="87"/>
                  <a:pt x="22" y="88"/>
                  <a:pt x="24" y="86"/>
                </a:cubicBezTo>
                <a:cubicBezTo>
                  <a:pt x="32" y="80"/>
                  <a:pt x="32" y="80"/>
                  <a:pt x="32" y="80"/>
                </a:cubicBezTo>
                <a:cubicBezTo>
                  <a:pt x="34" y="81"/>
                  <a:pt x="35" y="81"/>
                  <a:pt x="37" y="82"/>
                </a:cubicBezTo>
                <a:cubicBezTo>
                  <a:pt x="39" y="93"/>
                  <a:pt x="39" y="93"/>
                  <a:pt x="39" y="93"/>
                </a:cubicBezTo>
                <a:cubicBezTo>
                  <a:pt x="39" y="94"/>
                  <a:pt x="41" y="96"/>
                  <a:pt x="43" y="96"/>
                </a:cubicBezTo>
                <a:cubicBezTo>
                  <a:pt x="43" y="96"/>
                  <a:pt x="43" y="96"/>
                  <a:pt x="43" y="96"/>
                </a:cubicBezTo>
                <a:cubicBezTo>
                  <a:pt x="54" y="96"/>
                  <a:pt x="54" y="96"/>
                  <a:pt x="54" y="96"/>
                </a:cubicBezTo>
                <a:cubicBezTo>
                  <a:pt x="56" y="96"/>
                  <a:pt x="58" y="94"/>
                  <a:pt x="58" y="92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1"/>
                  <a:pt x="61" y="81"/>
                  <a:pt x="62" y="81"/>
                </a:cubicBezTo>
                <a:cubicBezTo>
                  <a:pt x="63" y="80"/>
                  <a:pt x="64" y="80"/>
                  <a:pt x="64" y="80"/>
                </a:cubicBezTo>
                <a:cubicBezTo>
                  <a:pt x="73" y="86"/>
                  <a:pt x="73" y="86"/>
                  <a:pt x="73" y="86"/>
                </a:cubicBezTo>
                <a:cubicBezTo>
                  <a:pt x="75" y="87"/>
                  <a:pt x="77" y="87"/>
                  <a:pt x="78" y="86"/>
                </a:cubicBezTo>
                <a:cubicBezTo>
                  <a:pt x="86" y="77"/>
                  <a:pt x="86" y="77"/>
                  <a:pt x="86" y="77"/>
                </a:cubicBezTo>
                <a:cubicBezTo>
                  <a:pt x="88" y="76"/>
                  <a:pt x="88" y="74"/>
                  <a:pt x="87" y="72"/>
                </a:cubicBezTo>
                <a:cubicBezTo>
                  <a:pt x="80" y="64"/>
                  <a:pt x="80" y="64"/>
                  <a:pt x="80" y="64"/>
                </a:cubicBezTo>
                <a:cubicBezTo>
                  <a:pt x="81" y="62"/>
                  <a:pt x="82" y="61"/>
                  <a:pt x="82" y="59"/>
                </a:cubicBezTo>
                <a:cubicBezTo>
                  <a:pt x="93" y="57"/>
                  <a:pt x="93" y="57"/>
                  <a:pt x="93" y="57"/>
                </a:cubicBezTo>
                <a:cubicBezTo>
                  <a:pt x="95" y="57"/>
                  <a:pt x="96" y="55"/>
                  <a:pt x="96" y="53"/>
                </a:cubicBezTo>
                <a:lnTo>
                  <a:pt x="96" y="42"/>
                </a:lnTo>
                <a:close/>
                <a:moveTo>
                  <a:pt x="56" y="51"/>
                </a:moveTo>
                <a:cubicBezTo>
                  <a:pt x="54" y="55"/>
                  <a:pt x="49" y="57"/>
                  <a:pt x="45" y="55"/>
                </a:cubicBezTo>
                <a:cubicBezTo>
                  <a:pt x="41" y="54"/>
                  <a:pt x="39" y="49"/>
                  <a:pt x="41" y="45"/>
                </a:cubicBezTo>
                <a:cubicBezTo>
                  <a:pt x="42" y="42"/>
                  <a:pt x="45" y="40"/>
                  <a:pt x="48" y="40"/>
                </a:cubicBezTo>
                <a:cubicBezTo>
                  <a:pt x="49" y="40"/>
                  <a:pt x="50" y="40"/>
                  <a:pt x="51" y="40"/>
                </a:cubicBezTo>
                <a:cubicBezTo>
                  <a:pt x="53" y="41"/>
                  <a:pt x="55" y="43"/>
                  <a:pt x="56" y="45"/>
                </a:cubicBezTo>
                <a:cubicBezTo>
                  <a:pt x="56" y="47"/>
                  <a:pt x="56" y="49"/>
                  <a:pt x="56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96" tIns="40148" rIns="80296" bIns="40148"/>
          <a:lstStyle/>
          <a:p>
            <a:endParaRPr lang="zh-CN" altLang="en-US" sz="1580">
              <a:solidFill>
                <a:prstClr val="black"/>
              </a:solidFill>
            </a:endParaRPr>
          </a:p>
        </p:txBody>
      </p:sp>
      <p:sp>
        <p:nvSpPr>
          <p:cNvPr id="1048915" name="矩形 11" descr="#clear#"/>
          <p:cNvSpPr/>
          <p:nvPr/>
        </p:nvSpPr>
        <p:spPr>
          <a:xfrm>
            <a:off x="6800804" y="2349669"/>
            <a:ext cx="209944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我们工室致力于专业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模板的发布。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QQ图片202410271138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" y="1712595"/>
            <a:ext cx="1636395" cy="2181860"/>
          </a:xfrm>
          <a:prstGeom prst="rect">
            <a:avLst/>
          </a:prstGeom>
        </p:spPr>
      </p:pic>
      <p:pic>
        <p:nvPicPr>
          <p:cNvPr id="3" name="图片 2" descr="QQ图片202410271138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55" y="2519680"/>
            <a:ext cx="2082165" cy="1564005"/>
          </a:xfrm>
          <a:prstGeom prst="rect">
            <a:avLst/>
          </a:prstGeom>
        </p:spPr>
      </p:pic>
      <p:pic>
        <p:nvPicPr>
          <p:cNvPr id="5" name="图片 4" descr="QQ图片20241027114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20" y="1296670"/>
            <a:ext cx="2257425" cy="1694815"/>
          </a:xfrm>
          <a:prstGeom prst="rect">
            <a:avLst/>
          </a:prstGeom>
        </p:spPr>
      </p:pic>
      <p:pic>
        <p:nvPicPr>
          <p:cNvPr id="6" name="图片 5" descr="QQ图片202410271136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660" y="3021965"/>
            <a:ext cx="4743450" cy="3558540"/>
          </a:xfrm>
          <a:prstGeom prst="rect">
            <a:avLst/>
          </a:prstGeom>
        </p:spPr>
      </p:pic>
      <p:pic>
        <p:nvPicPr>
          <p:cNvPr id="9" name="图片 8" descr="IMG_61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175" y="152400"/>
            <a:ext cx="1257935" cy="2724150"/>
          </a:xfrm>
          <a:prstGeom prst="rect">
            <a:avLst/>
          </a:prstGeom>
        </p:spPr>
      </p:pic>
      <p:pic>
        <p:nvPicPr>
          <p:cNvPr id="10" name="图片 9" descr="C:/Users/Administrator/Desktop/MobileFile/IMG_6168.PNGIMG_6168"/>
          <p:cNvPicPr>
            <a:picLocks noChangeAspect="1"/>
          </p:cNvPicPr>
          <p:nvPr/>
        </p:nvPicPr>
        <p:blipFill>
          <a:blip r:embed="rId6"/>
          <a:srcRect l="30" r="30"/>
          <a:stretch>
            <a:fillRect/>
          </a:stretch>
        </p:blipFill>
        <p:spPr>
          <a:xfrm>
            <a:off x="8675370" y="152400"/>
            <a:ext cx="1256665" cy="2721610"/>
          </a:xfrm>
          <a:prstGeom prst="rect">
            <a:avLst/>
          </a:prstGeom>
        </p:spPr>
      </p:pic>
      <p:pic>
        <p:nvPicPr>
          <p:cNvPr id="11" name="图片 10" descr="C:/Users/Administrator/Desktop/MobileFile/IMG_6169.PNGIMG_6169"/>
          <p:cNvPicPr>
            <a:picLocks noChangeAspect="1"/>
          </p:cNvPicPr>
          <p:nvPr/>
        </p:nvPicPr>
        <p:blipFill>
          <a:blip r:embed="rId7"/>
          <a:srcRect l="30" r="30"/>
          <a:stretch>
            <a:fillRect/>
          </a:stretch>
        </p:blipFill>
        <p:spPr>
          <a:xfrm>
            <a:off x="10109835" y="152400"/>
            <a:ext cx="1256665" cy="27216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6695" y="1203325"/>
            <a:ext cx="110172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单独活动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53785" y="1150620"/>
            <a:ext cx="647065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家园配合沟通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153785" y="3894455"/>
            <a:ext cx="703580" cy="1198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与同伴友好相处</a:t>
            </a:r>
            <a:endParaRPr lang="zh-CN" altLang="en-US"/>
          </a:p>
        </p:txBody>
      </p:sp>
      <p:pic>
        <p:nvPicPr>
          <p:cNvPr id="14" name="图片 13" descr="QQ图片202410271203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70" y="5093335"/>
            <a:ext cx="2169160" cy="1628140"/>
          </a:xfrm>
          <a:prstGeom prst="rect">
            <a:avLst/>
          </a:prstGeom>
        </p:spPr>
      </p:pic>
      <p:pic>
        <p:nvPicPr>
          <p:cNvPr id="15" name="图片 14" descr="QQ图片202410271202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785" y="4822190"/>
            <a:ext cx="2086610" cy="1566545"/>
          </a:xfrm>
          <a:prstGeom prst="rect">
            <a:avLst/>
          </a:prstGeom>
        </p:spPr>
      </p:pic>
      <p:pic>
        <p:nvPicPr>
          <p:cNvPr id="17" name="图片 16" descr="QQ图片202410271202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5970" y="5194300"/>
            <a:ext cx="2218690" cy="16643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35860" y="4268470"/>
            <a:ext cx="1682750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/>
              <a:t>同伴引导沟通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0" name="矩形 2"/>
          <p:cNvSpPr/>
          <p:nvPr/>
        </p:nvSpPr>
        <p:spPr>
          <a:xfrm>
            <a:off x="3248025" y="2172582"/>
            <a:ext cx="6597388" cy="2980443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6219825"/>
              <a:gd name="connsiteY0-22" fmla="*/ 0 h 2809875"/>
              <a:gd name="connsiteX1-23" fmla="*/ 5895975 w 6219825"/>
              <a:gd name="connsiteY1-24" fmla="*/ 0 h 2809875"/>
              <a:gd name="connsiteX2-25" fmla="*/ 6219825 w 6219825"/>
              <a:gd name="connsiteY2-26" fmla="*/ 2047875 h 2809875"/>
              <a:gd name="connsiteX3-27" fmla="*/ 885825 w 6219825"/>
              <a:gd name="connsiteY3-28" fmla="*/ 2809875 h 2809875"/>
              <a:gd name="connsiteX4-29" fmla="*/ 0 w 6219825"/>
              <a:gd name="connsiteY4-30" fmla="*/ 0 h 2809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19825" h="2809875">
                <a:moveTo>
                  <a:pt x="0" y="0"/>
                </a:moveTo>
                <a:lnTo>
                  <a:pt x="5895975" y="0"/>
                </a:lnTo>
                <a:lnTo>
                  <a:pt x="6219825" y="2047875"/>
                </a:lnTo>
                <a:lnTo>
                  <a:pt x="885825" y="2809875"/>
                </a:lnTo>
                <a:lnTo>
                  <a:pt x="0" y="0"/>
                </a:lnTo>
                <a:close/>
              </a:path>
            </a:pathLst>
          </a:custGeom>
          <a:solidFill>
            <a:srgbClr val="89C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891" name="矩形 2"/>
          <p:cNvSpPr/>
          <p:nvPr/>
        </p:nvSpPr>
        <p:spPr>
          <a:xfrm>
            <a:off x="3460192" y="1990725"/>
            <a:ext cx="6253879" cy="3111785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5895975"/>
              <a:gd name="connsiteY0-22" fmla="*/ 0 h 2933700"/>
              <a:gd name="connsiteX1-23" fmla="*/ 5895975 w 5895975"/>
              <a:gd name="connsiteY1-24" fmla="*/ 0 h 2933700"/>
              <a:gd name="connsiteX2-25" fmla="*/ 5715000 w 5895975"/>
              <a:gd name="connsiteY2-26" fmla="*/ 2324100 h 2933700"/>
              <a:gd name="connsiteX3-27" fmla="*/ 438150 w 5895975"/>
              <a:gd name="connsiteY3-28" fmla="*/ 2933700 h 2933700"/>
              <a:gd name="connsiteX4-29" fmla="*/ 0 w 5895975"/>
              <a:gd name="connsiteY4-30" fmla="*/ 0 h 2933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95975" h="2933700">
                <a:moveTo>
                  <a:pt x="0" y="0"/>
                </a:moveTo>
                <a:lnTo>
                  <a:pt x="5895975" y="0"/>
                </a:lnTo>
                <a:lnTo>
                  <a:pt x="5715000" y="2324100"/>
                </a:lnTo>
                <a:lnTo>
                  <a:pt x="438150" y="2933700"/>
                </a:lnTo>
                <a:lnTo>
                  <a:pt x="0" y="0"/>
                </a:ln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892" name="文本框 10" descr="#clear#"/>
          <p:cNvSpPr txBox="1"/>
          <p:nvPr/>
        </p:nvSpPr>
        <p:spPr>
          <a:xfrm>
            <a:off x="4381500" y="3152140"/>
            <a:ext cx="4724400" cy="13220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zh-CN" altLang="en-US" sz="40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家园共育，助推友好相处之舟</a:t>
            </a:r>
            <a:endParaRPr lang="zh-CN" altLang="en-US" sz="4000" b="1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93" name="文本框 11" descr="#clear#"/>
          <p:cNvSpPr txBox="1"/>
          <p:nvPr/>
        </p:nvSpPr>
        <p:spPr>
          <a:xfrm>
            <a:off x="5407025" y="1798638"/>
            <a:ext cx="2425700" cy="12598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8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8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6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651" y="5049795"/>
            <a:ext cx="1846349" cy="1808205"/>
          </a:xfrm>
          <a:prstGeom prst="rect">
            <a:avLst/>
          </a:prstGeom>
        </p:spPr>
      </p:pic>
      <p:pic>
        <p:nvPicPr>
          <p:cNvPr id="2097170" name="图片 12"/>
          <p:cNvPicPr>
            <a:picLocks noChangeAspect="1"/>
          </p:cNvPicPr>
          <p:nvPr/>
        </p:nvPicPr>
        <p:blipFill rotWithShape="1">
          <a:blip r:embed="rId2" cstate="print"/>
          <a:srcRect l="63469"/>
          <a:stretch>
            <a:fillRect/>
          </a:stretch>
        </p:blipFill>
        <p:spPr>
          <a:xfrm>
            <a:off x="0" y="0"/>
            <a:ext cx="24450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9" name="Freeform 122"/>
          <p:cNvSpPr/>
          <p:nvPr/>
        </p:nvSpPr>
        <p:spPr bwMode="auto">
          <a:xfrm>
            <a:off x="5615733" y="3508946"/>
            <a:ext cx="569945" cy="569945"/>
          </a:xfrm>
          <a:custGeom>
            <a:avLst/>
            <a:gdLst>
              <a:gd name="T0" fmla="*/ 268 w 290"/>
              <a:gd name="T1" fmla="*/ 181 h 290"/>
              <a:gd name="T2" fmla="*/ 217 w 290"/>
              <a:gd name="T3" fmla="*/ 186 h 290"/>
              <a:gd name="T4" fmla="*/ 159 w 290"/>
              <a:gd name="T5" fmla="*/ 127 h 290"/>
              <a:gd name="T6" fmla="*/ 287 w 290"/>
              <a:gd name="T7" fmla="*/ 50 h 290"/>
              <a:gd name="T8" fmla="*/ 265 w 290"/>
              <a:gd name="T9" fmla="*/ 28 h 290"/>
              <a:gd name="T10" fmla="*/ 101 w 290"/>
              <a:gd name="T11" fmla="*/ 70 h 290"/>
              <a:gd name="T12" fmla="*/ 41 w 290"/>
              <a:gd name="T13" fmla="*/ 9 h 290"/>
              <a:gd name="T14" fmla="*/ 9 w 290"/>
              <a:gd name="T15" fmla="*/ 9 h 290"/>
              <a:gd name="T16" fmla="*/ 9 w 290"/>
              <a:gd name="T17" fmla="*/ 41 h 290"/>
              <a:gd name="T18" fmla="*/ 70 w 290"/>
              <a:gd name="T19" fmla="*/ 101 h 290"/>
              <a:gd name="T20" fmla="*/ 28 w 290"/>
              <a:gd name="T21" fmla="*/ 265 h 290"/>
              <a:gd name="T22" fmla="*/ 50 w 290"/>
              <a:gd name="T23" fmla="*/ 287 h 290"/>
              <a:gd name="T24" fmla="*/ 127 w 290"/>
              <a:gd name="T25" fmla="*/ 159 h 290"/>
              <a:gd name="T26" fmla="*/ 185 w 290"/>
              <a:gd name="T27" fmla="*/ 217 h 290"/>
              <a:gd name="T28" fmla="*/ 181 w 290"/>
              <a:gd name="T29" fmla="*/ 269 h 290"/>
              <a:gd name="T30" fmla="*/ 203 w 290"/>
              <a:gd name="T31" fmla="*/ 290 h 290"/>
              <a:gd name="T32" fmla="*/ 234 w 290"/>
              <a:gd name="T33" fmla="*/ 234 h 290"/>
              <a:gd name="T34" fmla="*/ 290 w 290"/>
              <a:gd name="T35" fmla="*/ 203 h 290"/>
              <a:gd name="T36" fmla="*/ 268 w 290"/>
              <a:gd name="T37" fmla="*/ 18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0" h="290">
                <a:moveTo>
                  <a:pt x="268" y="181"/>
                </a:moveTo>
                <a:cubicBezTo>
                  <a:pt x="217" y="186"/>
                  <a:pt x="217" y="186"/>
                  <a:pt x="217" y="186"/>
                </a:cubicBezTo>
                <a:cubicBezTo>
                  <a:pt x="159" y="127"/>
                  <a:pt x="159" y="127"/>
                  <a:pt x="159" y="127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65" y="28"/>
                  <a:pt x="265" y="28"/>
                  <a:pt x="265" y="2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41" y="9"/>
                  <a:pt x="41" y="9"/>
                  <a:pt x="41" y="9"/>
                </a:cubicBezTo>
                <a:cubicBezTo>
                  <a:pt x="32" y="0"/>
                  <a:pt x="18" y="0"/>
                  <a:pt x="9" y="9"/>
                </a:cubicBezTo>
                <a:cubicBezTo>
                  <a:pt x="0" y="18"/>
                  <a:pt x="0" y="32"/>
                  <a:pt x="9" y="41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50" y="287"/>
                  <a:pt x="50" y="287"/>
                  <a:pt x="50" y="28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85" y="217"/>
                  <a:pt x="185" y="217"/>
                  <a:pt x="185" y="217"/>
                </a:cubicBezTo>
                <a:cubicBezTo>
                  <a:pt x="181" y="269"/>
                  <a:pt x="181" y="269"/>
                  <a:pt x="181" y="269"/>
                </a:cubicBezTo>
                <a:cubicBezTo>
                  <a:pt x="203" y="290"/>
                  <a:pt x="203" y="290"/>
                  <a:pt x="203" y="290"/>
                </a:cubicBezTo>
                <a:cubicBezTo>
                  <a:pt x="234" y="234"/>
                  <a:pt x="234" y="234"/>
                  <a:pt x="234" y="234"/>
                </a:cubicBezTo>
                <a:cubicBezTo>
                  <a:pt x="290" y="203"/>
                  <a:pt x="290" y="203"/>
                  <a:pt x="290" y="203"/>
                </a:cubicBezTo>
                <a:lnTo>
                  <a:pt x="268" y="1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3" descr="QQ截图20241020203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147955"/>
            <a:ext cx="11304905" cy="64693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图片 4"/>
          <p:cNvPicPr>
            <a:picLocks noChangeAspect="1"/>
          </p:cNvPicPr>
          <p:nvPr/>
        </p:nvPicPr>
        <p:blipFill rotWithShape="1">
          <a:blip r:embed="rId1" cstate="print"/>
          <a:srcRect l="45254"/>
          <a:stretch>
            <a:fillRect/>
          </a:stretch>
        </p:blipFill>
        <p:spPr>
          <a:xfrm>
            <a:off x="0" y="0"/>
            <a:ext cx="3664226" cy="6858000"/>
          </a:xfrm>
          <a:prstGeom prst="rect">
            <a:avLst/>
          </a:prstGeom>
        </p:spPr>
      </p:pic>
      <p:pic>
        <p:nvPicPr>
          <p:cNvPr id="2097182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8524" y="5747940"/>
            <a:ext cx="1133475" cy="1110059"/>
          </a:xfrm>
          <a:prstGeom prst="rect">
            <a:avLst/>
          </a:prstGeom>
        </p:spPr>
      </p:pic>
      <p:sp>
        <p:nvSpPr>
          <p:cNvPr id="1049115" name="文本框 3" descr="#clear#"/>
          <p:cNvSpPr txBox="1"/>
          <p:nvPr/>
        </p:nvSpPr>
        <p:spPr>
          <a:xfrm>
            <a:off x="6838950" y="2501900"/>
            <a:ext cx="31267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1C73B5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谢谢！</a:t>
            </a:r>
            <a:endParaRPr lang="zh-CN" altLang="en-US" sz="9600" dirty="0" smtClean="0">
              <a:solidFill>
                <a:srgbClr val="1C73B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145781" name="直接连接符 2"/>
          <p:cNvCxnSpPr/>
          <p:nvPr/>
        </p:nvCxnSpPr>
        <p:spPr>
          <a:xfrm>
            <a:off x="6210300" y="4095750"/>
            <a:ext cx="40195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矩形 2"/>
          <p:cNvSpPr/>
          <p:nvPr/>
        </p:nvSpPr>
        <p:spPr>
          <a:xfrm>
            <a:off x="3248025" y="2172582"/>
            <a:ext cx="6597388" cy="2980443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6219825"/>
              <a:gd name="connsiteY0-22" fmla="*/ 0 h 2809875"/>
              <a:gd name="connsiteX1-23" fmla="*/ 5895975 w 6219825"/>
              <a:gd name="connsiteY1-24" fmla="*/ 0 h 2809875"/>
              <a:gd name="connsiteX2-25" fmla="*/ 6219825 w 6219825"/>
              <a:gd name="connsiteY2-26" fmla="*/ 2047875 h 2809875"/>
              <a:gd name="connsiteX3-27" fmla="*/ 885825 w 6219825"/>
              <a:gd name="connsiteY3-28" fmla="*/ 2809875 h 2809875"/>
              <a:gd name="connsiteX4-29" fmla="*/ 0 w 6219825"/>
              <a:gd name="connsiteY4-30" fmla="*/ 0 h 2809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19825" h="2809875">
                <a:moveTo>
                  <a:pt x="0" y="0"/>
                </a:moveTo>
                <a:lnTo>
                  <a:pt x="5895975" y="0"/>
                </a:lnTo>
                <a:lnTo>
                  <a:pt x="6219825" y="2047875"/>
                </a:lnTo>
                <a:lnTo>
                  <a:pt x="885825" y="2809875"/>
                </a:lnTo>
                <a:lnTo>
                  <a:pt x="0" y="0"/>
                </a:lnTo>
                <a:close/>
              </a:path>
            </a:pathLst>
          </a:custGeom>
          <a:solidFill>
            <a:srgbClr val="89C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10" name="矩形 2"/>
          <p:cNvSpPr/>
          <p:nvPr/>
        </p:nvSpPr>
        <p:spPr>
          <a:xfrm>
            <a:off x="3460192" y="1990725"/>
            <a:ext cx="6253879" cy="3111785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5895975"/>
              <a:gd name="connsiteY0-22" fmla="*/ 0 h 2933700"/>
              <a:gd name="connsiteX1-23" fmla="*/ 5895975 w 5895975"/>
              <a:gd name="connsiteY1-24" fmla="*/ 0 h 2933700"/>
              <a:gd name="connsiteX2-25" fmla="*/ 5715000 w 5895975"/>
              <a:gd name="connsiteY2-26" fmla="*/ 2324100 h 2933700"/>
              <a:gd name="connsiteX3-27" fmla="*/ 438150 w 5895975"/>
              <a:gd name="connsiteY3-28" fmla="*/ 2933700 h 2933700"/>
              <a:gd name="connsiteX4-29" fmla="*/ 0 w 5895975"/>
              <a:gd name="connsiteY4-30" fmla="*/ 0 h 2933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95975" h="2933700">
                <a:moveTo>
                  <a:pt x="0" y="0"/>
                </a:moveTo>
                <a:lnTo>
                  <a:pt x="5895975" y="0"/>
                </a:lnTo>
                <a:lnTo>
                  <a:pt x="5715000" y="2324100"/>
                </a:lnTo>
                <a:lnTo>
                  <a:pt x="438150" y="2933700"/>
                </a:lnTo>
                <a:lnTo>
                  <a:pt x="0" y="0"/>
                </a:ln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11" name="文本框 10" descr="#clear#"/>
          <p:cNvSpPr txBox="1"/>
          <p:nvPr/>
        </p:nvSpPr>
        <p:spPr>
          <a:xfrm>
            <a:off x="4668520" y="3030220"/>
            <a:ext cx="402590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问题聚焦，探寻友好相处之径</a:t>
            </a:r>
            <a:endParaRPr lang="zh-CN" altLang="en-US" sz="4000" b="1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2" name="文本框 11" descr="#clear#"/>
          <p:cNvSpPr txBox="1"/>
          <p:nvPr/>
        </p:nvSpPr>
        <p:spPr>
          <a:xfrm>
            <a:off x="5407025" y="1818958"/>
            <a:ext cx="2425700" cy="14452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8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8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4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651" y="5049795"/>
            <a:ext cx="1846349" cy="1808205"/>
          </a:xfrm>
          <a:prstGeom prst="rect">
            <a:avLst/>
          </a:prstGeom>
        </p:spPr>
      </p:pic>
      <p:pic>
        <p:nvPicPr>
          <p:cNvPr id="2097155" name="图片 12"/>
          <p:cNvPicPr>
            <a:picLocks noChangeAspect="1"/>
          </p:cNvPicPr>
          <p:nvPr/>
        </p:nvPicPr>
        <p:blipFill rotWithShape="1">
          <a:blip r:embed="rId2" cstate="print"/>
          <a:srcRect l="63469"/>
          <a:stretch>
            <a:fillRect/>
          </a:stretch>
        </p:blipFill>
        <p:spPr>
          <a:xfrm>
            <a:off x="0" y="0"/>
            <a:ext cx="24450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4" name="直接连接符 2"/>
          <p:cNvCxnSpPr/>
          <p:nvPr/>
        </p:nvCxnSpPr>
        <p:spPr>
          <a:xfrm>
            <a:off x="101235" y="1330325"/>
            <a:ext cx="2243185" cy="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4" name="文本框 4" descr="#clear#"/>
          <p:cNvSpPr txBox="1"/>
          <p:nvPr/>
        </p:nvSpPr>
        <p:spPr>
          <a:xfrm>
            <a:off x="500380" y="666115"/>
            <a:ext cx="1576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发现问题：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5" name="矩形 5" descr="#clear#"/>
          <p:cNvSpPr/>
          <p:nvPr/>
        </p:nvSpPr>
        <p:spPr>
          <a:xfrm>
            <a:off x="170180" y="1985645"/>
            <a:ext cx="5681980" cy="32727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1.幼儿在游戏中缺乏主动友好相处的意识，常因争抢玩具、意见不合等产生冲突。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2.对共同参与班级活动积极性不高。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3.语言表达不清晰，容易引发误会。</a:t>
            </a:r>
            <a:endParaRPr lang="zh-CN" altLang="en-US" sz="2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145735" name="直接连接符 6"/>
          <p:cNvCxnSpPr/>
          <p:nvPr/>
        </p:nvCxnSpPr>
        <p:spPr>
          <a:xfrm flipH="1">
            <a:off x="5776780" y="1250984"/>
            <a:ext cx="1905" cy="435546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6" name="图片 7" descr="C:/Users/Administrator/Desktop/ppt照片/IMG_5263.JPGIMG_5263"/>
          <p:cNvPicPr>
            <a:picLocks noChangeAspect="1"/>
          </p:cNvPicPr>
          <p:nvPr/>
        </p:nvPicPr>
        <p:blipFill>
          <a:blip r:embed="rId1"/>
          <a:srcRect l="3942" r="3942"/>
          <a:stretch>
            <a:fillRect/>
          </a:stretch>
        </p:blipFill>
        <p:spPr>
          <a:xfrm>
            <a:off x="6969760" y="210820"/>
            <a:ext cx="3856355" cy="3139440"/>
          </a:xfrm>
          <a:prstGeom prst="rect">
            <a:avLst/>
          </a:prstGeom>
        </p:spPr>
      </p:pic>
      <p:pic>
        <p:nvPicPr>
          <p:cNvPr id="2" name="图片 1" descr="QQ图片202410281405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10" y="3472180"/>
            <a:ext cx="2446655" cy="3260725"/>
          </a:xfrm>
          <a:prstGeom prst="rect">
            <a:avLst/>
          </a:prstGeom>
        </p:spPr>
      </p:pic>
      <p:pic>
        <p:nvPicPr>
          <p:cNvPr id="3" name="图片 2" descr="QQ图片202410281405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675" y="3472180"/>
            <a:ext cx="2464435" cy="32848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文本框 1" descr="#clear#"/>
          <p:cNvSpPr txBox="1"/>
          <p:nvPr/>
        </p:nvSpPr>
        <p:spPr>
          <a:xfrm>
            <a:off x="4509770" y="445770"/>
            <a:ext cx="3138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面向家长</a:t>
            </a:r>
            <a:r>
              <a:rPr lang="en-US" altLang="zh-CN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问卷调查</a:t>
            </a: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36" name="直接连接符 2"/>
          <p:cNvCxnSpPr/>
          <p:nvPr/>
        </p:nvCxnSpPr>
        <p:spPr>
          <a:xfrm>
            <a:off x="4957715" y="990600"/>
            <a:ext cx="2243185" cy="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7" name="任意多边形 14"/>
          <p:cNvSpPr/>
          <p:nvPr>
            <p:custDataLst>
              <p:tags r:id="rId1"/>
            </p:custDataLst>
          </p:nvPr>
        </p:nvSpPr>
        <p:spPr>
          <a:xfrm>
            <a:off x="4032209" y="1993833"/>
            <a:ext cx="2421608" cy="1759950"/>
          </a:xfrm>
          <a:custGeom>
            <a:avLst/>
            <a:gdLst>
              <a:gd name="connsiteX0" fmla="*/ 661035 w 1321080"/>
              <a:gd name="connsiteY0" fmla="*/ 960120 h 960120"/>
              <a:gd name="connsiteX1" fmla="*/ 466451 w 1321080"/>
              <a:gd name="connsiteY1" fmla="*/ 957877 h 960120"/>
              <a:gd name="connsiteX2" fmla="*/ 484671 w 1321080"/>
              <a:gd name="connsiteY2" fmla="*/ 930852 h 960120"/>
              <a:gd name="connsiteX3" fmla="*/ 495300 w 1321080"/>
              <a:gd name="connsiteY3" fmla="*/ 878205 h 960120"/>
              <a:gd name="connsiteX4" fmla="*/ 360045 w 1321080"/>
              <a:gd name="connsiteY4" fmla="*/ 742950 h 960120"/>
              <a:gd name="connsiteX5" fmla="*/ 224790 w 1321080"/>
              <a:gd name="connsiteY5" fmla="*/ 878205 h 960120"/>
              <a:gd name="connsiteX6" fmla="*/ 235419 w 1321080"/>
              <a:gd name="connsiteY6" fmla="*/ 930852 h 960120"/>
              <a:gd name="connsiteX7" fmla="*/ 251973 w 1321080"/>
              <a:gd name="connsiteY7" fmla="*/ 955405 h 960120"/>
              <a:gd name="connsiteX8" fmla="*/ 0 w 1321080"/>
              <a:gd name="connsiteY8" fmla="*/ 952500 h 960120"/>
              <a:gd name="connsiteX9" fmla="*/ 550545 w 1321080"/>
              <a:gd name="connsiteY9" fmla="*/ 0 h 960120"/>
              <a:gd name="connsiteX10" fmla="*/ 1081049 w 1321080"/>
              <a:gd name="connsiteY10" fmla="*/ 0 h 960120"/>
              <a:gd name="connsiteX11" fmla="*/ 1079232 w 1321080"/>
              <a:gd name="connsiteY11" fmla="*/ 189052 h 960120"/>
              <a:gd name="connsiteX12" fmla="*/ 1122592 w 1321080"/>
              <a:gd name="connsiteY12" fmla="*/ 159818 h 960120"/>
              <a:gd name="connsiteX13" fmla="*/ 1178205 w 1321080"/>
              <a:gd name="connsiteY13" fmla="*/ 148590 h 960120"/>
              <a:gd name="connsiteX14" fmla="*/ 1321080 w 1321080"/>
              <a:gd name="connsiteY14" fmla="*/ 291465 h 960120"/>
              <a:gd name="connsiteX15" fmla="*/ 1320887 w 1321080"/>
              <a:gd name="connsiteY15" fmla="*/ 292420 h 960120"/>
              <a:gd name="connsiteX16" fmla="*/ 1321079 w 1321080"/>
              <a:gd name="connsiteY16" fmla="*/ 293370 h 960120"/>
              <a:gd name="connsiteX17" fmla="*/ 1310600 w 1321080"/>
              <a:gd name="connsiteY17" fmla="*/ 345276 h 960120"/>
              <a:gd name="connsiteX18" fmla="*/ 1310053 w 1321080"/>
              <a:gd name="connsiteY18" fmla="*/ 346088 h 960120"/>
              <a:gd name="connsiteX19" fmla="*/ 1309852 w 1321080"/>
              <a:gd name="connsiteY19" fmla="*/ 347079 h 960120"/>
              <a:gd name="connsiteX20" fmla="*/ 1178205 w 1321080"/>
              <a:gd name="connsiteY20" fmla="*/ 434340 h 960120"/>
              <a:gd name="connsiteX21" fmla="*/ 1122592 w 1321080"/>
              <a:gd name="connsiteY21" fmla="*/ 423112 h 960120"/>
              <a:gd name="connsiteX22" fmla="*/ 1077275 w 1321080"/>
              <a:gd name="connsiteY22" fmla="*/ 392559 h 960120"/>
              <a:gd name="connsiteX23" fmla="*/ 1075334 w 1321080"/>
              <a:gd name="connsiteY23" fmla="*/ 594360 h 960120"/>
              <a:gd name="connsiteX24" fmla="*/ 879119 w 1321080"/>
              <a:gd name="connsiteY24" fmla="*/ 58674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21080" h="960120">
                <a:moveTo>
                  <a:pt x="661035" y="960120"/>
                </a:moveTo>
                <a:lnTo>
                  <a:pt x="466451" y="957877"/>
                </a:lnTo>
                <a:lnTo>
                  <a:pt x="484671" y="930852"/>
                </a:lnTo>
                <a:cubicBezTo>
                  <a:pt x="491516" y="914671"/>
                  <a:pt x="495300" y="896880"/>
                  <a:pt x="495300" y="878205"/>
                </a:cubicBezTo>
                <a:cubicBezTo>
                  <a:pt x="495300" y="803506"/>
                  <a:pt x="434744" y="742950"/>
                  <a:pt x="360045" y="742950"/>
                </a:cubicBezTo>
                <a:cubicBezTo>
                  <a:pt x="285346" y="742950"/>
                  <a:pt x="224790" y="803506"/>
                  <a:pt x="224790" y="878205"/>
                </a:cubicBezTo>
                <a:cubicBezTo>
                  <a:pt x="224790" y="896880"/>
                  <a:pt x="228575" y="914671"/>
                  <a:pt x="235419" y="930852"/>
                </a:cubicBezTo>
                <a:lnTo>
                  <a:pt x="251973" y="955405"/>
                </a:lnTo>
                <a:lnTo>
                  <a:pt x="0" y="952500"/>
                </a:lnTo>
                <a:lnTo>
                  <a:pt x="550545" y="0"/>
                </a:lnTo>
                <a:lnTo>
                  <a:pt x="1081049" y="0"/>
                </a:lnTo>
                <a:lnTo>
                  <a:pt x="1079232" y="189052"/>
                </a:lnTo>
                <a:lnTo>
                  <a:pt x="1122592" y="159818"/>
                </a:lnTo>
                <a:cubicBezTo>
                  <a:pt x="1139685" y="152588"/>
                  <a:pt x="1158478" y="148590"/>
                  <a:pt x="1178205" y="148590"/>
                </a:cubicBezTo>
                <a:cubicBezTo>
                  <a:pt x="1257113" y="148590"/>
                  <a:pt x="1321080" y="212557"/>
                  <a:pt x="1321080" y="291465"/>
                </a:cubicBezTo>
                <a:lnTo>
                  <a:pt x="1320887" y="292420"/>
                </a:lnTo>
                <a:lnTo>
                  <a:pt x="1321079" y="293370"/>
                </a:lnTo>
                <a:cubicBezTo>
                  <a:pt x="1321079" y="311782"/>
                  <a:pt x="1317348" y="329322"/>
                  <a:pt x="1310600" y="345276"/>
                </a:cubicBezTo>
                <a:lnTo>
                  <a:pt x="1310053" y="346088"/>
                </a:lnTo>
                <a:lnTo>
                  <a:pt x="1309852" y="347079"/>
                </a:lnTo>
                <a:cubicBezTo>
                  <a:pt x="1288163" y="398359"/>
                  <a:pt x="1237386" y="434340"/>
                  <a:pt x="1178205" y="434340"/>
                </a:cubicBezTo>
                <a:cubicBezTo>
                  <a:pt x="1158478" y="434340"/>
                  <a:pt x="1139685" y="430342"/>
                  <a:pt x="1122592" y="423112"/>
                </a:cubicBezTo>
                <a:lnTo>
                  <a:pt x="1077275" y="392559"/>
                </a:lnTo>
                <a:lnTo>
                  <a:pt x="1075334" y="594360"/>
                </a:lnTo>
                <a:lnTo>
                  <a:pt x="879119" y="586740"/>
                </a:lnTo>
                <a:close/>
              </a:path>
            </a:pathLst>
          </a:cu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8" name="文本框 15" descr="#clear#"/>
          <p:cNvSpPr txBox="1"/>
          <p:nvPr>
            <p:custDataLst>
              <p:tags r:id="rId2"/>
            </p:custDataLst>
          </p:nvPr>
        </p:nvSpPr>
        <p:spPr>
          <a:xfrm>
            <a:off x="4842246" y="2588787"/>
            <a:ext cx="762546" cy="57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19" name="任意多边形 12"/>
          <p:cNvSpPr/>
          <p:nvPr>
            <p:custDataLst>
              <p:tags r:id="rId3"/>
            </p:custDataLst>
          </p:nvPr>
        </p:nvSpPr>
        <p:spPr>
          <a:xfrm rot="10800000">
            <a:off x="6041632" y="1986886"/>
            <a:ext cx="1980083" cy="2130098"/>
          </a:xfrm>
          <a:custGeom>
            <a:avLst/>
            <a:gdLst>
              <a:gd name="connsiteX0" fmla="*/ 361950 w 1080211"/>
              <a:gd name="connsiteY0" fmla="*/ 0 h 1162050"/>
              <a:gd name="connsiteX1" fmla="*/ 480060 w 1080211"/>
              <a:gd name="connsiteY1" fmla="*/ 118110 h 1162050"/>
              <a:gd name="connsiteX2" fmla="*/ 445467 w 1080211"/>
              <a:gd name="connsiteY2" fmla="*/ 201626 h 1162050"/>
              <a:gd name="connsiteX3" fmla="*/ 433714 w 1080211"/>
              <a:gd name="connsiteY3" fmla="*/ 209550 h 1162050"/>
              <a:gd name="connsiteX4" fmla="*/ 661111 w 1080211"/>
              <a:gd name="connsiteY4" fmla="*/ 209550 h 1162050"/>
              <a:gd name="connsiteX5" fmla="*/ 876376 w 1080211"/>
              <a:gd name="connsiteY5" fmla="*/ 567690 h 1162050"/>
              <a:gd name="connsiteX6" fmla="*/ 1080211 w 1080211"/>
              <a:gd name="connsiteY6" fmla="*/ 567690 h 1162050"/>
              <a:gd name="connsiteX7" fmla="*/ 1078598 w 1080211"/>
              <a:gd name="connsiteY7" fmla="*/ 733275 h 1162050"/>
              <a:gd name="connsiteX8" fmla="*/ 1057473 w 1080211"/>
              <a:gd name="connsiteY8" fmla="*/ 719031 h 1162050"/>
              <a:gd name="connsiteX9" fmla="*/ 996071 w 1080211"/>
              <a:gd name="connsiteY9" fmla="*/ 706635 h 1162050"/>
              <a:gd name="connsiteX10" fmla="*/ 838327 w 1080211"/>
              <a:gd name="connsiteY10" fmla="*/ 864379 h 1162050"/>
              <a:gd name="connsiteX11" fmla="*/ 996071 w 1080211"/>
              <a:gd name="connsiteY11" fmla="*/ 1022123 h 1162050"/>
              <a:gd name="connsiteX12" fmla="*/ 1057473 w 1080211"/>
              <a:gd name="connsiteY12" fmla="*/ 1009727 h 1162050"/>
              <a:gd name="connsiteX13" fmla="*/ 1076026 w 1080211"/>
              <a:gd name="connsiteY13" fmla="*/ 997218 h 1162050"/>
              <a:gd name="connsiteX14" fmla="*/ 1074420 w 1080211"/>
              <a:gd name="connsiteY14" fmla="*/ 1162050 h 1162050"/>
              <a:gd name="connsiteX15" fmla="*/ 531495 w 1080211"/>
              <a:gd name="connsiteY15" fmla="*/ 1162050 h 1162050"/>
              <a:gd name="connsiteX16" fmla="*/ 0 w 1080211"/>
              <a:gd name="connsiteY16" fmla="*/ 209550 h 1162050"/>
              <a:gd name="connsiteX17" fmla="*/ 290186 w 1080211"/>
              <a:gd name="connsiteY17" fmla="*/ 209550 h 1162050"/>
              <a:gd name="connsiteX18" fmla="*/ 278434 w 1080211"/>
              <a:gd name="connsiteY18" fmla="*/ 201626 h 1162050"/>
              <a:gd name="connsiteX19" fmla="*/ 243840 w 1080211"/>
              <a:gd name="connsiteY19" fmla="*/ 118110 h 1162050"/>
              <a:gd name="connsiteX20" fmla="*/ 361950 w 1080211"/>
              <a:gd name="connsiteY20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0211" h="1162050">
                <a:moveTo>
                  <a:pt x="361950" y="0"/>
                </a:moveTo>
                <a:cubicBezTo>
                  <a:pt x="427180" y="0"/>
                  <a:pt x="480060" y="52880"/>
                  <a:pt x="480060" y="118110"/>
                </a:cubicBezTo>
                <a:cubicBezTo>
                  <a:pt x="480060" y="150725"/>
                  <a:pt x="466840" y="180252"/>
                  <a:pt x="445467" y="201626"/>
                </a:cubicBezTo>
                <a:lnTo>
                  <a:pt x="433714" y="209550"/>
                </a:lnTo>
                <a:lnTo>
                  <a:pt x="661111" y="209550"/>
                </a:lnTo>
                <a:lnTo>
                  <a:pt x="876376" y="567690"/>
                </a:lnTo>
                <a:lnTo>
                  <a:pt x="1080211" y="567690"/>
                </a:lnTo>
                <a:lnTo>
                  <a:pt x="1078598" y="733275"/>
                </a:lnTo>
                <a:lnTo>
                  <a:pt x="1057473" y="719031"/>
                </a:lnTo>
                <a:cubicBezTo>
                  <a:pt x="1038600" y="711049"/>
                  <a:pt x="1017851" y="706635"/>
                  <a:pt x="996071" y="706635"/>
                </a:cubicBezTo>
                <a:cubicBezTo>
                  <a:pt x="908951" y="706635"/>
                  <a:pt x="838327" y="777259"/>
                  <a:pt x="838327" y="864379"/>
                </a:cubicBezTo>
                <a:cubicBezTo>
                  <a:pt x="838327" y="951499"/>
                  <a:pt x="908951" y="1022123"/>
                  <a:pt x="996071" y="1022123"/>
                </a:cubicBezTo>
                <a:cubicBezTo>
                  <a:pt x="1017851" y="1022123"/>
                  <a:pt x="1038600" y="1017709"/>
                  <a:pt x="1057473" y="1009727"/>
                </a:cubicBezTo>
                <a:lnTo>
                  <a:pt x="1076026" y="997218"/>
                </a:lnTo>
                <a:lnTo>
                  <a:pt x="1074420" y="1162050"/>
                </a:lnTo>
                <a:lnTo>
                  <a:pt x="531495" y="1162050"/>
                </a:lnTo>
                <a:lnTo>
                  <a:pt x="0" y="209550"/>
                </a:lnTo>
                <a:lnTo>
                  <a:pt x="290186" y="209550"/>
                </a:lnTo>
                <a:lnTo>
                  <a:pt x="278434" y="201626"/>
                </a:lnTo>
                <a:cubicBezTo>
                  <a:pt x="257060" y="180252"/>
                  <a:pt x="243840" y="150725"/>
                  <a:pt x="243840" y="118110"/>
                </a:cubicBezTo>
                <a:cubicBezTo>
                  <a:pt x="243840" y="52880"/>
                  <a:pt x="296720" y="0"/>
                  <a:pt x="361950" y="0"/>
                </a:cubicBez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0" name="文本框 13" descr="#clear#"/>
          <p:cNvSpPr txBox="1"/>
          <p:nvPr>
            <p:custDataLst>
              <p:tags r:id="rId4"/>
            </p:custDataLst>
          </p:nvPr>
        </p:nvSpPr>
        <p:spPr>
          <a:xfrm>
            <a:off x="6650401" y="2588787"/>
            <a:ext cx="762546" cy="57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1" name="任意多边形 10"/>
          <p:cNvSpPr/>
          <p:nvPr>
            <p:custDataLst>
              <p:tags r:id="rId5"/>
            </p:custDataLst>
          </p:nvPr>
        </p:nvSpPr>
        <p:spPr>
          <a:xfrm>
            <a:off x="4032209" y="3396743"/>
            <a:ext cx="1980083" cy="2130098"/>
          </a:xfrm>
          <a:custGeom>
            <a:avLst/>
            <a:gdLst>
              <a:gd name="connsiteX0" fmla="*/ 361950 w 1080211"/>
              <a:gd name="connsiteY0" fmla="*/ 0 h 1162050"/>
              <a:gd name="connsiteX1" fmla="*/ 480060 w 1080211"/>
              <a:gd name="connsiteY1" fmla="*/ 118110 h 1162050"/>
              <a:gd name="connsiteX2" fmla="*/ 445467 w 1080211"/>
              <a:gd name="connsiteY2" fmla="*/ 201626 h 1162050"/>
              <a:gd name="connsiteX3" fmla="*/ 433714 w 1080211"/>
              <a:gd name="connsiteY3" fmla="*/ 209550 h 1162050"/>
              <a:gd name="connsiteX4" fmla="*/ 661111 w 1080211"/>
              <a:gd name="connsiteY4" fmla="*/ 209550 h 1162050"/>
              <a:gd name="connsiteX5" fmla="*/ 876376 w 1080211"/>
              <a:gd name="connsiteY5" fmla="*/ 567690 h 1162050"/>
              <a:gd name="connsiteX6" fmla="*/ 1080211 w 1080211"/>
              <a:gd name="connsiteY6" fmla="*/ 567690 h 1162050"/>
              <a:gd name="connsiteX7" fmla="*/ 1078598 w 1080211"/>
              <a:gd name="connsiteY7" fmla="*/ 733275 h 1162050"/>
              <a:gd name="connsiteX8" fmla="*/ 1057473 w 1080211"/>
              <a:gd name="connsiteY8" fmla="*/ 719031 h 1162050"/>
              <a:gd name="connsiteX9" fmla="*/ 996071 w 1080211"/>
              <a:gd name="connsiteY9" fmla="*/ 706635 h 1162050"/>
              <a:gd name="connsiteX10" fmla="*/ 838327 w 1080211"/>
              <a:gd name="connsiteY10" fmla="*/ 864379 h 1162050"/>
              <a:gd name="connsiteX11" fmla="*/ 996071 w 1080211"/>
              <a:gd name="connsiteY11" fmla="*/ 1022123 h 1162050"/>
              <a:gd name="connsiteX12" fmla="*/ 1057473 w 1080211"/>
              <a:gd name="connsiteY12" fmla="*/ 1009727 h 1162050"/>
              <a:gd name="connsiteX13" fmla="*/ 1076026 w 1080211"/>
              <a:gd name="connsiteY13" fmla="*/ 997218 h 1162050"/>
              <a:gd name="connsiteX14" fmla="*/ 1074420 w 1080211"/>
              <a:gd name="connsiteY14" fmla="*/ 1162050 h 1162050"/>
              <a:gd name="connsiteX15" fmla="*/ 531495 w 1080211"/>
              <a:gd name="connsiteY15" fmla="*/ 1162050 h 1162050"/>
              <a:gd name="connsiteX16" fmla="*/ 0 w 1080211"/>
              <a:gd name="connsiteY16" fmla="*/ 209550 h 1162050"/>
              <a:gd name="connsiteX17" fmla="*/ 290186 w 1080211"/>
              <a:gd name="connsiteY17" fmla="*/ 209550 h 1162050"/>
              <a:gd name="connsiteX18" fmla="*/ 278434 w 1080211"/>
              <a:gd name="connsiteY18" fmla="*/ 201626 h 1162050"/>
              <a:gd name="connsiteX19" fmla="*/ 243840 w 1080211"/>
              <a:gd name="connsiteY19" fmla="*/ 118110 h 1162050"/>
              <a:gd name="connsiteX20" fmla="*/ 361950 w 1080211"/>
              <a:gd name="connsiteY20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0211" h="1162050">
                <a:moveTo>
                  <a:pt x="361950" y="0"/>
                </a:moveTo>
                <a:cubicBezTo>
                  <a:pt x="427180" y="0"/>
                  <a:pt x="480060" y="52880"/>
                  <a:pt x="480060" y="118110"/>
                </a:cubicBezTo>
                <a:cubicBezTo>
                  <a:pt x="480060" y="150725"/>
                  <a:pt x="466840" y="180252"/>
                  <a:pt x="445467" y="201626"/>
                </a:cubicBezTo>
                <a:lnTo>
                  <a:pt x="433714" y="209550"/>
                </a:lnTo>
                <a:lnTo>
                  <a:pt x="661111" y="209550"/>
                </a:lnTo>
                <a:lnTo>
                  <a:pt x="876376" y="567690"/>
                </a:lnTo>
                <a:lnTo>
                  <a:pt x="1080211" y="567690"/>
                </a:lnTo>
                <a:lnTo>
                  <a:pt x="1078598" y="733275"/>
                </a:lnTo>
                <a:lnTo>
                  <a:pt x="1057473" y="719031"/>
                </a:lnTo>
                <a:cubicBezTo>
                  <a:pt x="1038600" y="711049"/>
                  <a:pt x="1017851" y="706635"/>
                  <a:pt x="996071" y="706635"/>
                </a:cubicBezTo>
                <a:cubicBezTo>
                  <a:pt x="908951" y="706635"/>
                  <a:pt x="838327" y="777259"/>
                  <a:pt x="838327" y="864379"/>
                </a:cubicBezTo>
                <a:cubicBezTo>
                  <a:pt x="838327" y="951499"/>
                  <a:pt x="908951" y="1022123"/>
                  <a:pt x="996071" y="1022123"/>
                </a:cubicBezTo>
                <a:cubicBezTo>
                  <a:pt x="1017851" y="1022123"/>
                  <a:pt x="1038600" y="1017709"/>
                  <a:pt x="1057473" y="1009727"/>
                </a:cubicBezTo>
                <a:lnTo>
                  <a:pt x="1076026" y="997218"/>
                </a:lnTo>
                <a:lnTo>
                  <a:pt x="1074420" y="1162050"/>
                </a:lnTo>
                <a:lnTo>
                  <a:pt x="531495" y="1162050"/>
                </a:lnTo>
                <a:lnTo>
                  <a:pt x="0" y="209550"/>
                </a:lnTo>
                <a:lnTo>
                  <a:pt x="290186" y="209550"/>
                </a:lnTo>
                <a:lnTo>
                  <a:pt x="278434" y="201626"/>
                </a:lnTo>
                <a:cubicBezTo>
                  <a:pt x="257060" y="180252"/>
                  <a:pt x="243840" y="150725"/>
                  <a:pt x="243840" y="118110"/>
                </a:cubicBezTo>
                <a:cubicBezTo>
                  <a:pt x="243840" y="52880"/>
                  <a:pt x="296720" y="0"/>
                  <a:pt x="361950" y="0"/>
                </a:cubicBez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2" name="文本框 11" descr="#clear#"/>
          <p:cNvSpPr txBox="1"/>
          <p:nvPr>
            <p:custDataLst>
              <p:tags r:id="rId6"/>
            </p:custDataLst>
          </p:nvPr>
        </p:nvSpPr>
        <p:spPr>
          <a:xfrm>
            <a:off x="4765427" y="4361808"/>
            <a:ext cx="762546" cy="57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3" name="任意多边形 8"/>
          <p:cNvSpPr/>
          <p:nvPr>
            <p:custDataLst>
              <p:tags r:id="rId7"/>
            </p:custDataLst>
          </p:nvPr>
        </p:nvSpPr>
        <p:spPr>
          <a:xfrm rot="10800000">
            <a:off x="5604792" y="3759908"/>
            <a:ext cx="2421608" cy="1759950"/>
          </a:xfrm>
          <a:custGeom>
            <a:avLst/>
            <a:gdLst>
              <a:gd name="connsiteX0" fmla="*/ 661035 w 1321080"/>
              <a:gd name="connsiteY0" fmla="*/ 960120 h 960120"/>
              <a:gd name="connsiteX1" fmla="*/ 466451 w 1321080"/>
              <a:gd name="connsiteY1" fmla="*/ 957877 h 960120"/>
              <a:gd name="connsiteX2" fmla="*/ 484671 w 1321080"/>
              <a:gd name="connsiteY2" fmla="*/ 930852 h 960120"/>
              <a:gd name="connsiteX3" fmla="*/ 495300 w 1321080"/>
              <a:gd name="connsiteY3" fmla="*/ 878205 h 960120"/>
              <a:gd name="connsiteX4" fmla="*/ 360045 w 1321080"/>
              <a:gd name="connsiteY4" fmla="*/ 742950 h 960120"/>
              <a:gd name="connsiteX5" fmla="*/ 224790 w 1321080"/>
              <a:gd name="connsiteY5" fmla="*/ 878205 h 960120"/>
              <a:gd name="connsiteX6" fmla="*/ 235419 w 1321080"/>
              <a:gd name="connsiteY6" fmla="*/ 930852 h 960120"/>
              <a:gd name="connsiteX7" fmla="*/ 251973 w 1321080"/>
              <a:gd name="connsiteY7" fmla="*/ 955405 h 960120"/>
              <a:gd name="connsiteX8" fmla="*/ 0 w 1321080"/>
              <a:gd name="connsiteY8" fmla="*/ 952500 h 960120"/>
              <a:gd name="connsiteX9" fmla="*/ 550545 w 1321080"/>
              <a:gd name="connsiteY9" fmla="*/ 0 h 960120"/>
              <a:gd name="connsiteX10" fmla="*/ 1081049 w 1321080"/>
              <a:gd name="connsiteY10" fmla="*/ 0 h 960120"/>
              <a:gd name="connsiteX11" fmla="*/ 1079232 w 1321080"/>
              <a:gd name="connsiteY11" fmla="*/ 189052 h 960120"/>
              <a:gd name="connsiteX12" fmla="*/ 1122592 w 1321080"/>
              <a:gd name="connsiteY12" fmla="*/ 159818 h 960120"/>
              <a:gd name="connsiteX13" fmla="*/ 1178205 w 1321080"/>
              <a:gd name="connsiteY13" fmla="*/ 148590 h 960120"/>
              <a:gd name="connsiteX14" fmla="*/ 1321080 w 1321080"/>
              <a:gd name="connsiteY14" fmla="*/ 291465 h 960120"/>
              <a:gd name="connsiteX15" fmla="*/ 1320887 w 1321080"/>
              <a:gd name="connsiteY15" fmla="*/ 292420 h 960120"/>
              <a:gd name="connsiteX16" fmla="*/ 1321079 w 1321080"/>
              <a:gd name="connsiteY16" fmla="*/ 293370 h 960120"/>
              <a:gd name="connsiteX17" fmla="*/ 1310600 w 1321080"/>
              <a:gd name="connsiteY17" fmla="*/ 345276 h 960120"/>
              <a:gd name="connsiteX18" fmla="*/ 1310053 w 1321080"/>
              <a:gd name="connsiteY18" fmla="*/ 346088 h 960120"/>
              <a:gd name="connsiteX19" fmla="*/ 1309852 w 1321080"/>
              <a:gd name="connsiteY19" fmla="*/ 347079 h 960120"/>
              <a:gd name="connsiteX20" fmla="*/ 1178205 w 1321080"/>
              <a:gd name="connsiteY20" fmla="*/ 434340 h 960120"/>
              <a:gd name="connsiteX21" fmla="*/ 1122592 w 1321080"/>
              <a:gd name="connsiteY21" fmla="*/ 423112 h 960120"/>
              <a:gd name="connsiteX22" fmla="*/ 1077275 w 1321080"/>
              <a:gd name="connsiteY22" fmla="*/ 392559 h 960120"/>
              <a:gd name="connsiteX23" fmla="*/ 1075334 w 1321080"/>
              <a:gd name="connsiteY23" fmla="*/ 594360 h 960120"/>
              <a:gd name="connsiteX24" fmla="*/ 879119 w 1321080"/>
              <a:gd name="connsiteY24" fmla="*/ 586740 h 960120"/>
              <a:gd name="connsiteX0-1" fmla="*/ 661035 w 1321080"/>
              <a:gd name="connsiteY0-2" fmla="*/ 960120 h 960120"/>
              <a:gd name="connsiteX1-3" fmla="*/ 466451 w 1321080"/>
              <a:gd name="connsiteY1-4" fmla="*/ 957877 h 960120"/>
              <a:gd name="connsiteX2-5" fmla="*/ 484671 w 1321080"/>
              <a:gd name="connsiteY2-6" fmla="*/ 930852 h 960120"/>
              <a:gd name="connsiteX3-7" fmla="*/ 495300 w 1321080"/>
              <a:gd name="connsiteY3-8" fmla="*/ 878205 h 960120"/>
              <a:gd name="connsiteX4-9" fmla="*/ 360045 w 1321080"/>
              <a:gd name="connsiteY4-10" fmla="*/ 742950 h 960120"/>
              <a:gd name="connsiteX5-11" fmla="*/ 224790 w 1321080"/>
              <a:gd name="connsiteY5-12" fmla="*/ 878205 h 960120"/>
              <a:gd name="connsiteX6-13" fmla="*/ 235419 w 1321080"/>
              <a:gd name="connsiteY6-14" fmla="*/ 930852 h 960120"/>
              <a:gd name="connsiteX7-15" fmla="*/ 251973 w 1321080"/>
              <a:gd name="connsiteY7-16" fmla="*/ 955405 h 960120"/>
              <a:gd name="connsiteX8-17" fmla="*/ 0 w 1321080"/>
              <a:gd name="connsiteY8-18" fmla="*/ 957110 h 960120"/>
              <a:gd name="connsiteX9-19" fmla="*/ 550545 w 1321080"/>
              <a:gd name="connsiteY9-20" fmla="*/ 0 h 960120"/>
              <a:gd name="connsiteX10-21" fmla="*/ 1081049 w 1321080"/>
              <a:gd name="connsiteY10-22" fmla="*/ 0 h 960120"/>
              <a:gd name="connsiteX11-23" fmla="*/ 1079232 w 1321080"/>
              <a:gd name="connsiteY11-24" fmla="*/ 189052 h 960120"/>
              <a:gd name="connsiteX12-25" fmla="*/ 1122592 w 1321080"/>
              <a:gd name="connsiteY12-26" fmla="*/ 159818 h 960120"/>
              <a:gd name="connsiteX13-27" fmla="*/ 1178205 w 1321080"/>
              <a:gd name="connsiteY13-28" fmla="*/ 148590 h 960120"/>
              <a:gd name="connsiteX14-29" fmla="*/ 1321080 w 1321080"/>
              <a:gd name="connsiteY14-30" fmla="*/ 291465 h 960120"/>
              <a:gd name="connsiteX15-31" fmla="*/ 1320887 w 1321080"/>
              <a:gd name="connsiteY15-32" fmla="*/ 292420 h 960120"/>
              <a:gd name="connsiteX16-33" fmla="*/ 1321079 w 1321080"/>
              <a:gd name="connsiteY16-34" fmla="*/ 293370 h 960120"/>
              <a:gd name="connsiteX17-35" fmla="*/ 1310600 w 1321080"/>
              <a:gd name="connsiteY17-36" fmla="*/ 345276 h 960120"/>
              <a:gd name="connsiteX18-37" fmla="*/ 1310053 w 1321080"/>
              <a:gd name="connsiteY18-38" fmla="*/ 346088 h 960120"/>
              <a:gd name="connsiteX19-39" fmla="*/ 1309852 w 1321080"/>
              <a:gd name="connsiteY19-40" fmla="*/ 347079 h 960120"/>
              <a:gd name="connsiteX20-41" fmla="*/ 1178205 w 1321080"/>
              <a:gd name="connsiteY20-42" fmla="*/ 434340 h 960120"/>
              <a:gd name="connsiteX21-43" fmla="*/ 1122592 w 1321080"/>
              <a:gd name="connsiteY21-44" fmla="*/ 423112 h 960120"/>
              <a:gd name="connsiteX22-45" fmla="*/ 1077275 w 1321080"/>
              <a:gd name="connsiteY22-46" fmla="*/ 392559 h 960120"/>
              <a:gd name="connsiteX23-47" fmla="*/ 1075334 w 1321080"/>
              <a:gd name="connsiteY23-48" fmla="*/ 594360 h 960120"/>
              <a:gd name="connsiteX24-49" fmla="*/ 879119 w 1321080"/>
              <a:gd name="connsiteY24-50" fmla="*/ 586740 h 960120"/>
              <a:gd name="connsiteX25" fmla="*/ 661035 w 1321080"/>
              <a:gd name="connsiteY25" fmla="*/ 960120 h 9601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" y="connsiteY25"/>
              </a:cxn>
            </a:cxnLst>
            <a:rect l="l" t="t" r="r" b="b"/>
            <a:pathLst>
              <a:path w="1321080" h="960120">
                <a:moveTo>
                  <a:pt x="661035" y="960120"/>
                </a:moveTo>
                <a:lnTo>
                  <a:pt x="466451" y="957877"/>
                </a:lnTo>
                <a:lnTo>
                  <a:pt x="484671" y="930852"/>
                </a:lnTo>
                <a:cubicBezTo>
                  <a:pt x="491516" y="914671"/>
                  <a:pt x="495300" y="896880"/>
                  <a:pt x="495300" y="878205"/>
                </a:cubicBezTo>
                <a:cubicBezTo>
                  <a:pt x="495300" y="803506"/>
                  <a:pt x="434744" y="742950"/>
                  <a:pt x="360045" y="742950"/>
                </a:cubicBezTo>
                <a:cubicBezTo>
                  <a:pt x="285346" y="742950"/>
                  <a:pt x="224790" y="803506"/>
                  <a:pt x="224790" y="878205"/>
                </a:cubicBezTo>
                <a:cubicBezTo>
                  <a:pt x="224790" y="896880"/>
                  <a:pt x="228575" y="914671"/>
                  <a:pt x="235419" y="930852"/>
                </a:cubicBezTo>
                <a:lnTo>
                  <a:pt x="251973" y="955405"/>
                </a:lnTo>
                <a:lnTo>
                  <a:pt x="0" y="957110"/>
                </a:lnTo>
                <a:lnTo>
                  <a:pt x="550545" y="0"/>
                </a:lnTo>
                <a:lnTo>
                  <a:pt x="1081049" y="0"/>
                </a:lnTo>
                <a:cubicBezTo>
                  <a:pt x="1080443" y="63017"/>
                  <a:pt x="1079838" y="126035"/>
                  <a:pt x="1079232" y="189052"/>
                </a:cubicBezTo>
                <a:lnTo>
                  <a:pt x="1122592" y="159818"/>
                </a:lnTo>
                <a:cubicBezTo>
                  <a:pt x="1139685" y="152588"/>
                  <a:pt x="1158478" y="148590"/>
                  <a:pt x="1178205" y="148590"/>
                </a:cubicBezTo>
                <a:cubicBezTo>
                  <a:pt x="1257113" y="148590"/>
                  <a:pt x="1321080" y="212557"/>
                  <a:pt x="1321080" y="291465"/>
                </a:cubicBezTo>
                <a:cubicBezTo>
                  <a:pt x="1321016" y="291783"/>
                  <a:pt x="1320951" y="292102"/>
                  <a:pt x="1320887" y="292420"/>
                </a:cubicBezTo>
                <a:lnTo>
                  <a:pt x="1321079" y="293370"/>
                </a:lnTo>
                <a:cubicBezTo>
                  <a:pt x="1321079" y="311782"/>
                  <a:pt x="1317348" y="329322"/>
                  <a:pt x="1310600" y="345276"/>
                </a:cubicBezTo>
                <a:lnTo>
                  <a:pt x="1310053" y="346088"/>
                </a:lnTo>
                <a:lnTo>
                  <a:pt x="1309852" y="347079"/>
                </a:lnTo>
                <a:cubicBezTo>
                  <a:pt x="1288163" y="398359"/>
                  <a:pt x="1237386" y="434340"/>
                  <a:pt x="1178205" y="434340"/>
                </a:cubicBezTo>
                <a:cubicBezTo>
                  <a:pt x="1158478" y="434340"/>
                  <a:pt x="1139685" y="430342"/>
                  <a:pt x="1122592" y="423112"/>
                </a:cubicBezTo>
                <a:lnTo>
                  <a:pt x="1077275" y="392559"/>
                </a:lnTo>
                <a:lnTo>
                  <a:pt x="1075334" y="594360"/>
                </a:lnTo>
                <a:lnTo>
                  <a:pt x="879119" y="586740"/>
                </a:lnTo>
                <a:lnTo>
                  <a:pt x="661035" y="960120"/>
                </a:lnTo>
                <a:close/>
              </a:path>
            </a:pathLst>
          </a:cu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4" name="文本框 9" descr="#clear#"/>
          <p:cNvSpPr txBox="1"/>
          <p:nvPr>
            <p:custDataLst>
              <p:tags r:id="rId8"/>
            </p:custDataLst>
          </p:nvPr>
        </p:nvSpPr>
        <p:spPr>
          <a:xfrm>
            <a:off x="6590925" y="4370480"/>
            <a:ext cx="762546" cy="57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37" name="直接连接符 16"/>
          <p:cNvCxnSpPr/>
          <p:nvPr>
            <p:custDataLst>
              <p:tags r:id="rId9"/>
            </p:custDataLst>
          </p:nvPr>
        </p:nvCxnSpPr>
        <p:spPr>
          <a:xfrm>
            <a:off x="8243037" y="3753783"/>
            <a:ext cx="307520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17"/>
          <p:cNvCxnSpPr/>
          <p:nvPr>
            <p:custDataLst>
              <p:tags r:id="rId10"/>
            </p:custDataLst>
          </p:nvPr>
        </p:nvCxnSpPr>
        <p:spPr>
          <a:xfrm>
            <a:off x="741680" y="3753783"/>
            <a:ext cx="308152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2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25" y="854710"/>
            <a:ext cx="3929380" cy="2399665"/>
          </a:xfrm>
          <a:prstGeom prst="rect">
            <a:avLst/>
          </a:prstGeom>
        </p:spPr>
      </p:pic>
      <p:pic>
        <p:nvPicPr>
          <p:cNvPr id="5" name="图片 5" descr="C:/Users/Administrator/Desktop/3.png3"/>
          <p:cNvPicPr>
            <a:picLocks noChangeAspect="1"/>
          </p:cNvPicPr>
          <p:nvPr/>
        </p:nvPicPr>
        <p:blipFill>
          <a:blip r:embed="rId12"/>
          <a:srcRect l="2758" r="2758"/>
          <a:stretch>
            <a:fillRect/>
          </a:stretch>
        </p:blipFill>
        <p:spPr>
          <a:xfrm>
            <a:off x="7929245" y="1034415"/>
            <a:ext cx="4051300" cy="2475230"/>
          </a:xfrm>
          <a:prstGeom prst="rect">
            <a:avLst/>
          </a:prstGeom>
        </p:spPr>
      </p:pic>
      <p:pic>
        <p:nvPicPr>
          <p:cNvPr id="6" name="图片 6" descr="C:/Users/Administrator/Desktop/6.png6"/>
          <p:cNvPicPr>
            <a:picLocks noChangeAspect="1"/>
          </p:cNvPicPr>
          <p:nvPr/>
        </p:nvPicPr>
        <p:blipFill>
          <a:blip r:embed="rId13"/>
          <a:srcRect l="1991" r="1991"/>
          <a:stretch>
            <a:fillRect/>
          </a:stretch>
        </p:blipFill>
        <p:spPr>
          <a:xfrm>
            <a:off x="8021955" y="4273550"/>
            <a:ext cx="4055110" cy="2477770"/>
          </a:xfrm>
          <a:prstGeom prst="rect">
            <a:avLst/>
          </a:prstGeom>
        </p:spPr>
      </p:pic>
      <p:pic>
        <p:nvPicPr>
          <p:cNvPr id="7" name="图片 7" descr="C:/Users/Administrator/Desktop/5.png5"/>
          <p:cNvPicPr>
            <a:picLocks noChangeAspect="1"/>
          </p:cNvPicPr>
          <p:nvPr/>
        </p:nvPicPr>
        <p:blipFill>
          <a:blip r:embed="rId14"/>
          <a:srcRect t="89" b="89"/>
          <a:stretch>
            <a:fillRect/>
          </a:stretch>
        </p:blipFill>
        <p:spPr>
          <a:xfrm>
            <a:off x="212725" y="4273550"/>
            <a:ext cx="4057015" cy="24777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文本框 1" descr="#clear#"/>
          <p:cNvSpPr txBox="1"/>
          <p:nvPr/>
        </p:nvSpPr>
        <p:spPr>
          <a:xfrm>
            <a:off x="245745" y="163830"/>
            <a:ext cx="155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主要原因：</a:t>
            </a: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40" name="直接连接符 2"/>
          <p:cNvCxnSpPr/>
          <p:nvPr/>
        </p:nvCxnSpPr>
        <p:spPr>
          <a:xfrm>
            <a:off x="137430" y="697230"/>
            <a:ext cx="2243185" cy="0"/>
          </a:xfrm>
          <a:prstGeom prst="line">
            <a:avLst/>
          </a:prstGeom>
          <a:ln w="3175">
            <a:solidFill>
              <a:srgbClr val="826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5" name="矩形 4"/>
          <p:cNvSpPr/>
          <p:nvPr>
            <p:custDataLst>
              <p:tags r:id="rId1"/>
            </p:custDataLst>
          </p:nvPr>
        </p:nvSpPr>
        <p:spPr>
          <a:xfrm>
            <a:off x="245745" y="770255"/>
            <a:ext cx="2957195" cy="770255"/>
          </a:xfrm>
          <a:prstGeom prst="rect">
            <a:avLst/>
          </a:pr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56" name="矩形 5" descr="#clear#"/>
          <p:cNvSpPr/>
          <p:nvPr>
            <p:custDataLst>
              <p:tags r:id="rId2"/>
            </p:custDataLst>
          </p:nvPr>
        </p:nvSpPr>
        <p:spPr>
          <a:xfrm>
            <a:off x="246380" y="927100"/>
            <a:ext cx="2534285" cy="5518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1.家庭环境影响。</a:t>
            </a:r>
            <a:endParaRPr lang="zh-CN" altLang="en-US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57" name="矩形 7"/>
          <p:cNvSpPr/>
          <p:nvPr>
            <p:custDataLst>
              <p:tags r:id="rId3"/>
            </p:custDataLst>
          </p:nvPr>
        </p:nvSpPr>
        <p:spPr>
          <a:xfrm>
            <a:off x="245745" y="1570990"/>
            <a:ext cx="3687445" cy="800735"/>
          </a:xfrm>
          <a:prstGeom prst="rect">
            <a:avLst/>
          </a:pr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58" name="矩形 8" descr="#clear#"/>
          <p:cNvSpPr/>
          <p:nvPr>
            <p:custDataLst>
              <p:tags r:id="rId4"/>
            </p:custDataLst>
          </p:nvPr>
        </p:nvSpPr>
        <p:spPr>
          <a:xfrm>
            <a:off x="246380" y="1686560"/>
            <a:ext cx="3538855" cy="431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2.不良个性心理逐渐形成。</a:t>
            </a:r>
            <a:endParaRPr lang="zh-CN" altLang="en-US" sz="24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59" name="矩形 10"/>
          <p:cNvSpPr/>
          <p:nvPr>
            <p:custDataLst>
              <p:tags r:id="rId5"/>
            </p:custDataLst>
          </p:nvPr>
        </p:nvSpPr>
        <p:spPr>
          <a:xfrm>
            <a:off x="244475" y="2402205"/>
            <a:ext cx="4264660" cy="688975"/>
          </a:xfrm>
          <a:prstGeom prst="rect">
            <a:avLst/>
          </a:prstGeom>
          <a:solidFill>
            <a:srgbClr val="41A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60" name="矩形 11" descr="#clear#"/>
          <p:cNvSpPr/>
          <p:nvPr>
            <p:custDataLst>
              <p:tags r:id="rId6"/>
            </p:custDataLst>
          </p:nvPr>
        </p:nvSpPr>
        <p:spPr>
          <a:xfrm>
            <a:off x="246380" y="2463800"/>
            <a:ext cx="4135120" cy="442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3.在幼儿园“大家庭”中表现。</a:t>
            </a:r>
            <a:endParaRPr lang="zh-CN" altLang="en-US" sz="240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145741" name="直接连接符 15"/>
          <p:cNvCxnSpPr/>
          <p:nvPr/>
        </p:nvCxnSpPr>
        <p:spPr>
          <a:xfrm>
            <a:off x="137160" y="770255"/>
            <a:ext cx="16510" cy="249872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原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210" y="1677670"/>
            <a:ext cx="7497445" cy="4319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矩形 2"/>
          <p:cNvSpPr/>
          <p:nvPr/>
        </p:nvSpPr>
        <p:spPr>
          <a:xfrm>
            <a:off x="3248025" y="2172582"/>
            <a:ext cx="6597388" cy="2980443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6219825"/>
              <a:gd name="connsiteY0-22" fmla="*/ 0 h 2809875"/>
              <a:gd name="connsiteX1-23" fmla="*/ 5895975 w 6219825"/>
              <a:gd name="connsiteY1-24" fmla="*/ 0 h 2809875"/>
              <a:gd name="connsiteX2-25" fmla="*/ 6219825 w 6219825"/>
              <a:gd name="connsiteY2-26" fmla="*/ 2047875 h 2809875"/>
              <a:gd name="connsiteX3-27" fmla="*/ 885825 w 6219825"/>
              <a:gd name="connsiteY3-28" fmla="*/ 2809875 h 2809875"/>
              <a:gd name="connsiteX4-29" fmla="*/ 0 w 6219825"/>
              <a:gd name="connsiteY4-30" fmla="*/ 0 h 2809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19825" h="2809875">
                <a:moveTo>
                  <a:pt x="0" y="0"/>
                </a:moveTo>
                <a:lnTo>
                  <a:pt x="5895975" y="0"/>
                </a:lnTo>
                <a:lnTo>
                  <a:pt x="6219825" y="2047875"/>
                </a:lnTo>
                <a:lnTo>
                  <a:pt x="885825" y="2809875"/>
                </a:lnTo>
                <a:lnTo>
                  <a:pt x="0" y="0"/>
                </a:lnTo>
                <a:close/>
              </a:path>
            </a:pathLst>
          </a:custGeom>
          <a:solidFill>
            <a:srgbClr val="89C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90" name="矩形 2"/>
          <p:cNvSpPr/>
          <p:nvPr/>
        </p:nvSpPr>
        <p:spPr>
          <a:xfrm>
            <a:off x="3460192" y="1990725"/>
            <a:ext cx="6253879" cy="3111785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5895975"/>
              <a:gd name="connsiteY0-22" fmla="*/ 0 h 2933700"/>
              <a:gd name="connsiteX1-23" fmla="*/ 5895975 w 5895975"/>
              <a:gd name="connsiteY1-24" fmla="*/ 0 h 2933700"/>
              <a:gd name="connsiteX2-25" fmla="*/ 5715000 w 5895975"/>
              <a:gd name="connsiteY2-26" fmla="*/ 2324100 h 2933700"/>
              <a:gd name="connsiteX3-27" fmla="*/ 438150 w 5895975"/>
              <a:gd name="connsiteY3-28" fmla="*/ 2933700 h 2933700"/>
              <a:gd name="connsiteX4-29" fmla="*/ 0 w 5895975"/>
              <a:gd name="connsiteY4-30" fmla="*/ 0 h 2933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95975" h="2933700">
                <a:moveTo>
                  <a:pt x="0" y="0"/>
                </a:moveTo>
                <a:lnTo>
                  <a:pt x="5895975" y="0"/>
                </a:lnTo>
                <a:lnTo>
                  <a:pt x="5715000" y="2324100"/>
                </a:lnTo>
                <a:lnTo>
                  <a:pt x="438150" y="2933700"/>
                </a:lnTo>
                <a:lnTo>
                  <a:pt x="0" y="0"/>
                </a:ln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91" name="文本框 10" descr="#clear#"/>
          <p:cNvSpPr txBox="1"/>
          <p:nvPr/>
        </p:nvSpPr>
        <p:spPr>
          <a:xfrm>
            <a:off x="4381500" y="3121025"/>
            <a:ext cx="4724400" cy="13220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zh-CN" altLang="en-US" sz="40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理论支撑，明确友好相处方向</a:t>
            </a:r>
            <a:endParaRPr lang="zh-CN" altLang="en-US" sz="4000" b="1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92" name="文本框 11" descr="#clear#"/>
          <p:cNvSpPr txBox="1"/>
          <p:nvPr/>
        </p:nvSpPr>
        <p:spPr>
          <a:xfrm>
            <a:off x="5407025" y="1829753"/>
            <a:ext cx="2425700" cy="14452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8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8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7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651" y="5049795"/>
            <a:ext cx="1846349" cy="1808205"/>
          </a:xfrm>
          <a:prstGeom prst="rect">
            <a:avLst/>
          </a:prstGeom>
        </p:spPr>
      </p:pic>
      <p:pic>
        <p:nvPicPr>
          <p:cNvPr id="2097158" name="图片 12"/>
          <p:cNvPicPr>
            <a:picLocks noChangeAspect="1"/>
          </p:cNvPicPr>
          <p:nvPr/>
        </p:nvPicPr>
        <p:blipFill rotWithShape="1">
          <a:blip r:embed="rId2" cstate="print"/>
          <a:srcRect l="63469"/>
          <a:stretch>
            <a:fillRect/>
          </a:stretch>
        </p:blipFill>
        <p:spPr>
          <a:xfrm>
            <a:off x="0" y="0"/>
            <a:ext cx="24450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49885" y="580390"/>
          <a:ext cx="11513820" cy="5697220"/>
        </p:xfrm>
        <a:graphic>
          <a:graphicData uri="http://schemas.openxmlformats.org/drawingml/2006/table">
            <a:tbl>
              <a:tblPr/>
              <a:tblGrid>
                <a:gridCol w="936625"/>
                <a:gridCol w="948690"/>
                <a:gridCol w="2020570"/>
                <a:gridCol w="2268220"/>
                <a:gridCol w="5339715"/>
              </a:tblGrid>
              <a:tr h="565785">
                <a:tc rowSpan="5">
                  <a:txBody>
                    <a:bodyPr/>
                    <a:p>
                      <a:pPr marL="8572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社会领域</a:t>
                      </a:r>
                      <a:endParaRPr lang="zh-CN" sz="20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（一）人际交往</a:t>
                      </a:r>
                      <a:endParaRPr lang="zh-CN" sz="20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5">
                  <a:txBody>
                    <a:bodyPr/>
                    <a:p>
                      <a:pPr marL="8572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目标</a:t>
                      </a:r>
                      <a:r>
                        <a:rPr lang="en-US" altLang="zh-CN" sz="20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能与同伴友好相处</a:t>
                      </a:r>
                      <a:endParaRPr lang="zh-CN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p>
                      <a:pPr marL="8572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中班幼儿与人友好相处的要点及方法</a:t>
                      </a:r>
                      <a:endParaRPr lang="zh-CN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297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学习交往规则与技能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加入游戏的方法</a:t>
                      </a:r>
                      <a:b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分享行为的鼓励</a:t>
                      </a:r>
                      <a:b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解决冲突的方式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包括用玩具邀请或扮角色加入游戏。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鼓励分享玩具、图书。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引导协商等方式解决冲突。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0139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培养理解他人的能力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换位思考的引导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引导幼儿换位思考，减少不友好行为。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9885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关注同伴的优点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谈论好朋友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谈论好朋友及喜欢原因，增强友谊认知。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0139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体会交往的乐趣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</a:t>
                      </a:r>
                      <a:r>
                        <a:rPr lang="zh-CN" altLang="en-US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创造交往机会</a:t>
                      </a:r>
                      <a:endParaRPr lang="zh-CN" altLang="en-US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创造交往机会，让幼儿感受与朋友一起的快乐。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6" name="矩形 2"/>
          <p:cNvSpPr/>
          <p:nvPr/>
        </p:nvSpPr>
        <p:spPr>
          <a:xfrm>
            <a:off x="3248025" y="2172582"/>
            <a:ext cx="6597388" cy="2980443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6219825"/>
              <a:gd name="connsiteY0-22" fmla="*/ 0 h 2809875"/>
              <a:gd name="connsiteX1-23" fmla="*/ 5895975 w 6219825"/>
              <a:gd name="connsiteY1-24" fmla="*/ 0 h 2809875"/>
              <a:gd name="connsiteX2-25" fmla="*/ 6219825 w 6219825"/>
              <a:gd name="connsiteY2-26" fmla="*/ 2047875 h 2809875"/>
              <a:gd name="connsiteX3-27" fmla="*/ 885825 w 6219825"/>
              <a:gd name="connsiteY3-28" fmla="*/ 2809875 h 2809875"/>
              <a:gd name="connsiteX4-29" fmla="*/ 0 w 6219825"/>
              <a:gd name="connsiteY4-30" fmla="*/ 0 h 2809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19825" h="2809875">
                <a:moveTo>
                  <a:pt x="0" y="0"/>
                </a:moveTo>
                <a:lnTo>
                  <a:pt x="5895975" y="0"/>
                </a:lnTo>
                <a:lnTo>
                  <a:pt x="6219825" y="2047875"/>
                </a:lnTo>
                <a:lnTo>
                  <a:pt x="885825" y="2809875"/>
                </a:lnTo>
                <a:lnTo>
                  <a:pt x="0" y="0"/>
                </a:lnTo>
                <a:close/>
              </a:path>
            </a:pathLst>
          </a:custGeom>
          <a:solidFill>
            <a:srgbClr val="89C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857" name="矩形 2"/>
          <p:cNvSpPr/>
          <p:nvPr/>
        </p:nvSpPr>
        <p:spPr>
          <a:xfrm>
            <a:off x="3460192" y="1990725"/>
            <a:ext cx="6253879" cy="3111785"/>
          </a:xfrm>
          <a:custGeom>
            <a:avLst/>
            <a:gdLst>
              <a:gd name="connsiteX0" fmla="*/ 0 w 5895975"/>
              <a:gd name="connsiteY0" fmla="*/ 0 h 2895600"/>
              <a:gd name="connsiteX1" fmla="*/ 5895975 w 5895975"/>
              <a:gd name="connsiteY1" fmla="*/ 0 h 2895600"/>
              <a:gd name="connsiteX2" fmla="*/ 5895975 w 5895975"/>
              <a:gd name="connsiteY2" fmla="*/ 2895600 h 2895600"/>
              <a:gd name="connsiteX3" fmla="*/ 0 w 5895975"/>
              <a:gd name="connsiteY3" fmla="*/ 2895600 h 2895600"/>
              <a:gd name="connsiteX4" fmla="*/ 0 w 5895975"/>
              <a:gd name="connsiteY4" fmla="*/ 0 h 2895600"/>
              <a:gd name="connsiteX0-1" fmla="*/ 0 w 5895975"/>
              <a:gd name="connsiteY0-2" fmla="*/ 0 h 2895600"/>
              <a:gd name="connsiteX1-3" fmla="*/ 5895975 w 5895975"/>
              <a:gd name="connsiteY1-4" fmla="*/ 0 h 2895600"/>
              <a:gd name="connsiteX2-5" fmla="*/ 5895975 w 5895975"/>
              <a:gd name="connsiteY2-6" fmla="*/ 2895600 h 2895600"/>
              <a:gd name="connsiteX3-7" fmla="*/ 885825 w 5895975"/>
              <a:gd name="connsiteY3-8" fmla="*/ 2809875 h 2895600"/>
              <a:gd name="connsiteX4-9" fmla="*/ 0 w 5895975"/>
              <a:gd name="connsiteY4-10" fmla="*/ 0 h 2895600"/>
              <a:gd name="connsiteX0-11" fmla="*/ 0 w 5895975"/>
              <a:gd name="connsiteY0-12" fmla="*/ 0 h 2809875"/>
              <a:gd name="connsiteX1-13" fmla="*/ 5895975 w 5895975"/>
              <a:gd name="connsiteY1-14" fmla="*/ 0 h 2809875"/>
              <a:gd name="connsiteX2-15" fmla="*/ 5715000 w 5895975"/>
              <a:gd name="connsiteY2-16" fmla="*/ 2324100 h 2809875"/>
              <a:gd name="connsiteX3-17" fmla="*/ 885825 w 5895975"/>
              <a:gd name="connsiteY3-18" fmla="*/ 2809875 h 2809875"/>
              <a:gd name="connsiteX4-19" fmla="*/ 0 w 5895975"/>
              <a:gd name="connsiteY4-20" fmla="*/ 0 h 2809875"/>
              <a:gd name="connsiteX0-21" fmla="*/ 0 w 5895975"/>
              <a:gd name="connsiteY0-22" fmla="*/ 0 h 2933700"/>
              <a:gd name="connsiteX1-23" fmla="*/ 5895975 w 5895975"/>
              <a:gd name="connsiteY1-24" fmla="*/ 0 h 2933700"/>
              <a:gd name="connsiteX2-25" fmla="*/ 5715000 w 5895975"/>
              <a:gd name="connsiteY2-26" fmla="*/ 2324100 h 2933700"/>
              <a:gd name="connsiteX3-27" fmla="*/ 438150 w 5895975"/>
              <a:gd name="connsiteY3-28" fmla="*/ 2933700 h 2933700"/>
              <a:gd name="connsiteX4-29" fmla="*/ 0 w 5895975"/>
              <a:gd name="connsiteY4-30" fmla="*/ 0 h 2933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95975" h="2933700">
                <a:moveTo>
                  <a:pt x="0" y="0"/>
                </a:moveTo>
                <a:lnTo>
                  <a:pt x="5895975" y="0"/>
                </a:lnTo>
                <a:lnTo>
                  <a:pt x="5715000" y="2324100"/>
                </a:lnTo>
                <a:lnTo>
                  <a:pt x="438150" y="2933700"/>
                </a:lnTo>
                <a:lnTo>
                  <a:pt x="0" y="0"/>
                </a:lnTo>
                <a:close/>
              </a:path>
            </a:pathLst>
          </a:custGeom>
          <a:solidFill>
            <a:srgbClr val="1C7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858" name="文本框 10" descr="#clear#"/>
          <p:cNvSpPr txBox="1"/>
          <p:nvPr/>
        </p:nvSpPr>
        <p:spPr>
          <a:xfrm>
            <a:off x="4411980" y="3017520"/>
            <a:ext cx="4724400" cy="13220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zh-CN" altLang="en-US" sz="4000" b="1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多策并举，筑牢友好相处基石</a:t>
            </a:r>
            <a:endParaRPr lang="zh-CN" altLang="en-US" sz="4000" b="1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59" name="文本框 11" descr="#clear#"/>
          <p:cNvSpPr txBox="1"/>
          <p:nvPr/>
        </p:nvSpPr>
        <p:spPr>
          <a:xfrm>
            <a:off x="5407025" y="1757363"/>
            <a:ext cx="2425700" cy="12598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8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8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651" y="5049795"/>
            <a:ext cx="1846349" cy="1808205"/>
          </a:xfrm>
          <a:prstGeom prst="rect">
            <a:avLst/>
          </a:prstGeom>
        </p:spPr>
      </p:pic>
      <p:pic>
        <p:nvPicPr>
          <p:cNvPr id="2097160" name="图片 12"/>
          <p:cNvPicPr>
            <a:picLocks noChangeAspect="1"/>
          </p:cNvPicPr>
          <p:nvPr/>
        </p:nvPicPr>
        <p:blipFill rotWithShape="1">
          <a:blip r:embed="rId2" cstate="print"/>
          <a:srcRect l="63469"/>
          <a:stretch>
            <a:fillRect/>
          </a:stretch>
        </p:blipFill>
        <p:spPr>
          <a:xfrm>
            <a:off x="0" y="0"/>
            <a:ext cx="2445026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0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1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2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3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4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5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6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7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8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19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2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20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21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22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23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24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25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26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27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28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29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3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30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31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32.xml><?xml version="1.0" encoding="utf-8"?>
<p:tagLst xmlns:p="http://schemas.openxmlformats.org/presentationml/2006/main">
  <p:tag name="KSO_WM_DIAGRAM_VIRTUALLY_FRAME" val="{&quot;height&quot;:278.73661417322836,&quot;left&quot;:50.71874015748031,&quot;top&quot;:156.44771653543305,&quot;width&quot;:858.8926771653544}"/>
</p:tagLst>
</file>

<file path=ppt/tags/tag33.xml><?xml version="1.0" encoding="utf-8"?>
<p:tagLst xmlns:p="http://schemas.openxmlformats.org/presentationml/2006/main">
  <p:tag name="KSO_WM_DIAGRAM_VIRTUALLY_FRAME" val="{&quot;height&quot;:282.1650393700787,&quot;left&quot;:116.56251968503936,&quot;top&quot;:161.83496062992126,&quot;width&quot;:751.1875590551182}"/>
</p:tagLst>
</file>

<file path=ppt/tags/tag34.xml><?xml version="1.0" encoding="utf-8"?>
<p:tagLst xmlns:p="http://schemas.openxmlformats.org/presentationml/2006/main">
  <p:tag name="KSO_WM_DIAGRAM_VIRTUALLY_FRAME" val="{&quot;height&quot;:282.1650393700787,&quot;left&quot;:116.56251968503936,&quot;top&quot;:161.83496062992126,&quot;width&quot;:751.1875590551182}"/>
</p:tagLst>
</file>

<file path=ppt/tags/tag35.xml><?xml version="1.0" encoding="utf-8"?>
<p:tagLst xmlns:p="http://schemas.openxmlformats.org/presentationml/2006/main">
  <p:tag name="KSO_WM_DIAGRAM_VIRTUALLY_FRAME" val="{&quot;height&quot;:282.1650393700787,&quot;left&quot;:116.56251968503936,&quot;top&quot;:161.83496062992126,&quot;width&quot;:751.1875590551182}"/>
</p:tagLst>
</file>

<file path=ppt/tags/tag36.xml><?xml version="1.0" encoding="utf-8"?>
<p:tagLst xmlns:p="http://schemas.openxmlformats.org/presentationml/2006/main">
  <p:tag name="KSO_WM_DIAGRAM_VIRTUALLY_FRAME" val="{&quot;height&quot;:282.1650393700787,&quot;left&quot;:116.56251968503936,&quot;top&quot;:161.83496062992126,&quot;width&quot;:751.1875590551182}"/>
</p:tagLst>
</file>

<file path=ppt/tags/tag37.xml><?xml version="1.0" encoding="utf-8"?>
<p:tagLst xmlns:p="http://schemas.openxmlformats.org/presentationml/2006/main">
  <p:tag name="KSO_WM_DIAGRAM_VIRTUALLY_FRAME" val="{&quot;height&quot;:282.1650393700787,&quot;left&quot;:116.56251968503936,&quot;top&quot;:161.83496062992126,&quot;width&quot;:751.1875590551182}"/>
</p:tagLst>
</file>

<file path=ppt/tags/tag38.xml><?xml version="1.0" encoding="utf-8"?>
<p:tagLst xmlns:p="http://schemas.openxmlformats.org/presentationml/2006/main">
  <p:tag name="KSO_WM_DIAGRAM_VIRTUALLY_FRAME" val="{&quot;height&quot;:282.1650393700787,&quot;left&quot;:116.56251968503936,&quot;top&quot;:161.83496062992126,&quot;width&quot;:751.1875590551182}"/>
</p:tagLst>
</file>

<file path=ppt/tags/tag39.xml><?xml version="1.0" encoding="utf-8"?>
<p:tagLst xmlns:p="http://schemas.openxmlformats.org/presentationml/2006/main">
  <p:tag name="TABLE_ENDDRAG_ORIGIN_RECT" val="906*448"/>
  <p:tag name="TABLE_ENDDRAG_RECT" val="27*24*906*448"/>
</p:tagLst>
</file>

<file path=ppt/tags/tag4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40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1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2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3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4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5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6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7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8.xml><?xml version="1.0" encoding="utf-8"?>
<p:tagLst xmlns:p="http://schemas.openxmlformats.org/presentationml/2006/main">
  <p:tag name="KSO_WM_DIAGRAM_VIRTUALLY_FRAME" val="{&quot;height&quot;:305.6623622047244,&quot;left&quot;:38.27992125984251,&quot;top&quot;:88.69338582677167,&quot;width&quot;:799.5873228346456}"/>
</p:tagLst>
</file>

<file path=ppt/tags/tag49.xml><?xml version="1.0" encoding="utf-8"?>
<p:tagLst xmlns:p="http://schemas.openxmlformats.org/presentationml/2006/main">
  <p:tag name="TABLE_ENDDRAG_ORIGIN_RECT" val="842*441"/>
  <p:tag name="TABLE_ENDDRAG_RECT" val="71*80*842*441"/>
</p:tagLst>
</file>

<file path=ppt/tags/tag5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50.xml><?xml version="1.0" encoding="utf-8"?>
<p:tagLst xmlns:p="http://schemas.openxmlformats.org/presentationml/2006/main">
  <p:tag name="TABLE_ENDDRAG_ORIGIN_RECT" val="939*469"/>
  <p:tag name="TABLE_ENDDRAG_RECT" val="10*55*939*469"/>
</p:tagLst>
</file>

<file path=ppt/tags/tag51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2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3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4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5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6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7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8.xml><?xml version="1.0" encoding="utf-8"?>
<p:tagLst xmlns:p="http://schemas.openxmlformats.org/presentationml/2006/main">
  <p:tag name="KSO_WM_DIAGRAM_VIRTUALLY_FRAME" val="{&quot;height&quot;:417.536535433071,&quot;left&quot;:-11.150078740157483,&quot;top&quot;:52.45,&quot;width&quot;:901.8548818897638}"/>
</p:tagLst>
</file>

<file path=ppt/tags/tag59.xml><?xml version="1.0" encoding="utf-8"?>
<p:tagLst xmlns:p="http://schemas.openxmlformats.org/presentationml/2006/main">
  <p:tag name="TABLE_ENDDRAG_ORIGIN_RECT" val="776*371"/>
  <p:tag name="TABLE_ENDDRAG_RECT" val="97*87*776*371"/>
</p:tagLst>
</file>

<file path=ppt/tags/tag6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60.xml><?xml version="1.0" encoding="utf-8"?>
<p:tagLst xmlns:p="http://schemas.openxmlformats.org/presentationml/2006/main">
  <p:tag name="commondata" val="eyJoZGlkIjoiMWEwOWM1YzZiNjM5NjI5YjZlNDIzYTlhMDQxMzMyM2MifQ=="/>
</p:tagLst>
</file>

<file path=ppt/tags/tag7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8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ags/tag9.xml><?xml version="1.0" encoding="utf-8"?>
<p:tagLst xmlns:p="http://schemas.openxmlformats.org/presentationml/2006/main">
  <p:tag name="KSO_WM_DIAGRAM_VIRTUALLY_FRAME" val="{&quot;height&quot;:363.72842519685037,&quot;left&quot;:48.15,&quot;top&quot;:116.15,&quot;width&quot;:853.885748031496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2893</Words>
  <Application>WPS 演示</Application>
  <PresentationFormat>宽屏</PresentationFormat>
  <Paragraphs>395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Impact</vt:lpstr>
      <vt:lpstr>微软雅黑</vt:lpstr>
      <vt:lpstr>幼圆</vt:lpstr>
      <vt:lpstr>Helvetica Light</vt:lpstr>
      <vt:lpstr>Source Sans Pro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熊猫办公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熊猫办公专注正版ppt</dc:title>
  <dc:creator>ZhuLong</dc:creator>
  <dc:description>熊猫办公</dc:description>
  <cp:lastModifiedBy>Emma Huang</cp:lastModifiedBy>
  <cp:revision>8</cp:revision>
  <dcterms:created xsi:type="dcterms:W3CDTF">2016-05-09T09:30:00Z</dcterms:created>
  <dcterms:modified xsi:type="dcterms:W3CDTF">2024-10-29T02:37:40Z</dcterms:modified>
  <cp:version>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8E04D87E63E24B76B449E8A4A513B441_13</vt:lpwstr>
  </property>
  <property fmtid="{D5CDD505-2E9C-101B-9397-08002B2CF9AE}" pid="3" name="KSOProductBuildVer">
    <vt:lpwstr>2052-12.1.0.18608</vt:lpwstr>
  </property>
</Properties>
</file>