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7" r:id="rId3"/>
    <p:sldId id="300" r:id="rId4"/>
    <p:sldId id="304" r:id="rId5"/>
    <p:sldId id="337" r:id="rId6"/>
    <p:sldId id="305" r:id="rId7"/>
    <p:sldId id="341" r:id="rId8"/>
    <p:sldId id="342" r:id="rId9"/>
    <p:sldId id="322" r:id="rId10"/>
    <p:sldId id="338" r:id="rId11"/>
    <p:sldId id="339" r:id="rId12"/>
    <p:sldId id="309" r:id="rId13"/>
    <p:sldId id="319" r:id="rId14"/>
    <p:sldId id="334" r:id="rId15"/>
    <p:sldId id="313" r:id="rId16"/>
    <p:sldId id="340" r:id="rId17"/>
    <p:sldId id="333" r:id="rId18"/>
    <p:sldId id="332" r:id="rId19"/>
  </p:sldIdLst>
  <p:sldSz cx="12192000" cy="6858000"/>
  <p:notesSz cx="6858000" cy="9144000"/>
  <p:embeddedFontLst>
    <p:embeddedFont>
      <p:font typeface="微软雅黑" panose="020B0503020204020204" charset="-122"/>
      <p:regular r:id="rId26"/>
    </p:embeddedFont>
    <p:embeddedFont>
      <p:font typeface="汉仪尚巍手书W" panose="00020600040101010101" pitchFamily="18" charset="-122"/>
      <p:regular r:id="rId27"/>
    </p:embeddedFont>
    <p:embeddedFont>
      <p:font typeface="等线" panose="02010600030101010101" charset="-122"/>
      <p:regular r:id="rId28"/>
    </p:embeddedFont>
    <p:embeddedFont>
      <p:font typeface="等线 Light" panose="02010600030101010101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</p:embeddedFontLst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56" userDrawn="1">
          <p15:clr>
            <a:srgbClr val="A4A3A4"/>
          </p15:clr>
        </p15:guide>
        <p15:guide id="2" orient="horz" pos="389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作者" initials="A" lastIdx="0" clrIdx="2"/>
  <p:cmAuthor id="1238908235" name="常裕小二班-吴丹卉" initials="常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416A7C"/>
    <a:srgbClr val="C1D6DC"/>
    <a:srgbClr val="E6BD7B"/>
    <a:srgbClr val="FEFEE2"/>
    <a:srgbClr val="E6E6E6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76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732" y="1434"/>
      </p:cViewPr>
      <p:guideLst>
        <p:guide pos="356"/>
        <p:guide orient="horz" pos="38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27.xml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  <p:sp>
        <p:nvSpPr>
          <p:cNvPr id="7" name="页面-上"/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/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microsoft.com/office/2007/relationships/hdphoto" Target="../media/image5.wdp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4" Type="http://schemas.openxmlformats.org/officeDocument/2006/relationships/slideLayout" Target="../slideLayouts/slideLayout2.xml"/><Relationship Id="rId13" Type="http://schemas.openxmlformats.org/officeDocument/2006/relationships/themeOverride" Target="../theme/themeOverride1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75.xml"/><Relationship Id="rId7" Type="http://schemas.openxmlformats.org/officeDocument/2006/relationships/image" Target="../media/image12.png"/><Relationship Id="rId6" Type="http://schemas.openxmlformats.org/officeDocument/2006/relationships/tags" Target="../tags/tag74.xml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tags" Target="../tags/tag73.xml"/><Relationship Id="rId22" Type="http://schemas.openxmlformats.org/officeDocument/2006/relationships/slideLayout" Target="../slideLayouts/slideLayout2.xml"/><Relationship Id="rId21" Type="http://schemas.openxmlformats.org/officeDocument/2006/relationships/themeOverride" Target="../theme/themeOverride10.xml"/><Relationship Id="rId20" Type="http://schemas.openxmlformats.org/officeDocument/2006/relationships/tags" Target="../tags/tag80.xml"/><Relationship Id="rId2" Type="http://schemas.openxmlformats.org/officeDocument/2006/relationships/tags" Target="../tags/tag72.xml"/><Relationship Id="rId19" Type="http://schemas.openxmlformats.org/officeDocument/2006/relationships/tags" Target="../tags/tag79.xml"/><Relationship Id="rId18" Type="http://schemas.openxmlformats.org/officeDocument/2006/relationships/tags" Target="../tags/tag78.xml"/><Relationship Id="rId17" Type="http://schemas.openxmlformats.org/officeDocument/2006/relationships/image" Target="../media/image16.png"/><Relationship Id="rId16" Type="http://schemas.openxmlformats.org/officeDocument/2006/relationships/tags" Target="../tags/tag77.xml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image" Target="../media/image8.png"/><Relationship Id="rId12" Type="http://schemas.openxmlformats.org/officeDocument/2006/relationships/image" Target="../media/image13.png"/><Relationship Id="rId11" Type="http://schemas.openxmlformats.org/officeDocument/2006/relationships/tags" Target="../tags/tag76.xml"/><Relationship Id="rId10" Type="http://schemas.microsoft.com/office/2007/relationships/hdphoto" Target="../media/image5.wdp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84.xml"/><Relationship Id="rId7" Type="http://schemas.openxmlformats.org/officeDocument/2006/relationships/image" Target="../media/image12.png"/><Relationship Id="rId6" Type="http://schemas.openxmlformats.org/officeDocument/2006/relationships/tags" Target="../tags/tag83.xml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tags" Target="../tags/tag82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9" Type="http://schemas.openxmlformats.org/officeDocument/2006/relationships/themeOverride" Target="../theme/themeOverride11.xml"/><Relationship Id="rId18" Type="http://schemas.openxmlformats.org/officeDocument/2006/relationships/tags" Target="../tags/tag87.xml"/><Relationship Id="rId17" Type="http://schemas.openxmlformats.org/officeDocument/2006/relationships/image" Target="../media/image16.png"/><Relationship Id="rId16" Type="http://schemas.openxmlformats.org/officeDocument/2006/relationships/tags" Target="../tags/tag86.xml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image" Target="../media/image8.png"/><Relationship Id="rId12" Type="http://schemas.openxmlformats.org/officeDocument/2006/relationships/image" Target="../media/image13.png"/><Relationship Id="rId11" Type="http://schemas.openxmlformats.org/officeDocument/2006/relationships/tags" Target="../tags/tag85.xml"/><Relationship Id="rId10" Type="http://schemas.microsoft.com/office/2007/relationships/hdphoto" Target="../media/image5.wdp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91.xml"/><Relationship Id="rId7" Type="http://schemas.openxmlformats.org/officeDocument/2006/relationships/image" Target="../media/image12.png"/><Relationship Id="rId6" Type="http://schemas.openxmlformats.org/officeDocument/2006/relationships/tags" Target="../tags/tag90.xml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tags" Target="../tags/tag89.xml"/><Relationship Id="rId21" Type="http://schemas.openxmlformats.org/officeDocument/2006/relationships/slideLayout" Target="../slideLayouts/slideLayout2.xml"/><Relationship Id="rId20" Type="http://schemas.openxmlformats.org/officeDocument/2006/relationships/themeOverride" Target="../theme/themeOverride12.xml"/><Relationship Id="rId2" Type="http://schemas.openxmlformats.org/officeDocument/2006/relationships/tags" Target="../tags/tag88.xml"/><Relationship Id="rId19" Type="http://schemas.openxmlformats.org/officeDocument/2006/relationships/tags" Target="../tags/tag95.xml"/><Relationship Id="rId18" Type="http://schemas.openxmlformats.org/officeDocument/2006/relationships/tags" Target="../tags/tag94.xml"/><Relationship Id="rId17" Type="http://schemas.openxmlformats.org/officeDocument/2006/relationships/image" Target="../media/image16.png"/><Relationship Id="rId16" Type="http://schemas.openxmlformats.org/officeDocument/2006/relationships/tags" Target="../tags/tag93.xml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image" Target="../media/image8.png"/><Relationship Id="rId12" Type="http://schemas.openxmlformats.org/officeDocument/2006/relationships/image" Target="../media/image13.png"/><Relationship Id="rId11" Type="http://schemas.openxmlformats.org/officeDocument/2006/relationships/tags" Target="../tags/tag92.xml"/><Relationship Id="rId10" Type="http://schemas.microsoft.com/office/2007/relationships/hdphoto" Target="../media/image5.wdp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99.xml"/><Relationship Id="rId7" Type="http://schemas.openxmlformats.org/officeDocument/2006/relationships/image" Target="../media/image12.png"/><Relationship Id="rId6" Type="http://schemas.openxmlformats.org/officeDocument/2006/relationships/tags" Target="../tags/tag98.xml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tags" Target="../tags/tag97.xml"/><Relationship Id="rId21" Type="http://schemas.openxmlformats.org/officeDocument/2006/relationships/slideLayout" Target="../slideLayouts/slideLayout2.xml"/><Relationship Id="rId20" Type="http://schemas.openxmlformats.org/officeDocument/2006/relationships/themeOverride" Target="../theme/themeOverride13.xml"/><Relationship Id="rId2" Type="http://schemas.openxmlformats.org/officeDocument/2006/relationships/tags" Target="../tags/tag96.xml"/><Relationship Id="rId19" Type="http://schemas.openxmlformats.org/officeDocument/2006/relationships/tags" Target="../tags/tag103.xml"/><Relationship Id="rId18" Type="http://schemas.openxmlformats.org/officeDocument/2006/relationships/tags" Target="../tags/tag102.xml"/><Relationship Id="rId17" Type="http://schemas.openxmlformats.org/officeDocument/2006/relationships/image" Target="../media/image16.png"/><Relationship Id="rId16" Type="http://schemas.openxmlformats.org/officeDocument/2006/relationships/tags" Target="../tags/tag101.xml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image" Target="../media/image8.png"/><Relationship Id="rId12" Type="http://schemas.openxmlformats.org/officeDocument/2006/relationships/image" Target="../media/image13.png"/><Relationship Id="rId11" Type="http://schemas.openxmlformats.org/officeDocument/2006/relationships/tags" Target="../tags/tag100.xml"/><Relationship Id="rId10" Type="http://schemas.microsoft.com/office/2007/relationships/hdphoto" Target="../media/image5.wdp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07.xml"/><Relationship Id="rId7" Type="http://schemas.openxmlformats.org/officeDocument/2006/relationships/image" Target="../media/image12.png"/><Relationship Id="rId6" Type="http://schemas.openxmlformats.org/officeDocument/2006/relationships/tags" Target="../tags/tag106.xml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tags" Target="../tags/tag105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104.xml"/><Relationship Id="rId19" Type="http://schemas.openxmlformats.org/officeDocument/2006/relationships/themeOverride" Target="../theme/themeOverride14.xml"/><Relationship Id="rId18" Type="http://schemas.openxmlformats.org/officeDocument/2006/relationships/tags" Target="../tags/tag110.xml"/><Relationship Id="rId17" Type="http://schemas.openxmlformats.org/officeDocument/2006/relationships/image" Target="../media/image16.png"/><Relationship Id="rId16" Type="http://schemas.openxmlformats.org/officeDocument/2006/relationships/tags" Target="../tags/tag109.xml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image" Target="../media/image8.png"/><Relationship Id="rId12" Type="http://schemas.openxmlformats.org/officeDocument/2006/relationships/image" Target="../media/image13.png"/><Relationship Id="rId11" Type="http://schemas.openxmlformats.org/officeDocument/2006/relationships/tags" Target="../tags/tag108.xml"/><Relationship Id="rId10" Type="http://schemas.microsoft.com/office/2007/relationships/hdphoto" Target="../media/image5.wdp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14.xml"/><Relationship Id="rId7" Type="http://schemas.openxmlformats.org/officeDocument/2006/relationships/image" Target="../media/image12.png"/><Relationship Id="rId6" Type="http://schemas.openxmlformats.org/officeDocument/2006/relationships/tags" Target="../tags/tag113.xml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tags" Target="../tags/tag112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111.xml"/><Relationship Id="rId19" Type="http://schemas.openxmlformats.org/officeDocument/2006/relationships/themeOverride" Target="../theme/themeOverride15.xml"/><Relationship Id="rId18" Type="http://schemas.openxmlformats.org/officeDocument/2006/relationships/tags" Target="../tags/tag117.xml"/><Relationship Id="rId17" Type="http://schemas.openxmlformats.org/officeDocument/2006/relationships/image" Target="../media/image16.png"/><Relationship Id="rId16" Type="http://schemas.openxmlformats.org/officeDocument/2006/relationships/tags" Target="../tags/tag116.xml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image" Target="../media/image8.png"/><Relationship Id="rId12" Type="http://schemas.openxmlformats.org/officeDocument/2006/relationships/image" Target="../media/image13.png"/><Relationship Id="rId11" Type="http://schemas.openxmlformats.org/officeDocument/2006/relationships/tags" Target="../tags/tag115.xml"/><Relationship Id="rId10" Type="http://schemas.microsoft.com/office/2007/relationships/hdphoto" Target="../media/image5.wdp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microsoft.com/office/2007/relationships/hdphoto" Target="../media/image5.wdp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4" Type="http://schemas.openxmlformats.org/officeDocument/2006/relationships/slideLayout" Target="../slideLayouts/slideLayout2.xml"/><Relationship Id="rId13" Type="http://schemas.openxmlformats.org/officeDocument/2006/relationships/themeOverride" Target="../theme/themeOverride16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23.xml"/><Relationship Id="rId7" Type="http://schemas.openxmlformats.org/officeDocument/2006/relationships/image" Target="../media/image12.png"/><Relationship Id="rId6" Type="http://schemas.openxmlformats.org/officeDocument/2006/relationships/tags" Target="../tags/tag122.xml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tags" Target="../tags/tag121.xml"/><Relationship Id="rId21" Type="http://schemas.openxmlformats.org/officeDocument/2006/relationships/slideLayout" Target="../slideLayouts/slideLayout2.xml"/><Relationship Id="rId20" Type="http://schemas.openxmlformats.org/officeDocument/2006/relationships/themeOverride" Target="../theme/themeOverride17.xml"/><Relationship Id="rId2" Type="http://schemas.openxmlformats.org/officeDocument/2006/relationships/tags" Target="../tags/tag120.xml"/><Relationship Id="rId19" Type="http://schemas.openxmlformats.org/officeDocument/2006/relationships/image" Target="../media/image17.png"/><Relationship Id="rId18" Type="http://schemas.openxmlformats.org/officeDocument/2006/relationships/tags" Target="../tags/tag126.xml"/><Relationship Id="rId17" Type="http://schemas.openxmlformats.org/officeDocument/2006/relationships/image" Target="../media/image16.png"/><Relationship Id="rId16" Type="http://schemas.openxmlformats.org/officeDocument/2006/relationships/tags" Target="../tags/tag125.xml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image" Target="../media/image8.png"/><Relationship Id="rId12" Type="http://schemas.openxmlformats.org/officeDocument/2006/relationships/image" Target="../media/image13.png"/><Relationship Id="rId11" Type="http://schemas.openxmlformats.org/officeDocument/2006/relationships/tags" Target="../tags/tag124.xml"/><Relationship Id="rId10" Type="http://schemas.microsoft.com/office/2007/relationships/hdphoto" Target="../media/image5.wdp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6.xml"/><Relationship Id="rId7" Type="http://schemas.openxmlformats.org/officeDocument/2006/relationships/image" Target="../media/image12.png"/><Relationship Id="rId6" Type="http://schemas.openxmlformats.org/officeDocument/2006/relationships/tags" Target="../tags/tag5.xml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tags" Target="../tags/tag4.xml"/><Relationship Id="rId23" Type="http://schemas.openxmlformats.org/officeDocument/2006/relationships/slideLayout" Target="../slideLayouts/slideLayout2.xml"/><Relationship Id="rId22" Type="http://schemas.openxmlformats.org/officeDocument/2006/relationships/themeOverride" Target="../theme/themeOverride2.xml"/><Relationship Id="rId21" Type="http://schemas.openxmlformats.org/officeDocument/2006/relationships/tags" Target="../tags/tag12.xml"/><Relationship Id="rId20" Type="http://schemas.openxmlformats.org/officeDocument/2006/relationships/tags" Target="../tags/tag11.xml"/><Relationship Id="rId2" Type="http://schemas.openxmlformats.org/officeDocument/2006/relationships/tags" Target="../tags/tag3.xml"/><Relationship Id="rId19" Type="http://schemas.openxmlformats.org/officeDocument/2006/relationships/tags" Target="../tags/tag10.xml"/><Relationship Id="rId18" Type="http://schemas.openxmlformats.org/officeDocument/2006/relationships/image" Target="../media/image16.png"/><Relationship Id="rId17" Type="http://schemas.openxmlformats.org/officeDocument/2006/relationships/tags" Target="../tags/tag9.xml"/><Relationship Id="rId16" Type="http://schemas.microsoft.com/office/2007/relationships/hdphoto" Target="../media/image15.wdp"/><Relationship Id="rId15" Type="http://schemas.openxmlformats.org/officeDocument/2006/relationships/image" Target="../media/image14.png"/><Relationship Id="rId14" Type="http://schemas.openxmlformats.org/officeDocument/2006/relationships/image" Target="../media/image8.png"/><Relationship Id="rId13" Type="http://schemas.openxmlformats.org/officeDocument/2006/relationships/image" Target="../media/image13.png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microsoft.com/office/2007/relationships/hdphoto" Target="../media/image5.wdp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6.xml"/><Relationship Id="rId7" Type="http://schemas.openxmlformats.org/officeDocument/2006/relationships/image" Target="../media/image12.png"/><Relationship Id="rId6" Type="http://schemas.openxmlformats.org/officeDocument/2006/relationships/tags" Target="../tags/tag15.xml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tags" Target="../tags/tag14.xml"/><Relationship Id="rId21" Type="http://schemas.openxmlformats.org/officeDocument/2006/relationships/slideLayout" Target="../slideLayouts/slideLayout2.xml"/><Relationship Id="rId20" Type="http://schemas.openxmlformats.org/officeDocument/2006/relationships/themeOverride" Target="../theme/themeOverride3.xml"/><Relationship Id="rId2" Type="http://schemas.openxmlformats.org/officeDocument/2006/relationships/tags" Target="../tags/tag13.xml"/><Relationship Id="rId19" Type="http://schemas.openxmlformats.org/officeDocument/2006/relationships/tags" Target="../tags/tag19.xml"/><Relationship Id="rId18" Type="http://schemas.openxmlformats.org/officeDocument/2006/relationships/hyperlink" Target="&#32032;&#26448;\01&#28216;&#25103;.mp4" TargetMode="External"/><Relationship Id="rId17" Type="http://schemas.openxmlformats.org/officeDocument/2006/relationships/image" Target="../media/image16.png"/><Relationship Id="rId16" Type="http://schemas.openxmlformats.org/officeDocument/2006/relationships/tags" Target="../tags/tag18.xml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image" Target="../media/image8.png"/><Relationship Id="rId12" Type="http://schemas.openxmlformats.org/officeDocument/2006/relationships/image" Target="../media/image13.png"/><Relationship Id="rId11" Type="http://schemas.openxmlformats.org/officeDocument/2006/relationships/tags" Target="../tags/tag17.xml"/><Relationship Id="rId10" Type="http://schemas.microsoft.com/office/2007/relationships/hdphoto" Target="../media/image5.wdp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23.xml"/><Relationship Id="rId7" Type="http://schemas.openxmlformats.org/officeDocument/2006/relationships/image" Target="../media/image12.png"/><Relationship Id="rId6" Type="http://schemas.openxmlformats.org/officeDocument/2006/relationships/tags" Target="../tags/tag22.xml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tags" Target="../tags/tag21.xml"/><Relationship Id="rId21" Type="http://schemas.openxmlformats.org/officeDocument/2006/relationships/slideLayout" Target="../slideLayouts/slideLayout2.xml"/><Relationship Id="rId20" Type="http://schemas.openxmlformats.org/officeDocument/2006/relationships/themeOverride" Target="../theme/themeOverride4.xml"/><Relationship Id="rId2" Type="http://schemas.openxmlformats.org/officeDocument/2006/relationships/tags" Target="../tags/tag20.xml"/><Relationship Id="rId19" Type="http://schemas.openxmlformats.org/officeDocument/2006/relationships/tags" Target="../tags/tag26.xml"/><Relationship Id="rId18" Type="http://schemas.openxmlformats.org/officeDocument/2006/relationships/hyperlink" Target="&#32032;&#26448;\01&#28216;&#25103;.mp4" TargetMode="External"/><Relationship Id="rId17" Type="http://schemas.openxmlformats.org/officeDocument/2006/relationships/image" Target="../media/image16.png"/><Relationship Id="rId16" Type="http://schemas.openxmlformats.org/officeDocument/2006/relationships/tags" Target="../tags/tag25.xml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image" Target="../media/image8.png"/><Relationship Id="rId12" Type="http://schemas.openxmlformats.org/officeDocument/2006/relationships/image" Target="../media/image13.png"/><Relationship Id="rId11" Type="http://schemas.openxmlformats.org/officeDocument/2006/relationships/tags" Target="../tags/tag24.xml"/><Relationship Id="rId10" Type="http://schemas.microsoft.com/office/2007/relationships/hdphoto" Target="../media/image5.wdp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30.xml"/><Relationship Id="rId7" Type="http://schemas.openxmlformats.org/officeDocument/2006/relationships/image" Target="../media/image12.png"/><Relationship Id="rId6" Type="http://schemas.openxmlformats.org/officeDocument/2006/relationships/tags" Target="../tags/tag29.xml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tags" Target="../tags/tag28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9" Type="http://schemas.openxmlformats.org/officeDocument/2006/relationships/themeOverride" Target="../theme/themeOverride5.xml"/><Relationship Id="rId18" Type="http://schemas.openxmlformats.org/officeDocument/2006/relationships/tags" Target="../tags/tag33.xml"/><Relationship Id="rId17" Type="http://schemas.openxmlformats.org/officeDocument/2006/relationships/image" Target="../media/image16.png"/><Relationship Id="rId16" Type="http://schemas.openxmlformats.org/officeDocument/2006/relationships/tags" Target="../tags/tag32.xml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image" Target="../media/image8.png"/><Relationship Id="rId12" Type="http://schemas.openxmlformats.org/officeDocument/2006/relationships/image" Target="../media/image13.png"/><Relationship Id="rId11" Type="http://schemas.openxmlformats.org/officeDocument/2006/relationships/tags" Target="../tags/tag31.xml"/><Relationship Id="rId10" Type="http://schemas.microsoft.com/office/2007/relationships/hdphoto" Target="../media/image5.wdp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37.xml"/><Relationship Id="rId7" Type="http://schemas.openxmlformats.org/officeDocument/2006/relationships/image" Target="../media/image12.png"/><Relationship Id="rId6" Type="http://schemas.openxmlformats.org/officeDocument/2006/relationships/tags" Target="../tags/tag36.xml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tags" Target="../tags/tag35.xml"/><Relationship Id="rId22" Type="http://schemas.openxmlformats.org/officeDocument/2006/relationships/slideLayout" Target="../slideLayouts/slideLayout2.xml"/><Relationship Id="rId21" Type="http://schemas.openxmlformats.org/officeDocument/2006/relationships/themeOverride" Target="../theme/themeOverride6.xml"/><Relationship Id="rId20" Type="http://schemas.openxmlformats.org/officeDocument/2006/relationships/tags" Target="../tags/tag42.xml"/><Relationship Id="rId2" Type="http://schemas.openxmlformats.org/officeDocument/2006/relationships/tags" Target="../tags/tag34.xml"/><Relationship Id="rId19" Type="http://schemas.openxmlformats.org/officeDocument/2006/relationships/tags" Target="../tags/tag41.xml"/><Relationship Id="rId18" Type="http://schemas.openxmlformats.org/officeDocument/2006/relationships/tags" Target="../tags/tag40.xml"/><Relationship Id="rId17" Type="http://schemas.openxmlformats.org/officeDocument/2006/relationships/image" Target="../media/image16.png"/><Relationship Id="rId16" Type="http://schemas.openxmlformats.org/officeDocument/2006/relationships/tags" Target="../tags/tag39.xml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image" Target="../media/image8.png"/><Relationship Id="rId12" Type="http://schemas.openxmlformats.org/officeDocument/2006/relationships/image" Target="../media/image13.png"/><Relationship Id="rId11" Type="http://schemas.openxmlformats.org/officeDocument/2006/relationships/tags" Target="../tags/tag38.xml"/><Relationship Id="rId10" Type="http://schemas.microsoft.com/office/2007/relationships/hdphoto" Target="../media/image5.wdp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46.xml"/><Relationship Id="rId7" Type="http://schemas.microsoft.com/office/2007/relationships/hdphoto" Target="../media/image5.wdp"/><Relationship Id="rId6" Type="http://schemas.openxmlformats.org/officeDocument/2006/relationships/image" Target="../media/image4.png"/><Relationship Id="rId5" Type="http://schemas.openxmlformats.org/officeDocument/2006/relationships/tags" Target="../tags/tag45.xml"/><Relationship Id="rId4" Type="http://schemas.openxmlformats.org/officeDocument/2006/relationships/image" Target="../media/image12.png"/><Relationship Id="rId3" Type="http://schemas.openxmlformats.org/officeDocument/2006/relationships/tags" Target="../tags/tag44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43.xml"/><Relationship Id="rId19" Type="http://schemas.openxmlformats.org/officeDocument/2006/relationships/themeOverride" Target="../theme/themeOverride7.xml"/><Relationship Id="rId18" Type="http://schemas.openxmlformats.org/officeDocument/2006/relationships/tags" Target="../tags/tag51.xml"/><Relationship Id="rId17" Type="http://schemas.openxmlformats.org/officeDocument/2006/relationships/tags" Target="../tags/tag50.xml"/><Relationship Id="rId16" Type="http://schemas.openxmlformats.org/officeDocument/2006/relationships/tags" Target="../tags/tag49.xml"/><Relationship Id="rId15" Type="http://schemas.openxmlformats.org/officeDocument/2006/relationships/tags" Target="../tags/tag48.xml"/><Relationship Id="rId14" Type="http://schemas.openxmlformats.org/officeDocument/2006/relationships/image" Target="../media/image16.png"/><Relationship Id="rId13" Type="http://schemas.openxmlformats.org/officeDocument/2006/relationships/tags" Target="../tags/tag47.xml"/><Relationship Id="rId12" Type="http://schemas.microsoft.com/office/2007/relationships/hdphoto" Target="../media/image15.wdp"/><Relationship Id="rId11" Type="http://schemas.openxmlformats.org/officeDocument/2006/relationships/image" Target="../media/image14.png"/><Relationship Id="rId10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55.xml"/><Relationship Id="rId7" Type="http://schemas.openxmlformats.org/officeDocument/2006/relationships/image" Target="../media/image12.png"/><Relationship Id="rId6" Type="http://schemas.openxmlformats.org/officeDocument/2006/relationships/tags" Target="../tags/tag54.xml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tags" Target="../tags/tag53.xml"/><Relationship Id="rId23" Type="http://schemas.openxmlformats.org/officeDocument/2006/relationships/slideLayout" Target="../slideLayouts/slideLayout2.xml"/><Relationship Id="rId22" Type="http://schemas.openxmlformats.org/officeDocument/2006/relationships/themeOverride" Target="../theme/themeOverride8.xml"/><Relationship Id="rId21" Type="http://schemas.openxmlformats.org/officeDocument/2006/relationships/tags" Target="../tags/tag61.xml"/><Relationship Id="rId20" Type="http://schemas.openxmlformats.org/officeDocument/2006/relationships/tags" Target="../tags/tag60.xml"/><Relationship Id="rId2" Type="http://schemas.openxmlformats.org/officeDocument/2006/relationships/tags" Target="../tags/tag52.xml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image" Target="../media/image16.png"/><Relationship Id="rId16" Type="http://schemas.openxmlformats.org/officeDocument/2006/relationships/tags" Target="../tags/tag57.xml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image" Target="../media/image8.png"/><Relationship Id="rId12" Type="http://schemas.openxmlformats.org/officeDocument/2006/relationships/image" Target="../media/image13.png"/><Relationship Id="rId11" Type="http://schemas.openxmlformats.org/officeDocument/2006/relationships/tags" Target="../tags/tag56.xml"/><Relationship Id="rId10" Type="http://schemas.microsoft.com/office/2007/relationships/hdphoto" Target="../media/image5.wdp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65.xml"/><Relationship Id="rId7" Type="http://schemas.openxmlformats.org/officeDocument/2006/relationships/image" Target="../media/image12.png"/><Relationship Id="rId6" Type="http://schemas.openxmlformats.org/officeDocument/2006/relationships/tags" Target="../tags/tag64.xml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openxmlformats.org/officeDocument/2006/relationships/tags" Target="../tags/tag63.xml"/><Relationship Id="rId23" Type="http://schemas.openxmlformats.org/officeDocument/2006/relationships/slideLayout" Target="../slideLayouts/slideLayout2.xml"/><Relationship Id="rId22" Type="http://schemas.openxmlformats.org/officeDocument/2006/relationships/themeOverride" Target="../theme/themeOverride9.xml"/><Relationship Id="rId21" Type="http://schemas.openxmlformats.org/officeDocument/2006/relationships/tags" Target="../tags/tag71.xml"/><Relationship Id="rId20" Type="http://schemas.openxmlformats.org/officeDocument/2006/relationships/tags" Target="../tags/tag70.xml"/><Relationship Id="rId2" Type="http://schemas.openxmlformats.org/officeDocument/2006/relationships/tags" Target="../tags/tag62.xml"/><Relationship Id="rId19" Type="http://schemas.openxmlformats.org/officeDocument/2006/relationships/tags" Target="../tags/tag69.xml"/><Relationship Id="rId18" Type="http://schemas.openxmlformats.org/officeDocument/2006/relationships/tags" Target="../tags/tag68.xml"/><Relationship Id="rId17" Type="http://schemas.openxmlformats.org/officeDocument/2006/relationships/image" Target="../media/image16.png"/><Relationship Id="rId16" Type="http://schemas.openxmlformats.org/officeDocument/2006/relationships/tags" Target="../tags/tag67.xml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image" Target="../media/image8.png"/><Relationship Id="rId12" Type="http://schemas.openxmlformats.org/officeDocument/2006/relationships/image" Target="../media/image13.png"/><Relationship Id="rId11" Type="http://schemas.openxmlformats.org/officeDocument/2006/relationships/tags" Target="../tags/tag66.xml"/><Relationship Id="rId10" Type="http://schemas.microsoft.com/office/2007/relationships/hdphoto" Target="../media/image5.wdp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0" y="1257300"/>
            <a:ext cx="12192000" cy="48387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165600"/>
            <a:ext cx="6370716" cy="2692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33142" y="4737837"/>
            <a:ext cx="6458857" cy="2120163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8" cstate="print"/>
          <a:srcRect b="-13890"/>
          <a:stretch>
            <a:fillRect/>
          </a:stretch>
        </p:blipFill>
        <p:spPr>
          <a:xfrm>
            <a:off x="-137" y="252"/>
            <a:ext cx="2095637" cy="888748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 rot="2002177">
            <a:off x="10141136" y="707981"/>
            <a:ext cx="2472336" cy="791495"/>
          </a:xfrm>
          <a:custGeom>
            <a:avLst/>
            <a:gdLst>
              <a:gd name="connsiteX0" fmla="*/ 0 w 2472336"/>
              <a:gd name="connsiteY0" fmla="*/ 0 h 791495"/>
              <a:gd name="connsiteX1" fmla="*/ 1951043 w 2472336"/>
              <a:gd name="connsiteY1" fmla="*/ 0 h 791495"/>
              <a:gd name="connsiteX2" fmla="*/ 2472336 w 2472336"/>
              <a:gd name="connsiteY2" fmla="*/ 791495 h 791495"/>
              <a:gd name="connsiteX3" fmla="*/ 0 w 2472336"/>
              <a:gd name="connsiteY3" fmla="*/ 791495 h 79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2336" h="791495">
                <a:moveTo>
                  <a:pt x="0" y="0"/>
                </a:moveTo>
                <a:lnTo>
                  <a:pt x="1951043" y="0"/>
                </a:lnTo>
                <a:lnTo>
                  <a:pt x="2472336" y="791495"/>
                </a:lnTo>
                <a:lnTo>
                  <a:pt x="0" y="791495"/>
                </a:lnTo>
                <a:close/>
              </a:path>
            </a:pathLst>
          </a:cu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5455" y="2987167"/>
            <a:ext cx="1066892" cy="1658256"/>
          </a:xfrm>
          <a:prstGeom prst="rect">
            <a:avLst/>
          </a:prstGeom>
        </p:spPr>
      </p:pic>
      <p:sp>
        <p:nvSpPr>
          <p:cNvPr id="33" name="asd"/>
          <p:cNvSpPr txBox="1"/>
          <p:nvPr>
            <p:custDataLst>
              <p:tags r:id="rId11"/>
            </p:custDataLst>
          </p:nvPr>
        </p:nvSpPr>
        <p:spPr>
          <a:xfrm>
            <a:off x="-93980" y="2219960"/>
            <a:ext cx="12530455" cy="1062990"/>
          </a:xfr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5400" b="1" spc="1000" dirty="0">
                <a:solidFill>
                  <a:srgbClr val="416A7C"/>
                </a:solidFill>
                <a:effectLst>
                  <a:outerShdw dist="50800" dir="2700000" algn="tl">
                    <a:schemeClr val="bg1">
                      <a:lumMod val="85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智慧阅读寻良方</a:t>
            </a:r>
            <a:r>
              <a:rPr lang="en-US" altLang="zh-CN" sz="5400" b="1" spc="1000" dirty="0">
                <a:solidFill>
                  <a:srgbClr val="416A7C"/>
                </a:solidFill>
                <a:effectLst>
                  <a:outerShdw dist="50800" dir="2700000" algn="tl">
                    <a:schemeClr val="bg1">
                      <a:lumMod val="85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5400" b="1" spc="1000" dirty="0">
                <a:solidFill>
                  <a:srgbClr val="416A7C"/>
                </a:solidFill>
                <a:effectLst>
                  <a:outerShdw dist="50800" dir="2700000" algn="tl">
                    <a:schemeClr val="bg1">
                      <a:lumMod val="85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家校共育伴成长</a:t>
            </a:r>
            <a:endParaRPr lang="zh-CN" altLang="en-US" sz="5400" b="1" spc="1000" dirty="0">
              <a:solidFill>
                <a:srgbClr val="416A7C"/>
              </a:solidFill>
              <a:effectLst>
                <a:outerShdw dist="50800" dir="2700000" algn="tl">
                  <a:schemeClr val="bg1">
                    <a:lumMod val="85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1" name="文本框 38"/>
          <p:cNvSpPr txBox="1"/>
          <p:nvPr>
            <p:custDataLst>
              <p:tags r:id="rId12"/>
            </p:custDataLst>
          </p:nvPr>
        </p:nvSpPr>
        <p:spPr>
          <a:xfrm>
            <a:off x="4272915" y="5048250"/>
            <a:ext cx="364617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SzTx/>
              <a:buFontTx/>
            </a:pPr>
            <a:r>
              <a:rPr lang="zh-CN" altLang="en-US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时间</a:t>
            </a:r>
            <a:r>
              <a:rPr lang="en-US" altLang="zh-CN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:</a:t>
            </a:r>
            <a:r>
              <a:rPr lang="zh-CN" altLang="en-US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202</a:t>
            </a:r>
            <a:r>
              <a:rPr lang="en-US" altLang="zh-CN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4</a:t>
            </a:r>
            <a:r>
              <a:rPr lang="zh-CN" altLang="en-US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年</a:t>
            </a:r>
            <a:r>
              <a:rPr lang="en-US" altLang="zh-CN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11</a:t>
            </a:r>
            <a:r>
              <a:rPr lang="zh-CN" altLang="en-US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月</a:t>
            </a:r>
            <a:r>
              <a:rPr lang="en-US" altLang="zh-CN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28</a:t>
            </a:r>
            <a:r>
              <a:rPr lang="zh-CN" altLang="en-US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日</a:t>
            </a:r>
            <a:endParaRPr lang="zh-CN" altLang="en-US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481580" y="3977640"/>
            <a:ext cx="7468870" cy="414655"/>
            <a:chOff x="3169920" y="3641090"/>
            <a:chExt cx="5852795" cy="414655"/>
          </a:xfrm>
        </p:grpSpPr>
        <p:sp>
          <p:nvSpPr>
            <p:cNvPr id="47" name="圆角矩形 46"/>
            <p:cNvSpPr/>
            <p:nvPr/>
          </p:nvSpPr>
          <p:spPr>
            <a:xfrm>
              <a:off x="3169920" y="3641090"/>
              <a:ext cx="5852795" cy="414655"/>
            </a:xfrm>
            <a:prstGeom prst="roundRect">
              <a:avLst>
                <a:gd name="adj" fmla="val 50000"/>
              </a:avLst>
            </a:prstGeom>
            <a:solidFill>
              <a:srgbClr val="416A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>
                <a:lnSpc>
                  <a:spcPct val="100000"/>
                </a:lnSpc>
              </a:pP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221671" y="3679825"/>
              <a:ext cx="5801044" cy="33718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dist">
                <a:lnSpc>
                  <a:spcPct val="100000"/>
                </a:lnSpc>
              </a:pPr>
              <a:r>
                <a:rPr lang="en-US" altLang="zh-CN" sz="1600" spc="500" dirty="0">
                  <a:solidFill>
                    <a:schemeClr val="bg1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2024</a:t>
              </a:r>
              <a:r>
                <a:rPr lang="zh-CN" altLang="en-US" sz="1600" spc="500" dirty="0">
                  <a:solidFill>
                    <a:schemeClr val="bg1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年第一学期新港幼儿园</a:t>
              </a:r>
              <a:r>
                <a:rPr lang="en-US" altLang="zh-CN" sz="1600" spc="500" dirty="0">
                  <a:solidFill>
                    <a:schemeClr val="bg1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“</a:t>
              </a:r>
              <a:r>
                <a:rPr lang="zh-CN" altLang="en-US" sz="1600" spc="500" dirty="0">
                  <a:solidFill>
                    <a:schemeClr val="bg1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真正爱</a:t>
              </a:r>
              <a:r>
                <a:rPr lang="en-US" altLang="zh-CN" sz="1600" spc="500" dirty="0">
                  <a:solidFill>
                    <a:schemeClr val="bg1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”</a:t>
              </a:r>
              <a:r>
                <a:rPr lang="zh-CN" altLang="en-US" sz="1600" spc="500" dirty="0">
                  <a:solidFill>
                    <a:schemeClr val="bg1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家长学校第</a:t>
              </a:r>
              <a:r>
                <a:rPr lang="zh-CN" altLang="en-US" sz="1600" spc="500" dirty="0">
                  <a:solidFill>
                    <a:schemeClr val="bg1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三次</a:t>
              </a:r>
              <a:r>
                <a:rPr lang="zh-CN" altLang="en-US" sz="1600" spc="500" dirty="0">
                  <a:solidFill>
                    <a:schemeClr val="bg1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活动</a:t>
              </a:r>
              <a:endParaRPr lang="zh-CN" altLang="en-US" sz="1600" spc="500" dirty="0">
                <a:solidFill>
                  <a:schemeClr val="bg1"/>
                </a:solidFill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33" grpId="1" build="p"/>
      <p:bldP spid="33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423"/>
            <a:ext cx="12193057" cy="6858594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165735" y="1250950"/>
            <a:ext cx="5655310" cy="2667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椭圆 22"/>
          <p:cNvSpPr/>
          <p:nvPr>
            <p:custDataLst>
              <p:tags r:id="rId2"/>
            </p:custDataLst>
          </p:nvPr>
        </p:nvSpPr>
        <p:spPr>
          <a:xfrm flipV="1">
            <a:off x="3251200" y="584200"/>
            <a:ext cx="5689600" cy="5689600"/>
          </a:xfrm>
          <a:prstGeom prst="ellipse">
            <a:avLst/>
          </a:prstGeom>
          <a:gradFill flip="none" rotWithShape="1">
            <a:gsLst>
              <a:gs pos="0">
                <a:srgbClr val="C1D6DC">
                  <a:alpha val="27000"/>
                </a:srgbClr>
              </a:gs>
              <a:gs pos="100000">
                <a:srgbClr val="C1D6D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rgbClr val="C1D6DC"/>
                </a:gs>
                <a:gs pos="100000">
                  <a:srgbClr val="C1D6DC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4737837"/>
            <a:ext cx="6458857" cy="21201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209421" y="4339868"/>
            <a:ext cx="6982579" cy="19121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821283" y="4165600"/>
            <a:ext cx="6370716" cy="2692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31641" y="2049181"/>
            <a:ext cx="1066892" cy="165825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3" cstate="print"/>
          <a:srcRect b="-13890"/>
          <a:stretch>
            <a:fillRect/>
          </a:stretch>
        </p:blipFill>
        <p:spPr>
          <a:xfrm flipH="1">
            <a:off x="9461363" y="252"/>
            <a:ext cx="2730637" cy="115804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-137" y="-1"/>
            <a:ext cx="6458857" cy="884922"/>
          </a:xfrm>
          <a:custGeom>
            <a:avLst/>
            <a:gdLst>
              <a:gd name="connsiteX0" fmla="*/ 0 w 6458857"/>
              <a:gd name="connsiteY0" fmla="*/ 884922 h 884922"/>
              <a:gd name="connsiteX1" fmla="*/ 6458857 w 6458857"/>
              <a:gd name="connsiteY1" fmla="*/ 884922 h 884922"/>
              <a:gd name="connsiteX2" fmla="*/ 6458857 w 6458857"/>
              <a:gd name="connsiteY2" fmla="*/ 0 h 884922"/>
              <a:gd name="connsiteX3" fmla="*/ 0 w 6458857"/>
              <a:gd name="connsiteY3" fmla="*/ 0 h 88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857" h="884922">
                <a:moveTo>
                  <a:pt x="0" y="884922"/>
                </a:moveTo>
                <a:lnTo>
                  <a:pt x="6458857" y="884922"/>
                </a:lnTo>
                <a:lnTo>
                  <a:pt x="6458857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251742" y="1336305"/>
            <a:ext cx="2292558" cy="2245219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182245" y="1308735"/>
            <a:ext cx="5610860" cy="19862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spcBef>
                <a:spcPct val="50000"/>
              </a:spcBef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p171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：成长是一个不断学习的过程，学习如何做人处世，如何思考问题。不过，学习的场所未必是在课堂上。事实上，生活中偶然的契机，意外的遭遇，来自他人的善意或恶意，智者的片言只语，都会是人生中生动的一课，甚至可能改变我们人生的方向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54525" y="264160"/>
            <a:ext cx="3108960" cy="1037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>
              <a:spcBef>
                <a:spcPct val="50000"/>
              </a:spcBef>
              <a:buFont typeface="+mj-ea"/>
              <a:buNone/>
            </a:pPr>
            <a:r>
              <a:rPr lang="zh-CN" altLang="en-US" sz="4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金句分享</a:t>
            </a:r>
            <a:endParaRPr lang="zh-CN" altLang="en-US" sz="48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  <a:p>
            <a:pPr indent="0" algn="ctr">
              <a:spcBef>
                <a:spcPct val="50000"/>
              </a:spcBef>
              <a:buFont typeface="+mj-ea"/>
              <a:buNone/>
            </a:pPr>
            <a:endParaRPr lang="zh-CN" altLang="en-US" sz="48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228715" y="1309370"/>
            <a:ext cx="5327650" cy="251269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9"/>
            </p:custDataLst>
          </p:nvPr>
        </p:nvSpPr>
        <p:spPr>
          <a:xfrm>
            <a:off x="6458585" y="1251585"/>
            <a:ext cx="4944745" cy="1222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spcBef>
                <a:spcPct val="50000"/>
              </a:spcBef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p203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：成长需要友好的环境，包括学校、家庭、社会三个方面。现在这三个方面的环境都很不友好，在学校里是应试导向的激烈竞争，在家庭中是家长的严重焦虑，在社会上是扭曲的价值观，像三座大山压在孩子们的心灵上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65735" y="4080510"/>
            <a:ext cx="5626735" cy="251269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0"/>
            </p:custDataLst>
          </p:nvPr>
        </p:nvSpPr>
        <p:spPr>
          <a:xfrm>
            <a:off x="518160" y="4428490"/>
            <a:ext cx="4944745" cy="1483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p262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：人生的目标应该是什么？我觉得我们真正要追求的无非是两个东西，一个是优秀，一个是幸福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。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423"/>
            <a:ext cx="12193057" cy="685859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椭圆 22"/>
          <p:cNvSpPr/>
          <p:nvPr>
            <p:custDataLst>
              <p:tags r:id="rId2"/>
            </p:custDataLst>
          </p:nvPr>
        </p:nvSpPr>
        <p:spPr>
          <a:xfrm flipV="1">
            <a:off x="3251200" y="584200"/>
            <a:ext cx="5689600" cy="5689600"/>
          </a:xfrm>
          <a:prstGeom prst="ellipse">
            <a:avLst/>
          </a:prstGeom>
          <a:gradFill flip="none" rotWithShape="1">
            <a:gsLst>
              <a:gs pos="0">
                <a:srgbClr val="C1D6DC">
                  <a:alpha val="27000"/>
                </a:srgbClr>
              </a:gs>
              <a:gs pos="100000">
                <a:srgbClr val="C1D6D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rgbClr val="C1D6DC"/>
                </a:gs>
                <a:gs pos="100000">
                  <a:srgbClr val="C1D6DC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4737837"/>
            <a:ext cx="6458857" cy="21201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209421" y="4339868"/>
            <a:ext cx="6982579" cy="19121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821283" y="4165600"/>
            <a:ext cx="6370716" cy="2692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31641" y="2049181"/>
            <a:ext cx="1066892" cy="165825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3" cstate="print"/>
          <a:srcRect b="-13890"/>
          <a:stretch>
            <a:fillRect/>
          </a:stretch>
        </p:blipFill>
        <p:spPr>
          <a:xfrm flipH="1">
            <a:off x="9461363" y="252"/>
            <a:ext cx="2730637" cy="115804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-137" y="-1"/>
            <a:ext cx="6458857" cy="884922"/>
          </a:xfrm>
          <a:custGeom>
            <a:avLst/>
            <a:gdLst>
              <a:gd name="connsiteX0" fmla="*/ 0 w 6458857"/>
              <a:gd name="connsiteY0" fmla="*/ 884922 h 884922"/>
              <a:gd name="connsiteX1" fmla="*/ 6458857 w 6458857"/>
              <a:gd name="connsiteY1" fmla="*/ 884922 h 884922"/>
              <a:gd name="connsiteX2" fmla="*/ 6458857 w 6458857"/>
              <a:gd name="connsiteY2" fmla="*/ 0 h 884922"/>
              <a:gd name="connsiteX3" fmla="*/ 0 w 6458857"/>
              <a:gd name="connsiteY3" fmla="*/ 0 h 88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857" h="884922">
                <a:moveTo>
                  <a:pt x="0" y="884922"/>
                </a:moveTo>
                <a:lnTo>
                  <a:pt x="6458857" y="884922"/>
                </a:lnTo>
                <a:lnTo>
                  <a:pt x="6458857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251742" y="1336305"/>
            <a:ext cx="2292558" cy="2245219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1284605" y="2875915"/>
            <a:ext cx="962215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6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二、探寻方法，智慧共研</a:t>
            </a:r>
            <a:endParaRPr lang="zh-CN" altLang="en-US" sz="66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423"/>
            <a:ext cx="12193057" cy="685859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椭圆 22"/>
          <p:cNvSpPr/>
          <p:nvPr>
            <p:custDataLst>
              <p:tags r:id="rId2"/>
            </p:custDataLst>
          </p:nvPr>
        </p:nvSpPr>
        <p:spPr>
          <a:xfrm flipV="1">
            <a:off x="4773295" y="-635"/>
            <a:ext cx="5689600" cy="5689600"/>
          </a:xfrm>
          <a:prstGeom prst="ellipse">
            <a:avLst/>
          </a:prstGeom>
          <a:gradFill flip="none" rotWithShape="1">
            <a:gsLst>
              <a:gs pos="0">
                <a:srgbClr val="C1D6DC">
                  <a:alpha val="27000"/>
                </a:srgbClr>
              </a:gs>
              <a:gs pos="100000">
                <a:srgbClr val="C1D6D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rgbClr val="C1D6DC"/>
                </a:gs>
                <a:gs pos="100000">
                  <a:srgbClr val="C1D6DC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4737837"/>
            <a:ext cx="6458857" cy="21201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209421" y="4339868"/>
            <a:ext cx="6982579" cy="19121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821283" y="4165600"/>
            <a:ext cx="6370716" cy="2692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31641" y="2049181"/>
            <a:ext cx="1066892" cy="165825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3" cstate="print"/>
          <a:srcRect b="-13890"/>
          <a:stretch>
            <a:fillRect/>
          </a:stretch>
        </p:blipFill>
        <p:spPr>
          <a:xfrm flipH="1">
            <a:off x="9461363" y="252"/>
            <a:ext cx="2730637" cy="115804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-137" y="-1"/>
            <a:ext cx="6458857" cy="884922"/>
          </a:xfrm>
          <a:custGeom>
            <a:avLst/>
            <a:gdLst>
              <a:gd name="connsiteX0" fmla="*/ 0 w 6458857"/>
              <a:gd name="connsiteY0" fmla="*/ 884922 h 884922"/>
              <a:gd name="connsiteX1" fmla="*/ 6458857 w 6458857"/>
              <a:gd name="connsiteY1" fmla="*/ 884922 h 884922"/>
              <a:gd name="connsiteX2" fmla="*/ 6458857 w 6458857"/>
              <a:gd name="connsiteY2" fmla="*/ 0 h 884922"/>
              <a:gd name="connsiteX3" fmla="*/ 0 w 6458857"/>
              <a:gd name="connsiteY3" fmla="*/ 0 h 88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857" h="884922">
                <a:moveTo>
                  <a:pt x="0" y="884922"/>
                </a:moveTo>
                <a:lnTo>
                  <a:pt x="6458857" y="884922"/>
                </a:lnTo>
                <a:lnTo>
                  <a:pt x="6458857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251742" y="1336305"/>
            <a:ext cx="2292558" cy="2245219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8"/>
            </p:custDataLst>
          </p:nvPr>
        </p:nvSpPr>
        <p:spPr>
          <a:xfrm>
            <a:off x="1539875" y="1991995"/>
            <a:ext cx="9707880" cy="3339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spcBef>
                <a:spcPct val="50000"/>
              </a:spcBef>
            </a:pPr>
            <a:r>
              <a:rPr lang="en-US" altLang="zh-CN" sz="44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1.</a:t>
            </a:r>
            <a:r>
              <a:rPr lang="zh-CN" altLang="en-US" sz="44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在阅读过程中，你用了哪些方法来更有效地阅读本书？</a:t>
            </a:r>
            <a:endParaRPr lang="zh-CN" altLang="en-US" sz="44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  <a:p>
            <a:pPr algn="l">
              <a:spcBef>
                <a:spcPct val="50000"/>
              </a:spcBef>
            </a:pPr>
            <a:r>
              <a:rPr lang="en-US" altLang="zh-CN" sz="44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2.</a:t>
            </a:r>
            <a:r>
              <a:rPr lang="zh-CN" altLang="en-US" sz="44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在阅读过程中，如何坚持阅读不放弃，有哪些小妙招？</a:t>
            </a:r>
            <a:endParaRPr lang="zh-CN" altLang="en-US" sz="44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>
            <p:custDataLst>
              <p:tags r:id="rId19"/>
            </p:custDataLst>
          </p:nvPr>
        </p:nvSpPr>
        <p:spPr>
          <a:xfrm>
            <a:off x="4515485" y="784225"/>
            <a:ext cx="31616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54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研讨</a:t>
            </a:r>
            <a:r>
              <a:rPr lang="zh-CN" altLang="en-US" sz="54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话题</a:t>
            </a:r>
            <a:endParaRPr lang="zh-CN" altLang="en-US" sz="54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423"/>
            <a:ext cx="12193057" cy="685859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椭圆 22"/>
          <p:cNvSpPr/>
          <p:nvPr>
            <p:custDataLst>
              <p:tags r:id="rId2"/>
            </p:custDataLst>
          </p:nvPr>
        </p:nvSpPr>
        <p:spPr>
          <a:xfrm flipV="1">
            <a:off x="4773295" y="-635"/>
            <a:ext cx="5689600" cy="5689600"/>
          </a:xfrm>
          <a:prstGeom prst="ellipse">
            <a:avLst/>
          </a:prstGeom>
          <a:gradFill flip="none" rotWithShape="1">
            <a:gsLst>
              <a:gs pos="0">
                <a:srgbClr val="C1D6DC">
                  <a:alpha val="27000"/>
                </a:srgbClr>
              </a:gs>
              <a:gs pos="100000">
                <a:srgbClr val="C1D6D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rgbClr val="C1D6DC"/>
                </a:gs>
                <a:gs pos="100000">
                  <a:srgbClr val="C1D6DC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4737837"/>
            <a:ext cx="6458857" cy="21201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209421" y="4339868"/>
            <a:ext cx="6982579" cy="19121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821283" y="4165600"/>
            <a:ext cx="6370716" cy="2692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31641" y="2049181"/>
            <a:ext cx="1066892" cy="165825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3" cstate="print"/>
          <a:srcRect b="-13890"/>
          <a:stretch>
            <a:fillRect/>
          </a:stretch>
        </p:blipFill>
        <p:spPr>
          <a:xfrm flipH="1">
            <a:off x="9461363" y="252"/>
            <a:ext cx="2730637" cy="115804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-137" y="-1"/>
            <a:ext cx="6458857" cy="884922"/>
          </a:xfrm>
          <a:custGeom>
            <a:avLst/>
            <a:gdLst>
              <a:gd name="connsiteX0" fmla="*/ 0 w 6458857"/>
              <a:gd name="connsiteY0" fmla="*/ 884922 h 884922"/>
              <a:gd name="connsiteX1" fmla="*/ 6458857 w 6458857"/>
              <a:gd name="connsiteY1" fmla="*/ 884922 h 884922"/>
              <a:gd name="connsiteX2" fmla="*/ 6458857 w 6458857"/>
              <a:gd name="connsiteY2" fmla="*/ 0 h 884922"/>
              <a:gd name="connsiteX3" fmla="*/ 0 w 6458857"/>
              <a:gd name="connsiteY3" fmla="*/ 0 h 88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857" h="884922">
                <a:moveTo>
                  <a:pt x="0" y="884922"/>
                </a:moveTo>
                <a:lnTo>
                  <a:pt x="6458857" y="884922"/>
                </a:lnTo>
                <a:lnTo>
                  <a:pt x="6458857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251742" y="1336305"/>
            <a:ext cx="2292558" cy="2245219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8"/>
            </p:custDataLst>
          </p:nvPr>
        </p:nvSpPr>
        <p:spPr>
          <a:xfrm>
            <a:off x="2520315" y="1664335"/>
            <a:ext cx="7759065" cy="3815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一、预读：探索与准备</a:t>
            </a:r>
            <a:endParaRPr lang="zh-CN" altLang="en-US" sz="44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  <a:p>
            <a:pPr algn="l">
              <a:spcBef>
                <a:spcPct val="50000"/>
              </a:spcBef>
            </a:pPr>
            <a:r>
              <a:rPr lang="zh-CN" altLang="en-US" sz="44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二、深度阅读：理解与分析</a:t>
            </a:r>
            <a:endParaRPr lang="zh-CN" altLang="en-US" sz="44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  <a:p>
            <a:pPr algn="l">
              <a:spcBef>
                <a:spcPct val="50000"/>
              </a:spcBef>
            </a:pPr>
            <a:r>
              <a:rPr lang="zh-CN" altLang="en-US" sz="44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三、批判性阅读：质疑与评价</a:t>
            </a:r>
            <a:endParaRPr lang="zh-CN" altLang="en-US" sz="44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  <a:p>
            <a:pPr algn="l">
              <a:spcBef>
                <a:spcPct val="50000"/>
              </a:spcBef>
            </a:pPr>
            <a:r>
              <a:rPr lang="zh-CN" altLang="en-US" sz="44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四、回顾与总结</a:t>
            </a:r>
            <a:endParaRPr lang="zh-CN" altLang="en-US" sz="44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>
            <p:custDataLst>
              <p:tags r:id="rId19"/>
            </p:custDataLst>
          </p:nvPr>
        </p:nvSpPr>
        <p:spPr>
          <a:xfrm>
            <a:off x="2520315" y="464820"/>
            <a:ext cx="67741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54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阅读前期</a:t>
            </a:r>
            <a:r>
              <a:rPr lang="en-US" altLang="zh-CN" sz="54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—</a:t>
            </a:r>
            <a:r>
              <a:rPr lang="zh-CN" altLang="en-US" sz="54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中期</a:t>
            </a:r>
            <a:r>
              <a:rPr lang="en-US" altLang="zh-CN" sz="54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-</a:t>
            </a:r>
            <a:r>
              <a:rPr lang="zh-CN" altLang="en-US" sz="54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后期</a:t>
            </a:r>
            <a:endParaRPr lang="zh-CN" altLang="en-US" sz="54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423"/>
            <a:ext cx="12193057" cy="685859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椭圆 22"/>
          <p:cNvSpPr/>
          <p:nvPr>
            <p:custDataLst>
              <p:tags r:id="rId2"/>
            </p:custDataLst>
          </p:nvPr>
        </p:nvSpPr>
        <p:spPr>
          <a:xfrm flipV="1">
            <a:off x="3251200" y="584200"/>
            <a:ext cx="5689600" cy="5689600"/>
          </a:xfrm>
          <a:prstGeom prst="ellipse">
            <a:avLst/>
          </a:prstGeom>
          <a:gradFill flip="none" rotWithShape="1">
            <a:gsLst>
              <a:gs pos="0">
                <a:srgbClr val="C1D6DC">
                  <a:alpha val="27000"/>
                </a:srgbClr>
              </a:gs>
              <a:gs pos="100000">
                <a:srgbClr val="C1D6D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rgbClr val="C1D6DC"/>
                </a:gs>
                <a:gs pos="100000">
                  <a:srgbClr val="C1D6DC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4737837"/>
            <a:ext cx="6458857" cy="21201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209421" y="4339868"/>
            <a:ext cx="6982579" cy="19121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821283" y="4165600"/>
            <a:ext cx="6370716" cy="2692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31641" y="2049181"/>
            <a:ext cx="1066892" cy="165825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3" cstate="print"/>
          <a:srcRect b="-13890"/>
          <a:stretch>
            <a:fillRect/>
          </a:stretch>
        </p:blipFill>
        <p:spPr>
          <a:xfrm flipH="1">
            <a:off x="9461363" y="252"/>
            <a:ext cx="2730637" cy="115804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-137" y="-1"/>
            <a:ext cx="6458857" cy="884922"/>
          </a:xfrm>
          <a:custGeom>
            <a:avLst/>
            <a:gdLst>
              <a:gd name="connsiteX0" fmla="*/ 0 w 6458857"/>
              <a:gd name="connsiteY0" fmla="*/ 884922 h 884922"/>
              <a:gd name="connsiteX1" fmla="*/ 6458857 w 6458857"/>
              <a:gd name="connsiteY1" fmla="*/ 884922 h 884922"/>
              <a:gd name="connsiteX2" fmla="*/ 6458857 w 6458857"/>
              <a:gd name="connsiteY2" fmla="*/ 0 h 884922"/>
              <a:gd name="connsiteX3" fmla="*/ 0 w 6458857"/>
              <a:gd name="connsiteY3" fmla="*/ 0 h 88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857" h="884922">
                <a:moveTo>
                  <a:pt x="0" y="884922"/>
                </a:moveTo>
                <a:lnTo>
                  <a:pt x="6458857" y="884922"/>
                </a:lnTo>
                <a:lnTo>
                  <a:pt x="6458857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251742" y="1336305"/>
            <a:ext cx="2292558" cy="2245219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1268730" y="2875915"/>
            <a:ext cx="96545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66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三、话题延续，研无止境</a:t>
            </a:r>
            <a:endParaRPr lang="zh-CN" altLang="en-US" sz="66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423"/>
            <a:ext cx="12193057" cy="685859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椭圆 22"/>
          <p:cNvSpPr/>
          <p:nvPr>
            <p:custDataLst>
              <p:tags r:id="rId2"/>
            </p:custDataLst>
          </p:nvPr>
        </p:nvSpPr>
        <p:spPr>
          <a:xfrm flipV="1">
            <a:off x="3251200" y="584200"/>
            <a:ext cx="5689600" cy="5689600"/>
          </a:xfrm>
          <a:prstGeom prst="ellipse">
            <a:avLst/>
          </a:prstGeom>
          <a:gradFill flip="none" rotWithShape="1">
            <a:gsLst>
              <a:gs pos="0">
                <a:srgbClr val="C1D6DC">
                  <a:alpha val="27000"/>
                </a:srgbClr>
              </a:gs>
              <a:gs pos="100000">
                <a:srgbClr val="C1D6D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rgbClr val="C1D6DC"/>
                </a:gs>
                <a:gs pos="100000">
                  <a:srgbClr val="C1D6DC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4737837"/>
            <a:ext cx="6458857" cy="21201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209421" y="4339868"/>
            <a:ext cx="6982579" cy="19121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821283" y="4165600"/>
            <a:ext cx="6370716" cy="2692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31641" y="2049181"/>
            <a:ext cx="1066892" cy="165825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3" cstate="print"/>
          <a:srcRect b="-13890"/>
          <a:stretch>
            <a:fillRect/>
          </a:stretch>
        </p:blipFill>
        <p:spPr>
          <a:xfrm flipH="1">
            <a:off x="9461363" y="252"/>
            <a:ext cx="2730637" cy="115804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-137" y="-1"/>
            <a:ext cx="6458857" cy="884922"/>
          </a:xfrm>
          <a:custGeom>
            <a:avLst/>
            <a:gdLst>
              <a:gd name="connsiteX0" fmla="*/ 0 w 6458857"/>
              <a:gd name="connsiteY0" fmla="*/ 884922 h 884922"/>
              <a:gd name="connsiteX1" fmla="*/ 6458857 w 6458857"/>
              <a:gd name="connsiteY1" fmla="*/ 884922 h 884922"/>
              <a:gd name="connsiteX2" fmla="*/ 6458857 w 6458857"/>
              <a:gd name="connsiteY2" fmla="*/ 0 h 884922"/>
              <a:gd name="connsiteX3" fmla="*/ 0 w 6458857"/>
              <a:gd name="connsiteY3" fmla="*/ 0 h 88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857" h="884922">
                <a:moveTo>
                  <a:pt x="0" y="884922"/>
                </a:moveTo>
                <a:lnTo>
                  <a:pt x="6458857" y="884922"/>
                </a:lnTo>
                <a:lnTo>
                  <a:pt x="6458857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251742" y="1336305"/>
            <a:ext cx="2292558" cy="2245219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-1270" y="2917825"/>
            <a:ext cx="121945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“</a:t>
            </a:r>
            <a:r>
              <a:rPr lang="zh-CN" altLang="en-US" sz="48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如何把一本书读厚？再把一本书读薄？</a:t>
            </a:r>
            <a:r>
              <a:rPr lang="en-US" altLang="zh-CN" sz="48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”</a:t>
            </a:r>
            <a:endParaRPr lang="en-US" altLang="zh-CN" sz="48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0" y="1257300"/>
            <a:ext cx="12192000" cy="48387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165600"/>
            <a:ext cx="6370716" cy="2692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33142" y="4737837"/>
            <a:ext cx="6458857" cy="2120163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8" cstate="print"/>
          <a:srcRect b="-13890"/>
          <a:stretch>
            <a:fillRect/>
          </a:stretch>
        </p:blipFill>
        <p:spPr>
          <a:xfrm>
            <a:off x="-137" y="252"/>
            <a:ext cx="2095637" cy="888748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 rot="2002177">
            <a:off x="10141136" y="707981"/>
            <a:ext cx="2472336" cy="791495"/>
          </a:xfrm>
          <a:custGeom>
            <a:avLst/>
            <a:gdLst>
              <a:gd name="connsiteX0" fmla="*/ 0 w 2472336"/>
              <a:gd name="connsiteY0" fmla="*/ 0 h 791495"/>
              <a:gd name="connsiteX1" fmla="*/ 1951043 w 2472336"/>
              <a:gd name="connsiteY1" fmla="*/ 0 h 791495"/>
              <a:gd name="connsiteX2" fmla="*/ 2472336 w 2472336"/>
              <a:gd name="connsiteY2" fmla="*/ 791495 h 791495"/>
              <a:gd name="connsiteX3" fmla="*/ 0 w 2472336"/>
              <a:gd name="connsiteY3" fmla="*/ 791495 h 79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2336" h="791495">
                <a:moveTo>
                  <a:pt x="0" y="0"/>
                </a:moveTo>
                <a:lnTo>
                  <a:pt x="1951043" y="0"/>
                </a:lnTo>
                <a:lnTo>
                  <a:pt x="2472336" y="791495"/>
                </a:lnTo>
                <a:lnTo>
                  <a:pt x="0" y="791495"/>
                </a:lnTo>
                <a:close/>
              </a:path>
            </a:pathLst>
          </a:cu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5455" y="2987167"/>
            <a:ext cx="1066892" cy="1658256"/>
          </a:xfrm>
          <a:prstGeom prst="rect">
            <a:avLst/>
          </a:prstGeom>
        </p:spPr>
      </p:pic>
      <p:sp>
        <p:nvSpPr>
          <p:cNvPr id="33" name="asd"/>
          <p:cNvSpPr txBox="1"/>
          <p:nvPr>
            <p:custDataLst>
              <p:tags r:id="rId11"/>
            </p:custDataLst>
          </p:nvPr>
        </p:nvSpPr>
        <p:spPr>
          <a:xfrm>
            <a:off x="-58420" y="2219960"/>
            <a:ext cx="12530455" cy="1062990"/>
          </a:xfr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5400" b="1" spc="1000" dirty="0">
                <a:solidFill>
                  <a:srgbClr val="416A7C"/>
                </a:solidFill>
                <a:effectLst>
                  <a:outerShdw dist="50800" dir="2700000" algn="tl">
                    <a:schemeClr val="bg1">
                      <a:lumMod val="85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智慧阅读寻良方</a:t>
            </a:r>
            <a:r>
              <a:rPr lang="en-US" altLang="zh-CN" sz="5400" b="1" spc="1000" dirty="0">
                <a:solidFill>
                  <a:srgbClr val="416A7C"/>
                </a:solidFill>
                <a:effectLst>
                  <a:outerShdw dist="50800" dir="2700000" algn="tl">
                    <a:schemeClr val="bg1">
                      <a:lumMod val="85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</a:t>
            </a:r>
            <a:r>
              <a:rPr lang="zh-CN" altLang="en-US" sz="5400" b="1" spc="1000" dirty="0">
                <a:solidFill>
                  <a:srgbClr val="416A7C"/>
                </a:solidFill>
                <a:effectLst>
                  <a:outerShdw dist="50800" dir="2700000" algn="tl">
                    <a:schemeClr val="bg1">
                      <a:lumMod val="85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家校共育伴成长</a:t>
            </a:r>
            <a:endParaRPr lang="zh-CN" altLang="en-US" sz="5400" b="1" spc="1000" dirty="0">
              <a:solidFill>
                <a:srgbClr val="416A7C"/>
              </a:solidFill>
              <a:effectLst>
                <a:outerShdw dist="50800" dir="2700000" algn="tl">
                  <a:schemeClr val="bg1">
                    <a:lumMod val="85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1" name="文本框 38"/>
          <p:cNvSpPr txBox="1"/>
          <p:nvPr>
            <p:custDataLst>
              <p:tags r:id="rId12"/>
            </p:custDataLst>
          </p:nvPr>
        </p:nvSpPr>
        <p:spPr>
          <a:xfrm>
            <a:off x="4272915" y="5048250"/>
            <a:ext cx="364617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SzTx/>
              <a:buFontTx/>
            </a:pPr>
            <a:r>
              <a:rPr lang="zh-CN" altLang="en-US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时间</a:t>
            </a:r>
            <a:r>
              <a:rPr lang="en-US" altLang="zh-CN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:</a:t>
            </a:r>
            <a:r>
              <a:rPr lang="zh-CN" altLang="en-US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202</a:t>
            </a:r>
            <a:r>
              <a:rPr lang="en-US" altLang="zh-CN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4</a:t>
            </a:r>
            <a:r>
              <a:rPr lang="zh-CN" altLang="en-US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年</a:t>
            </a:r>
            <a:r>
              <a:rPr lang="en-US" altLang="zh-CN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11</a:t>
            </a:r>
            <a:r>
              <a:rPr lang="zh-CN" altLang="en-US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月</a:t>
            </a:r>
            <a:r>
              <a:rPr lang="en-US" altLang="zh-CN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28</a:t>
            </a:r>
            <a:r>
              <a:rPr lang="zh-CN" altLang="en-US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日</a:t>
            </a:r>
            <a:endParaRPr lang="zh-CN" altLang="en-US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481580" y="3977640"/>
            <a:ext cx="7468870" cy="414655"/>
            <a:chOff x="3169920" y="3641090"/>
            <a:chExt cx="5852795" cy="414655"/>
          </a:xfrm>
        </p:grpSpPr>
        <p:sp>
          <p:nvSpPr>
            <p:cNvPr id="47" name="圆角矩形 46"/>
            <p:cNvSpPr/>
            <p:nvPr/>
          </p:nvSpPr>
          <p:spPr>
            <a:xfrm>
              <a:off x="3169920" y="3641090"/>
              <a:ext cx="5852795" cy="414655"/>
            </a:xfrm>
            <a:prstGeom prst="roundRect">
              <a:avLst>
                <a:gd name="adj" fmla="val 50000"/>
              </a:avLst>
            </a:prstGeom>
            <a:solidFill>
              <a:srgbClr val="416A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>
                <a:lnSpc>
                  <a:spcPct val="100000"/>
                </a:lnSpc>
              </a:pP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221671" y="3679825"/>
              <a:ext cx="5801044" cy="33718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dist">
                <a:lnSpc>
                  <a:spcPct val="100000"/>
                </a:lnSpc>
              </a:pPr>
              <a:r>
                <a:rPr lang="en-US" altLang="zh-CN" sz="1600" spc="500" dirty="0">
                  <a:solidFill>
                    <a:schemeClr val="bg1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2024</a:t>
              </a:r>
              <a:r>
                <a:rPr lang="zh-CN" altLang="en-US" sz="1600" spc="500" dirty="0">
                  <a:solidFill>
                    <a:schemeClr val="bg1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年第一学期新港幼儿园</a:t>
              </a:r>
              <a:r>
                <a:rPr lang="en-US" altLang="zh-CN" sz="1600" spc="500" dirty="0">
                  <a:solidFill>
                    <a:schemeClr val="bg1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“</a:t>
              </a:r>
              <a:r>
                <a:rPr lang="zh-CN" altLang="en-US" sz="1600" spc="500" dirty="0">
                  <a:solidFill>
                    <a:schemeClr val="bg1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真正爱</a:t>
              </a:r>
              <a:r>
                <a:rPr lang="en-US" altLang="zh-CN" sz="1600" spc="500" dirty="0">
                  <a:solidFill>
                    <a:schemeClr val="bg1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”</a:t>
              </a:r>
              <a:r>
                <a:rPr lang="zh-CN" altLang="en-US" sz="1600" spc="500" dirty="0">
                  <a:solidFill>
                    <a:schemeClr val="bg1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家长学校第</a:t>
              </a:r>
              <a:r>
                <a:rPr lang="zh-CN" altLang="en-US" sz="1600" spc="500" dirty="0">
                  <a:solidFill>
                    <a:schemeClr val="bg1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三次</a:t>
              </a:r>
              <a:r>
                <a:rPr lang="zh-CN" altLang="en-US" sz="1600" spc="500" dirty="0">
                  <a:solidFill>
                    <a:schemeClr val="bg1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活动</a:t>
              </a:r>
              <a:endParaRPr lang="zh-CN" altLang="en-US" sz="1600" spc="500" dirty="0">
                <a:solidFill>
                  <a:schemeClr val="bg1"/>
                </a:solidFill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33" grpId="1" build="p"/>
      <p:bldP spid="33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423"/>
            <a:ext cx="12193057" cy="685859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椭圆 22"/>
          <p:cNvSpPr/>
          <p:nvPr>
            <p:custDataLst>
              <p:tags r:id="rId2"/>
            </p:custDataLst>
          </p:nvPr>
        </p:nvSpPr>
        <p:spPr>
          <a:xfrm flipV="1">
            <a:off x="3251200" y="584200"/>
            <a:ext cx="5689600" cy="5689600"/>
          </a:xfrm>
          <a:prstGeom prst="ellipse">
            <a:avLst/>
          </a:prstGeom>
          <a:gradFill flip="none" rotWithShape="1">
            <a:gsLst>
              <a:gs pos="0">
                <a:srgbClr val="C1D6DC">
                  <a:alpha val="27000"/>
                </a:srgbClr>
              </a:gs>
              <a:gs pos="100000">
                <a:srgbClr val="C1D6D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rgbClr val="C1D6DC"/>
                </a:gs>
                <a:gs pos="100000">
                  <a:srgbClr val="C1D6DC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4737837"/>
            <a:ext cx="6458857" cy="21201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209421" y="4339868"/>
            <a:ext cx="6982579" cy="19121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821283" y="4165600"/>
            <a:ext cx="6370716" cy="2692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31641" y="2049181"/>
            <a:ext cx="1066892" cy="165825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3" cstate="print"/>
          <a:srcRect b="-13890"/>
          <a:stretch>
            <a:fillRect/>
          </a:stretch>
        </p:blipFill>
        <p:spPr>
          <a:xfrm flipH="1">
            <a:off x="9461363" y="252"/>
            <a:ext cx="2730637" cy="115804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-137" y="-1"/>
            <a:ext cx="6458857" cy="884922"/>
          </a:xfrm>
          <a:custGeom>
            <a:avLst/>
            <a:gdLst>
              <a:gd name="connsiteX0" fmla="*/ 0 w 6458857"/>
              <a:gd name="connsiteY0" fmla="*/ 884922 h 884922"/>
              <a:gd name="connsiteX1" fmla="*/ 6458857 w 6458857"/>
              <a:gd name="connsiteY1" fmla="*/ 884922 h 884922"/>
              <a:gd name="connsiteX2" fmla="*/ 6458857 w 6458857"/>
              <a:gd name="connsiteY2" fmla="*/ 0 h 884922"/>
              <a:gd name="connsiteX3" fmla="*/ 0 w 6458857"/>
              <a:gd name="connsiteY3" fmla="*/ 0 h 88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857" h="884922">
                <a:moveTo>
                  <a:pt x="0" y="884922"/>
                </a:moveTo>
                <a:lnTo>
                  <a:pt x="6458857" y="884922"/>
                </a:lnTo>
                <a:lnTo>
                  <a:pt x="6458857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251742" y="1336305"/>
            <a:ext cx="2292558" cy="2245219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3959860" y="467995"/>
            <a:ext cx="42722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60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爱的回音壁</a:t>
            </a:r>
            <a:endParaRPr lang="zh-CN" altLang="en-US" sz="60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13" name="图片 12" descr="1732709352397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517265" y="1482725"/>
            <a:ext cx="4544695" cy="45446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423"/>
            <a:ext cx="12193057" cy="685859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椭圆 22"/>
          <p:cNvSpPr/>
          <p:nvPr>
            <p:custDataLst>
              <p:tags r:id="rId2"/>
            </p:custDataLst>
          </p:nvPr>
        </p:nvSpPr>
        <p:spPr>
          <a:xfrm flipV="1">
            <a:off x="3251200" y="584200"/>
            <a:ext cx="5689600" cy="5689600"/>
          </a:xfrm>
          <a:prstGeom prst="ellipse">
            <a:avLst/>
          </a:prstGeom>
          <a:gradFill flip="none" rotWithShape="1">
            <a:gsLst>
              <a:gs pos="0">
                <a:srgbClr val="C1D6DC">
                  <a:alpha val="27000"/>
                </a:srgbClr>
              </a:gs>
              <a:gs pos="100000">
                <a:srgbClr val="C1D6D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rgbClr val="C1D6DC"/>
                </a:gs>
                <a:gs pos="100000">
                  <a:srgbClr val="C1D6DC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4737837"/>
            <a:ext cx="6458857" cy="21201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209421" y="4339868"/>
            <a:ext cx="6982579" cy="19121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821283" y="4165600"/>
            <a:ext cx="6370716" cy="2692400"/>
          </a:xfrm>
          <a:prstGeom prst="rect">
            <a:avLst/>
          </a:prstGeom>
        </p:spPr>
      </p:pic>
      <p:sp>
        <p:nvSpPr>
          <p:cNvPr id="46" name="asd"/>
          <p:cNvSpPr txBox="1"/>
          <p:nvPr>
            <p:custDataLst>
              <p:tags r:id="rId11"/>
            </p:custDataLst>
          </p:nvPr>
        </p:nvSpPr>
        <p:spPr>
          <a:xfrm>
            <a:off x="3381829" y="522968"/>
            <a:ext cx="5428342" cy="922020"/>
          </a:xfr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6000" spc="1000">
                <a:solidFill>
                  <a:srgbClr val="416A7C"/>
                </a:solidFill>
                <a:effectLst>
                  <a:outerShdw dist="50800" dir="2700000" algn="tl">
                    <a:schemeClr val="bg1">
                      <a:lumMod val="85000"/>
                    </a:scheme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+mn-ea"/>
                <a:sym typeface="+mn-lt"/>
              </a:rPr>
              <a:t>目录</a:t>
            </a:r>
            <a:endParaRPr lang="zh-CN" altLang="en-US" sz="6000" spc="1000">
              <a:solidFill>
                <a:srgbClr val="416A7C"/>
              </a:solidFill>
              <a:effectLst>
                <a:outerShdw dist="50800" dir="2700000" algn="tl">
                  <a:schemeClr val="bg1">
                    <a:lumMod val="85000"/>
                  </a:scheme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331641" y="2049181"/>
            <a:ext cx="1066892" cy="165825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4" cstate="print"/>
          <a:srcRect b="-13890"/>
          <a:stretch>
            <a:fillRect/>
          </a:stretch>
        </p:blipFill>
        <p:spPr>
          <a:xfrm flipH="1">
            <a:off x="9461363" y="252"/>
            <a:ext cx="2730637" cy="115804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-137" y="-1"/>
            <a:ext cx="6458857" cy="884922"/>
          </a:xfrm>
          <a:custGeom>
            <a:avLst/>
            <a:gdLst>
              <a:gd name="connsiteX0" fmla="*/ 0 w 6458857"/>
              <a:gd name="connsiteY0" fmla="*/ 884922 h 884922"/>
              <a:gd name="connsiteX1" fmla="*/ 6458857 w 6458857"/>
              <a:gd name="connsiteY1" fmla="*/ 884922 h 884922"/>
              <a:gd name="connsiteX2" fmla="*/ 6458857 w 6458857"/>
              <a:gd name="connsiteY2" fmla="*/ 0 h 884922"/>
              <a:gd name="connsiteX3" fmla="*/ 0 w 6458857"/>
              <a:gd name="connsiteY3" fmla="*/ 0 h 88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857" h="884922">
                <a:moveTo>
                  <a:pt x="0" y="884922"/>
                </a:moveTo>
                <a:lnTo>
                  <a:pt x="6458857" y="884922"/>
                </a:lnTo>
                <a:lnTo>
                  <a:pt x="6458857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9251742" y="1336305"/>
            <a:ext cx="2292558" cy="2245219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9"/>
            </p:custDataLst>
          </p:nvPr>
        </p:nvSpPr>
        <p:spPr>
          <a:xfrm>
            <a:off x="2773045" y="3227070"/>
            <a:ext cx="61766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二、探寻方法，智慧共研</a:t>
            </a:r>
            <a:endParaRPr lang="zh-CN" altLang="en-US" sz="40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20"/>
            </p:custDataLst>
          </p:nvPr>
        </p:nvSpPr>
        <p:spPr>
          <a:xfrm>
            <a:off x="2997835" y="2085340"/>
            <a:ext cx="5812790" cy="548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spcBef>
                <a:spcPct val="50000"/>
              </a:spcBef>
            </a:pPr>
            <a:r>
              <a:rPr lang="zh-CN" altLang="en-US" sz="40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一、好书导读，明晰价值</a:t>
            </a:r>
            <a:endParaRPr lang="zh-CN" altLang="en-US" sz="40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>
            <p:custDataLst>
              <p:tags r:id="rId21"/>
            </p:custDataLst>
          </p:nvPr>
        </p:nvSpPr>
        <p:spPr>
          <a:xfrm>
            <a:off x="2977515" y="4305300"/>
            <a:ext cx="6132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0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三、话题延续，研无止境</a:t>
            </a:r>
            <a:endParaRPr lang="zh-CN" altLang="en-US" sz="40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3" grpId="0" bldLvl="0" animBg="1"/>
      <p:bldP spid="46" grpId="0" build="p"/>
      <p:bldP spid="4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423"/>
            <a:ext cx="12193057" cy="685859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椭圆 22"/>
          <p:cNvSpPr/>
          <p:nvPr>
            <p:custDataLst>
              <p:tags r:id="rId2"/>
            </p:custDataLst>
          </p:nvPr>
        </p:nvSpPr>
        <p:spPr>
          <a:xfrm flipV="1">
            <a:off x="3251200" y="584200"/>
            <a:ext cx="5689600" cy="5689600"/>
          </a:xfrm>
          <a:prstGeom prst="ellipse">
            <a:avLst/>
          </a:prstGeom>
          <a:gradFill flip="none" rotWithShape="1">
            <a:gsLst>
              <a:gs pos="0">
                <a:srgbClr val="C1D6DC">
                  <a:alpha val="27000"/>
                </a:srgbClr>
              </a:gs>
              <a:gs pos="100000">
                <a:srgbClr val="C1D6D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rgbClr val="C1D6DC"/>
                </a:gs>
                <a:gs pos="100000">
                  <a:srgbClr val="C1D6DC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4737837"/>
            <a:ext cx="6458857" cy="21201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209421" y="4339868"/>
            <a:ext cx="6982579" cy="19121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821283" y="4165600"/>
            <a:ext cx="6370716" cy="2692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31641" y="2049181"/>
            <a:ext cx="1066892" cy="165825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3" cstate="print"/>
          <a:srcRect b="-13890"/>
          <a:stretch>
            <a:fillRect/>
          </a:stretch>
        </p:blipFill>
        <p:spPr>
          <a:xfrm flipH="1">
            <a:off x="9461363" y="252"/>
            <a:ext cx="2730637" cy="115804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-137" y="-1"/>
            <a:ext cx="6458857" cy="884922"/>
          </a:xfrm>
          <a:custGeom>
            <a:avLst/>
            <a:gdLst>
              <a:gd name="connsiteX0" fmla="*/ 0 w 6458857"/>
              <a:gd name="connsiteY0" fmla="*/ 884922 h 884922"/>
              <a:gd name="connsiteX1" fmla="*/ 6458857 w 6458857"/>
              <a:gd name="connsiteY1" fmla="*/ 884922 h 884922"/>
              <a:gd name="connsiteX2" fmla="*/ 6458857 w 6458857"/>
              <a:gd name="connsiteY2" fmla="*/ 0 h 884922"/>
              <a:gd name="connsiteX3" fmla="*/ 0 w 6458857"/>
              <a:gd name="connsiteY3" fmla="*/ 0 h 88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857" h="884922">
                <a:moveTo>
                  <a:pt x="0" y="884922"/>
                </a:moveTo>
                <a:lnTo>
                  <a:pt x="6458857" y="884922"/>
                </a:lnTo>
                <a:lnTo>
                  <a:pt x="6458857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251742" y="1336305"/>
            <a:ext cx="2292558" cy="2245219"/>
          </a:xfrm>
          <a:prstGeom prst="rect">
            <a:avLst/>
          </a:prstGeom>
        </p:spPr>
      </p:pic>
      <p:sp>
        <p:nvSpPr>
          <p:cNvPr id="12" name="文本框 11">
            <a:hlinkClick r:id="rId18" action="ppaction://hlinkfile"/>
          </p:cNvPr>
          <p:cNvSpPr txBox="1"/>
          <p:nvPr>
            <p:custDataLst>
              <p:tags r:id="rId19"/>
            </p:custDataLst>
          </p:nvPr>
        </p:nvSpPr>
        <p:spPr>
          <a:xfrm>
            <a:off x="1746250" y="2856865"/>
            <a:ext cx="8699500" cy="1143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spcBef>
                <a:spcPct val="50000"/>
              </a:spcBef>
            </a:pPr>
            <a:r>
              <a:rPr lang="zh-CN" altLang="en-US" sz="66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游戏暖场：情绪接龙球</a:t>
            </a:r>
            <a:endParaRPr lang="zh-CN" altLang="en-US" sz="66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423"/>
            <a:ext cx="12193057" cy="685859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椭圆 22"/>
          <p:cNvSpPr/>
          <p:nvPr>
            <p:custDataLst>
              <p:tags r:id="rId2"/>
            </p:custDataLst>
          </p:nvPr>
        </p:nvSpPr>
        <p:spPr>
          <a:xfrm flipV="1">
            <a:off x="3251200" y="584200"/>
            <a:ext cx="5689600" cy="5689600"/>
          </a:xfrm>
          <a:prstGeom prst="ellipse">
            <a:avLst/>
          </a:prstGeom>
          <a:gradFill flip="none" rotWithShape="1">
            <a:gsLst>
              <a:gs pos="0">
                <a:srgbClr val="C1D6DC">
                  <a:alpha val="27000"/>
                </a:srgbClr>
              </a:gs>
              <a:gs pos="100000">
                <a:srgbClr val="C1D6D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rgbClr val="C1D6DC"/>
                </a:gs>
                <a:gs pos="100000">
                  <a:srgbClr val="C1D6DC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4737837"/>
            <a:ext cx="6458857" cy="21201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209421" y="4339868"/>
            <a:ext cx="6982579" cy="19121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821283" y="4165600"/>
            <a:ext cx="6370716" cy="2692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31641" y="2049181"/>
            <a:ext cx="1066892" cy="165825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3" cstate="print"/>
          <a:srcRect b="-13890"/>
          <a:stretch>
            <a:fillRect/>
          </a:stretch>
        </p:blipFill>
        <p:spPr>
          <a:xfrm flipH="1">
            <a:off x="9461363" y="252"/>
            <a:ext cx="2730637" cy="115804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-137" y="-1"/>
            <a:ext cx="6458857" cy="884922"/>
          </a:xfrm>
          <a:custGeom>
            <a:avLst/>
            <a:gdLst>
              <a:gd name="connsiteX0" fmla="*/ 0 w 6458857"/>
              <a:gd name="connsiteY0" fmla="*/ 884922 h 884922"/>
              <a:gd name="connsiteX1" fmla="*/ 6458857 w 6458857"/>
              <a:gd name="connsiteY1" fmla="*/ 884922 h 884922"/>
              <a:gd name="connsiteX2" fmla="*/ 6458857 w 6458857"/>
              <a:gd name="connsiteY2" fmla="*/ 0 h 884922"/>
              <a:gd name="connsiteX3" fmla="*/ 0 w 6458857"/>
              <a:gd name="connsiteY3" fmla="*/ 0 h 88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857" h="884922">
                <a:moveTo>
                  <a:pt x="0" y="884922"/>
                </a:moveTo>
                <a:lnTo>
                  <a:pt x="6458857" y="884922"/>
                </a:lnTo>
                <a:lnTo>
                  <a:pt x="6458857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251742" y="1336305"/>
            <a:ext cx="2292558" cy="2245219"/>
          </a:xfrm>
          <a:prstGeom prst="rect">
            <a:avLst/>
          </a:prstGeom>
        </p:spPr>
      </p:pic>
      <p:sp>
        <p:nvSpPr>
          <p:cNvPr id="12" name="文本框 11">
            <a:hlinkClick r:id="rId18" action="ppaction://hlinkfile"/>
          </p:cNvPr>
          <p:cNvSpPr txBox="1"/>
          <p:nvPr>
            <p:custDataLst>
              <p:tags r:id="rId19"/>
            </p:custDataLst>
          </p:nvPr>
        </p:nvSpPr>
        <p:spPr>
          <a:xfrm>
            <a:off x="888365" y="584200"/>
            <a:ext cx="10212705" cy="4706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游戏规则</a:t>
            </a:r>
            <a:endParaRPr lang="zh-CN" altLang="en-US" sz="40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1.</a:t>
            </a:r>
            <a:r>
              <a:rPr lang="zh-CN" altLang="en-US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我会将球递给一位成员，让他表达一个最近体验到的情绪。</a:t>
            </a:r>
            <a:endParaRPr lang="zh-CN" altLang="en-US" sz="32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2.</a:t>
            </a:r>
            <a:r>
              <a:rPr lang="zh-CN" altLang="en-US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这位成员接到球后说出情绪并将球传给另一位成员，这位成员需分享与该情绪相关的一个小故事或经历。</a:t>
            </a:r>
            <a:endParaRPr lang="zh-CN" altLang="en-US" sz="32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3.</a:t>
            </a:r>
            <a:r>
              <a:rPr lang="zh-CN" altLang="en-US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故事分享完后，将球继续传递，接到球的成员可以选择继续相同情绪，或换一种新情绪，让下一个成员接龙。</a:t>
            </a:r>
            <a:endParaRPr lang="zh-CN" altLang="en-US" sz="32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423"/>
            <a:ext cx="12193057" cy="685859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椭圆 22"/>
          <p:cNvSpPr/>
          <p:nvPr>
            <p:custDataLst>
              <p:tags r:id="rId2"/>
            </p:custDataLst>
          </p:nvPr>
        </p:nvSpPr>
        <p:spPr>
          <a:xfrm flipV="1">
            <a:off x="3251200" y="584200"/>
            <a:ext cx="5689600" cy="5689600"/>
          </a:xfrm>
          <a:prstGeom prst="ellipse">
            <a:avLst/>
          </a:prstGeom>
          <a:gradFill flip="none" rotWithShape="1">
            <a:gsLst>
              <a:gs pos="0">
                <a:srgbClr val="C1D6DC">
                  <a:alpha val="27000"/>
                </a:srgbClr>
              </a:gs>
              <a:gs pos="100000">
                <a:srgbClr val="C1D6D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rgbClr val="C1D6DC"/>
                </a:gs>
                <a:gs pos="100000">
                  <a:srgbClr val="C1D6DC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4737837"/>
            <a:ext cx="6458857" cy="21201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209421" y="4339868"/>
            <a:ext cx="6982579" cy="19121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821283" y="4165600"/>
            <a:ext cx="6370716" cy="2692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31641" y="2049181"/>
            <a:ext cx="1066892" cy="165825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3" cstate="print"/>
          <a:srcRect b="-13890"/>
          <a:stretch>
            <a:fillRect/>
          </a:stretch>
        </p:blipFill>
        <p:spPr>
          <a:xfrm flipH="1">
            <a:off x="9461363" y="252"/>
            <a:ext cx="2730637" cy="115804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-137" y="-1"/>
            <a:ext cx="6458857" cy="884922"/>
          </a:xfrm>
          <a:custGeom>
            <a:avLst/>
            <a:gdLst>
              <a:gd name="connsiteX0" fmla="*/ 0 w 6458857"/>
              <a:gd name="connsiteY0" fmla="*/ 884922 h 884922"/>
              <a:gd name="connsiteX1" fmla="*/ 6458857 w 6458857"/>
              <a:gd name="connsiteY1" fmla="*/ 884922 h 884922"/>
              <a:gd name="connsiteX2" fmla="*/ 6458857 w 6458857"/>
              <a:gd name="connsiteY2" fmla="*/ 0 h 884922"/>
              <a:gd name="connsiteX3" fmla="*/ 0 w 6458857"/>
              <a:gd name="connsiteY3" fmla="*/ 0 h 88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857" h="884922">
                <a:moveTo>
                  <a:pt x="0" y="884922"/>
                </a:moveTo>
                <a:lnTo>
                  <a:pt x="6458857" y="884922"/>
                </a:lnTo>
                <a:lnTo>
                  <a:pt x="6458857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251742" y="1336305"/>
            <a:ext cx="2292558" cy="2245219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1355090" y="2875915"/>
            <a:ext cx="948182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66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一、好书导读，明晰价值</a:t>
            </a:r>
            <a:endParaRPr lang="zh-CN" altLang="en-US" sz="66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423"/>
            <a:ext cx="12193057" cy="685859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椭圆 22"/>
          <p:cNvSpPr/>
          <p:nvPr>
            <p:custDataLst>
              <p:tags r:id="rId2"/>
            </p:custDataLst>
          </p:nvPr>
        </p:nvSpPr>
        <p:spPr>
          <a:xfrm flipV="1">
            <a:off x="3251200" y="584200"/>
            <a:ext cx="5689600" cy="5689600"/>
          </a:xfrm>
          <a:prstGeom prst="ellipse">
            <a:avLst/>
          </a:prstGeom>
          <a:gradFill flip="none" rotWithShape="1">
            <a:gsLst>
              <a:gs pos="0">
                <a:srgbClr val="C1D6DC">
                  <a:alpha val="27000"/>
                </a:srgbClr>
              </a:gs>
              <a:gs pos="100000">
                <a:srgbClr val="C1D6D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rgbClr val="C1D6DC"/>
                </a:gs>
                <a:gs pos="100000">
                  <a:srgbClr val="C1D6DC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4737837"/>
            <a:ext cx="6458857" cy="21201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209421" y="4339868"/>
            <a:ext cx="6982579" cy="19121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821283" y="4165600"/>
            <a:ext cx="6370716" cy="2692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31641" y="2049181"/>
            <a:ext cx="1066892" cy="165825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3" cstate="print"/>
          <a:srcRect b="-13890"/>
          <a:stretch>
            <a:fillRect/>
          </a:stretch>
        </p:blipFill>
        <p:spPr>
          <a:xfrm flipH="1">
            <a:off x="9461363" y="252"/>
            <a:ext cx="2730637" cy="115804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-137" y="-1"/>
            <a:ext cx="6458857" cy="884922"/>
          </a:xfrm>
          <a:custGeom>
            <a:avLst/>
            <a:gdLst>
              <a:gd name="connsiteX0" fmla="*/ 0 w 6458857"/>
              <a:gd name="connsiteY0" fmla="*/ 884922 h 884922"/>
              <a:gd name="connsiteX1" fmla="*/ 6458857 w 6458857"/>
              <a:gd name="connsiteY1" fmla="*/ 884922 h 884922"/>
              <a:gd name="connsiteX2" fmla="*/ 6458857 w 6458857"/>
              <a:gd name="connsiteY2" fmla="*/ 0 h 884922"/>
              <a:gd name="connsiteX3" fmla="*/ 0 w 6458857"/>
              <a:gd name="connsiteY3" fmla="*/ 0 h 88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857" h="884922">
                <a:moveTo>
                  <a:pt x="0" y="884922"/>
                </a:moveTo>
                <a:lnTo>
                  <a:pt x="6458857" y="884922"/>
                </a:lnTo>
                <a:lnTo>
                  <a:pt x="6458857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251742" y="1336305"/>
            <a:ext cx="2292558" cy="2245219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1341755" y="2062480"/>
            <a:ext cx="9808845" cy="1108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2.</a:t>
            </a:r>
            <a:r>
              <a:rPr lang="zh-CN" altLang="en-US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父母的阅读习惯与孩子的语文成绩正相关。</a:t>
            </a:r>
            <a:endParaRPr lang="zh-CN" altLang="en-US" sz="32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  <a:p>
            <a:pPr algn="l">
              <a:lnSpc>
                <a:spcPct val="140000"/>
              </a:lnSpc>
              <a:spcBef>
                <a:spcPct val="50000"/>
              </a:spcBef>
            </a:pPr>
            <a:endParaRPr lang="zh-CN" altLang="en-US" sz="32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19"/>
            </p:custDataLst>
          </p:nvPr>
        </p:nvSpPr>
        <p:spPr>
          <a:xfrm>
            <a:off x="1341755" y="2984500"/>
            <a:ext cx="9808845" cy="2219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3.</a:t>
            </a:r>
            <a:r>
              <a:rPr lang="zh-CN" altLang="en-US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高考状元父母职业排行榜显示，</a:t>
            </a:r>
            <a:r>
              <a:rPr lang="en-US" altLang="zh-CN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35.09%</a:t>
            </a:r>
            <a:r>
              <a:rPr lang="zh-CN" altLang="en-US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的父母从事教师职业。而教师相对于其他职业的父母而言，是爱读书的，或者说读书量是比其他职业的父母多一些的。</a:t>
            </a:r>
            <a:endParaRPr lang="zh-CN" altLang="en-US" sz="32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20"/>
            </p:custDataLst>
          </p:nvPr>
        </p:nvSpPr>
        <p:spPr>
          <a:xfrm>
            <a:off x="1331595" y="1137285"/>
            <a:ext cx="9808845" cy="9118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1.</a:t>
            </a:r>
            <a:r>
              <a:rPr lang="zh-CN" altLang="en-US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父母是否读书，直接影响孩子的高考成绩。</a:t>
            </a:r>
            <a:endParaRPr lang="zh-CN" altLang="en-US" sz="32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12" grpId="0"/>
      <p:bldP spid="12" grpId="1"/>
      <p:bldP spid="10" grpId="0"/>
      <p:bldP spid="10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423"/>
            <a:ext cx="12193057" cy="685859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椭圆 22"/>
          <p:cNvSpPr/>
          <p:nvPr>
            <p:custDataLst>
              <p:tags r:id="rId2"/>
            </p:custDataLst>
          </p:nvPr>
        </p:nvSpPr>
        <p:spPr>
          <a:xfrm flipV="1">
            <a:off x="3251200" y="584200"/>
            <a:ext cx="5689600" cy="5689600"/>
          </a:xfrm>
          <a:prstGeom prst="ellipse">
            <a:avLst/>
          </a:prstGeom>
          <a:gradFill flip="none" rotWithShape="1">
            <a:gsLst>
              <a:gs pos="0">
                <a:srgbClr val="C1D6DC">
                  <a:alpha val="27000"/>
                </a:srgbClr>
              </a:gs>
              <a:gs pos="100000">
                <a:srgbClr val="C1D6D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rgbClr val="C1D6DC"/>
                </a:gs>
                <a:gs pos="100000">
                  <a:srgbClr val="C1D6DC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09421" y="4339868"/>
            <a:ext cx="6982579" cy="19121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821283" y="4165600"/>
            <a:ext cx="6370716" cy="2692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331641" y="2049181"/>
            <a:ext cx="1066892" cy="165825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0" cstate="print"/>
          <a:srcRect b="-13890"/>
          <a:stretch>
            <a:fillRect/>
          </a:stretch>
        </p:blipFill>
        <p:spPr>
          <a:xfrm flipH="1">
            <a:off x="9461363" y="252"/>
            <a:ext cx="2730637" cy="115804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-137" y="-1"/>
            <a:ext cx="6458857" cy="884922"/>
          </a:xfrm>
          <a:custGeom>
            <a:avLst/>
            <a:gdLst>
              <a:gd name="connsiteX0" fmla="*/ 0 w 6458857"/>
              <a:gd name="connsiteY0" fmla="*/ 884922 h 884922"/>
              <a:gd name="connsiteX1" fmla="*/ 6458857 w 6458857"/>
              <a:gd name="connsiteY1" fmla="*/ 884922 h 884922"/>
              <a:gd name="connsiteX2" fmla="*/ 6458857 w 6458857"/>
              <a:gd name="connsiteY2" fmla="*/ 0 h 884922"/>
              <a:gd name="connsiteX3" fmla="*/ 0 w 6458857"/>
              <a:gd name="connsiteY3" fmla="*/ 0 h 88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857" h="884922">
                <a:moveTo>
                  <a:pt x="0" y="884922"/>
                </a:moveTo>
                <a:lnTo>
                  <a:pt x="6458857" y="884922"/>
                </a:lnTo>
                <a:lnTo>
                  <a:pt x="6458857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251742" y="1336305"/>
            <a:ext cx="2292558" cy="2245219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1306195" y="1724660"/>
            <a:ext cx="10614660" cy="1108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2.</a:t>
            </a:r>
            <a:r>
              <a:rPr lang="zh-CN" altLang="en-US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孩子是天赐的天使，是让父母感受生命美好，成就更好的自己的机会。</a:t>
            </a:r>
            <a:endParaRPr lang="zh-CN" altLang="en-US" sz="32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16"/>
            </p:custDataLst>
          </p:nvPr>
        </p:nvSpPr>
        <p:spPr>
          <a:xfrm>
            <a:off x="1279525" y="3125470"/>
            <a:ext cx="9808845" cy="1607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3.</a:t>
            </a:r>
            <a:r>
              <a:rPr lang="zh-CN" altLang="en-US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孩子就是最好的哲学家，要倾听孩子的声音，他们才是父母的老师。</a:t>
            </a:r>
            <a:endParaRPr lang="zh-CN" altLang="en-US" sz="32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17"/>
            </p:custDataLst>
          </p:nvPr>
        </p:nvSpPr>
        <p:spPr>
          <a:xfrm>
            <a:off x="1304925" y="915035"/>
            <a:ext cx="9808845" cy="9118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1.</a:t>
            </a:r>
            <a:r>
              <a:rPr lang="zh-CN" altLang="en-US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要顺其自然，不要强迫孩子做各种事</a:t>
            </a:r>
            <a:r>
              <a:rPr lang="zh-CN" altLang="en-US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。</a:t>
            </a:r>
            <a:endParaRPr lang="zh-CN" altLang="en-US" sz="32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>
            <p:custDataLst>
              <p:tags r:id="rId18"/>
            </p:custDataLst>
          </p:nvPr>
        </p:nvSpPr>
        <p:spPr>
          <a:xfrm>
            <a:off x="1273175" y="4573270"/>
            <a:ext cx="9808845" cy="1607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4.</a:t>
            </a:r>
            <a:r>
              <a:rPr lang="zh-CN" altLang="en-US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孩子</a:t>
            </a:r>
            <a:r>
              <a:rPr lang="zh-CN" altLang="en-US" sz="3200" b="1" dirty="0">
                <a:solidFill>
                  <a:srgbClr val="416A7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有自己的灵魂，他只是借由你的身体来到世界，后面如何成长，他有他自己的路。</a:t>
            </a:r>
            <a:endParaRPr lang="zh-CN" altLang="en-US" sz="3200" b="1" dirty="0">
              <a:solidFill>
                <a:srgbClr val="416A7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12" grpId="0"/>
      <p:bldP spid="12" grpId="1"/>
      <p:bldP spid="10" grpId="0"/>
      <p:bldP spid="10" grpId="1"/>
      <p:bldP spid="9" grpId="0"/>
      <p:bldP spid="9" grpId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423"/>
            <a:ext cx="12193057" cy="6858594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165735" y="1250950"/>
            <a:ext cx="5655310" cy="2667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椭圆 22"/>
          <p:cNvSpPr/>
          <p:nvPr>
            <p:custDataLst>
              <p:tags r:id="rId2"/>
            </p:custDataLst>
          </p:nvPr>
        </p:nvSpPr>
        <p:spPr>
          <a:xfrm flipV="1">
            <a:off x="3251200" y="584200"/>
            <a:ext cx="5689600" cy="5689600"/>
          </a:xfrm>
          <a:prstGeom prst="ellipse">
            <a:avLst/>
          </a:prstGeom>
          <a:gradFill flip="none" rotWithShape="1">
            <a:gsLst>
              <a:gs pos="0">
                <a:srgbClr val="C1D6DC">
                  <a:alpha val="27000"/>
                </a:srgbClr>
              </a:gs>
              <a:gs pos="100000">
                <a:srgbClr val="C1D6D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rgbClr val="C1D6DC"/>
                </a:gs>
                <a:gs pos="100000">
                  <a:srgbClr val="C1D6DC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4737837"/>
            <a:ext cx="6458857" cy="21201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209421" y="4339868"/>
            <a:ext cx="6982579" cy="19121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821283" y="4165600"/>
            <a:ext cx="6370716" cy="2692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31641" y="2049181"/>
            <a:ext cx="1066892" cy="165825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3" cstate="print"/>
          <a:srcRect b="-13890"/>
          <a:stretch>
            <a:fillRect/>
          </a:stretch>
        </p:blipFill>
        <p:spPr>
          <a:xfrm flipH="1">
            <a:off x="9461363" y="252"/>
            <a:ext cx="2730637" cy="115804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-137" y="-1"/>
            <a:ext cx="6458857" cy="884922"/>
          </a:xfrm>
          <a:custGeom>
            <a:avLst/>
            <a:gdLst>
              <a:gd name="connsiteX0" fmla="*/ 0 w 6458857"/>
              <a:gd name="connsiteY0" fmla="*/ 884922 h 884922"/>
              <a:gd name="connsiteX1" fmla="*/ 6458857 w 6458857"/>
              <a:gd name="connsiteY1" fmla="*/ 884922 h 884922"/>
              <a:gd name="connsiteX2" fmla="*/ 6458857 w 6458857"/>
              <a:gd name="connsiteY2" fmla="*/ 0 h 884922"/>
              <a:gd name="connsiteX3" fmla="*/ 0 w 6458857"/>
              <a:gd name="connsiteY3" fmla="*/ 0 h 88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857" h="884922">
                <a:moveTo>
                  <a:pt x="0" y="884922"/>
                </a:moveTo>
                <a:lnTo>
                  <a:pt x="6458857" y="884922"/>
                </a:lnTo>
                <a:lnTo>
                  <a:pt x="6458857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251742" y="1336305"/>
            <a:ext cx="2292558" cy="2245219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182245" y="1489710"/>
            <a:ext cx="5610860" cy="19862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p2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：一个小生命的到来，是启示我们回到生命本身的良机。这时候，生命以纯粹的形态呈现，尚无社会的堆积物，那样招我们喜爱，同时也引我们反省。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64025" y="435610"/>
            <a:ext cx="3108960" cy="1037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>
              <a:spcBef>
                <a:spcPct val="50000"/>
              </a:spcBef>
              <a:buFont typeface="+mj-ea"/>
              <a:buNone/>
            </a:pPr>
            <a:r>
              <a:rPr lang="zh-CN" altLang="en-US" sz="4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金句分享</a:t>
            </a:r>
            <a:endParaRPr lang="zh-CN" altLang="en-US" sz="48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  <a:p>
            <a:pPr indent="0" algn="ctr">
              <a:spcBef>
                <a:spcPct val="50000"/>
              </a:spcBef>
              <a:buFont typeface="+mj-ea"/>
              <a:buNone/>
            </a:pPr>
            <a:endParaRPr lang="zh-CN" altLang="en-US" sz="48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228715" y="1235075"/>
            <a:ext cx="5327650" cy="270129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9"/>
            </p:custDataLst>
          </p:nvPr>
        </p:nvSpPr>
        <p:spPr>
          <a:xfrm>
            <a:off x="6458585" y="1994535"/>
            <a:ext cx="4944745" cy="1222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p21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：朋友式的关系有两个显著特征，一是独立，二是平等。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65735" y="4080510"/>
            <a:ext cx="5626735" cy="251269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6228715" y="4053205"/>
            <a:ext cx="5327650" cy="251269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0"/>
            </p:custDataLst>
          </p:nvPr>
        </p:nvSpPr>
        <p:spPr>
          <a:xfrm>
            <a:off x="565785" y="4552315"/>
            <a:ext cx="4944745" cy="1483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p40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：家庭教育是人的一生教育的起点和基础，具有学校教育不可替代的重要性。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>
            <p:custDataLst>
              <p:tags r:id="rId21"/>
            </p:custDataLst>
          </p:nvPr>
        </p:nvSpPr>
        <p:spPr>
          <a:xfrm>
            <a:off x="6494780" y="4285615"/>
            <a:ext cx="4944745" cy="1483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p70: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孩子们充满好奇心，他们眼中的世界美丽而有趣。几乎每个孩子都热衷于在生活中寻找、发现、制造有趣，并报以欢笑</a:t>
            </a:r>
            <a:r>
              <a:rPr lang="en-US" altLang="zh-CN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.</a:t>
            </a:r>
            <a:endParaRPr lang="en-US" altLang="zh-CN" sz="28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423"/>
            <a:ext cx="12193057" cy="6858594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165735" y="1250950"/>
            <a:ext cx="5655310" cy="2667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椭圆 22"/>
          <p:cNvSpPr/>
          <p:nvPr>
            <p:custDataLst>
              <p:tags r:id="rId2"/>
            </p:custDataLst>
          </p:nvPr>
        </p:nvSpPr>
        <p:spPr>
          <a:xfrm flipV="1">
            <a:off x="3251200" y="584200"/>
            <a:ext cx="5689600" cy="5689600"/>
          </a:xfrm>
          <a:prstGeom prst="ellipse">
            <a:avLst/>
          </a:prstGeom>
          <a:gradFill flip="none" rotWithShape="1">
            <a:gsLst>
              <a:gs pos="0">
                <a:srgbClr val="C1D6DC">
                  <a:alpha val="27000"/>
                </a:srgbClr>
              </a:gs>
              <a:gs pos="100000">
                <a:srgbClr val="C1D6D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rgbClr val="C1D6DC"/>
                </a:gs>
                <a:gs pos="100000">
                  <a:srgbClr val="C1D6DC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4737837"/>
            <a:ext cx="6458857" cy="21201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5209421" y="4339868"/>
            <a:ext cx="6982579" cy="19121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821283" y="4165600"/>
            <a:ext cx="6370716" cy="2692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31641" y="2049181"/>
            <a:ext cx="1066892" cy="165825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13" cstate="print"/>
          <a:srcRect b="-13890"/>
          <a:stretch>
            <a:fillRect/>
          </a:stretch>
        </p:blipFill>
        <p:spPr>
          <a:xfrm flipH="1">
            <a:off x="9461363" y="252"/>
            <a:ext cx="2730637" cy="115804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0800000">
            <a:off x="-137" y="-1"/>
            <a:ext cx="6458857" cy="884922"/>
          </a:xfrm>
          <a:custGeom>
            <a:avLst/>
            <a:gdLst>
              <a:gd name="connsiteX0" fmla="*/ 0 w 6458857"/>
              <a:gd name="connsiteY0" fmla="*/ 884922 h 884922"/>
              <a:gd name="connsiteX1" fmla="*/ 6458857 w 6458857"/>
              <a:gd name="connsiteY1" fmla="*/ 884922 h 884922"/>
              <a:gd name="connsiteX2" fmla="*/ 6458857 w 6458857"/>
              <a:gd name="connsiteY2" fmla="*/ 0 h 884922"/>
              <a:gd name="connsiteX3" fmla="*/ 0 w 6458857"/>
              <a:gd name="connsiteY3" fmla="*/ 0 h 88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857" h="884922">
                <a:moveTo>
                  <a:pt x="0" y="884922"/>
                </a:moveTo>
                <a:lnTo>
                  <a:pt x="6458857" y="884922"/>
                </a:lnTo>
                <a:lnTo>
                  <a:pt x="6458857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251742" y="1336305"/>
            <a:ext cx="2292558" cy="2245219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201295" y="1670685"/>
            <a:ext cx="5610860" cy="19862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p92: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在创造的过程中，人的各种智力品质，包括好奇心、思维能力、想象力、直觉、灵感，等等，都会被调动起来，为创造做出贡献。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97375" y="321310"/>
            <a:ext cx="3108960" cy="1037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>
              <a:spcBef>
                <a:spcPct val="50000"/>
              </a:spcBef>
              <a:buFont typeface="+mj-ea"/>
              <a:buNone/>
            </a:pPr>
            <a:r>
              <a:rPr lang="zh-CN" altLang="en-US" sz="4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金句分享</a:t>
            </a:r>
            <a:endParaRPr lang="zh-CN" altLang="en-US" sz="48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  <a:p>
            <a:pPr indent="0" algn="ctr">
              <a:spcBef>
                <a:spcPct val="50000"/>
              </a:spcBef>
              <a:buFont typeface="+mj-ea"/>
              <a:buNone/>
            </a:pPr>
            <a:endParaRPr lang="zh-CN" altLang="en-US" sz="48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228715" y="1309370"/>
            <a:ext cx="5327650" cy="251269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9"/>
            </p:custDataLst>
          </p:nvPr>
        </p:nvSpPr>
        <p:spPr>
          <a:xfrm>
            <a:off x="6494780" y="1437640"/>
            <a:ext cx="4944745" cy="2432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spcBef>
                <a:spcPct val="50000"/>
              </a:spcBef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p100: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好奇心是人的最重要的智力禀赋之一。做父母的都会发现，孩子在幼儿期皆有强烈的好奇心，对事物充满探问的兴趣。我设想，倘若人人能把幼儿期的好奇心保持到成年，世界上会有多少聪明的大脑啊。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65735" y="4080510"/>
            <a:ext cx="5626735" cy="251269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6228715" y="4053205"/>
            <a:ext cx="5327650" cy="251269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0"/>
            </p:custDataLst>
          </p:nvPr>
        </p:nvSpPr>
        <p:spPr>
          <a:xfrm>
            <a:off x="565785" y="4504690"/>
            <a:ext cx="4944745" cy="1483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p134: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人的灵魂应该是高贵的，人应该做精神贵族，你要有善良的心，丰富的心灵，高贵的灵魂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。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>
            <p:custDataLst>
              <p:tags r:id="rId21"/>
            </p:custDataLst>
          </p:nvPr>
        </p:nvSpPr>
        <p:spPr>
          <a:xfrm>
            <a:off x="6599555" y="4030345"/>
            <a:ext cx="4944745" cy="1483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spcBef>
                <a:spcPct val="50000"/>
              </a:spcBef>
            </a:pPr>
            <a:r>
              <a:rPr lang="en-US" altLang="zh-CN" sz="20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p155</a:t>
            </a: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：首先，我们要留心，要倾听，让孩子感到，我们对他的苦恼是了解和关切的。其次，要鼓励孩子，让他知道，他想的问题是重要的、有价值的，他能够想这样的问题证明他聪明、会动脑子。最后，要以平等、谦虚的态度和孩子进行讨论，不知为不知，切忌用一个平庸的答案来把问题取消。</a:t>
            </a:r>
            <a:endParaRPr lang="zh-CN" altLang="en-US" sz="2000" b="1" dirty="0">
              <a:solidFill>
                <a:schemeClr val="tx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3" grpId="0" bldLvl="0" animBg="1"/>
    </p:bldLst>
  </p:timing>
</p:sld>
</file>

<file path=ppt/tags/tag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176_1*b*1"/>
  <p:tag name="KSO_WM_TEMPLATE_CATEGORY" val="custom"/>
  <p:tag name="KSO_WM_TEMPLATE_INDEX" val="20205176"/>
  <p:tag name="KSO_WM_UNIT_LAYERLEVEL" val="1"/>
  <p:tag name="KSO_WM_TAG_VERSION" val="1.0"/>
</p:tagLst>
</file>

<file path=ppt/tags/tag10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00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01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02.xml><?xml version="1.0" encoding="utf-8"?>
<p:tagLst xmlns:p="http://schemas.openxmlformats.org/presentationml/2006/main">
  <p:tag name="KSO_WM_DIAGRAM_VIRTUALLY_FRAME" val="{&quot;height&quot;:494,&quot;left&quot;:-5.3,&quot;top&quot;:46,&quot;width&quot;:1067.75}"/>
</p:tagLst>
</file>

<file path=ppt/tags/tag103.xml><?xml version="1.0" encoding="utf-8"?>
<p:tagLst xmlns:p="http://schemas.openxmlformats.org/presentationml/2006/main">
  <p:tag name="KSO_WM_DIAGRAM_VIRTUALLY_FRAME" val="{&quot;height&quot;:494,&quot;left&quot;:-5.3,&quot;top&quot;:46,&quot;width&quot;:1067.75}"/>
</p:tagLst>
</file>

<file path=ppt/tags/tag104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05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06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07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08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09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1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10.xml><?xml version="1.0" encoding="utf-8"?>
<p:tagLst xmlns:p="http://schemas.openxmlformats.org/presentationml/2006/main">
  <p:tag name="KSO_WM_DIAGRAM_VIRTUALLY_FRAME" val="{&quot;height&quot;:494,&quot;left&quot;:-5.3,&quot;top&quot;:46,&quot;width&quot;:1067.75}"/>
</p:tagLst>
</file>

<file path=ppt/tags/tag111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12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13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14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15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16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17.xml><?xml version="1.0" encoding="utf-8"?>
<p:tagLst xmlns:p="http://schemas.openxmlformats.org/presentationml/2006/main">
  <p:tag name="KSO_WM_DIAGRAM_VIRTUALLY_FRAME" val="{&quot;height&quot;:494,&quot;left&quot;:-5.3,&quot;top&quot;:46,&quot;width&quot;:1067.75}"/>
</p:tagLst>
</file>

<file path=ppt/tags/tag11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176_1*b*1"/>
  <p:tag name="KSO_WM_TEMPLATE_CATEGORY" val="custom"/>
  <p:tag name="KSO_WM_TEMPLATE_INDEX" val="20205176"/>
  <p:tag name="KSO_WM_UNIT_LAYERLEVEL" val="1"/>
  <p:tag name="KSO_WM_TAG_VERSION" val="1.0"/>
</p:tagLst>
</file>

<file path=ppt/tags/tag119.xml><?xml version="1.0" encoding="utf-8"?>
<p:tagLst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DIAGRAM_VIRTUALLY_FRAME" val="{&quot;height&quot;:494,&quot;left&quot;:-5.3,&quot;top&quot;:46,&quot;width&quot;:1067.75}"/>
</p:tagLst>
</file>

<file path=ppt/tags/tag120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21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22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23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24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25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26.xml><?xml version="1.0" encoding="utf-8"?>
<p:tagLst xmlns:p="http://schemas.openxmlformats.org/presentationml/2006/main">
  <p:tag name="KSO_WM_DIAGRAM_VIRTUALLY_FRAME" val="{&quot;height&quot;:494,&quot;left&quot;:-5.3,&quot;top&quot;:46,&quot;width&quot;:1067.75}"/>
</p:tagLst>
</file>

<file path=ppt/tags/tag127.xml><?xml version="1.0" encoding="utf-8"?>
<p:tagLst xmlns:p="http://schemas.openxmlformats.org/presentationml/2006/main">
  <p:tag name="commondata" val="eyJoZGlkIjoiOGU5NDZjNzNjYWI3YjQ5ZTRlMTVlYTVkMjBkMDMwOTYifQ=="/>
</p:tagLst>
</file>

<file path=ppt/tags/tag13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4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5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6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7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8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19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2.xml><?xml version="1.0" encoding="utf-8"?>
<p:tagLst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ags/tag20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21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22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23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24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25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26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27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28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29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3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30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31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32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33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34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35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36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37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38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39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4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40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41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42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43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44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45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46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47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48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49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5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50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51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52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53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54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55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56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57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58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59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6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60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61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62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63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64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65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66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67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68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69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176_1*b*1"/>
  <p:tag name="KSO_WM_TEMPLATE_CATEGORY" val="custom"/>
  <p:tag name="KSO_WM_TEMPLATE_INDEX" val="20205176"/>
  <p:tag name="KSO_WM_UNIT_LAYERLEVEL" val="1"/>
  <p:tag name="KSO_WM_TAG_VERSION" val="1.0"/>
</p:tagLst>
</file>

<file path=ppt/tags/tag70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71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72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73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74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75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76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77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78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79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8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80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81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82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83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84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85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86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87.xml><?xml version="1.0" encoding="utf-8"?>
<p:tagLst xmlns:p="http://schemas.openxmlformats.org/presentationml/2006/main">
  <p:tag name="KSO_WM_DIAGRAM_VIRTUALLY_FRAME" val="{&quot;height&quot;:494,&quot;left&quot;:-5.3,&quot;top&quot;:46,&quot;width&quot;:1067.75}"/>
</p:tagLst>
</file>

<file path=ppt/tags/tag88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89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9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90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91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92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93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94.xml><?xml version="1.0" encoding="utf-8"?>
<p:tagLst xmlns:p="http://schemas.openxmlformats.org/presentationml/2006/main">
  <p:tag name="KSO_WM_DIAGRAM_VIRTUALLY_FRAME" val="{&quot;height&quot;:494,&quot;left&quot;:-5.3,&quot;top&quot;:46,&quot;width&quot;:1067.75}"/>
</p:tagLst>
</file>

<file path=ppt/tags/tag95.xml><?xml version="1.0" encoding="utf-8"?>
<p:tagLst xmlns:p="http://schemas.openxmlformats.org/presentationml/2006/main">
  <p:tag name="KSO_WM_DIAGRAM_VIRTUALLY_FRAME" val="{&quot;height&quot;:494,&quot;left&quot;:-5.3,&quot;top&quot;:46,&quot;width&quot;:1067.75}"/>
</p:tagLst>
</file>

<file path=ppt/tags/tag96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97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98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ags/tag99.xml><?xml version="1.0" encoding="utf-8"?>
<p:tagLst xmlns:p="http://schemas.openxmlformats.org/presentationml/2006/main">
  <p:tag name="KSO_WM_DIAGRAM_VIRTUALLY_FRAME" val="{&quot;height&quot;:494,&quot;left&quot;:-279.6,&quot;top&quot;:46,&quot;width&quot;:1378.5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416A7C"/>
      </a:accent2>
      <a:accent3>
        <a:srgbClr val="E6BD7B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416A7C"/>
    </a:accent2>
    <a:accent3>
      <a:srgbClr val="E6BD7B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1490</Words>
  <Application>WPS 演示</Application>
  <PresentationFormat>宽屏</PresentationFormat>
  <Paragraphs>95</Paragraphs>
  <Slides>17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思源宋体 CN Heavy</vt:lpstr>
      <vt:lpstr>汉仪尚巍手书W</vt:lpstr>
      <vt:lpstr>等线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bing</dc:creator>
  <cp:lastModifiedBy>常裕小二班-吴丹卉</cp:lastModifiedBy>
  <cp:revision>71</cp:revision>
  <dcterms:created xsi:type="dcterms:W3CDTF">2018-04-18T06:17:00Z</dcterms:created>
  <dcterms:modified xsi:type="dcterms:W3CDTF">2024-11-28T05:16:12Z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0764A4BA43A044FB88C20407E6D28CE6_12</vt:lpwstr>
  </property>
  <property fmtid="{D5CDD505-2E9C-101B-9397-08002B2CF9AE}" pid="3" name="KSOProductBuildVer">
    <vt:lpwstr>2052-12.1.0.18912</vt:lpwstr>
  </property>
</Properties>
</file>