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8" r:id="rId4"/>
    <p:sldId id="267" r:id="rId5"/>
    <p:sldId id="265" r:id="rId6"/>
    <p:sldId id="274" r:id="rId7"/>
    <p:sldId id="266" r:id="rId8"/>
    <p:sldId id="263" r:id="rId9"/>
    <p:sldId id="277" r:id="rId10"/>
    <p:sldId id="273" r:id="rId11"/>
    <p:sldId id="25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7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494" y="408"/>
      </p:cViewPr>
      <p:guideLst>
        <p:guide orient="horz" pos="2159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A437A-344E-4D52-B3FB-2BEA79BC8D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52016-B774-439F-8BB5-2246E894A7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jpe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2.xml"/><Relationship Id="rId7" Type="http://schemas.openxmlformats.org/officeDocument/2006/relationships/image" Target="../media/image16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10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20659969">
            <a:off x="215906" y="836672"/>
            <a:ext cx="1635211" cy="2133785"/>
            <a:chOff x="9744204" y="277836"/>
            <a:chExt cx="1635211" cy="213378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70206">
              <a:off x="9744204" y="1239857"/>
              <a:ext cx="1262598" cy="11717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25368">
              <a:off x="10693638" y="277836"/>
              <a:ext cx="685777" cy="636441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5344795"/>
            <a:ext cx="1576705" cy="162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">
            <a:off x="452120" y="142875"/>
            <a:ext cx="10661015" cy="62992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377268" y="1348115"/>
            <a:ext cx="875420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汉仪劲楷简" panose="00020600040101010101" charset="-122"/>
              </a:rPr>
              <a:t>共聊读书这件事</a:t>
            </a:r>
            <a:endParaRPr lang="zh-CN" altLang="en-US" sz="9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汉仪劲楷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1795" y="2900045"/>
            <a:ext cx="8199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——2024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真正爱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家长学校第三次活动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23560" y="3832860"/>
            <a:ext cx="31375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常州市新北区新港幼儿园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赵晓丽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2024.11.28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265" y="3607435"/>
            <a:ext cx="3946525" cy="394652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0131151" y="318732"/>
            <a:ext cx="1760574" cy="1309656"/>
            <a:chOff x="9619522" y="188104"/>
            <a:chExt cx="1760574" cy="130965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9522" y="506325"/>
              <a:ext cx="1068290" cy="99143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4319" y="188104"/>
              <a:ext cx="685777" cy="636441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1939">
            <a:off x="621829" y="3906114"/>
            <a:ext cx="2939149" cy="29391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55828"/>
            <a:ext cx="1926771" cy="18021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  <p:bldP spid="3" grpId="0"/>
      <p:bldP spid="24" grpId="1"/>
      <p:bldP spid="2" grpId="1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2.</a:t>
            </a:r>
            <a:r>
              <a:rPr lang="zh-CN" altLang="en-US"/>
              <a:t>《不焦虑的父母》</a:t>
            </a:r>
            <a:endParaRPr lang="zh-CN" altLang="en-US"/>
          </a:p>
        </p:txBody>
      </p:sp>
      <p:pic>
        <p:nvPicPr>
          <p:cNvPr id="8" name="图片 7" descr="7261e41778efaf7e134d2cc79590b3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885" y="701675"/>
            <a:ext cx="4310380" cy="5747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71210" y="795020"/>
            <a:ext cx="53816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不要焦虑，最好的教育，是做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分的父母。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852285" y="1955165"/>
            <a:ext cx="2694940" cy="701675"/>
          </a:xfrm>
          <a:prstGeom prst="roundRect">
            <a:avLst/>
          </a:prstGeom>
          <a:gradFill>
            <a:gsLst>
              <a:gs pos="0">
                <a:srgbClr val="EB9BB0"/>
              </a:gs>
              <a:gs pos="100000">
                <a:srgbClr val="EBC99B"/>
              </a:gs>
            </a:gsLst>
            <a:lin ang="27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58025" y="2011680"/>
            <a:ext cx="2284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推荐好书：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1210" y="3270885"/>
            <a:ext cx="4521200" cy="984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《不焦虑父母俱乐部》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4265" y="3355975"/>
            <a:ext cx="1796415" cy="984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圆角矩形 2"/>
          <p:cNvSpPr/>
          <p:nvPr>
            <p:custDataLst>
              <p:tags r:id="rId3"/>
            </p:custDataLst>
          </p:nvPr>
        </p:nvSpPr>
        <p:spPr>
          <a:xfrm>
            <a:off x="5668955" y="2895610"/>
            <a:ext cx="5254625" cy="1359535"/>
          </a:xfrm>
          <a:prstGeom prst="roundRect">
            <a:avLst/>
          </a:prstGeom>
          <a:noFill/>
          <a:ln w="22225">
            <a:solidFill>
              <a:srgbClr val="FF6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2"/>
          <p:cNvSpPr/>
          <p:nvPr>
            <p:custDataLst>
              <p:tags r:id="rId4"/>
            </p:custDataLst>
          </p:nvPr>
        </p:nvSpPr>
        <p:spPr>
          <a:xfrm>
            <a:off x="5668955" y="4586615"/>
            <a:ext cx="5254625" cy="1359535"/>
          </a:xfrm>
          <a:prstGeom prst="roundRect">
            <a:avLst/>
          </a:prstGeom>
          <a:noFill/>
          <a:ln w="22225">
            <a:solidFill>
              <a:srgbClr val="FF61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71210" y="4961890"/>
            <a:ext cx="3832225" cy="984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《不焦虑的父母》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61890"/>
            <a:ext cx="1926590" cy="1896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 animBg="1"/>
      <p:bldP spid="14" grpId="0" animBg="1"/>
      <p:bldP spid="15" grpId="0"/>
      <p:bldP spid="10" grpId="0" bldLvl="0" animBg="1"/>
      <p:bldP spid="11" grpId="1"/>
      <p:bldP spid="2" grpId="1" animBg="1"/>
      <p:bldP spid="12" grpId="1"/>
      <p:bldP spid="16" grpId="1" animBg="1"/>
      <p:bldP spid="14" grpId="1" animBg="1"/>
      <p:bldP spid="15" grpId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61024" y="355442"/>
            <a:ext cx="7294736" cy="1322070"/>
            <a:chOff x="1849264" y="3028434"/>
            <a:chExt cx="7294736" cy="1322070"/>
          </a:xfrm>
        </p:grpSpPr>
        <p:sp>
          <p:nvSpPr>
            <p:cNvPr id="45" name="文本框 44"/>
            <p:cNvSpPr txBox="1"/>
            <p:nvPr/>
          </p:nvSpPr>
          <p:spPr>
            <a:xfrm>
              <a:off x="3048000" y="3028434"/>
              <a:ext cx="6096000" cy="13220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kumimoji="0" lang="zh-CN" altLang="en-US" sz="8000" b="1" i="0" u="none" strike="noStrike" kern="1200" cap="none" spc="0" normalizeH="0" baseline="0" noProof="0" dirty="0">
                  <a:ln w="28575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楷体" panose="02010609060101010101" charset="-122"/>
                  <a:ea typeface="楷体" panose="02010609060101010101" charset="-122"/>
                </a:rPr>
                <a:t>灵魂叩问：</a:t>
              </a:r>
              <a:endParaRPr kumimoji="0" lang="zh-CN" altLang="en-US" sz="8000" b="1" i="0" u="none" strike="noStrike" kern="1200" cap="none" spc="0" normalizeH="0" baseline="0" noProof="0" dirty="0">
                <a:ln w="285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01939">
              <a:off x="1849264" y="3218548"/>
              <a:ext cx="880644" cy="880644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75" y="775970"/>
            <a:ext cx="10127615" cy="6082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1896" y="2647919"/>
            <a:ext cx="4074559" cy="4074559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871345" y="3996690"/>
            <a:ext cx="6616065" cy="89027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ts val="2000"/>
              </a:lnSpc>
              <a:defRPr/>
            </a:pPr>
            <a:endParaRPr lang="zh-CN" altLang="en-US" sz="36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1345" y="2759710"/>
            <a:ext cx="4742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父母为什么要读书？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1345" y="3926205"/>
            <a:ext cx="65538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为什么要读《做不焦虑的父母》？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01019" y="1340667"/>
            <a:ext cx="627731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家庭教育最可怕的是：一群不读书的父母在拼命育儿。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一个爱读书的父母，才是孩子最大的贵人。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读书，不仅能滋养父母自己，还能助力和影响孩子树立正确三观。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3" name="图片 2" descr="0d75033b69654aa31de5aff73d0c7e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" y="854075"/>
            <a:ext cx="3705860" cy="49415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33305" y="4400550"/>
            <a:ext cx="2457450" cy="24574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81971" y="123787"/>
            <a:ext cx="1760574" cy="1309656"/>
            <a:chOff x="9619522" y="188104"/>
            <a:chExt cx="1760574" cy="130965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9522" y="506325"/>
              <a:ext cx="1068290" cy="99143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4319" y="188104"/>
              <a:ext cx="685777" cy="63644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……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353810" y="1409065"/>
            <a:ext cx="483933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父母是否读书，直接影响孩子的高考成绩。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507990" y="1409065"/>
            <a:ext cx="779780" cy="765175"/>
          </a:xfrm>
          <a:prstGeom prst="ellipse">
            <a:avLst/>
          </a:prstGeom>
          <a:solidFill>
            <a:srgbClr val="FF7B80"/>
          </a:solidFill>
          <a:ln>
            <a:solidFill>
              <a:srgbClr val="FF7B80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353810" y="2573655"/>
            <a:ext cx="4911725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父母的阅读习惯与孩子的语文成绩正相关。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508625" y="2583815"/>
            <a:ext cx="779145" cy="784225"/>
          </a:xfrm>
          <a:prstGeom prst="ellipse">
            <a:avLst/>
          </a:prstGeom>
          <a:solidFill>
            <a:srgbClr val="FF7B80"/>
          </a:solidFill>
          <a:ln>
            <a:solidFill>
              <a:srgbClr val="FF7B80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445885" y="3896360"/>
            <a:ext cx="5034915" cy="76771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高考状元父母职业排行榜显示，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35.09%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的父母从事教师职业。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508625" y="3883025"/>
            <a:ext cx="779780" cy="781050"/>
          </a:xfrm>
          <a:prstGeom prst="ellipse">
            <a:avLst/>
          </a:prstGeom>
          <a:solidFill>
            <a:srgbClr val="FF7B80"/>
          </a:solidFill>
          <a:ln>
            <a:solidFill>
              <a:srgbClr val="FF7B80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 descr="C:/Users/98586/Desktop/0d75033b69654aa31de5aff73d0c7e76.jpg0d75033b69654aa31de5aff73d0c7e76"/>
          <p:cNvPicPr>
            <a:picLocks noChangeAspect="1"/>
          </p:cNvPicPr>
          <p:nvPr/>
        </p:nvPicPr>
        <p:blipFill>
          <a:blip r:embed="rId8"/>
          <a:srcRect l="6" r="6"/>
          <a:stretch>
            <a:fillRect/>
          </a:stretch>
        </p:blipFill>
        <p:spPr>
          <a:xfrm>
            <a:off x="664845" y="679450"/>
            <a:ext cx="4123690" cy="54984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30240" y="4812665"/>
            <a:ext cx="25927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5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53270" y="4410710"/>
            <a:ext cx="2447290" cy="244729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509260" y="431165"/>
            <a:ext cx="6237605" cy="643255"/>
          </a:xfrm>
          <a:prstGeom prst="roundRect">
            <a:avLst/>
          </a:prstGeom>
          <a:gradFill>
            <a:gsLst>
              <a:gs pos="0">
                <a:srgbClr val="EB9BB0"/>
              </a:gs>
              <a:gs pos="100000">
                <a:srgbClr val="EBC99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一项来自青岛教育局的调查显示：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/>
      <p:bldP spid="8" grpId="1" animBg="1"/>
      <p:bldP spid="7" grpId="1"/>
      <p:bldP spid="10" grpId="0" bldLvl="0" animBg="1"/>
      <p:bldP spid="9" grpId="0"/>
      <p:bldP spid="10" grpId="1" animBg="1"/>
      <p:bldP spid="9" grpId="1"/>
      <p:bldP spid="12" grpId="0" bldLvl="0" animBg="1"/>
      <p:bldP spid="11" grpId="0"/>
      <p:bldP spid="12" grpId="1" animBg="1"/>
      <p:bldP spid="11" grpId="1"/>
      <p:bldP spid="6" grpId="0"/>
      <p:bldP spid="6" grpId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C:/Users/98586/Desktop/0d75033b69654aa31de5aff73d0c7e76.jpg0d75033b69654aa31de5aff73d0c7e76"/>
          <p:cNvPicPr>
            <a:picLocks noChangeAspect="1"/>
          </p:cNvPicPr>
          <p:nvPr/>
        </p:nvPicPr>
        <p:blipFill>
          <a:blip r:embed="rId2"/>
          <a:srcRect l="6" r="6"/>
          <a:stretch>
            <a:fillRect/>
          </a:stretch>
        </p:blipFill>
        <p:spPr>
          <a:xfrm>
            <a:off x="927735" y="591185"/>
            <a:ext cx="4257040" cy="567626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5384800" y="756285"/>
            <a:ext cx="5627370" cy="4516755"/>
          </a:xfrm>
          <a:prstGeom prst="roundRect">
            <a:avLst/>
          </a:prstGeom>
          <a:gradFill>
            <a:gsLst>
              <a:gs pos="100000">
                <a:srgbClr val="FE8B8B"/>
              </a:gs>
              <a:gs pos="0">
                <a:srgbClr val="FEE699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930265" y="1232535"/>
            <a:ext cx="4804410" cy="378460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三极正极黑简体" panose="00000500000000000000" charset="-122"/>
              </a:rPr>
              <a:t>      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三极正极黑简体" panose="00000500000000000000" charset="-122"/>
              </a:rPr>
              <a:t>父母是孩子的榜样，你想让孩子认真学习，你想让孩子爱阅读，那从你开始，从今天开始，手捧好书开始。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三极正极黑简体" panose="00000500000000000000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65335" y="4287520"/>
            <a:ext cx="2457450" cy="2457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19630" y="76835"/>
            <a:ext cx="5761990" cy="67811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39786" y="1833669"/>
            <a:ext cx="4652116" cy="4652116"/>
          </a:xfrm>
          <a:prstGeom prst="rect">
            <a:avLst/>
          </a:prstGeom>
        </p:spPr>
      </p:pic>
      <p:pic>
        <p:nvPicPr>
          <p:cNvPr id="3" name="图片 2" descr="7261e41778efaf7e134d2cc79590b3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630" y="943610"/>
            <a:ext cx="4237990" cy="544576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19579969">
            <a:off x="629926" y="820162"/>
            <a:ext cx="1635211" cy="2133785"/>
            <a:chOff x="9744204" y="277836"/>
            <a:chExt cx="1635211" cy="213378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70206">
              <a:off x="9744204" y="1239857"/>
              <a:ext cx="1262598" cy="117176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25368">
              <a:off x="10693638" y="277836"/>
              <a:ext cx="685777" cy="63644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1939">
            <a:off x="11430" y="-69850"/>
            <a:ext cx="1245235" cy="1234440"/>
          </a:xfrm>
          <a:prstGeom prst="rect">
            <a:avLst/>
          </a:prstGeom>
        </p:spPr>
      </p:pic>
      <p:sp>
        <p:nvSpPr>
          <p:cNvPr id="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>
            <p:custDataLst>
              <p:tags r:id="rId3"/>
            </p:custDataLst>
          </p:nvPr>
        </p:nvSpPr>
        <p:spPr>
          <a:xfrm>
            <a:off x="798340" y="3715327"/>
            <a:ext cx="3280308" cy="19380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整个社会很焦虑，很卷，导致大部分父母都很焦虑，这是当下社会的现状。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>
            <p:custDataLst>
              <p:tags r:id="rId4"/>
            </p:custDataLst>
          </p:nvPr>
        </p:nvSpPr>
        <p:spPr>
          <a:xfrm>
            <a:off x="4510103" y="3715327"/>
            <a:ext cx="328030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2.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孩子的差异不取决于大同的学校教育，而取决于不同的家庭教育。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>
            <p:custDataLst>
              <p:tags r:id="rId5"/>
            </p:custDataLst>
          </p:nvPr>
        </p:nvSpPr>
        <p:spPr>
          <a:xfrm>
            <a:off x="8221865" y="3715327"/>
            <a:ext cx="328030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3.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你是否想摆脱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鸡娃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的教育模式，让孩子快乐成长？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41605" y="947022"/>
            <a:ext cx="2643551" cy="26435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6364" y="831452"/>
            <a:ext cx="2884064" cy="28840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3006" y="851525"/>
            <a:ext cx="2673393" cy="2673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2" t="-3257" r="2982" b="-1091"/>
          <a:stretch>
            <a:fillRect/>
          </a:stretch>
        </p:blipFill>
        <p:spPr>
          <a:xfrm>
            <a:off x="567055" y="662940"/>
            <a:ext cx="9112250" cy="5105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2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750060" y="1568450"/>
            <a:ext cx="7145655" cy="436943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   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《做不焦虑的父母》侧重于家庭教育，重点论述的内容包括了：儿童的特点、父母的责任、育儿的智慧三个板块。教会大家更多地了解孩子，懂得陪伴孩子成长就是自己的人生使命，探寻正确育儿的教育智慧，从而让家长结束恐慌，学会倾听孩子的心声，做智慧的家长，建幸福的家庭，育有未来的宝贝！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marL="285750" indent="-28575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061" y="1727744"/>
            <a:ext cx="4985657" cy="4985657"/>
          </a:xfrm>
          <a:prstGeom prst="rect">
            <a:avLst/>
          </a:prstGeom>
        </p:spPr>
      </p:pic>
      <p:sp>
        <p:nvSpPr>
          <p:cNvPr id="10" name="ï$ḷîdé"/>
          <p:cNvSpPr txBox="1"/>
          <p:nvPr/>
        </p:nvSpPr>
        <p:spPr>
          <a:xfrm>
            <a:off x="1893120" y="2010392"/>
            <a:ext cx="3079750" cy="492760"/>
          </a:xfrm>
          <a:prstGeom prst="rect">
            <a:avLst/>
          </a:prstGeom>
        </p:spPr>
        <p:txBody>
          <a:bodyPr vert="horz" wrap="none" lIns="90000" tIns="46800" rIns="90000" bIns="46800" anchor="ctr">
            <a:normAutofit/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257" y="261257"/>
            <a:ext cx="11636829" cy="6389914"/>
          </a:xfrm>
          <a:prstGeom prst="rect">
            <a:avLst/>
          </a:prstGeom>
          <a:solidFill>
            <a:schemeClr val="bg1"/>
          </a:solidFill>
          <a:ln w="57150">
            <a:solidFill>
              <a:srgbClr val="FF7B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" y="2603911"/>
            <a:ext cx="4253550" cy="4253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5565" y="415290"/>
            <a:ext cx="7000240" cy="6308090"/>
          </a:xfrm>
          <a:prstGeom prst="rect">
            <a:avLst/>
          </a:prstGeom>
        </p:spPr>
      </p:pic>
      <p:pic>
        <p:nvPicPr>
          <p:cNvPr id="3" name="图片 2" descr="e931f4b66e89e4bb06923b036e457bb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285" y="1278890"/>
            <a:ext cx="6700520" cy="499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17.26614173228336,&quot;left&quot;:118.2,&quot;top&quot;:145.50472440944884,&quot;width&quot;:550.1}"/>
</p:tagLst>
</file>

<file path=ppt/tags/tag10.xml><?xml version="1.0" encoding="utf-8"?>
<p:tagLst xmlns:p="http://schemas.openxmlformats.org/presentationml/2006/main">
  <p:tag name="KSO_WM_DIAGRAM_VIRTUALLY_FRAME" val="{&quot;height&quot;:428.7267716535433,&quot;left&quot;:48.71141732283463,&quot;top&quot;:50.46866141732279,&quot;width&quot;:857.0214960629921}"/>
</p:tagLst>
</file>

<file path=ppt/tags/tag11.xml><?xml version="1.0" encoding="utf-8"?>
<p:tagLst xmlns:p="http://schemas.openxmlformats.org/presentationml/2006/main">
  <p:tag name="KSO_WM_DIAGRAM_VIRTUALLY_FRAME" val="{&quot;height&quot;:428.7267716535433,&quot;left&quot;:48.71141732283463,&quot;top&quot;:50.46866141732279,&quot;width&quot;:857.0214960629921}"/>
</p:tagLst>
</file>

<file path=ppt/tags/tag12.xml><?xml version="1.0" encoding="utf-8"?>
<p:tagLst xmlns:p="http://schemas.openxmlformats.org/presentationml/2006/main">
  <p:tag name="KSO_WM_DIAGRAM_VIRTUALLY_FRAME" val="{&quot;height&quot;:428.7267716535433,&quot;left&quot;:48.71141732283463,&quot;top&quot;:50.46866141732279,&quot;width&quot;:857.0214960629921}"/>
</p:tagLst>
</file>

<file path=ppt/tags/tag13.xml><?xml version="1.0" encoding="utf-8"?>
<p:tagLst xmlns:p="http://schemas.openxmlformats.org/presentationml/2006/main">
  <p:tag name="KSO_WM_DIAGRAM_VIRTUALLY_FRAME" val="{&quot;height&quot;:428.7267716535433,&quot;left&quot;:48.71141732283463,&quot;top&quot;:50.46866141732279,&quot;width&quot;:857.0214960629921}"/>
</p:tagLst>
</file>

<file path=ppt/tags/tag14.xml><?xml version="1.0" encoding="utf-8"?>
<p:tagLst xmlns:p="http://schemas.openxmlformats.org/presentationml/2006/main">
  <p:tag name="KSO_WM_DIAGRAM_VIRTUALLY_FRAME" val="{&quot;height&quot;:280.4,&quot;left&quot;:113.02440944881889,&quot;top&quot;:170.1007874015748,&quot;width&quot;:421.7}"/>
</p:tagLst>
</file>

<file path=ppt/tags/tag15.xml><?xml version="1.0" encoding="utf-8"?>
<p:tagLst xmlns:p="http://schemas.openxmlformats.org/presentationml/2006/main">
  <p:tag name="KSO_WM_DIAGRAM_VIRTUALLY_FRAME" val="{&quot;height&quot;:280.4,&quot;left&quot;:113.02440944881889,&quot;top&quot;:170.1007874015748,&quot;width&quot;:421.7}"/>
</p:tagLst>
</file>

<file path=ppt/tags/tag16.xml><?xml version="1.0" encoding="utf-8"?>
<p:tagLst xmlns:p="http://schemas.openxmlformats.org/presentationml/2006/main">
  <p:tag name="resource_record_key" val="{&quot;13&quot;:[4364954,4712333]}"/>
</p:tagLst>
</file>

<file path=ppt/tags/tag2.xml><?xml version="1.0" encoding="utf-8"?>
<p:tagLst xmlns:p="http://schemas.openxmlformats.org/presentationml/2006/main">
  <p:tag name="KSO_WM_DIAGRAM_VIRTUALLY_FRAME" val="{&quot;height&quot;:265.82984251968503,&quot;left&quot;:421.5198425196851,&quot;top&quot;:118.02015748031496,&quot;width&quot;:482.4801574803149}"/>
</p:tagLst>
</file>

<file path=ppt/tags/tag3.xml><?xml version="1.0" encoding="utf-8"?>
<p:tagLst xmlns:p="http://schemas.openxmlformats.org/presentationml/2006/main">
  <p:tag name="KSO_WM_DIAGRAM_VIRTUALLY_FRAME" val="{&quot;height&quot;:265.82984251968503,&quot;left&quot;:421.5198425196851,&quot;top&quot;:118.02015748031496,&quot;width&quot;:482.4801574803149}"/>
</p:tagLst>
</file>

<file path=ppt/tags/tag4.xml><?xml version="1.0" encoding="utf-8"?>
<p:tagLst xmlns:p="http://schemas.openxmlformats.org/presentationml/2006/main">
  <p:tag name="KSO_WM_DIAGRAM_VIRTUALLY_FRAME" val="{&quot;height&quot;:265.82984251968503,&quot;left&quot;:421.5198425196851,&quot;top&quot;:118.02015748031496,&quot;width&quot;:482.4801574803149}"/>
</p:tagLst>
</file>

<file path=ppt/tags/tag5.xml><?xml version="1.0" encoding="utf-8"?>
<p:tagLst xmlns:p="http://schemas.openxmlformats.org/presentationml/2006/main">
  <p:tag name="KSO_WM_DIAGRAM_VIRTUALLY_FRAME" val="{&quot;height&quot;:265.82984251968503,&quot;left&quot;:421.5198425196851,&quot;top&quot;:118.02015748031496,&quot;width&quot;:482.4801574803149}"/>
</p:tagLst>
</file>

<file path=ppt/tags/tag6.xml><?xml version="1.0" encoding="utf-8"?>
<p:tagLst xmlns:p="http://schemas.openxmlformats.org/presentationml/2006/main">
  <p:tag name="KSO_WM_DIAGRAM_VIRTUALLY_FRAME" val="{&quot;height&quot;:265.82984251968503,&quot;left&quot;:421.5198425196851,&quot;top&quot;:118.02015748031496,&quot;width&quot;:482.4801574803149}"/>
</p:tagLst>
</file>

<file path=ppt/tags/tag7.xml><?xml version="1.0" encoding="utf-8"?>
<p:tagLst xmlns:p="http://schemas.openxmlformats.org/presentationml/2006/main">
  <p:tag name="KSO_WM_DIAGRAM_VIRTUALLY_FRAME" val="{&quot;height&quot;:265.82984251968503,&quot;left&quot;:421.5198425196851,&quot;top&quot;:118.02015748031496,&quot;width&quot;:482.4801574803149}"/>
</p:tagLst>
</file>

<file path=ppt/tags/tag8.xml><?xml version="1.0" encoding="utf-8"?>
<p:tagLst xmlns:p="http://schemas.openxmlformats.org/presentationml/2006/main">
  <p:tag name="KSO_WM_DIAGRAM_VIRTUALLY_FRAME" val="{&quot;height&quot;:428.7267716535433,&quot;left&quot;:48.71141732283463,&quot;top&quot;:50.46866141732279,&quot;width&quot;:857.0214960629921}"/>
</p:tagLst>
</file>

<file path=ppt/tags/tag9.xml><?xml version="1.0" encoding="utf-8"?>
<p:tagLst xmlns:p="http://schemas.openxmlformats.org/presentationml/2006/main">
  <p:tag name="KSO_WM_DIAGRAM_VIRTUALLY_FRAME" val="{&quot;height&quot;:428.7267716535433,&quot;left&quot;:48.71141732283463,&quot;top&quot;:50.46866141732279,&quot;width&quot;:857.0214960629921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WPS 演示</Application>
  <PresentationFormat>宽屏</PresentationFormat>
  <Paragraphs>59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楷体</vt:lpstr>
      <vt:lpstr>汉仪劲楷简</vt:lpstr>
      <vt:lpstr>微软雅黑</vt:lpstr>
      <vt:lpstr>三极正极黑简体</vt:lpstr>
      <vt:lpstr>黑体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 sun</dc:creator>
  <cp:lastModifiedBy>Sandy</cp:lastModifiedBy>
  <cp:revision>7</cp:revision>
  <dcterms:created xsi:type="dcterms:W3CDTF">2022-02-23T01:56:00Z</dcterms:created>
  <dcterms:modified xsi:type="dcterms:W3CDTF">2024-11-28T05:23:13Z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8F2026001FDE4863957143BEBB8F6EB2_13</vt:lpwstr>
  </property>
  <property fmtid="{D5CDD505-2E9C-101B-9397-08002B2CF9AE}" pid="3" name="KSOProductBuildVer">
    <vt:lpwstr>2052-12.1.0.18912</vt:lpwstr>
  </property>
</Properties>
</file>