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775" r:id="rId3"/>
    <p:sldId id="261" r:id="rId4"/>
    <p:sldId id="263" r:id="rId5"/>
    <p:sldId id="262" r:id="rId6"/>
    <p:sldId id="264" r:id="rId7"/>
    <p:sldId id="265" r:id="rId8"/>
    <p:sldId id="266" r:id="rId9"/>
    <p:sldId id="267" r:id="rId10"/>
    <p:sldId id="795" r:id="rId11"/>
    <p:sldId id="268" r:id="rId12"/>
    <p:sldId id="269" r:id="rId13"/>
    <p:sldId id="270" r:id="rId14"/>
    <p:sldId id="271" r:id="rId15"/>
    <p:sldId id="286" r:id="rId16"/>
    <p:sldId id="272" r:id="rId17"/>
    <p:sldId id="287" r:id="rId18"/>
    <p:sldId id="749" r:id="rId19"/>
    <p:sldId id="797" r:id="rId20"/>
    <p:sldId id="751" r:id="rId21"/>
    <p:sldId id="798" r:id="rId22"/>
    <p:sldId id="752" r:id="rId23"/>
    <p:sldId id="753"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9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55"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4C4D1D-A0A9-40A9-B92B-1C24953C4E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906CF0E-2F22-4060-8146-2D37617D4C4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alphaModFix amt="21000"/>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C4D1D-A0A9-40A9-B92B-1C24953C4E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6CF0E-2F22-4060-8146-2D37617D4C4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b="8104"/>
          <a:stretch>
            <a:fillRect/>
          </a:stretch>
        </p:blipFill>
        <p:spPr bwMode="auto">
          <a:xfrm>
            <a:off x="171450" y="149860"/>
            <a:ext cx="4909185" cy="6026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2247363" y="5512158"/>
            <a:ext cx="2704564" cy="4765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flipV="1">
            <a:off x="5080635" y="5215255"/>
            <a:ext cx="854075" cy="2584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051550" y="3558478"/>
            <a:ext cx="5434885" cy="2430145"/>
          </a:xfrm>
          <a:prstGeom prst="rect">
            <a:avLst/>
          </a:prstGeom>
          <a:noFill/>
          <a:ln w="38100">
            <a:solidFill>
              <a:schemeClr val="tx1"/>
            </a:solidFill>
          </a:ln>
        </p:spPr>
        <p:txBody>
          <a:bodyPr wrap="square" rtlCol="0">
            <a:spAutoFit/>
          </a:bodyPr>
          <a:lstStyle/>
          <a:p>
            <a:r>
              <a:rPr lang="zh-CN" altLang="en-US" sz="4400" b="1" dirty="0">
                <a:latin typeface="楷体" panose="02010609060101010101" pitchFamily="49" charset="-122"/>
                <a:ea typeface="楷体" panose="02010609060101010101" pitchFamily="49" charset="-122"/>
              </a:rPr>
              <a:t>  </a:t>
            </a:r>
            <a:r>
              <a:rPr lang="en-US" altLang="zh-CN" sz="44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注意体会</a:t>
            </a:r>
            <a:r>
              <a:rPr lang="zh-CN" altLang="en-US" sz="3600" b="1" dirty="0">
                <a:solidFill>
                  <a:srgbClr val="FF0000"/>
                </a:solidFill>
                <a:latin typeface="楷体" panose="02010609060101010101" pitchFamily="49" charset="-122"/>
                <a:ea typeface="楷体" panose="02010609060101010101" pitchFamily="49" charset="-122"/>
              </a:rPr>
              <a:t>场景和细节描写</a:t>
            </a:r>
            <a:r>
              <a:rPr lang="zh-CN" altLang="en-US" sz="3600" b="1" dirty="0">
                <a:latin typeface="楷体" panose="02010609060101010101" pitchFamily="49" charset="-122"/>
                <a:ea typeface="楷体" panose="02010609060101010101" pitchFamily="49" charset="-122"/>
              </a:rPr>
              <a:t>中蕴含的感情。</a:t>
            </a:r>
            <a:endParaRPr lang="zh-CN" altLang="en-US" sz="3600" b="1" dirty="0">
              <a:latin typeface="楷体" panose="02010609060101010101" pitchFamily="49" charset="-122"/>
              <a:ea typeface="楷体" panose="02010609060101010101" pitchFamily="49" charset="-122"/>
            </a:endParaRPr>
          </a:p>
          <a:p>
            <a:r>
              <a:rPr lang="en-US" altLang="zh-CN" sz="36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用</a:t>
            </a:r>
            <a:r>
              <a:rPr lang="zh-CN" altLang="en-US" sz="3600" b="1" dirty="0">
                <a:solidFill>
                  <a:srgbClr val="FF0000"/>
                </a:solidFill>
                <a:latin typeface="楷体" panose="02010609060101010101" pitchFamily="49" charset="-122"/>
                <a:ea typeface="楷体" panose="02010609060101010101" pitchFamily="49" charset="-122"/>
              </a:rPr>
              <a:t>恰当的语言</a:t>
            </a:r>
            <a:r>
              <a:rPr lang="zh-CN" altLang="en-US" sz="3600" b="1" dirty="0">
                <a:latin typeface="楷体" panose="02010609060101010101" pitchFamily="49" charset="-122"/>
                <a:ea typeface="楷体" panose="02010609060101010101" pitchFamily="49" charset="-122"/>
              </a:rPr>
              <a:t>表达自己的</a:t>
            </a:r>
            <a:r>
              <a:rPr lang="zh-CN" altLang="en-US" sz="3600" b="1" dirty="0">
                <a:solidFill>
                  <a:srgbClr val="FF0000"/>
                </a:solidFill>
                <a:latin typeface="楷体" panose="02010609060101010101" pitchFamily="49" charset="-122"/>
                <a:ea typeface="楷体" panose="02010609060101010101" pitchFamily="49" charset="-122"/>
              </a:rPr>
              <a:t>看法和感受</a:t>
            </a:r>
            <a:r>
              <a:rPr lang="zh-CN" altLang="en-US" sz="3600" b="1" dirty="0">
                <a:latin typeface="楷体" panose="02010609060101010101" pitchFamily="49" charset="-122"/>
                <a:ea typeface="楷体" panose="02010609060101010101" pitchFamily="49" charset="-122"/>
              </a:rPr>
              <a:t>。</a:t>
            </a:r>
            <a:endParaRPr lang="zh-CN" altLang="en-US" sz="3600" b="1" dirty="0">
              <a:latin typeface="楷体" panose="02010609060101010101" pitchFamily="49" charset="-122"/>
              <a:ea typeface="楷体" panose="02010609060101010101" pitchFamily="49" charset="-122"/>
            </a:endParaRPr>
          </a:p>
        </p:txBody>
      </p:sp>
      <p:sp>
        <p:nvSpPr>
          <p:cNvPr id="3" name="矩形 2"/>
          <p:cNvSpPr/>
          <p:nvPr/>
        </p:nvSpPr>
        <p:spPr>
          <a:xfrm>
            <a:off x="765810" y="1068705"/>
            <a:ext cx="2704465" cy="662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箭头连接符 5"/>
          <p:cNvCxnSpPr/>
          <p:nvPr/>
        </p:nvCxnSpPr>
        <p:spPr>
          <a:xfrm>
            <a:off x="3559810" y="1764030"/>
            <a:ext cx="2174875" cy="3327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5824220" y="956248"/>
            <a:ext cx="5434885" cy="1445260"/>
          </a:xfrm>
          <a:prstGeom prst="rect">
            <a:avLst/>
          </a:prstGeom>
          <a:noFill/>
          <a:ln w="38100">
            <a:solidFill>
              <a:schemeClr val="tx1"/>
            </a:solidFill>
          </a:ln>
        </p:spPr>
        <p:txBody>
          <a:bodyPr wrap="square" rtlCol="0">
            <a:spAutoFit/>
          </a:bodyPr>
          <a:p>
            <a:r>
              <a:rPr lang="zh-CN" altLang="en-US" sz="4400" b="1" dirty="0">
                <a:latin typeface="楷体" panose="02010609060101010101" pitchFamily="49" charset="-122"/>
                <a:ea typeface="楷体" panose="02010609060101010101" pitchFamily="49" charset="-122"/>
              </a:rPr>
              <a:t>  </a:t>
            </a:r>
            <a:r>
              <a:rPr lang="en-US" altLang="zh-CN" sz="4400" b="1" dirty="0">
                <a:latin typeface="楷体" panose="02010609060101010101" pitchFamily="49" charset="-122"/>
                <a:ea typeface="楷体" panose="02010609060101010101" pitchFamily="49" charset="-122"/>
              </a:rPr>
              <a:t> </a:t>
            </a:r>
            <a:r>
              <a:rPr lang="zh-CN" altLang="en-US" sz="4400" b="1" dirty="0">
                <a:solidFill>
                  <a:srgbClr val="FF0000"/>
                </a:solidFill>
                <a:latin typeface="楷体" panose="02010609060101010101" pitchFamily="49" charset="-122"/>
                <a:ea typeface="楷体" panose="02010609060101010101" pitchFamily="49" charset="-122"/>
              </a:rPr>
              <a:t>舐犊之情</a:t>
            </a:r>
            <a:r>
              <a:rPr lang="zh-CN" altLang="en-US" sz="4400" b="1" dirty="0">
                <a:latin typeface="楷体" panose="02010609060101010101" pitchFamily="49" charset="-122"/>
                <a:ea typeface="楷体" panose="02010609060101010101" pitchFamily="49" charset="-122"/>
              </a:rPr>
              <a:t>，流淌在血液里的爱和温暖。</a:t>
            </a:r>
            <a:endParaRPr lang="zh-CN" altLang="en-US" sz="4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3" grpId="0" bldLvl="0" animBg="1"/>
      <p:bldP spid="7"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094731" y="525085"/>
            <a:ext cx="7571167"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4800" b="1" dirty="0">
                <a:latin typeface="楷体" panose="02010609060101010101" pitchFamily="49" charset="-122"/>
                <a:ea typeface="楷体" panose="02010609060101010101" pitchFamily="49" charset="-122"/>
              </a:rPr>
              <a:t>这篇课文写了一件什么事？</a:t>
            </a:r>
            <a:endParaRPr lang="zh-CN" altLang="en-US" sz="4800" dirty="0">
              <a:latin typeface="楷体" panose="02010609060101010101" pitchFamily="49" charset="-122"/>
              <a:ea typeface="楷体" panose="02010609060101010101" pitchFamily="49" charset="-122"/>
            </a:endParaRPr>
          </a:p>
        </p:txBody>
      </p:sp>
      <p:sp>
        <p:nvSpPr>
          <p:cNvPr id="5" name="文本框 4"/>
          <p:cNvSpPr txBox="1"/>
          <p:nvPr/>
        </p:nvSpPr>
        <p:spPr>
          <a:xfrm>
            <a:off x="1094704" y="2059374"/>
            <a:ext cx="10380372" cy="21228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0" lang="zh-CN" altLang="en-US" sz="4400" b="1" i="0" spc="400" baseline="0" noProof="0" dirty="0">
                <a:ln>
                  <a:noFill/>
                </a:ln>
                <a:solidFill>
                  <a:srgbClr val="0000FF"/>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en-US" altLang="zh-CN" sz="4400" b="1" i="0" spc="400" baseline="0" noProof="0" dirty="0">
                <a:ln>
                  <a:noFill/>
                </a:ln>
                <a:solidFill>
                  <a:srgbClr val="0000FF"/>
                </a:solidFill>
                <a:effectLst/>
                <a:uLnTx/>
                <a:uFillTx/>
                <a:latin typeface="楷体" panose="02010609060101010101" pitchFamily="49" charset="-122"/>
                <a:ea typeface="楷体" panose="02010609060101010101" pitchFamily="49" charset="-122"/>
                <a:cs typeface="楷体" panose="02010609060101010101" pitchFamily="49" charset="-122"/>
              </a:rPr>
              <a:t>  </a:t>
            </a:r>
            <a:r>
              <a:rPr kumimoji="0" lang="zh-CN" altLang="en-US" sz="4400" b="1" i="0" spc="400" baseline="0" noProof="0" dirty="0">
                <a:ln>
                  <a:noFill/>
                </a:ln>
                <a:solidFill>
                  <a:srgbClr val="0000FF"/>
                </a:solidFill>
                <a:effectLst/>
                <a:uLnTx/>
                <a:uFillTx/>
                <a:latin typeface="楷体" panose="02010609060101010101" pitchFamily="49" charset="-122"/>
                <a:ea typeface="楷体" panose="02010609060101010101" pitchFamily="49" charset="-122"/>
                <a:cs typeface="楷体" panose="02010609060101010101" pitchFamily="49" charset="-122"/>
              </a:rPr>
              <a:t>这篇课文讲述的是贫穷辛劳的母亲不顾同事的劝阻，毫不犹豫地给钱让“我”买</a:t>
            </a:r>
            <a:r>
              <a:rPr lang="zh-CN" altLang="en-US" sz="4400" b="1" spc="400" dirty="0">
                <a:solidFill>
                  <a:srgbClr val="0000FF"/>
                </a:solidFill>
                <a:latin typeface="楷体" panose="02010609060101010101" pitchFamily="49" charset="-122"/>
                <a:ea typeface="楷体" panose="02010609060101010101" pitchFamily="49" charset="-122"/>
                <a:cs typeface="楷体" panose="02010609060101010101" pitchFamily="49" charset="-122"/>
              </a:rPr>
              <a:t>书</a:t>
            </a:r>
            <a:r>
              <a:rPr kumimoji="0" lang="zh-CN" altLang="en-US" sz="4400" b="1" i="0" spc="400" baseline="0" noProof="0" dirty="0">
                <a:ln>
                  <a:noFill/>
                </a:ln>
                <a:solidFill>
                  <a:srgbClr val="0000FF"/>
                </a:solidFill>
                <a:effectLst/>
                <a:uLnTx/>
                <a:uFillTx/>
                <a:latin typeface="楷体" panose="02010609060101010101" pitchFamily="49" charset="-122"/>
                <a:ea typeface="楷体" panose="02010609060101010101" pitchFamily="49" charset="-122"/>
                <a:cs typeface="楷体" panose="02010609060101010101" pitchFamily="49" charset="-122"/>
              </a:rPr>
              <a:t>的事。</a:t>
            </a:r>
            <a:endParaRPr lang="zh-CN"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786389" y="739300"/>
            <a:ext cx="2865548" cy="796949"/>
          </a:xfrm>
          <a:prstGeom prst="rect">
            <a:avLst/>
          </a:prstGeom>
          <a:noFill/>
        </p:spPr>
        <p:txBody>
          <a:bodyPr wrap="square">
            <a:spAutoFit/>
          </a:bodyPr>
          <a:lstStyle/>
          <a:p>
            <a:pPr algn="ctr" eaLnBrk="1" hangingPunct="1">
              <a:lnSpc>
                <a:spcPct val="120000"/>
              </a:lnSpc>
            </a:pPr>
            <a:r>
              <a:rPr lang="zh-CN" altLang="en-US" sz="4400" b="1" dirty="0">
                <a:solidFill>
                  <a:schemeClr val="accent1"/>
                </a:solidFill>
                <a:latin typeface="楷体" panose="02010609060101010101" pitchFamily="49" charset="-122"/>
                <a:ea typeface="楷体" panose="02010609060101010101" pitchFamily="49" charset="-122"/>
              </a:rPr>
              <a:t>渴望买书。</a:t>
            </a:r>
            <a:endParaRPr lang="zh-CN" altLang="en-US" sz="4400" b="1" dirty="0">
              <a:solidFill>
                <a:schemeClr val="accent1"/>
              </a:solidFill>
              <a:latin typeface="楷体" panose="02010609060101010101" pitchFamily="49" charset="-122"/>
              <a:ea typeface="楷体" panose="02010609060101010101" pitchFamily="49" charset="-122"/>
            </a:endParaRPr>
          </a:p>
        </p:txBody>
      </p:sp>
      <p:sp>
        <p:nvSpPr>
          <p:cNvPr id="4" name="文本框 3"/>
          <p:cNvSpPr txBox="1"/>
          <p:nvPr/>
        </p:nvSpPr>
        <p:spPr>
          <a:xfrm>
            <a:off x="900985" y="739301"/>
            <a:ext cx="2413178" cy="796949"/>
          </a:xfrm>
          <a:prstGeom prst="rect">
            <a:avLst/>
          </a:prstGeom>
          <a:noFill/>
        </p:spPr>
        <p:txBody>
          <a:bodyPr wrap="square">
            <a:spAutoFit/>
          </a:bodyPr>
          <a:lstStyle/>
          <a:p>
            <a:pPr algn="ctr" eaLnBrk="1" hangingPunct="1">
              <a:lnSpc>
                <a:spcPct val="120000"/>
              </a:lnSpc>
            </a:pPr>
            <a:r>
              <a:rPr lang="zh-CN" altLang="en-US" sz="4400" b="1" dirty="0">
                <a:solidFill>
                  <a:schemeClr val="tx1"/>
                </a:solidFill>
                <a:latin typeface="楷体" panose="02010609060101010101" pitchFamily="49" charset="-122"/>
                <a:ea typeface="楷体" panose="02010609060101010101" pitchFamily="49" charset="-122"/>
              </a:rPr>
              <a:t>（</a:t>
            </a:r>
            <a:r>
              <a:rPr lang="en-US" altLang="zh-CN" sz="4400" b="1" dirty="0">
                <a:solidFill>
                  <a:schemeClr val="tx1"/>
                </a:solidFill>
                <a:latin typeface="楷体" panose="02010609060101010101" pitchFamily="49" charset="-122"/>
                <a:ea typeface="楷体" panose="02010609060101010101" pitchFamily="49" charset="-122"/>
              </a:rPr>
              <a:t>1</a:t>
            </a:r>
            <a:r>
              <a:rPr lang="zh-CN" altLang="en-US" sz="4400" b="1" dirty="0">
                <a:latin typeface="楷体" panose="02010609060101010101" pitchFamily="49" charset="-122"/>
                <a:ea typeface="楷体" panose="02010609060101010101" pitchFamily="49" charset="-122"/>
                <a:sym typeface="+mn-ea"/>
              </a:rPr>
              <a:t>～</a:t>
            </a:r>
            <a:r>
              <a:rPr lang="en-US" altLang="zh-CN" sz="4400" b="1" dirty="0">
                <a:latin typeface="楷体" panose="02010609060101010101" pitchFamily="49" charset="-122"/>
                <a:ea typeface="楷体" panose="02010609060101010101" pitchFamily="49" charset="-122"/>
                <a:sym typeface="+mn-ea"/>
              </a:rPr>
              <a:t>4</a:t>
            </a:r>
            <a:r>
              <a:rPr lang="zh-CN" altLang="en-US" sz="4400" b="1" dirty="0">
                <a:solidFill>
                  <a:schemeClr val="tx1"/>
                </a:solidFill>
                <a:latin typeface="楷体" panose="02010609060101010101" pitchFamily="49" charset="-122"/>
                <a:ea typeface="楷体" panose="02010609060101010101" pitchFamily="49" charset="-122"/>
              </a:rPr>
              <a:t>）</a:t>
            </a:r>
            <a:endParaRPr lang="zh-CN" altLang="en-US" sz="4400" b="1" dirty="0">
              <a:solidFill>
                <a:schemeClr val="tx1"/>
              </a:solidFill>
              <a:latin typeface="楷体" panose="02010609060101010101" pitchFamily="49" charset="-122"/>
              <a:ea typeface="楷体" panose="02010609060101010101" pitchFamily="49" charset="-122"/>
            </a:endParaRPr>
          </a:p>
        </p:txBody>
      </p:sp>
      <p:sp>
        <p:nvSpPr>
          <p:cNvPr id="5" name="文本框 4"/>
          <p:cNvSpPr txBox="1"/>
          <p:nvPr/>
        </p:nvSpPr>
        <p:spPr>
          <a:xfrm>
            <a:off x="900985" y="1670873"/>
            <a:ext cx="2413178" cy="796949"/>
          </a:xfrm>
          <a:prstGeom prst="rect">
            <a:avLst/>
          </a:prstGeom>
          <a:noFill/>
        </p:spPr>
        <p:txBody>
          <a:bodyPr wrap="square">
            <a:spAutoFit/>
          </a:bodyPr>
          <a:lstStyle/>
          <a:p>
            <a:pPr algn="ctr" eaLnBrk="1" hangingPunct="1">
              <a:lnSpc>
                <a:spcPct val="120000"/>
              </a:lnSpc>
            </a:pPr>
            <a:r>
              <a:rPr lang="zh-CN" altLang="en-US" sz="4400" b="1" dirty="0">
                <a:solidFill>
                  <a:schemeClr val="tx1"/>
                </a:solidFill>
                <a:latin typeface="楷体" panose="02010609060101010101" pitchFamily="49" charset="-122"/>
                <a:ea typeface="楷体" panose="02010609060101010101" pitchFamily="49" charset="-122"/>
              </a:rPr>
              <a:t>（</a:t>
            </a:r>
            <a:r>
              <a:rPr lang="en-US" altLang="zh-CN" sz="4400" b="1" dirty="0">
                <a:solidFill>
                  <a:schemeClr val="tx1"/>
                </a:solidFill>
                <a:latin typeface="楷体" panose="02010609060101010101" pitchFamily="49" charset="-122"/>
                <a:ea typeface="楷体" panose="02010609060101010101" pitchFamily="49" charset="-122"/>
              </a:rPr>
              <a:t>5</a:t>
            </a:r>
            <a:r>
              <a:rPr lang="zh-CN" altLang="en-US" sz="4400" b="1" dirty="0">
                <a:latin typeface="楷体" panose="02010609060101010101" pitchFamily="49" charset="-122"/>
                <a:ea typeface="楷体" panose="02010609060101010101" pitchFamily="49" charset="-122"/>
                <a:sym typeface="+mn-ea"/>
              </a:rPr>
              <a:t>～</a:t>
            </a:r>
            <a:r>
              <a:rPr lang="en-US" altLang="zh-CN" sz="4400" b="1" dirty="0">
                <a:latin typeface="楷体" panose="02010609060101010101" pitchFamily="49" charset="-122"/>
                <a:ea typeface="楷体" panose="02010609060101010101" pitchFamily="49" charset="-122"/>
                <a:sym typeface="+mn-ea"/>
              </a:rPr>
              <a:t>37</a:t>
            </a:r>
            <a:r>
              <a:rPr lang="zh-CN" altLang="en-US" sz="4400" b="1" dirty="0">
                <a:solidFill>
                  <a:schemeClr val="tx1"/>
                </a:solidFill>
                <a:latin typeface="楷体" panose="02010609060101010101" pitchFamily="49" charset="-122"/>
                <a:ea typeface="楷体" panose="02010609060101010101" pitchFamily="49" charset="-122"/>
              </a:rPr>
              <a:t>）</a:t>
            </a:r>
            <a:endParaRPr lang="zh-CN" altLang="en-US" sz="4400" b="1" dirty="0">
              <a:solidFill>
                <a:schemeClr val="tx1"/>
              </a:solidFill>
              <a:latin typeface="楷体" panose="02010609060101010101" pitchFamily="49" charset="-122"/>
              <a:ea typeface="楷体" panose="02010609060101010101" pitchFamily="49" charset="-122"/>
            </a:endParaRPr>
          </a:p>
        </p:txBody>
      </p:sp>
      <p:sp>
        <p:nvSpPr>
          <p:cNvPr id="6" name="文本框 5"/>
          <p:cNvSpPr txBox="1"/>
          <p:nvPr/>
        </p:nvSpPr>
        <p:spPr>
          <a:xfrm>
            <a:off x="3786389" y="1730752"/>
            <a:ext cx="4619223" cy="796949"/>
          </a:xfrm>
          <a:prstGeom prst="rect">
            <a:avLst/>
          </a:prstGeom>
          <a:noFill/>
        </p:spPr>
        <p:txBody>
          <a:bodyPr wrap="square">
            <a:spAutoFit/>
          </a:bodyPr>
          <a:lstStyle/>
          <a:p>
            <a:pPr algn="ctr" eaLnBrk="1" hangingPunct="1">
              <a:lnSpc>
                <a:spcPct val="120000"/>
              </a:lnSpc>
            </a:pPr>
            <a:r>
              <a:rPr lang="zh-CN" altLang="en-US" sz="4400" b="1" dirty="0">
                <a:solidFill>
                  <a:schemeClr val="accent1"/>
                </a:solidFill>
                <a:latin typeface="楷体" panose="02010609060101010101" pitchFamily="49" charset="-122"/>
                <a:ea typeface="楷体" panose="02010609060101010101" pitchFamily="49" charset="-122"/>
              </a:rPr>
              <a:t>要钱买书的经过。</a:t>
            </a:r>
            <a:endParaRPr lang="zh-CN" altLang="en-US" sz="4400" b="1" dirty="0">
              <a:solidFill>
                <a:schemeClr val="accent1"/>
              </a:solidFill>
              <a:latin typeface="楷体" panose="02010609060101010101" pitchFamily="49" charset="-122"/>
              <a:ea typeface="楷体" panose="02010609060101010101" pitchFamily="49" charset="-122"/>
            </a:endParaRPr>
          </a:p>
        </p:txBody>
      </p:sp>
      <p:sp>
        <p:nvSpPr>
          <p:cNvPr id="7" name="文本框 6"/>
          <p:cNvSpPr txBox="1"/>
          <p:nvPr/>
        </p:nvSpPr>
        <p:spPr>
          <a:xfrm>
            <a:off x="543060" y="2722204"/>
            <a:ext cx="3243329" cy="796949"/>
          </a:xfrm>
          <a:prstGeom prst="rect">
            <a:avLst/>
          </a:prstGeom>
          <a:noFill/>
        </p:spPr>
        <p:txBody>
          <a:bodyPr wrap="square">
            <a:spAutoFit/>
          </a:bodyPr>
          <a:lstStyle/>
          <a:p>
            <a:pPr algn="ctr">
              <a:lnSpc>
                <a:spcPct val="120000"/>
              </a:lnSpc>
            </a:pPr>
            <a:r>
              <a:rPr lang="zh-CN" altLang="en-US" sz="4400" b="1" dirty="0">
                <a:solidFill>
                  <a:schemeClr val="tx1"/>
                </a:solidFill>
                <a:latin typeface="楷体" panose="02010609060101010101" pitchFamily="49" charset="-122"/>
                <a:ea typeface="楷体" panose="02010609060101010101" pitchFamily="49" charset="-122"/>
              </a:rPr>
              <a:t>（</a:t>
            </a:r>
            <a:r>
              <a:rPr lang="en-US" altLang="zh-CN" sz="4400" b="1" dirty="0">
                <a:solidFill>
                  <a:schemeClr val="tx1"/>
                </a:solidFill>
                <a:latin typeface="楷体" panose="02010609060101010101" pitchFamily="49" charset="-122"/>
                <a:ea typeface="楷体" panose="02010609060101010101" pitchFamily="49" charset="-122"/>
              </a:rPr>
              <a:t>38</a:t>
            </a:r>
            <a:r>
              <a:rPr lang="zh-CN" altLang="en-US" sz="4400" b="1" dirty="0">
                <a:solidFill>
                  <a:schemeClr val="tx1"/>
                </a:solidFill>
                <a:latin typeface="楷体" panose="02010609060101010101" pitchFamily="49" charset="-122"/>
                <a:ea typeface="楷体" panose="02010609060101010101" pitchFamily="49" charset="-122"/>
              </a:rPr>
              <a:t>）</a:t>
            </a:r>
            <a:endParaRPr lang="zh-CN" altLang="en-US" sz="4400" b="1" dirty="0">
              <a:solidFill>
                <a:schemeClr val="tx1"/>
              </a:solidFill>
              <a:latin typeface="楷体" panose="02010609060101010101" pitchFamily="49" charset="-122"/>
              <a:ea typeface="楷体" panose="02010609060101010101" pitchFamily="49" charset="-122"/>
            </a:endParaRPr>
          </a:p>
        </p:txBody>
      </p:sp>
      <p:sp>
        <p:nvSpPr>
          <p:cNvPr id="8" name="文本框 7"/>
          <p:cNvSpPr txBox="1"/>
          <p:nvPr/>
        </p:nvSpPr>
        <p:spPr>
          <a:xfrm>
            <a:off x="3848635" y="2722204"/>
            <a:ext cx="2865548" cy="796949"/>
          </a:xfrm>
          <a:prstGeom prst="rect">
            <a:avLst/>
          </a:prstGeom>
          <a:noFill/>
        </p:spPr>
        <p:txBody>
          <a:bodyPr wrap="square">
            <a:spAutoFit/>
          </a:bodyPr>
          <a:lstStyle/>
          <a:p>
            <a:pPr algn="ctr" eaLnBrk="1" hangingPunct="1">
              <a:lnSpc>
                <a:spcPct val="120000"/>
              </a:lnSpc>
            </a:pPr>
            <a:r>
              <a:rPr lang="zh-CN" altLang="en-US" sz="4400" b="1" dirty="0">
                <a:solidFill>
                  <a:schemeClr val="accent1"/>
                </a:solidFill>
                <a:latin typeface="楷体" panose="02010609060101010101" pitchFamily="49" charset="-122"/>
                <a:ea typeface="楷体" panose="02010609060101010101" pitchFamily="49" charset="-122"/>
              </a:rPr>
              <a:t>如愿以偿。</a:t>
            </a:r>
            <a:endParaRPr lang="zh-CN" altLang="en-US" sz="4400" b="1" dirty="0">
              <a:solidFill>
                <a:schemeClr val="accent1"/>
              </a:solidFill>
              <a:latin typeface="楷体" panose="02010609060101010101" pitchFamily="49" charset="-122"/>
              <a:ea typeface="楷体" panose="02010609060101010101" pitchFamily="49" charset="-122"/>
            </a:endParaRPr>
          </a:p>
        </p:txBody>
      </p:sp>
      <p:sp>
        <p:nvSpPr>
          <p:cNvPr id="9" name="文本框 8"/>
          <p:cNvSpPr txBox="1"/>
          <p:nvPr/>
        </p:nvSpPr>
        <p:spPr>
          <a:xfrm>
            <a:off x="8910034" y="1759936"/>
            <a:ext cx="1236372" cy="707886"/>
          </a:xfrm>
          <a:prstGeom prst="rect">
            <a:avLst/>
          </a:prstGeom>
          <a:solidFill>
            <a:schemeClr val="bg1"/>
          </a:solidFill>
        </p:spPr>
        <p:txBody>
          <a:bodyPr wrap="squar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经过</a:t>
            </a:r>
            <a:endParaRPr lang="zh-CN" altLang="en-US" sz="4000" b="1" dirty="0">
              <a:solidFill>
                <a:srgbClr val="FF0000"/>
              </a:solidFill>
              <a:latin typeface="楷体" panose="02010609060101010101" pitchFamily="49" charset="-122"/>
              <a:ea typeface="楷体" panose="02010609060101010101" pitchFamily="49" charset="-122"/>
            </a:endParaRPr>
          </a:p>
        </p:txBody>
      </p:sp>
      <p:sp>
        <p:nvSpPr>
          <p:cNvPr id="10" name="文本框 9"/>
          <p:cNvSpPr txBox="1"/>
          <p:nvPr/>
        </p:nvSpPr>
        <p:spPr>
          <a:xfrm>
            <a:off x="8291848" y="828363"/>
            <a:ext cx="1236372" cy="707886"/>
          </a:xfrm>
          <a:prstGeom prst="rect">
            <a:avLst/>
          </a:prstGeom>
          <a:solidFill>
            <a:schemeClr val="bg1"/>
          </a:solidFill>
        </p:spPr>
        <p:txBody>
          <a:bodyPr wrap="squar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起因</a:t>
            </a:r>
            <a:endParaRPr lang="zh-CN" altLang="en-US" sz="4000" b="1" dirty="0">
              <a:solidFill>
                <a:srgbClr val="FF0000"/>
              </a:solidFill>
              <a:latin typeface="楷体" panose="02010609060101010101" pitchFamily="49" charset="-122"/>
              <a:ea typeface="楷体" panose="02010609060101010101" pitchFamily="49" charset="-122"/>
            </a:endParaRPr>
          </a:p>
        </p:txBody>
      </p:sp>
      <p:sp>
        <p:nvSpPr>
          <p:cNvPr id="11" name="文本框 10"/>
          <p:cNvSpPr txBox="1"/>
          <p:nvPr/>
        </p:nvSpPr>
        <p:spPr>
          <a:xfrm>
            <a:off x="9833020" y="2811267"/>
            <a:ext cx="1236372" cy="707886"/>
          </a:xfrm>
          <a:prstGeom prst="rect">
            <a:avLst/>
          </a:prstGeom>
          <a:solidFill>
            <a:schemeClr val="bg1"/>
          </a:solidFill>
        </p:spPr>
        <p:txBody>
          <a:bodyPr wrap="square" rtlCol="0">
            <a:spAutoFit/>
          </a:bodyPr>
          <a:lstStyle/>
          <a:p>
            <a:r>
              <a:rPr lang="zh-CN" altLang="en-US" sz="4000" b="1" dirty="0">
                <a:solidFill>
                  <a:srgbClr val="FF0000"/>
                </a:solidFill>
                <a:latin typeface="楷体" panose="02010609060101010101" pitchFamily="49" charset="-122"/>
                <a:ea typeface="楷体" panose="02010609060101010101" pitchFamily="49" charset="-122"/>
              </a:rPr>
              <a:t>结果</a:t>
            </a:r>
            <a:endParaRPr lang="zh-CN" altLang="en-US" sz="40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60985" y="220156"/>
            <a:ext cx="11578107"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r>
              <a:rPr lang="zh-CN" altLang="en-US" sz="2800" b="0" i="0" dirty="0">
                <a:solidFill>
                  <a:srgbClr val="333333"/>
                </a:solidFill>
                <a:effectLst/>
                <a:latin typeface="楷体" panose="02010609060101010101" pitchFamily="49" charset="-122"/>
                <a:ea typeface="楷体" panose="02010609060101010101" pitchFamily="49" charset="-122"/>
              </a:rPr>
              <a:t>我一直想买一本长篇小说</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。书价一元多钱。</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zh-CN" altLang="en-US" sz="2800" dirty="0">
                <a:solidFill>
                  <a:srgbClr val="333333"/>
                </a:solidFill>
                <a:latin typeface="楷体" panose="02010609060101010101" pitchFamily="49" charset="-122"/>
                <a:ea typeface="楷体" panose="02010609060101010101" pitchFamily="49" charset="-122"/>
              </a:rPr>
              <a:t>母亲还从来没有一次给过我这么多钱。我也从来没有向母亲一次要过这么多钱。</a:t>
            </a:r>
            <a:endParaRPr lang="en-US" altLang="zh-CN" sz="2800" dirty="0">
              <a:solidFill>
                <a:srgbClr val="333333"/>
              </a:solidFill>
              <a:latin typeface="楷体" panose="02010609060101010101" pitchFamily="49" charset="-122"/>
              <a:ea typeface="楷体" panose="02010609060101010101" pitchFamily="49" charset="-122"/>
            </a:endParaRPr>
          </a:p>
          <a:p>
            <a:pPr indent="457200"/>
            <a:r>
              <a:rPr lang="zh-CN" altLang="en-US" sz="2800" b="0" i="0" dirty="0">
                <a:solidFill>
                  <a:srgbClr val="333333"/>
                </a:solidFill>
                <a:effectLst/>
                <a:latin typeface="楷体" panose="02010609060101010101" pitchFamily="49" charset="-122"/>
                <a:ea typeface="楷体" panose="02010609060101010101" pitchFamily="49" charset="-122"/>
              </a:rPr>
              <a:t>但我想有一本</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，想得整天失魂落魄。</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zh-CN" altLang="en-US" sz="2800" dirty="0">
                <a:solidFill>
                  <a:srgbClr val="333333"/>
                </a:solidFill>
                <a:latin typeface="楷体" panose="02010609060101010101" pitchFamily="49" charset="-122"/>
                <a:ea typeface="楷体" panose="02010609060101010101" pitchFamily="49" charset="-122"/>
              </a:rPr>
              <a:t>我从同学家的收音机里听到过几次</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青年近卫军</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的连续广播。那时我家的破收音机已经卖了，被我和弟弟妹妹们吃进了肚子里。</a:t>
            </a:r>
            <a:endParaRPr lang="en-US" altLang="zh-CN" sz="2800" b="0" i="0" dirty="0">
              <a:solidFill>
                <a:srgbClr val="333333"/>
              </a:solidFill>
              <a:effectLst/>
              <a:latin typeface="楷体" panose="02010609060101010101" pitchFamily="49" charset="-122"/>
              <a:ea typeface="楷体" panose="02010609060101010101" pitchFamily="49" charset="-122"/>
            </a:endParaRPr>
          </a:p>
        </p:txBody>
      </p:sp>
      <p:sp>
        <p:nvSpPr>
          <p:cNvPr id="4" name="流程图: 可选过程 3"/>
          <p:cNvSpPr/>
          <p:nvPr/>
        </p:nvSpPr>
        <p:spPr>
          <a:xfrm>
            <a:off x="7122016" y="1558344"/>
            <a:ext cx="1429555" cy="476518"/>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线形标注 2 10"/>
          <p:cNvSpPr/>
          <p:nvPr/>
        </p:nvSpPr>
        <p:spPr>
          <a:xfrm>
            <a:off x="4990562" y="3496613"/>
            <a:ext cx="6458755" cy="650305"/>
          </a:xfrm>
          <a:prstGeom prst="borderCallout2">
            <a:avLst>
              <a:gd name="adj1" fmla="val -404"/>
              <a:gd name="adj2" fmla="val 28312"/>
              <a:gd name="adj3" fmla="val -7917"/>
              <a:gd name="adj4" fmla="val 29668"/>
              <a:gd name="adj5" fmla="val -13929"/>
              <a:gd name="adj6" fmla="val 26498"/>
            </a:avLst>
          </a:prstGeom>
          <a:noFill/>
        </p:spPr>
        <p:style>
          <a:lnRef idx="2">
            <a:schemeClr val="accent6"/>
          </a:lnRef>
          <a:fillRef idx="1">
            <a:schemeClr val="lt1"/>
          </a:fillRef>
          <a:effectRef idx="0">
            <a:schemeClr val="accent6"/>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1" hangingPunct="1">
              <a:lnSpc>
                <a:spcPct val="120000"/>
              </a:lnSpc>
              <a:defRPr/>
            </a:pPr>
            <a:r>
              <a:rPr lang="zh-CN" altLang="en-US" sz="3200" b="1" dirty="0">
                <a:solidFill>
                  <a:srgbClr val="BA2A35"/>
                </a:solidFill>
                <a:latin typeface="楷体" panose="02010609060101010101" pitchFamily="49" charset="-122"/>
                <a:ea typeface="楷体" panose="02010609060101010101" pitchFamily="49" charset="-122"/>
              </a:rPr>
              <a:t> 体现了“我”对这本书极其渴望。</a:t>
            </a:r>
            <a:endParaRPr lang="zh-CN" altLang="en-US" sz="3200" b="1" dirty="0">
              <a:solidFill>
                <a:srgbClr val="BA2A35"/>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288" y="193697"/>
            <a:ext cx="4912060" cy="574990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235261" y="365049"/>
            <a:ext cx="6738177" cy="5259070"/>
          </a:xfrm>
          <a:prstGeom prst="rect">
            <a:avLst/>
          </a:prstGeom>
          <a:noFill/>
          <a:ln w="38100">
            <a:solidFill>
              <a:schemeClr val="tx1"/>
            </a:solidFill>
          </a:ln>
        </p:spPr>
        <p:txBody>
          <a:bodyPr wrap="square">
            <a:spAutoFit/>
          </a:bodyPr>
          <a:lstStyle/>
          <a:p>
            <a:pPr eaLnBrk="1" hangingPunct="1">
              <a:lnSpc>
                <a:spcPct val="120000"/>
              </a:lnSpc>
            </a:pPr>
            <a:r>
              <a:rPr lang="en-US" altLang="zh-CN" sz="2800" b="1" dirty="0">
                <a:solidFill>
                  <a:srgbClr val="FF0000"/>
                </a:solidFill>
                <a:latin typeface="楷体" panose="02010609060101010101" pitchFamily="49" charset="-122"/>
                <a:ea typeface="楷体" panose="02010609060101010101" pitchFamily="49" charset="-122"/>
              </a:rPr>
              <a:t>    《</a:t>
            </a:r>
            <a:r>
              <a:rPr lang="zh-CN" altLang="en-US" sz="2800" b="1" dirty="0">
                <a:solidFill>
                  <a:srgbClr val="FF0000"/>
                </a:solidFill>
                <a:latin typeface="楷体" panose="02010609060101010101" pitchFamily="49" charset="-122"/>
                <a:ea typeface="楷体" panose="02010609060101010101" pitchFamily="49" charset="-122"/>
              </a:rPr>
              <a:t>青年近卫军</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是前苏联作家法捷耶夫创作的长篇小说，首次出版于</a:t>
            </a:r>
            <a:r>
              <a:rPr lang="en-US" altLang="zh-CN" sz="2800" b="1" dirty="0">
                <a:latin typeface="楷体" panose="02010609060101010101" pitchFamily="49" charset="-122"/>
                <a:ea typeface="楷体" panose="02010609060101010101" pitchFamily="49" charset="-122"/>
              </a:rPr>
              <a:t>1945</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青年近卫军</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是一部爱国主义的英雄史诗。小说分两部：第一部描写</a:t>
            </a:r>
            <a:r>
              <a:rPr lang="en-US" altLang="zh-CN" sz="2800" b="1" dirty="0">
                <a:latin typeface="楷体" panose="02010609060101010101" pitchFamily="49" charset="-122"/>
                <a:ea typeface="楷体" panose="02010609060101010101" pitchFamily="49" charset="-122"/>
              </a:rPr>
              <a:t>1942</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7</a:t>
            </a:r>
            <a:r>
              <a:rPr lang="zh-CN" altLang="en-US" sz="2800" b="1" dirty="0">
                <a:latin typeface="楷体" panose="02010609060101010101" pitchFamily="49" charset="-122"/>
                <a:ea typeface="楷体" panose="02010609060101010101" pitchFamily="49" charset="-122"/>
              </a:rPr>
              <a:t>月德寇进逼克拉斯诺顿城和当地居民撤退时的情景；第二部描写州委书记普罗庆柯和区委书记刘季柯夫领导下的“青年近卫军”对敌人展开的一系列斗争。这是一部反映苏联人民在反法西斯卫国战争时期的英雄事迹的杰出作品。</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60985" y="220156"/>
            <a:ext cx="11578107"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r>
              <a:rPr lang="zh-CN" altLang="en-US" sz="2800" b="0" i="0" dirty="0">
                <a:solidFill>
                  <a:srgbClr val="333333"/>
                </a:solidFill>
                <a:effectLst/>
                <a:latin typeface="楷体" panose="02010609060101010101" pitchFamily="49" charset="-122"/>
                <a:ea typeface="楷体" panose="02010609060101010101" pitchFamily="49" charset="-122"/>
              </a:rPr>
              <a:t>我一直想买一本长篇小说</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。书价一元多钱。</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zh-CN" altLang="en-US" sz="2800" dirty="0">
                <a:solidFill>
                  <a:srgbClr val="333333"/>
                </a:solidFill>
                <a:latin typeface="楷体" panose="02010609060101010101" pitchFamily="49" charset="-122"/>
                <a:ea typeface="楷体" panose="02010609060101010101" pitchFamily="49" charset="-122"/>
              </a:rPr>
              <a:t>母亲还从来没有一次给过我这么多钱。我也从来没有向母亲一次要过这么多钱。</a:t>
            </a:r>
            <a:endParaRPr lang="en-US" altLang="zh-CN" sz="2800" dirty="0">
              <a:solidFill>
                <a:srgbClr val="333333"/>
              </a:solidFill>
              <a:latin typeface="楷体" panose="02010609060101010101" pitchFamily="49" charset="-122"/>
              <a:ea typeface="楷体" panose="02010609060101010101" pitchFamily="49" charset="-122"/>
            </a:endParaRPr>
          </a:p>
          <a:p>
            <a:pPr indent="457200"/>
            <a:r>
              <a:rPr lang="zh-CN" altLang="en-US" sz="2800" b="0" i="0" dirty="0">
                <a:solidFill>
                  <a:srgbClr val="333333"/>
                </a:solidFill>
                <a:effectLst/>
                <a:latin typeface="楷体" panose="02010609060101010101" pitchFamily="49" charset="-122"/>
                <a:ea typeface="楷体" panose="02010609060101010101" pitchFamily="49" charset="-122"/>
              </a:rPr>
              <a:t>但我想有一本</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，想得整天失魂落魄。</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zh-CN" altLang="en-US" sz="2800" dirty="0">
                <a:solidFill>
                  <a:srgbClr val="333333"/>
                </a:solidFill>
                <a:latin typeface="楷体" panose="02010609060101010101" pitchFamily="49" charset="-122"/>
                <a:ea typeface="楷体" panose="02010609060101010101" pitchFamily="49" charset="-122"/>
              </a:rPr>
              <a:t>我从同学家的收音机里听到过几次</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青年近卫军</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的连续广播。那时我家的破收音机已经卖了，被我和弟弟妹妹们吃进了肚子里。</a:t>
            </a:r>
            <a:endParaRPr lang="en-US" altLang="zh-CN" sz="2800" b="0" i="0" dirty="0">
              <a:solidFill>
                <a:srgbClr val="333333"/>
              </a:solidFill>
              <a:effectLst/>
              <a:latin typeface="楷体" panose="02010609060101010101" pitchFamily="49" charset="-122"/>
              <a:ea typeface="楷体" panose="02010609060101010101" pitchFamily="49" charset="-122"/>
            </a:endParaRPr>
          </a:p>
        </p:txBody>
      </p:sp>
      <p:sp>
        <p:nvSpPr>
          <p:cNvPr id="4" name="流程图: 可选过程 3"/>
          <p:cNvSpPr/>
          <p:nvPr/>
        </p:nvSpPr>
        <p:spPr>
          <a:xfrm>
            <a:off x="8087931" y="289775"/>
            <a:ext cx="2253804" cy="405684"/>
          </a:xfrm>
          <a:prstGeom prst="flowChartAlternateProcess">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1803042" y="1088265"/>
            <a:ext cx="13973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139189" y="1088265"/>
            <a:ext cx="16635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线形标注 2 10"/>
          <p:cNvSpPr/>
          <p:nvPr/>
        </p:nvSpPr>
        <p:spPr>
          <a:xfrm>
            <a:off x="6096000" y="3224012"/>
            <a:ext cx="5203067" cy="1335109"/>
          </a:xfrm>
          <a:prstGeom prst="borderCallout2">
            <a:avLst>
              <a:gd name="adj1" fmla="val -404"/>
              <a:gd name="adj2" fmla="val 28312"/>
              <a:gd name="adj3" fmla="val -7917"/>
              <a:gd name="adj4" fmla="val 29668"/>
              <a:gd name="adj5" fmla="val -13929"/>
              <a:gd name="adj6" fmla="val 26498"/>
            </a:avLst>
          </a:prstGeom>
          <a:noFill/>
        </p:spPr>
        <p:style>
          <a:lnRef idx="2">
            <a:schemeClr val="accent6"/>
          </a:lnRef>
          <a:fillRef idx="1">
            <a:schemeClr val="lt1"/>
          </a:fillRef>
          <a:effectRef idx="0">
            <a:schemeClr val="accent6"/>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1" hangingPunct="1">
              <a:lnSpc>
                <a:spcPct val="120000"/>
              </a:lnSpc>
              <a:defRPr/>
            </a:pPr>
            <a:r>
              <a:rPr lang="zh-CN" altLang="en-US" sz="3200" b="1" dirty="0">
                <a:solidFill>
                  <a:srgbClr val="BA2A35"/>
                </a:solidFill>
                <a:latin typeface="楷体" panose="02010609060101010101" pitchFamily="49" charset="-122"/>
                <a:ea typeface="楷体" panose="02010609060101010101" pitchFamily="49" charset="-122"/>
              </a:rPr>
              <a:t>   为什么作者买一本一元多钱的书，却那么犹豫？</a:t>
            </a:r>
            <a:endParaRPr lang="zh-CN" altLang="en-US" sz="3200" b="1" dirty="0">
              <a:solidFill>
                <a:srgbClr val="BA2A35"/>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160985" y="220156"/>
            <a:ext cx="11578107"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r>
              <a:rPr lang="zh-CN" altLang="en-US" sz="2800" b="0" i="0" dirty="0">
                <a:solidFill>
                  <a:srgbClr val="333333"/>
                </a:solidFill>
                <a:effectLst/>
                <a:latin typeface="楷体" panose="02010609060101010101" pitchFamily="49" charset="-122"/>
                <a:ea typeface="楷体" panose="02010609060101010101" pitchFamily="49" charset="-122"/>
              </a:rPr>
              <a:t> 六十年代初期，大多数老百姓家境艰难。当年，父亲远在外地，三年才回来一次。母亲是临时工，在一个街道上班。她每天不吃早饭，带上半饭盒生高粱米或大饼子，悄无声息地离开家，回到家里的时间总在七点左右。母亲加班，我们就一连几天，甚至十天半月见不着母亲的面孔，就为了那每月</a:t>
            </a:r>
            <a:r>
              <a:rPr lang="en-US" altLang="zh-CN" sz="2800" b="0" i="0" dirty="0">
                <a:solidFill>
                  <a:srgbClr val="333333"/>
                </a:solidFill>
                <a:effectLst/>
                <a:latin typeface="楷体" panose="02010609060101010101" pitchFamily="49" charset="-122"/>
                <a:ea typeface="楷体" panose="02010609060101010101" pitchFamily="49" charset="-122"/>
              </a:rPr>
              <a:t>27</a:t>
            </a:r>
            <a:r>
              <a:rPr lang="zh-CN" altLang="en-US" sz="2800" b="0" i="0" dirty="0">
                <a:solidFill>
                  <a:srgbClr val="333333"/>
                </a:solidFill>
                <a:effectLst/>
                <a:latin typeface="楷体" panose="02010609060101010101" pitchFamily="49" charset="-122"/>
                <a:ea typeface="楷体" panose="02010609060101010101" pitchFamily="49" charset="-122"/>
              </a:rPr>
              <a:t>元的工资。一元五毛钱，相当于有的家庭几天的生活费。要买本一元五角钱的书就是最大的奢侈了。即使是这样，每次我要钱买书，母亲都很大方，从不让我难堪！至今我都珍藏着我的第一本课外书</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en-US" altLang="zh-CN" sz="2800" dirty="0">
                <a:solidFill>
                  <a:srgbClr val="333333"/>
                </a:solidFill>
                <a:latin typeface="楷体" panose="02010609060101010101" pitchFamily="49" charset="-122"/>
                <a:ea typeface="楷体" panose="02010609060101010101" pitchFamily="49" charset="-122"/>
              </a:rPr>
              <a:t>                                        ——</a:t>
            </a:r>
            <a:r>
              <a:rPr lang="zh-CN" altLang="en-US" sz="2800" dirty="0">
                <a:solidFill>
                  <a:srgbClr val="333333"/>
                </a:solidFill>
                <a:latin typeface="楷体" panose="02010609060101010101" pitchFamily="49" charset="-122"/>
                <a:ea typeface="楷体" panose="02010609060101010101" pitchFamily="49" charset="-122"/>
              </a:rPr>
              <a:t>选自梁晓声</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母亲</a:t>
            </a:r>
            <a:r>
              <a:rPr lang="en-US" altLang="zh-CN" sz="2800" dirty="0">
                <a:solidFill>
                  <a:srgbClr val="333333"/>
                </a:solidFill>
                <a:latin typeface="楷体" panose="02010609060101010101" pitchFamily="49" charset="-122"/>
                <a:ea typeface="楷体" panose="02010609060101010101" pitchFamily="49" charset="-122"/>
              </a:rPr>
              <a:t>》</a:t>
            </a:r>
            <a:endParaRPr lang="en-US" altLang="zh-CN" sz="2800" b="0" i="0" dirty="0">
              <a:solidFill>
                <a:srgbClr val="333333"/>
              </a:solidFill>
              <a:effectLst/>
              <a:latin typeface="楷体" panose="02010609060101010101" pitchFamily="49" charset="-122"/>
              <a:ea typeface="楷体" panose="02010609060101010101" pitchFamily="49" charset="-122"/>
            </a:endParaRPr>
          </a:p>
        </p:txBody>
      </p:sp>
      <p:cxnSp>
        <p:nvCxnSpPr>
          <p:cNvPr id="3" name="直接连接符 2"/>
          <p:cNvCxnSpPr/>
          <p:nvPr/>
        </p:nvCxnSpPr>
        <p:spPr>
          <a:xfrm flipV="1">
            <a:off x="3771364" y="2382592"/>
            <a:ext cx="7755228" cy="450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58463" y="2814034"/>
            <a:ext cx="57375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160985" y="220156"/>
            <a:ext cx="11578107"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r>
              <a:rPr lang="zh-CN" altLang="en-US" sz="2800" b="0" i="0" dirty="0">
                <a:solidFill>
                  <a:srgbClr val="333333"/>
                </a:solidFill>
                <a:effectLst/>
                <a:latin typeface="楷体" panose="02010609060101010101" pitchFamily="49" charset="-122"/>
                <a:ea typeface="楷体" panose="02010609060101010101" pitchFamily="49" charset="-122"/>
              </a:rPr>
              <a:t>我一直想买一本长篇小说</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。书价一元多钱。</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zh-CN" altLang="en-US" sz="2800" dirty="0">
                <a:solidFill>
                  <a:srgbClr val="333333"/>
                </a:solidFill>
                <a:latin typeface="楷体" panose="02010609060101010101" pitchFamily="49" charset="-122"/>
                <a:ea typeface="楷体" panose="02010609060101010101" pitchFamily="49" charset="-122"/>
              </a:rPr>
              <a:t>母亲还从来没有一次给过我这么多钱。我也从来没有向母亲一次要过这么多钱。</a:t>
            </a:r>
            <a:endParaRPr lang="en-US" altLang="zh-CN" sz="2800" dirty="0">
              <a:solidFill>
                <a:srgbClr val="333333"/>
              </a:solidFill>
              <a:latin typeface="楷体" panose="02010609060101010101" pitchFamily="49" charset="-122"/>
              <a:ea typeface="楷体" panose="02010609060101010101" pitchFamily="49" charset="-122"/>
            </a:endParaRPr>
          </a:p>
          <a:p>
            <a:pPr indent="457200"/>
            <a:r>
              <a:rPr lang="zh-CN" altLang="en-US" sz="2800" b="0" i="0" dirty="0">
                <a:solidFill>
                  <a:srgbClr val="333333"/>
                </a:solidFill>
                <a:effectLst/>
                <a:latin typeface="楷体" panose="02010609060101010101" pitchFamily="49" charset="-122"/>
                <a:ea typeface="楷体" panose="02010609060101010101" pitchFamily="49" charset="-122"/>
              </a:rPr>
              <a:t>但我想有一本</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青年近卫军</a:t>
            </a:r>
            <a:r>
              <a:rPr lang="en-US" altLang="zh-CN" sz="2800" b="0" i="0" dirty="0">
                <a:solidFill>
                  <a:srgbClr val="333333"/>
                </a:solidFill>
                <a:effectLst/>
                <a:latin typeface="楷体" panose="02010609060101010101" pitchFamily="49" charset="-122"/>
                <a:ea typeface="楷体" panose="02010609060101010101" pitchFamily="49" charset="-122"/>
              </a:rPr>
              <a:t>》</a:t>
            </a:r>
            <a:r>
              <a:rPr lang="zh-CN" altLang="en-US" sz="2800" b="0" i="0" dirty="0">
                <a:solidFill>
                  <a:srgbClr val="333333"/>
                </a:solidFill>
                <a:effectLst/>
                <a:latin typeface="楷体" panose="02010609060101010101" pitchFamily="49" charset="-122"/>
                <a:ea typeface="楷体" panose="02010609060101010101" pitchFamily="49" charset="-122"/>
              </a:rPr>
              <a:t>，想得整天失魂落魄。</a:t>
            </a:r>
            <a:endParaRPr lang="en-US" altLang="zh-CN" sz="2800" b="0" i="0" dirty="0">
              <a:solidFill>
                <a:srgbClr val="333333"/>
              </a:solidFill>
              <a:effectLst/>
              <a:latin typeface="楷体" panose="02010609060101010101" pitchFamily="49" charset="-122"/>
              <a:ea typeface="楷体" panose="02010609060101010101" pitchFamily="49" charset="-122"/>
            </a:endParaRPr>
          </a:p>
          <a:p>
            <a:pPr indent="457200"/>
            <a:r>
              <a:rPr lang="zh-CN" altLang="en-US" sz="2800" dirty="0">
                <a:solidFill>
                  <a:srgbClr val="333333"/>
                </a:solidFill>
                <a:latin typeface="楷体" panose="02010609060101010101" pitchFamily="49" charset="-122"/>
                <a:ea typeface="楷体" panose="02010609060101010101" pitchFamily="49" charset="-122"/>
              </a:rPr>
              <a:t>我从同学家的收音机里听到过几次</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青年近卫军</a:t>
            </a:r>
            <a:r>
              <a:rPr lang="en-US" altLang="zh-CN" sz="2800" dirty="0">
                <a:solidFill>
                  <a:srgbClr val="333333"/>
                </a:solidFill>
                <a:latin typeface="楷体" panose="02010609060101010101" pitchFamily="49" charset="-122"/>
                <a:ea typeface="楷体" panose="02010609060101010101" pitchFamily="49" charset="-122"/>
              </a:rPr>
              <a:t>》</a:t>
            </a:r>
            <a:r>
              <a:rPr lang="zh-CN" altLang="en-US" sz="2800" dirty="0">
                <a:solidFill>
                  <a:srgbClr val="333333"/>
                </a:solidFill>
                <a:latin typeface="楷体" panose="02010609060101010101" pitchFamily="49" charset="-122"/>
                <a:ea typeface="楷体" panose="02010609060101010101" pitchFamily="49" charset="-122"/>
              </a:rPr>
              <a:t>的连续广播。那时我家的破收音机已经卖了，被我和弟弟妹妹们吃进了肚子里。</a:t>
            </a:r>
            <a:endParaRPr lang="en-US" altLang="zh-CN" sz="2800" b="0" i="0" dirty="0">
              <a:solidFill>
                <a:srgbClr val="333333"/>
              </a:solidFill>
              <a:effectLst/>
              <a:latin typeface="楷体" panose="02010609060101010101" pitchFamily="49" charset="-122"/>
              <a:ea typeface="楷体" panose="02010609060101010101" pitchFamily="49" charset="-122"/>
            </a:endParaRPr>
          </a:p>
        </p:txBody>
      </p:sp>
      <p:cxnSp>
        <p:nvCxnSpPr>
          <p:cNvPr id="7" name="直接连接符 6"/>
          <p:cNvCxnSpPr/>
          <p:nvPr/>
        </p:nvCxnSpPr>
        <p:spPr>
          <a:xfrm>
            <a:off x="1803042" y="1088265"/>
            <a:ext cx="13973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139189" y="1088265"/>
            <a:ext cx="16635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线形标注 2 10"/>
          <p:cNvSpPr/>
          <p:nvPr/>
        </p:nvSpPr>
        <p:spPr>
          <a:xfrm>
            <a:off x="953036" y="3960189"/>
            <a:ext cx="10876209" cy="1693636"/>
          </a:xfrm>
          <a:prstGeom prst="borderCallout2">
            <a:avLst>
              <a:gd name="adj1" fmla="val -404"/>
              <a:gd name="adj2" fmla="val 28312"/>
              <a:gd name="adj3" fmla="val -7917"/>
              <a:gd name="adj4" fmla="val 29668"/>
              <a:gd name="adj5" fmla="val -13929"/>
              <a:gd name="adj6" fmla="val 26498"/>
            </a:avLst>
          </a:prstGeom>
          <a:noFill/>
        </p:spPr>
        <p:style>
          <a:lnRef idx="2">
            <a:schemeClr val="accent6"/>
          </a:lnRef>
          <a:fillRef idx="1">
            <a:schemeClr val="lt1"/>
          </a:fillRef>
          <a:effectRef idx="0">
            <a:schemeClr val="accent6"/>
          </a:effectRef>
          <a:fontRef idx="minor">
            <a:schemeClr val="dk1"/>
          </a:fontRef>
        </p:style>
        <p:txBody>
          <a:bodyPr anchor="ctr"/>
          <a:lstStyle>
            <a:defPPr>
              <a:defRPr lang="zh-CN"/>
            </a:defPPr>
            <a:lvl1pPr algn="l" rtl="0" eaLnBrk="0" fontAlgn="base" hangingPunct="0">
              <a:spcBef>
                <a:spcPct val="0"/>
              </a:spcBef>
              <a:spcAft>
                <a:spcPct val="0"/>
              </a:spcAft>
              <a:defRPr kern="1200">
                <a:solidFill>
                  <a:schemeClr val="dk1"/>
                </a:solidFill>
                <a:latin typeface="+mn-lt"/>
                <a:ea typeface="+mn-ea"/>
                <a:cs typeface="+mn-cs"/>
              </a:defRPr>
            </a:lvl1pPr>
            <a:lvl2pPr marL="457200" algn="l" rtl="0" eaLnBrk="0" fontAlgn="base" hangingPunct="0">
              <a:spcBef>
                <a:spcPct val="0"/>
              </a:spcBef>
              <a:spcAft>
                <a:spcPct val="0"/>
              </a:spcAft>
              <a:defRPr kern="1200">
                <a:solidFill>
                  <a:schemeClr val="dk1"/>
                </a:solidFill>
                <a:latin typeface="+mn-lt"/>
                <a:ea typeface="+mn-ea"/>
                <a:cs typeface="+mn-cs"/>
              </a:defRPr>
            </a:lvl2pPr>
            <a:lvl3pPr marL="914400" algn="l" rtl="0" eaLnBrk="0" fontAlgn="base" hangingPunct="0">
              <a:spcBef>
                <a:spcPct val="0"/>
              </a:spcBef>
              <a:spcAft>
                <a:spcPct val="0"/>
              </a:spcAft>
              <a:defRPr kern="1200">
                <a:solidFill>
                  <a:schemeClr val="dk1"/>
                </a:solidFill>
                <a:latin typeface="+mn-lt"/>
                <a:ea typeface="+mn-ea"/>
                <a:cs typeface="+mn-cs"/>
              </a:defRPr>
            </a:lvl3pPr>
            <a:lvl4pPr marL="1371600" algn="l" rtl="0" eaLnBrk="0" fontAlgn="base" hangingPunct="0">
              <a:spcBef>
                <a:spcPct val="0"/>
              </a:spcBef>
              <a:spcAft>
                <a:spcPct val="0"/>
              </a:spcAft>
              <a:defRPr kern="1200">
                <a:solidFill>
                  <a:schemeClr val="dk1"/>
                </a:solidFill>
                <a:latin typeface="+mn-lt"/>
                <a:ea typeface="+mn-ea"/>
                <a:cs typeface="+mn-cs"/>
              </a:defRPr>
            </a:lvl4pPr>
            <a:lvl5pPr marL="1828800" algn="l"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eaLnBrk="1" hangingPunct="1">
              <a:lnSpc>
                <a:spcPct val="120000"/>
              </a:lnSpc>
              <a:defRPr/>
            </a:pPr>
            <a:r>
              <a:rPr lang="zh-CN" altLang="en-US" sz="3200" b="1" dirty="0">
                <a:solidFill>
                  <a:srgbClr val="BA2A35"/>
                </a:solidFill>
                <a:latin typeface="楷体" panose="02010609060101010101" pitchFamily="49" charset="-122"/>
                <a:ea typeface="楷体" panose="02010609060101010101" pitchFamily="49" charset="-122"/>
              </a:rPr>
              <a:t>    这一元多钱对“我”家来说是一笔巨款。“我”家竟然把破收音机卖了换食物，可见“我”家当时穷得连吃饱饭都是一件困难的事，怎么还会有买书的闲钱呢？</a:t>
            </a:r>
            <a:endParaRPr lang="zh-CN" altLang="en-US" sz="3200" b="1" dirty="0">
              <a:solidFill>
                <a:srgbClr val="BA2A35"/>
              </a:solidFill>
              <a:latin typeface="楷体" panose="02010609060101010101" pitchFamily="49" charset="-122"/>
              <a:ea typeface="楷体" panose="02010609060101010101" pitchFamily="49" charset="-122"/>
            </a:endParaRPr>
          </a:p>
        </p:txBody>
      </p:sp>
      <p:cxnSp>
        <p:nvCxnSpPr>
          <p:cNvPr id="9" name="直接连接符 8"/>
          <p:cNvCxnSpPr/>
          <p:nvPr/>
        </p:nvCxnSpPr>
        <p:spPr>
          <a:xfrm>
            <a:off x="227527" y="2824766"/>
            <a:ext cx="95475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60984" y="3150652"/>
            <a:ext cx="11578107"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defPPr>
              <a:defRPr lang="zh-CN"/>
            </a:defPPr>
            <a:lvl1pPr indent="457200">
              <a:defRPr sz="2800" b="0" i="0">
                <a:solidFill>
                  <a:srgbClr val="333333"/>
                </a:solidFill>
                <a:effectLst/>
                <a:latin typeface="楷体" panose="02010609060101010101" pitchFamily="49" charset="-122"/>
                <a:ea typeface="楷体" panose="02010609060101010101" pitchFamily="49"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  母亲掏衣兜，掏出</a:t>
            </a:r>
            <a:r>
              <a:rPr lang="zh-CN" altLang="en-US" b="1" dirty="0">
                <a:solidFill>
                  <a:srgbClr val="FF0000"/>
                </a:solidFill>
              </a:rPr>
              <a:t>一卷揉得皱皱的毛票</a:t>
            </a:r>
            <a:r>
              <a:rPr lang="zh-CN" altLang="en-US" dirty="0"/>
              <a:t>，用龟裂的手指数着。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b="8627"/>
          <a:stretch>
            <a:fillRect/>
          </a:stretch>
        </p:blipFill>
        <p:spPr bwMode="auto">
          <a:xfrm>
            <a:off x="255270" y="151130"/>
            <a:ext cx="4909185" cy="59924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矩形 1"/>
          <p:cNvSpPr/>
          <p:nvPr/>
        </p:nvSpPr>
        <p:spPr>
          <a:xfrm>
            <a:off x="2247363" y="5512158"/>
            <a:ext cx="2704564" cy="4765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flipV="1">
            <a:off x="5080714" y="4836017"/>
            <a:ext cx="792052" cy="6375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096000" y="2505013"/>
            <a:ext cx="5434885" cy="2799715"/>
          </a:xfrm>
          <a:prstGeom prst="rect">
            <a:avLst/>
          </a:prstGeom>
          <a:noFill/>
          <a:ln w="38100">
            <a:solidFill>
              <a:schemeClr val="tx1"/>
            </a:solidFill>
          </a:ln>
        </p:spPr>
        <p:txBody>
          <a:bodyPr wrap="square" rtlCol="0">
            <a:spAutoFit/>
          </a:bodyPr>
          <a:lstStyle/>
          <a:p>
            <a:r>
              <a:rPr lang="zh-CN" altLang="en-US" sz="4400" b="1" dirty="0">
                <a:latin typeface="楷体" panose="02010609060101010101" pitchFamily="49" charset="-122"/>
                <a:ea typeface="楷体" panose="02010609060101010101" pitchFamily="49" charset="-122"/>
              </a:rPr>
              <a:t>  </a:t>
            </a:r>
            <a:r>
              <a:rPr lang="en-US" altLang="zh-CN" sz="4400" b="1" dirty="0">
                <a:latin typeface="楷体" panose="02010609060101010101" pitchFamily="49" charset="-122"/>
                <a:ea typeface="楷体" panose="02010609060101010101" pitchFamily="49" charset="-122"/>
              </a:rPr>
              <a:t>  </a:t>
            </a:r>
            <a:r>
              <a:rPr lang="zh-CN" altLang="en-US" sz="4400" b="1" dirty="0">
                <a:latin typeface="楷体" panose="02010609060101010101" pitchFamily="49" charset="-122"/>
                <a:ea typeface="楷体" panose="02010609060101010101" pitchFamily="49" charset="-122"/>
              </a:rPr>
              <a:t>默读课文，边读便想象课文中的场景，从哪些地方感受到了“慈母情深”？  </a:t>
            </a:r>
            <a:endParaRPr lang="zh-CN" altLang="en-US" sz="4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话气泡: 矩形 5"/>
          <p:cNvSpPr/>
          <p:nvPr/>
        </p:nvSpPr>
        <p:spPr>
          <a:xfrm>
            <a:off x="7173532" y="4893972"/>
            <a:ext cx="4082603" cy="1081825"/>
          </a:xfrm>
          <a:prstGeom prst="wedgeRectCallout">
            <a:avLst>
              <a:gd name="adj1" fmla="val -42757"/>
              <a:gd name="adj2" fmla="val -95238"/>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13813" y="1247387"/>
            <a:ext cx="10945433" cy="3539430"/>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 那是我第一次到母亲为我们挣钱的那个地方。</a:t>
            </a:r>
            <a:endParaRPr lang="zh-CN" altLang="en-US" sz="2800" b="0" i="0" dirty="0">
              <a:solidFill>
                <a:srgbClr val="000000"/>
              </a:solidFill>
              <a:effectLst/>
              <a:latin typeface="楷体" panose="02010609060101010101" pitchFamily="49" charset="-122"/>
              <a:ea typeface="楷体" panose="02010609060101010101" pitchFamily="49" charset="-122"/>
            </a:endParaRPr>
          </a:p>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空间非常低矮，低矮得使人感到压抑。不足二百平米的厂房，四壁潮湿颓败。七八十台破缝纫机一行行排列着，七八十个都不算年轻的女人忙碌在自己的缝纫机旁。因为光线阴暗，每个女人的头上方都吊着一只灯泡。正是酷暑炎夏，窗不能开，七八十个女人的身体和七八十只灯泡所散发的热量</a:t>
            </a:r>
            <a:r>
              <a:rPr lang="en-US" altLang="zh-CN" sz="2800" b="1" i="0" dirty="0">
                <a:solidFill>
                  <a:srgbClr val="000000"/>
                </a:solidFill>
                <a:effectLst/>
                <a:latin typeface="楷体" panose="02010609060101010101" pitchFamily="49" charset="-122"/>
                <a:ea typeface="楷体" panose="02010609060101010101" pitchFamily="49" charset="-122"/>
              </a:rPr>
              <a:t>,</a:t>
            </a:r>
            <a:r>
              <a:rPr lang="zh-CN" altLang="en-US" sz="2800" b="1" i="0" dirty="0">
                <a:solidFill>
                  <a:srgbClr val="000000"/>
                </a:solidFill>
                <a:effectLst/>
                <a:latin typeface="楷体" panose="02010609060101010101" pitchFamily="49" charset="-122"/>
                <a:ea typeface="楷体" panose="02010609060101010101" pitchFamily="49" charset="-122"/>
              </a:rPr>
              <a:t>使我感到犹如身在蒸笼。</a:t>
            </a:r>
            <a:endParaRPr lang="zh-CN" altLang="en-US" sz="2800" b="0" i="0" dirty="0">
              <a:solidFill>
                <a:srgbClr val="000000"/>
              </a:solidFill>
              <a:effectLst/>
              <a:latin typeface="楷体" panose="02010609060101010101" pitchFamily="49" charset="-122"/>
              <a:ea typeface="楷体" panose="02010609060101010101" pitchFamily="49" charset="-122"/>
            </a:endParaRPr>
          </a:p>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我呆呆地将那些女人扫视一遍，却发现不了我的母亲。</a:t>
            </a:r>
            <a:endParaRPr lang="zh-CN" altLang="en-US" sz="2800" b="0" i="0" dirty="0">
              <a:solidFill>
                <a:srgbClr val="000000"/>
              </a:solidFill>
              <a:effectLst/>
              <a:latin typeface="楷体" panose="02010609060101010101" pitchFamily="49" charset="-122"/>
              <a:ea typeface="楷体" panose="02010609060101010101" pitchFamily="49" charset="-122"/>
            </a:endParaRPr>
          </a:p>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七八十台破缝纫机发出的噪声震耳欲聋。</a:t>
            </a:r>
            <a:endParaRPr lang="zh-CN" altLang="en-US" sz="2800" b="0" i="0" dirty="0">
              <a:solidFill>
                <a:srgbClr val="000000"/>
              </a:solidFill>
              <a:effectLst/>
              <a:latin typeface="楷体" panose="02010609060101010101" pitchFamily="49" charset="-122"/>
              <a:ea typeface="楷体" panose="02010609060101010101" pitchFamily="49" charset="-122"/>
            </a:endParaRPr>
          </a:p>
        </p:txBody>
      </p:sp>
      <p:sp>
        <p:nvSpPr>
          <p:cNvPr id="3" name="文本框 2"/>
          <p:cNvSpPr txBox="1"/>
          <p:nvPr/>
        </p:nvSpPr>
        <p:spPr>
          <a:xfrm>
            <a:off x="3657600" y="270457"/>
            <a:ext cx="4314423" cy="707886"/>
          </a:xfrm>
          <a:prstGeom prst="rect">
            <a:avLst/>
          </a:prstGeom>
          <a:noFill/>
        </p:spPr>
        <p:txBody>
          <a:bodyPr wrap="square" rtlCol="0">
            <a:spAutoFit/>
          </a:bodyPr>
          <a:lstStyle/>
          <a:p>
            <a:r>
              <a:rPr lang="zh-CN" altLang="en-US" sz="4000" b="1" dirty="0">
                <a:solidFill>
                  <a:srgbClr val="002060"/>
                </a:solidFill>
                <a:latin typeface="楷体" panose="02010609060101010101" pitchFamily="49" charset="-122"/>
                <a:ea typeface="楷体" panose="02010609060101010101" pitchFamily="49" charset="-122"/>
              </a:rPr>
              <a:t>场景一：初到厂房</a:t>
            </a:r>
            <a:endParaRPr lang="zh-CN" altLang="en-US" sz="4000" b="1" dirty="0">
              <a:solidFill>
                <a:srgbClr val="002060"/>
              </a:solidFill>
              <a:latin typeface="楷体" panose="02010609060101010101" pitchFamily="49" charset="-122"/>
              <a:ea typeface="楷体" panose="02010609060101010101" pitchFamily="49" charset="-122"/>
            </a:endParaRPr>
          </a:p>
        </p:txBody>
      </p:sp>
      <p:sp>
        <p:nvSpPr>
          <p:cNvPr id="5" name="文本框 4"/>
          <p:cNvSpPr txBox="1"/>
          <p:nvPr/>
        </p:nvSpPr>
        <p:spPr>
          <a:xfrm>
            <a:off x="7231487" y="4939048"/>
            <a:ext cx="3850783" cy="829945"/>
          </a:xfrm>
          <a:prstGeom prst="rect">
            <a:avLst/>
          </a:prstGeom>
          <a:noFill/>
        </p:spPr>
        <p:txBody>
          <a:bodyPr wrap="square" rtlCol="0">
            <a:spAutoFit/>
          </a:bodyPr>
          <a:lstStyle/>
          <a:p>
            <a:r>
              <a:rPr lang="zh-CN" altLang="en-US" sz="2400" b="1" dirty="0">
                <a:solidFill>
                  <a:srgbClr val="FF0000"/>
                </a:solidFill>
                <a:latin typeface="楷体" panose="02010609060101010101" pitchFamily="49" charset="-122"/>
                <a:ea typeface="楷体" panose="02010609060101010101" pitchFamily="49" charset="-122"/>
              </a:rPr>
              <a:t> 这个地方给“我”留下了什么样的印象？</a:t>
            </a:r>
            <a:endParaRPr lang="zh-CN" altLang="en-US" sz="2400" b="1"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89775" y="246106"/>
            <a:ext cx="11578107" cy="44810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457200" algn="l" defTabSz="914400" rtl="0" eaLnBrk="1" fontAlgn="auto" latinLnBrk="0" hangingPunct="1">
              <a:lnSpc>
                <a:spcPts val="5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空间非常低矮，低矮得使人感到压抑。不足二百平米的厂房，四壁潮湿颓败。七八十台破缝纫机一行行排列着，七八十个都不算年轻的女人忙碌在自己的缝纫机旁。因为光线阴暗，每个女人的头上方都吊着一只灯泡。正是酷暑炎夏，窗不能开，七八十个女人的身体和七八十只灯泡所散发的热量</a:t>
            </a:r>
            <a:r>
              <a:rPr kumimoji="0"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t>
            </a:r>
            <a:r>
              <a:rPr kumimoji="0"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使我感到犹如身在蒸笼。</a:t>
            </a:r>
            <a:endParaRPr kumimoji="0"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a:p>
            <a:pPr marL="0" marR="0" lvl="0" indent="457200" algn="l" defTabSz="914400" rtl="0" eaLnBrk="1" fontAlgn="auto" latinLnBrk="0" hangingPunct="1">
              <a:lnSpc>
                <a:spcPts val="5000"/>
              </a:lnSpc>
              <a:spcBef>
                <a:spcPts val="0"/>
              </a:spcBef>
              <a:spcAft>
                <a:spcPts val="0"/>
              </a:spcAft>
              <a:buClrTx/>
              <a:buSzTx/>
              <a:buFontTx/>
              <a:buNone/>
              <a:defRPr/>
            </a:pPr>
            <a:r>
              <a:rPr lang="en-US" altLang="zh-CN" sz="2800" b="1" dirty="0">
                <a:solidFill>
                  <a:srgbClr val="000000"/>
                </a:solidFill>
                <a:latin typeface="楷体" panose="02010609060101010101" pitchFamily="49" charset="-122"/>
                <a:ea typeface="楷体" panose="02010609060101010101" pitchFamily="49" charset="-122"/>
              </a:rPr>
              <a:t>……</a:t>
            </a:r>
            <a:endParaRPr lang="en-US" altLang="zh-CN" sz="2800" b="1" dirty="0">
              <a:solidFill>
                <a:srgbClr val="000000"/>
              </a:solidFill>
              <a:latin typeface="楷体" panose="02010609060101010101" pitchFamily="49" charset="-122"/>
              <a:ea typeface="楷体" panose="02010609060101010101" pitchFamily="49" charset="-122"/>
            </a:endParaRPr>
          </a:p>
          <a:p>
            <a:pPr indent="457200">
              <a:lnSpc>
                <a:spcPts val="5000"/>
              </a:lnSpc>
              <a:defRPr/>
            </a:pPr>
            <a:r>
              <a:rPr lang="zh-CN" altLang="en-US" sz="2800" b="1" dirty="0">
                <a:solidFill>
                  <a:srgbClr val="000000"/>
                </a:solidFill>
                <a:latin typeface="楷体" panose="02010609060101010101" pitchFamily="49" charset="-122"/>
                <a:ea typeface="楷体" panose="02010609060101010101" pitchFamily="49" charset="-122"/>
              </a:rPr>
              <a:t>七八十台破缝纫机发出的噪声震耳欲聋。</a:t>
            </a:r>
            <a:endParaRPr lang="zh-CN" altLang="en-US" sz="2800" b="1" dirty="0">
              <a:solidFill>
                <a:srgbClr val="000000"/>
              </a:solidFill>
              <a:latin typeface="楷体" panose="02010609060101010101" pitchFamily="49" charset="-122"/>
              <a:ea typeface="楷体" panose="02010609060101010101" pitchFamily="49" charset="-122"/>
            </a:endParaRPr>
          </a:p>
        </p:txBody>
      </p:sp>
      <p:sp>
        <p:nvSpPr>
          <p:cNvPr id="6" name="等腰三角形 5"/>
          <p:cNvSpPr/>
          <p:nvPr/>
        </p:nvSpPr>
        <p:spPr bwMode="auto">
          <a:xfrm>
            <a:off x="2330619" y="765153"/>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7" name="等腰三角形 6"/>
          <p:cNvSpPr/>
          <p:nvPr/>
        </p:nvSpPr>
        <p:spPr bwMode="auto">
          <a:xfrm>
            <a:off x="2689081" y="765153"/>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8" name="等腰三角形 7"/>
          <p:cNvSpPr/>
          <p:nvPr/>
        </p:nvSpPr>
        <p:spPr bwMode="auto">
          <a:xfrm>
            <a:off x="11259971" y="855875"/>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9" name="等腰三角形 8"/>
          <p:cNvSpPr/>
          <p:nvPr/>
        </p:nvSpPr>
        <p:spPr bwMode="auto">
          <a:xfrm>
            <a:off x="1062507" y="1406951"/>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0" name="等腰三角形 9"/>
          <p:cNvSpPr/>
          <p:nvPr/>
        </p:nvSpPr>
        <p:spPr bwMode="auto">
          <a:xfrm>
            <a:off x="759396" y="140265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1" name="等腰三角形 10"/>
          <p:cNvSpPr/>
          <p:nvPr/>
        </p:nvSpPr>
        <p:spPr bwMode="auto">
          <a:xfrm>
            <a:off x="373030" y="140265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2" name="等腰三角形 11"/>
          <p:cNvSpPr/>
          <p:nvPr/>
        </p:nvSpPr>
        <p:spPr bwMode="auto">
          <a:xfrm>
            <a:off x="5045914" y="201869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3" name="等腰三角形 12"/>
          <p:cNvSpPr/>
          <p:nvPr/>
        </p:nvSpPr>
        <p:spPr bwMode="auto">
          <a:xfrm>
            <a:off x="5419401" y="201869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4" name="等腰三角形 13"/>
          <p:cNvSpPr/>
          <p:nvPr/>
        </p:nvSpPr>
        <p:spPr bwMode="auto">
          <a:xfrm>
            <a:off x="5793733" y="2024568"/>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5" name="等腰三角形 14"/>
          <p:cNvSpPr/>
          <p:nvPr/>
        </p:nvSpPr>
        <p:spPr bwMode="auto">
          <a:xfrm>
            <a:off x="6167220" y="201869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6" name="等腰三角形 15"/>
          <p:cNvSpPr/>
          <p:nvPr/>
        </p:nvSpPr>
        <p:spPr bwMode="auto">
          <a:xfrm>
            <a:off x="2179063" y="2694838"/>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7" name="等腰三角形 16"/>
          <p:cNvSpPr/>
          <p:nvPr/>
        </p:nvSpPr>
        <p:spPr bwMode="auto">
          <a:xfrm>
            <a:off x="2537525" y="269483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8" name="等腰三角形 17"/>
          <p:cNvSpPr/>
          <p:nvPr/>
        </p:nvSpPr>
        <p:spPr bwMode="auto">
          <a:xfrm>
            <a:off x="2940219" y="269483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19" name="等腰三角形 18"/>
          <p:cNvSpPr/>
          <p:nvPr/>
        </p:nvSpPr>
        <p:spPr bwMode="auto">
          <a:xfrm>
            <a:off x="3298681" y="269483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0" name="等腰三角形 19"/>
          <p:cNvSpPr/>
          <p:nvPr/>
        </p:nvSpPr>
        <p:spPr bwMode="auto">
          <a:xfrm>
            <a:off x="3964089" y="2687761"/>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1" name="等腰三角形 20"/>
          <p:cNvSpPr/>
          <p:nvPr/>
        </p:nvSpPr>
        <p:spPr bwMode="auto">
          <a:xfrm>
            <a:off x="4366783" y="269483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2" name="等腰三角形 21"/>
          <p:cNvSpPr/>
          <p:nvPr/>
        </p:nvSpPr>
        <p:spPr bwMode="auto">
          <a:xfrm>
            <a:off x="4742803" y="269483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3" name="等腰三角形 22"/>
          <p:cNvSpPr/>
          <p:nvPr/>
        </p:nvSpPr>
        <p:spPr bwMode="auto">
          <a:xfrm>
            <a:off x="5083707" y="2687760"/>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4" name="等腰三角形 23"/>
          <p:cNvSpPr/>
          <p:nvPr/>
        </p:nvSpPr>
        <p:spPr bwMode="auto">
          <a:xfrm>
            <a:off x="4913677" y="327317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5" name="等腰三角形 24"/>
          <p:cNvSpPr/>
          <p:nvPr/>
        </p:nvSpPr>
        <p:spPr bwMode="auto">
          <a:xfrm>
            <a:off x="5267845" y="327317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6" name="等腰三角形 25"/>
          <p:cNvSpPr/>
          <p:nvPr/>
        </p:nvSpPr>
        <p:spPr bwMode="auto">
          <a:xfrm>
            <a:off x="5622013" y="327317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7" name="等腰三角形 26"/>
          <p:cNvSpPr/>
          <p:nvPr/>
        </p:nvSpPr>
        <p:spPr bwMode="auto">
          <a:xfrm>
            <a:off x="6015664" y="3273177"/>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8" name="等腰三角形 27"/>
          <p:cNvSpPr/>
          <p:nvPr/>
        </p:nvSpPr>
        <p:spPr bwMode="auto">
          <a:xfrm>
            <a:off x="5498749" y="4657859"/>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29" name="等腰三角形 28"/>
          <p:cNvSpPr/>
          <p:nvPr/>
        </p:nvSpPr>
        <p:spPr bwMode="auto">
          <a:xfrm>
            <a:off x="5882545" y="4657859"/>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30" name="等腰三角形 29"/>
          <p:cNvSpPr/>
          <p:nvPr/>
        </p:nvSpPr>
        <p:spPr bwMode="auto">
          <a:xfrm>
            <a:off x="6253463" y="4657859"/>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31" name="等腰三角形 30"/>
          <p:cNvSpPr/>
          <p:nvPr/>
        </p:nvSpPr>
        <p:spPr bwMode="auto">
          <a:xfrm>
            <a:off x="6602035" y="4633456"/>
            <a:ext cx="303111" cy="181445"/>
          </a:xfrm>
          <a:prstGeom prst="triangle">
            <a:avLst/>
          </a:prstGeom>
          <a:solidFill>
            <a:srgbClr val="FF66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buFontTx/>
              <a:buNone/>
              <a:defRPr/>
            </a:pPr>
            <a:endParaRPr lang="zh-CN" altLang="en-US">
              <a:solidFill>
                <a:srgbClr val="FF6600"/>
              </a:solidFill>
            </a:endParaRPr>
          </a:p>
        </p:txBody>
      </p:sp>
      <p:sp>
        <p:nvSpPr>
          <p:cNvPr id="33" name="文本框 32"/>
          <p:cNvSpPr txBox="1"/>
          <p:nvPr/>
        </p:nvSpPr>
        <p:spPr>
          <a:xfrm>
            <a:off x="8413740" y="4839304"/>
            <a:ext cx="2462468" cy="769441"/>
          </a:xfrm>
          <a:prstGeom prst="rect">
            <a:avLst/>
          </a:prstGeom>
          <a:solidFill>
            <a:schemeClr val="accent2">
              <a:lumMod val="40000"/>
              <a:lumOff val="60000"/>
            </a:schemeClr>
          </a:solidFill>
        </p:spPr>
        <p:txBody>
          <a:bodyPr wrap="square">
            <a:spAutoFit/>
          </a:bodyPr>
          <a:lstStyle/>
          <a:p>
            <a:r>
              <a:rPr lang="zh-CN" altLang="en-US" sz="4400" b="1" dirty="0">
                <a:solidFill>
                  <a:srgbClr val="FF0000"/>
                </a:solidFill>
                <a:latin typeface="楷体" panose="02010609060101010101" pitchFamily="49" charset="-122"/>
                <a:ea typeface="楷体" panose="02010609060101010101" pitchFamily="49" charset="-122"/>
              </a:rPr>
              <a:t>环境恶劣</a:t>
            </a:r>
            <a:endParaRPr lang="zh-CN" alt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1">
            <a:alphaModFix amt="36000"/>
          </a:blip>
          <a:srcRect/>
          <a:stretch>
            <a:fillRect/>
          </a:stretch>
        </a:blipFill>
        <a:effectLst/>
      </p:bgPr>
    </p:bg>
    <p:spTree>
      <p:nvGrpSpPr>
        <p:cNvPr id="1" name=""/>
        <p:cNvGrpSpPr/>
        <p:nvPr/>
      </p:nvGrpSpPr>
      <p:grpSpPr>
        <a:xfrm>
          <a:off x="0" y="0"/>
          <a:ext cx="0" cy="0"/>
          <a:chOff x="0" y="0"/>
          <a:chExt cx="0" cy="0"/>
        </a:xfrm>
      </p:grpSpPr>
      <p:sp>
        <p:nvSpPr>
          <p:cNvPr id="3" name="椭圆 2"/>
          <p:cNvSpPr/>
          <p:nvPr/>
        </p:nvSpPr>
        <p:spPr>
          <a:xfrm>
            <a:off x="6690360" y="634365"/>
            <a:ext cx="844550" cy="855345"/>
          </a:xfrm>
          <a:prstGeom prst="ellipse">
            <a:avLst/>
          </a:prstGeom>
          <a:solidFill>
            <a:schemeClr val="accent2">
              <a:lumMod val="60000"/>
              <a:lumOff val="40000"/>
            </a:schemeClr>
          </a:solidFill>
          <a:ln w="28575">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799070" y="678180"/>
            <a:ext cx="2579370" cy="768350"/>
          </a:xfrm>
          <a:prstGeom prst="rect">
            <a:avLst/>
          </a:prstGeom>
          <a:noFill/>
        </p:spPr>
        <p:txBody>
          <a:bodyPr wrap="square" rtlCol="0">
            <a:spAutoFit/>
          </a:bodyPr>
          <a:lstStyle/>
          <a:p>
            <a:r>
              <a:rPr lang="zh-CN" altLang="en-US" sz="4400" b="1" dirty="0">
                <a:latin typeface="楷体" panose="02010609060101010101" pitchFamily="49" charset="-122"/>
                <a:ea typeface="楷体" panose="02010609060101010101" pitchFamily="49" charset="-122"/>
              </a:rPr>
              <a:t>慈母情深</a:t>
            </a:r>
            <a:endParaRPr lang="zh-CN" altLang="en-US" sz="4400" b="1" dirty="0">
              <a:latin typeface="楷体" panose="02010609060101010101" pitchFamily="49" charset="-122"/>
              <a:ea typeface="楷体" panose="02010609060101010101" pitchFamily="49" charset="-122"/>
            </a:endParaRPr>
          </a:p>
        </p:txBody>
      </p:sp>
      <p:sp>
        <p:nvSpPr>
          <p:cNvPr id="4" name="文本框 3"/>
          <p:cNvSpPr txBox="1"/>
          <p:nvPr/>
        </p:nvSpPr>
        <p:spPr>
          <a:xfrm>
            <a:off x="7450427" y="1751527"/>
            <a:ext cx="2240924" cy="584775"/>
          </a:xfrm>
          <a:prstGeom prst="rect">
            <a:avLst/>
          </a:prstGeom>
          <a:noFill/>
        </p:spPr>
        <p:txBody>
          <a:bodyPr wrap="square" rtlCol="0">
            <a:spAutoFit/>
          </a:bodyPr>
          <a:lstStyle/>
          <a:p>
            <a:r>
              <a:rPr lang="zh-CN" altLang="en-US" sz="3200" b="1" dirty="0">
                <a:latin typeface="楷体" panose="02010609060101010101" pitchFamily="49" charset="-122"/>
                <a:ea typeface="楷体" panose="02010609060101010101" pitchFamily="49" charset="-122"/>
              </a:rPr>
              <a:t>第一课时</a:t>
            </a:r>
            <a:endParaRPr lang="zh-CN" altLang="en-US" sz="3200" b="1" dirty="0">
              <a:latin typeface="楷体" panose="02010609060101010101" pitchFamily="49" charset="-122"/>
              <a:ea typeface="楷体" panose="02010609060101010101" pitchFamily="49" charset="-122"/>
            </a:endParaRPr>
          </a:p>
        </p:txBody>
      </p:sp>
      <p:sp>
        <p:nvSpPr>
          <p:cNvPr id="6" name="TextBox 7"/>
          <p:cNvSpPr txBox="1"/>
          <p:nvPr/>
        </p:nvSpPr>
        <p:spPr>
          <a:xfrm>
            <a:off x="6690360" y="708660"/>
            <a:ext cx="835025" cy="706755"/>
          </a:xfrm>
          <a:prstGeom prst="rect">
            <a:avLst/>
          </a:prstGeom>
          <a:noFill/>
          <a:ln w="9525">
            <a:noFill/>
          </a:ln>
        </p:spPr>
        <p:txBody>
          <a:bodyPr wrap="square" anchor="t" anchorCtr="0">
            <a:spAutoFit/>
          </a:bodyPr>
          <a:p>
            <a:pPr algn="ctr"/>
            <a:r>
              <a:rPr lang="en-US" altLang="zh-CN" sz="4000" b="1" dirty="0">
                <a:solidFill>
                  <a:srgbClr val="F85208"/>
                </a:solidFill>
                <a:latin typeface="楷体" panose="02010609060101010101" pitchFamily="49" charset="-122"/>
                <a:ea typeface="楷体" panose="02010609060101010101" pitchFamily="49" charset="-122"/>
              </a:rPr>
              <a:t>18</a:t>
            </a:r>
            <a:endParaRPr lang="en-US" altLang="zh-CN" sz="4000" b="1" dirty="0">
              <a:solidFill>
                <a:srgbClr val="F85208"/>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对话气泡: 矩形 5"/>
          <p:cNvSpPr/>
          <p:nvPr/>
        </p:nvSpPr>
        <p:spPr>
          <a:xfrm>
            <a:off x="8919782" y="3704617"/>
            <a:ext cx="4082603" cy="1081825"/>
          </a:xfrm>
          <a:prstGeom prst="wedgeRectCallout">
            <a:avLst>
              <a:gd name="adj1" fmla="val -42757"/>
              <a:gd name="adj2" fmla="val -95238"/>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13813" y="1247387"/>
            <a:ext cx="10945433" cy="3539430"/>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 那是我第一次到母亲为我们挣钱的那个地方。</a:t>
            </a:r>
            <a:endParaRPr lang="zh-CN" altLang="en-US" sz="2800" b="0" i="0" dirty="0">
              <a:solidFill>
                <a:srgbClr val="000000"/>
              </a:solidFill>
              <a:effectLst/>
              <a:latin typeface="楷体" panose="02010609060101010101" pitchFamily="49" charset="-122"/>
              <a:ea typeface="楷体" panose="02010609060101010101" pitchFamily="49" charset="-122"/>
            </a:endParaRPr>
          </a:p>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空间非常低矮，低矮得使人感到压抑。不足二百平米的厂房，四壁潮湿颓败。七八十台破缝纫机一行行排列着，七八十个都不算年轻的女人忙碌在自己的缝纫机旁。因为光线阴暗，每个女人的头上方都吊着一只灯泡。正是酷暑炎夏，窗不能开，七八十个女人的身体和七八十只灯泡所散发的热量</a:t>
            </a:r>
            <a:r>
              <a:rPr lang="en-US" altLang="zh-CN" sz="2800" b="1" i="0" dirty="0">
                <a:solidFill>
                  <a:srgbClr val="000000"/>
                </a:solidFill>
                <a:effectLst/>
                <a:latin typeface="楷体" panose="02010609060101010101" pitchFamily="49" charset="-122"/>
                <a:ea typeface="楷体" panose="02010609060101010101" pitchFamily="49" charset="-122"/>
              </a:rPr>
              <a:t>,</a:t>
            </a:r>
            <a:r>
              <a:rPr lang="zh-CN" altLang="en-US" sz="2800" b="1" i="0" dirty="0">
                <a:solidFill>
                  <a:srgbClr val="000000"/>
                </a:solidFill>
                <a:effectLst/>
                <a:latin typeface="楷体" panose="02010609060101010101" pitchFamily="49" charset="-122"/>
                <a:ea typeface="楷体" panose="02010609060101010101" pitchFamily="49" charset="-122"/>
              </a:rPr>
              <a:t>使我感到犹如身在蒸笼。</a:t>
            </a:r>
            <a:endParaRPr lang="zh-CN" altLang="en-US" sz="2800" b="0" i="0" dirty="0">
              <a:solidFill>
                <a:srgbClr val="000000"/>
              </a:solidFill>
              <a:effectLst/>
              <a:latin typeface="楷体" panose="02010609060101010101" pitchFamily="49" charset="-122"/>
              <a:ea typeface="楷体" panose="02010609060101010101" pitchFamily="49" charset="-122"/>
            </a:endParaRPr>
          </a:p>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我呆呆地将那些女人扫视一遍，却发现不了我的母亲。</a:t>
            </a:r>
            <a:endParaRPr lang="zh-CN" altLang="en-US" sz="2800" b="0" i="0" dirty="0">
              <a:solidFill>
                <a:srgbClr val="000000"/>
              </a:solidFill>
              <a:effectLst/>
              <a:latin typeface="楷体" panose="02010609060101010101" pitchFamily="49" charset="-122"/>
              <a:ea typeface="楷体" panose="02010609060101010101" pitchFamily="49" charset="-122"/>
            </a:endParaRPr>
          </a:p>
          <a:p>
            <a:pPr indent="457200" algn="l"/>
            <a:r>
              <a:rPr lang="zh-CN" altLang="en-US" sz="2800" b="1" i="0" dirty="0">
                <a:solidFill>
                  <a:srgbClr val="000000"/>
                </a:solidFill>
                <a:effectLst/>
                <a:latin typeface="楷体" panose="02010609060101010101" pitchFamily="49" charset="-122"/>
                <a:ea typeface="楷体" panose="02010609060101010101" pitchFamily="49" charset="-122"/>
              </a:rPr>
              <a:t>七八十台破缝纫机发出的噪声震耳欲聋。</a:t>
            </a:r>
            <a:endParaRPr lang="zh-CN" altLang="en-US" sz="2800" b="0" i="0" dirty="0">
              <a:solidFill>
                <a:srgbClr val="000000"/>
              </a:solidFill>
              <a:effectLst/>
              <a:latin typeface="楷体" panose="02010609060101010101" pitchFamily="49" charset="-122"/>
              <a:ea typeface="楷体" panose="02010609060101010101" pitchFamily="49" charset="-122"/>
            </a:endParaRPr>
          </a:p>
        </p:txBody>
      </p:sp>
      <p:sp>
        <p:nvSpPr>
          <p:cNvPr id="3" name="文本框 2"/>
          <p:cNvSpPr txBox="1"/>
          <p:nvPr/>
        </p:nvSpPr>
        <p:spPr>
          <a:xfrm>
            <a:off x="3657600" y="270457"/>
            <a:ext cx="4314423" cy="707886"/>
          </a:xfrm>
          <a:prstGeom prst="rect">
            <a:avLst/>
          </a:prstGeom>
          <a:noFill/>
        </p:spPr>
        <p:txBody>
          <a:bodyPr wrap="square" rtlCol="0">
            <a:spAutoFit/>
          </a:bodyPr>
          <a:lstStyle/>
          <a:p>
            <a:r>
              <a:rPr lang="zh-CN" altLang="en-US" sz="4000" b="1" dirty="0">
                <a:solidFill>
                  <a:srgbClr val="002060"/>
                </a:solidFill>
                <a:latin typeface="楷体" panose="02010609060101010101" pitchFamily="49" charset="-122"/>
                <a:ea typeface="楷体" panose="02010609060101010101" pitchFamily="49" charset="-122"/>
              </a:rPr>
              <a:t>场景一：初到厂房</a:t>
            </a:r>
            <a:endParaRPr lang="zh-CN" altLang="en-US" sz="4000" b="1" dirty="0">
              <a:solidFill>
                <a:srgbClr val="002060"/>
              </a:solidFill>
              <a:latin typeface="楷体" panose="02010609060101010101" pitchFamily="49" charset="-122"/>
              <a:ea typeface="楷体" panose="02010609060101010101" pitchFamily="49" charset="-122"/>
            </a:endParaRPr>
          </a:p>
        </p:txBody>
      </p:sp>
      <p:sp>
        <p:nvSpPr>
          <p:cNvPr id="5" name="文本框 4"/>
          <p:cNvSpPr txBox="1"/>
          <p:nvPr/>
        </p:nvSpPr>
        <p:spPr>
          <a:xfrm>
            <a:off x="9370695" y="3711575"/>
            <a:ext cx="3181350" cy="1182370"/>
          </a:xfrm>
          <a:prstGeom prst="rect">
            <a:avLst/>
          </a:prstGeom>
          <a:noFill/>
        </p:spPr>
        <p:txBody>
          <a:bodyPr wrap="square" rtlCol="0">
            <a:noAutofit/>
          </a:bodyPr>
          <a:lstStyle/>
          <a:p>
            <a:r>
              <a:rPr lang="zh-CN" altLang="en-US" sz="2400" b="1" dirty="0">
                <a:solidFill>
                  <a:srgbClr val="FF0000"/>
                </a:solidFill>
                <a:latin typeface="楷体" panose="02010609060101010101" pitchFamily="49" charset="-122"/>
                <a:ea typeface="楷体" panose="02010609060101010101" pitchFamily="49" charset="-122"/>
              </a:rPr>
              <a:t> 这个地方给“我”留下了什么样的印象？</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399415" y="5297170"/>
            <a:ext cx="11532870" cy="706755"/>
          </a:xfrm>
          <a:prstGeom prst="rect">
            <a:avLst/>
          </a:prstGeom>
          <a:noFill/>
        </p:spPr>
        <p:txBody>
          <a:bodyPr wrap="square" rtlCol="0">
            <a:spAutoFit/>
          </a:bodyPr>
          <a:p>
            <a:r>
              <a:rPr lang="zh-CN" altLang="en-US" sz="4000" b="1">
                <a:latin typeface="楷体" charset="0"/>
                <a:ea typeface="楷体" charset="0"/>
              </a:rPr>
              <a:t>空间（</a:t>
            </a:r>
            <a:r>
              <a:rPr lang="en-US" altLang="zh-CN" sz="4000" b="1">
                <a:latin typeface="楷体" charset="0"/>
                <a:ea typeface="楷体" charset="0"/>
              </a:rPr>
              <a:t> </a:t>
            </a:r>
            <a:r>
              <a:rPr lang="zh-CN" altLang="en-US" sz="4000" b="1">
                <a:latin typeface="楷体" charset="0"/>
                <a:ea typeface="楷体" charset="0"/>
              </a:rPr>
              <a:t>）四壁（</a:t>
            </a:r>
            <a:r>
              <a:rPr lang="en-US" altLang="zh-CN" sz="4000" b="1">
                <a:latin typeface="楷体" charset="0"/>
                <a:ea typeface="楷体" charset="0"/>
              </a:rPr>
              <a:t> </a:t>
            </a:r>
            <a:r>
              <a:rPr lang="zh-CN" altLang="en-US" sz="4000" b="1">
                <a:latin typeface="楷体" charset="0"/>
                <a:ea typeface="楷体" charset="0"/>
              </a:rPr>
              <a:t>）天气（</a:t>
            </a:r>
            <a:r>
              <a:rPr lang="en-US" altLang="zh-CN" sz="4000" b="1">
                <a:latin typeface="楷体" charset="0"/>
                <a:ea typeface="楷体" charset="0"/>
              </a:rPr>
              <a:t> </a:t>
            </a:r>
            <a:r>
              <a:rPr lang="zh-CN" altLang="en-US" sz="4000" b="1">
                <a:latin typeface="楷体" charset="0"/>
                <a:ea typeface="楷体" charset="0"/>
              </a:rPr>
              <a:t>）空间（</a:t>
            </a:r>
            <a:r>
              <a:rPr lang="en-US" altLang="zh-CN" sz="4000" b="1">
                <a:latin typeface="楷体" charset="0"/>
                <a:ea typeface="楷体" charset="0"/>
              </a:rPr>
              <a:t> </a:t>
            </a:r>
            <a:r>
              <a:rPr lang="zh-CN" altLang="en-US" sz="4000" b="1">
                <a:latin typeface="楷体" charset="0"/>
                <a:ea typeface="楷体" charset="0"/>
              </a:rPr>
              <a:t>）噪声（</a:t>
            </a:r>
            <a:r>
              <a:rPr lang="en-US" altLang="zh-CN" sz="4000" b="1">
                <a:latin typeface="楷体" charset="0"/>
                <a:ea typeface="楷体" charset="0"/>
              </a:rPr>
              <a:t> </a:t>
            </a:r>
            <a:r>
              <a:rPr lang="zh-CN" altLang="en-US" sz="4000" b="1">
                <a:latin typeface="楷体" charset="0"/>
                <a:ea typeface="楷体" charset="0"/>
              </a:rPr>
              <a:t>）</a:t>
            </a:r>
            <a:endParaRPr lang="zh-CN" altLang="en-US" sz="4000" b="1">
              <a:latin typeface="楷体" charset="0"/>
              <a:ea typeface="楷体"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4" grpId="0" bldLvl="0" animBg="1"/>
      <p:bldP spid="3" grpId="0"/>
      <p:bldP spid="5" grpId="0"/>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15555" y="173865"/>
            <a:ext cx="3786390" cy="707886"/>
          </a:xfrm>
          <a:prstGeom prst="rect">
            <a:avLst/>
          </a:prstGeom>
          <a:solidFill>
            <a:schemeClr val="accent2">
              <a:lumMod val="40000"/>
              <a:lumOff val="60000"/>
            </a:schemeClr>
          </a:solidFill>
        </p:spPr>
        <p:txBody>
          <a:bodyPr wrap="square" rtlCol="0">
            <a:spAutoFit/>
          </a:bodyPr>
          <a:lstStyle/>
          <a:p>
            <a:r>
              <a:rPr lang="zh-CN" altLang="en-US" sz="4000" b="1" dirty="0">
                <a:latin typeface="楷体" panose="02010609060101010101" pitchFamily="49" charset="-122"/>
                <a:ea typeface="楷体" panose="02010609060101010101" pitchFamily="49" charset="-122"/>
              </a:rPr>
              <a:t>环境描写的作用</a:t>
            </a:r>
            <a:endParaRPr lang="zh-CN" altLang="en-US" sz="4000" b="1" dirty="0">
              <a:latin typeface="楷体" panose="02010609060101010101" pitchFamily="49" charset="-122"/>
              <a:ea typeface="楷体" panose="02010609060101010101" pitchFamily="49" charset="-122"/>
            </a:endParaRPr>
          </a:p>
        </p:txBody>
      </p:sp>
      <p:sp>
        <p:nvSpPr>
          <p:cNvPr id="6" name="文本框 23"/>
          <p:cNvSpPr txBox="1">
            <a:spLocks noChangeArrowheads="1"/>
          </p:cNvSpPr>
          <p:nvPr/>
        </p:nvSpPr>
        <p:spPr bwMode="auto">
          <a:xfrm>
            <a:off x="619661" y="1166842"/>
            <a:ext cx="11119431"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Calibri" charset="0"/>
                <a:ea typeface="宋体" pitchFamily="2" charset="-122"/>
              </a:defRPr>
            </a:lvl1pPr>
            <a:lvl2pPr marL="742950" indent="-285750" eaLnBrk="0" hangingPunct="0">
              <a:defRPr>
                <a:solidFill>
                  <a:schemeClr val="tx1"/>
                </a:solidFill>
                <a:latin typeface="Calibri" charset="0"/>
                <a:ea typeface="宋体" pitchFamily="2" charset="-122"/>
              </a:defRPr>
            </a:lvl2pPr>
            <a:lvl3pPr marL="1143000" indent="-228600" eaLnBrk="0" hangingPunct="0">
              <a:defRPr>
                <a:solidFill>
                  <a:schemeClr val="tx1"/>
                </a:solidFill>
                <a:latin typeface="Calibri" charset="0"/>
                <a:ea typeface="宋体" pitchFamily="2" charset="-122"/>
              </a:defRPr>
            </a:lvl3pPr>
            <a:lvl4pPr marL="1600200" indent="-228600" eaLnBrk="0" hangingPunct="0">
              <a:defRPr>
                <a:solidFill>
                  <a:schemeClr val="tx1"/>
                </a:solidFill>
                <a:latin typeface="Calibri" charset="0"/>
                <a:ea typeface="宋体" pitchFamily="2" charset="-122"/>
              </a:defRPr>
            </a:lvl4pPr>
            <a:lvl5pPr marL="2057400" indent="-228600" eaLnBrk="0" hangingPunct="0">
              <a:defRPr>
                <a:solidFill>
                  <a:schemeClr val="tx1"/>
                </a:solidFill>
                <a:latin typeface="Calibri" charset="0"/>
                <a:ea typeface="宋体" pitchFamily="2" charset="-122"/>
              </a:defRPr>
            </a:lvl5pPr>
            <a:lvl6pPr marL="2514600" indent="-228600" defTabSz="457200" eaLnBrk="0" fontAlgn="base" hangingPunct="0">
              <a:spcBef>
                <a:spcPct val="0"/>
              </a:spcBef>
              <a:spcAft>
                <a:spcPct val="0"/>
              </a:spcAft>
              <a:defRPr>
                <a:solidFill>
                  <a:schemeClr val="tx1"/>
                </a:solidFill>
                <a:latin typeface="Calibri" charset="0"/>
                <a:ea typeface="宋体" pitchFamily="2" charset="-122"/>
              </a:defRPr>
            </a:lvl6pPr>
            <a:lvl7pPr marL="2971800" indent="-228600" defTabSz="457200" eaLnBrk="0" fontAlgn="base" hangingPunct="0">
              <a:spcBef>
                <a:spcPct val="0"/>
              </a:spcBef>
              <a:spcAft>
                <a:spcPct val="0"/>
              </a:spcAft>
              <a:defRPr>
                <a:solidFill>
                  <a:schemeClr val="tx1"/>
                </a:solidFill>
                <a:latin typeface="Calibri" charset="0"/>
                <a:ea typeface="宋体" pitchFamily="2" charset="-122"/>
              </a:defRPr>
            </a:lvl7pPr>
            <a:lvl8pPr marL="3429000" indent="-228600" defTabSz="457200" eaLnBrk="0" fontAlgn="base" hangingPunct="0">
              <a:spcBef>
                <a:spcPct val="0"/>
              </a:spcBef>
              <a:spcAft>
                <a:spcPct val="0"/>
              </a:spcAft>
              <a:defRPr>
                <a:solidFill>
                  <a:schemeClr val="tx1"/>
                </a:solidFill>
                <a:latin typeface="Calibri" charset="0"/>
                <a:ea typeface="宋体" pitchFamily="2" charset="-122"/>
              </a:defRPr>
            </a:lvl8pPr>
            <a:lvl9pPr marL="3886200" indent="-228600" defTabSz="457200" eaLnBrk="0" fontAlgn="base" hangingPunct="0">
              <a:spcBef>
                <a:spcPct val="0"/>
              </a:spcBef>
              <a:spcAft>
                <a:spcPct val="0"/>
              </a:spcAft>
              <a:defRPr>
                <a:solidFill>
                  <a:schemeClr val="tx1"/>
                </a:solidFill>
                <a:latin typeface="Calibri" charset="0"/>
                <a:ea typeface="宋体" pitchFamily="2" charset="-122"/>
              </a:defRPr>
            </a:lvl9pPr>
          </a:lstStyle>
          <a:p>
            <a:pPr defTabSz="1066800" eaLnBrk="1" hangingPunct="1">
              <a:spcAft>
                <a:spcPts val="0"/>
              </a:spcAft>
              <a:buFontTx/>
              <a:buNone/>
              <a:defRPr/>
            </a:pPr>
            <a:r>
              <a:rPr lang="zh-CN" altLang="en-US" sz="3600" b="1" dirty="0">
                <a:solidFill>
                  <a:srgbClr val="C00000"/>
                </a:solidFill>
                <a:latin typeface="楷体" panose="02010609060101010101" pitchFamily="49" charset="-122"/>
                <a:ea typeface="楷体" panose="02010609060101010101" pitchFamily="49" charset="-122"/>
                <a:cs typeface="Times New Roman" panose="02020603050405020304" pitchFamily="18" charset="0"/>
              </a:rPr>
              <a:t>概念：</a:t>
            </a:r>
            <a:r>
              <a:rPr lang="zh-CN" altLang="en-US" sz="3600" b="1" dirty="0">
                <a:latin typeface="楷体" panose="02010609060101010101" pitchFamily="49" charset="-122"/>
                <a:ea typeface="楷体" panose="02010609060101010101" pitchFamily="49" charset="-122"/>
                <a:cs typeface="Times New Roman" panose="02020603050405020304" pitchFamily="18" charset="0"/>
              </a:rPr>
              <a:t>环境描写指对自然环境和社会环境的描写。自然环境描写包括对人物活动的地点、季节、气候、时间以及景物等的描写。社会环境描写主要是交代社会背景、时代习俗和人与人之间的关系等。</a:t>
            </a:r>
            <a:endParaRPr lang="zh-CN" altLang="en-US" sz="3600" b="1" dirty="0">
              <a:latin typeface="楷体" panose="02010609060101010101" pitchFamily="49" charset="-122"/>
              <a:ea typeface="楷体" panose="02010609060101010101" pitchFamily="49" charset="-122"/>
              <a:cs typeface="Times New Roman" panose="02020603050405020304" pitchFamily="18" charset="0"/>
            </a:endParaRPr>
          </a:p>
          <a:p>
            <a:pPr defTabSz="1066800" eaLnBrk="1" hangingPunct="1">
              <a:spcAft>
                <a:spcPts val="0"/>
              </a:spcAft>
              <a:buFontTx/>
              <a:buNone/>
              <a:defRPr/>
            </a:pPr>
            <a:r>
              <a:rPr lang="zh-CN" altLang="en-US" sz="3600" b="1" dirty="0">
                <a:solidFill>
                  <a:srgbClr val="C00000"/>
                </a:solidFill>
                <a:latin typeface="楷体" panose="02010609060101010101" pitchFamily="49" charset="-122"/>
                <a:ea typeface="楷体" panose="02010609060101010101" pitchFamily="49" charset="-122"/>
                <a:cs typeface="Times New Roman" panose="02020603050405020304" pitchFamily="18" charset="0"/>
              </a:rPr>
              <a:t>作用：</a:t>
            </a:r>
            <a:endParaRPr lang="en-US" altLang="zh-CN" sz="3600" b="1" dirty="0">
              <a:solidFill>
                <a:srgbClr val="C00000"/>
              </a:solidFill>
              <a:latin typeface="楷体" panose="02010609060101010101" pitchFamily="49" charset="-122"/>
              <a:ea typeface="楷体" panose="02010609060101010101" pitchFamily="49" charset="-122"/>
              <a:cs typeface="Times New Roman" panose="02020603050405020304" pitchFamily="18" charset="0"/>
            </a:endParaRPr>
          </a:p>
          <a:p>
            <a:pPr defTabSz="1066800" eaLnBrk="1" hangingPunct="1">
              <a:spcAft>
                <a:spcPts val="0"/>
              </a:spcAft>
              <a:buFontTx/>
              <a:buNone/>
              <a:defRPr/>
            </a:pPr>
            <a:r>
              <a:rPr lang="en-US" altLang="zh-CN" sz="3600" b="1" dirty="0">
                <a:latin typeface="楷体" panose="02010609060101010101" pitchFamily="49" charset="-122"/>
                <a:ea typeface="楷体" panose="02010609060101010101" pitchFamily="49" charset="-122"/>
                <a:cs typeface="Times New Roman" panose="02020603050405020304" pitchFamily="18" charset="0"/>
              </a:rPr>
              <a:t>1. </a:t>
            </a:r>
            <a:r>
              <a:rPr lang="zh-CN" altLang="en-US" sz="3600" b="1" dirty="0">
                <a:latin typeface="楷体" panose="02010609060101010101" pitchFamily="49" charset="-122"/>
                <a:ea typeface="楷体" panose="02010609060101010101" pitchFamily="49" charset="-122"/>
                <a:cs typeface="Times New Roman" panose="02020603050405020304" pitchFamily="18" charset="0"/>
              </a:rPr>
              <a:t>渲染气氛，衬托人物心情。</a:t>
            </a:r>
            <a:endParaRPr lang="zh-CN" altLang="en-US" sz="3600" b="1" dirty="0">
              <a:latin typeface="楷体" panose="02010609060101010101" pitchFamily="49" charset="-122"/>
              <a:ea typeface="楷体" panose="02010609060101010101" pitchFamily="49" charset="-122"/>
              <a:cs typeface="Times New Roman" panose="02020603050405020304" pitchFamily="18" charset="0"/>
            </a:endParaRPr>
          </a:p>
          <a:p>
            <a:pPr defTabSz="1066800" eaLnBrk="1" hangingPunct="1">
              <a:spcAft>
                <a:spcPts val="0"/>
              </a:spcAft>
              <a:buFontTx/>
              <a:buNone/>
              <a:defRPr/>
            </a:pPr>
            <a:r>
              <a:rPr lang="en-US" altLang="zh-CN" sz="3600" b="1" dirty="0">
                <a:latin typeface="楷体" panose="02010609060101010101" pitchFamily="49" charset="-122"/>
                <a:ea typeface="楷体" panose="02010609060101010101" pitchFamily="49" charset="-122"/>
                <a:cs typeface="Times New Roman" panose="02020603050405020304" pitchFamily="18" charset="0"/>
              </a:rPr>
              <a:t>2. </a:t>
            </a:r>
            <a:r>
              <a:rPr lang="zh-CN" altLang="en-US" sz="3600" b="1" dirty="0">
                <a:latin typeface="楷体" panose="02010609060101010101" pitchFamily="49" charset="-122"/>
                <a:ea typeface="楷体" panose="02010609060101010101" pitchFamily="49" charset="-122"/>
                <a:cs typeface="Times New Roman" panose="02020603050405020304" pitchFamily="18" charset="0"/>
              </a:rPr>
              <a:t>烘托人物形象，突出主题。</a:t>
            </a:r>
            <a:endParaRPr lang="zh-CN" altLang="en-US" sz="3600" b="1" dirty="0">
              <a:latin typeface="楷体" panose="02010609060101010101" pitchFamily="49" charset="-122"/>
              <a:ea typeface="楷体" panose="02010609060101010101" pitchFamily="49" charset="-122"/>
              <a:cs typeface="Times New Roman" panose="02020603050405020304" pitchFamily="18" charset="0"/>
            </a:endParaRPr>
          </a:p>
          <a:p>
            <a:pPr defTabSz="1066800" eaLnBrk="1" hangingPunct="1">
              <a:spcAft>
                <a:spcPts val="0"/>
              </a:spcAft>
              <a:buFontTx/>
              <a:buNone/>
              <a:defRPr/>
            </a:pPr>
            <a:r>
              <a:rPr lang="en-US" altLang="zh-CN" sz="3600" b="1" dirty="0">
                <a:latin typeface="楷体" panose="02010609060101010101" pitchFamily="49" charset="-122"/>
                <a:ea typeface="楷体" panose="02010609060101010101" pitchFamily="49" charset="-122"/>
                <a:cs typeface="Times New Roman" panose="02020603050405020304" pitchFamily="18" charset="0"/>
              </a:rPr>
              <a:t>3. </a:t>
            </a:r>
            <a:r>
              <a:rPr lang="zh-CN" altLang="en-US" sz="3600" b="1" dirty="0">
                <a:latin typeface="楷体" panose="02010609060101010101" pitchFamily="49" charset="-122"/>
                <a:ea typeface="楷体" panose="02010609060101010101" pitchFamily="49" charset="-122"/>
                <a:cs typeface="Times New Roman" panose="02020603050405020304" pitchFamily="18" charset="0"/>
              </a:rPr>
              <a:t>推动故事情节发展。</a:t>
            </a:r>
            <a:endParaRPr lang="zh-CN" altLang="en-US" sz="3600" b="1" dirty="0">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9775" y="246106"/>
            <a:ext cx="11578107" cy="40309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457200" algn="l" defTabSz="914400" rtl="0" eaLnBrk="1" fontAlgn="auto" latinLnBrk="0" hangingPunct="1">
              <a:spcBef>
                <a:spcPts val="0"/>
              </a:spcBef>
              <a:spcAft>
                <a:spcPts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空间非常低矮，低矮得使人感到压抑。不足二百平米的厂房，四壁潮湿颓败。七八十台破缝纫机一行行排列着，七八十个都不算年轻的女人忙碌在自己的缝纫机旁。因为光线阴暗，每个女人的头上方都吊着一只灯泡。正是酷暑炎夏，窗不能开，七八十个女人的身体和七八十只灯泡所散发的热量</a:t>
            </a:r>
            <a:r>
              <a:rPr kumimoji="0" lang="en-US" altLang="zh-CN" sz="32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t>
            </a:r>
            <a:r>
              <a:rPr kumimoji="0" lang="zh-CN" altLang="en-US" sz="32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使我感到犹如身在蒸笼。</a:t>
            </a:r>
            <a:endParaRPr kumimoji="0" lang="en-US" altLang="zh-CN" sz="32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a:p>
            <a:pPr marL="0" marR="0" lvl="0" indent="457200" algn="l" defTabSz="914400" rtl="0" eaLnBrk="1" fontAlgn="auto" latinLnBrk="0" hangingPunct="1">
              <a:spcBef>
                <a:spcPts val="0"/>
              </a:spcBef>
              <a:spcAft>
                <a:spcPts val="0"/>
              </a:spcAft>
              <a:buClrTx/>
              <a:buSzTx/>
              <a:buFontTx/>
              <a:buNone/>
              <a:defRPr/>
            </a:pPr>
            <a:r>
              <a:rPr lang="en-US" altLang="zh-CN" sz="3200" b="1" dirty="0">
                <a:solidFill>
                  <a:srgbClr val="000000"/>
                </a:solidFill>
                <a:latin typeface="楷体" panose="02010609060101010101" pitchFamily="49" charset="-122"/>
                <a:ea typeface="楷体" panose="02010609060101010101" pitchFamily="49" charset="-122"/>
              </a:rPr>
              <a:t>  ……</a:t>
            </a:r>
            <a:endParaRPr lang="en-US" altLang="zh-CN" sz="3200" b="1" dirty="0">
              <a:solidFill>
                <a:srgbClr val="000000"/>
              </a:solidFill>
              <a:latin typeface="楷体" panose="02010609060101010101" pitchFamily="49" charset="-122"/>
              <a:ea typeface="楷体" panose="02010609060101010101" pitchFamily="49" charset="-122"/>
            </a:endParaRPr>
          </a:p>
          <a:p>
            <a:pPr indent="457200">
              <a:defRPr/>
            </a:pPr>
            <a:r>
              <a:rPr lang="en-US" altLang="zh-CN" sz="3200" b="1" dirty="0">
                <a:solidFill>
                  <a:srgbClr val="000000"/>
                </a:solidFill>
                <a:latin typeface="楷体" panose="02010609060101010101" pitchFamily="49" charset="-122"/>
                <a:ea typeface="楷体" panose="02010609060101010101" pitchFamily="49" charset="-122"/>
              </a:rPr>
              <a:t>  </a:t>
            </a:r>
            <a:r>
              <a:rPr lang="zh-CN" altLang="en-US" sz="3200" b="1" dirty="0">
                <a:solidFill>
                  <a:srgbClr val="000000"/>
                </a:solidFill>
                <a:latin typeface="楷体" panose="02010609060101010101" pitchFamily="49" charset="-122"/>
                <a:ea typeface="楷体" panose="02010609060101010101" pitchFamily="49" charset="-122"/>
              </a:rPr>
              <a:t>七八十台破缝纫机发出的噪声震耳欲聋。</a:t>
            </a:r>
            <a:endParaRPr lang="zh-CN" altLang="en-US" sz="3200" b="1" dirty="0">
              <a:solidFill>
                <a:srgbClr val="000000"/>
              </a:solidFill>
              <a:latin typeface="楷体" panose="02010609060101010101" pitchFamily="49" charset="-122"/>
              <a:ea typeface="楷体" panose="02010609060101010101" pitchFamily="49" charset="-122"/>
            </a:endParaRPr>
          </a:p>
        </p:txBody>
      </p:sp>
      <p:sp>
        <p:nvSpPr>
          <p:cNvPr id="4" name="文本框 3"/>
          <p:cNvSpPr txBox="1"/>
          <p:nvPr/>
        </p:nvSpPr>
        <p:spPr>
          <a:xfrm>
            <a:off x="289560" y="4582160"/>
            <a:ext cx="10104755" cy="1568450"/>
          </a:xfrm>
          <a:prstGeom prst="rect">
            <a:avLst/>
          </a:prstGeom>
          <a:noFill/>
        </p:spPr>
        <p:txBody>
          <a:bodyPr wrap="square">
            <a:spAutoFit/>
          </a:bodyPr>
          <a:lstStyle/>
          <a:p>
            <a:r>
              <a:rPr lang="zh-CN" altLang="en-US" sz="3200" b="1" dirty="0">
                <a:solidFill>
                  <a:srgbClr val="C00000"/>
                </a:solidFill>
                <a:latin typeface="楷体" panose="02010609060101010101" pitchFamily="49" charset="-122"/>
                <a:ea typeface="楷体" panose="02010609060101010101" pitchFamily="49" charset="-122"/>
              </a:rPr>
              <a:t>  </a:t>
            </a:r>
            <a:r>
              <a:rPr lang="en-US" altLang="zh-CN" sz="3200" b="1" dirty="0">
                <a:solidFill>
                  <a:srgbClr val="C00000"/>
                </a:solidFill>
                <a:latin typeface="楷体" panose="02010609060101010101" pitchFamily="49" charset="-122"/>
                <a:ea typeface="楷体" panose="02010609060101010101" pitchFamily="49" charset="-122"/>
              </a:rPr>
              <a:t>  </a:t>
            </a:r>
            <a:r>
              <a:rPr lang="zh-CN" altLang="en-US" sz="3200" b="1" dirty="0">
                <a:solidFill>
                  <a:srgbClr val="C00000"/>
                </a:solidFill>
                <a:latin typeface="楷体" panose="02010609060101010101" pitchFamily="49" charset="-122"/>
                <a:ea typeface="楷体" panose="02010609060101010101" pitchFamily="49" charset="-122"/>
              </a:rPr>
              <a:t>这段文字是对母亲工作环境的描写。</a:t>
            </a:r>
            <a:endParaRPr lang="en-US" altLang="zh-CN" sz="3200" b="1" dirty="0">
              <a:solidFill>
                <a:srgbClr val="C00000"/>
              </a:solidFill>
              <a:latin typeface="楷体" panose="02010609060101010101" pitchFamily="49" charset="-122"/>
              <a:ea typeface="楷体" panose="02010609060101010101" pitchFamily="49" charset="-122"/>
            </a:endParaRPr>
          </a:p>
          <a:p>
            <a:r>
              <a:rPr lang="zh-CN" altLang="en-US" sz="3200" b="1" dirty="0">
                <a:solidFill>
                  <a:srgbClr val="C00000"/>
                </a:solidFill>
                <a:latin typeface="楷体" panose="02010609060101010101" pitchFamily="49" charset="-122"/>
                <a:ea typeface="楷体" panose="02010609060101010101" pitchFamily="49" charset="-122"/>
              </a:rPr>
              <a:t>  </a:t>
            </a:r>
            <a:r>
              <a:rPr lang="en-US" altLang="zh-CN" sz="3200" b="1" dirty="0">
                <a:solidFill>
                  <a:srgbClr val="C00000"/>
                </a:solidFill>
                <a:latin typeface="楷体" panose="02010609060101010101" pitchFamily="49" charset="-122"/>
                <a:ea typeface="楷体" panose="02010609060101010101" pitchFamily="49" charset="-122"/>
              </a:rPr>
              <a:t>  </a:t>
            </a:r>
            <a:r>
              <a:rPr lang="zh-CN" altLang="en-US" sz="3200" b="1" dirty="0">
                <a:solidFill>
                  <a:srgbClr val="C00000"/>
                </a:solidFill>
                <a:latin typeface="楷体" panose="02010609060101010101" pitchFamily="49" charset="-122"/>
                <a:ea typeface="楷体" panose="02010609060101010101" pitchFamily="49" charset="-122"/>
              </a:rPr>
              <a:t>母亲的工作环境非常恶劣、工作条件极差，说明母亲挣钱十分艰难。</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863496" y="588727"/>
            <a:ext cx="7094538" cy="4677242"/>
          </a:xfrm>
          <a:prstGeom prst="rect">
            <a:avLst/>
          </a:prstGeom>
          <a:noFill/>
          <a:ln w="28575">
            <a:solidFill>
              <a:srgbClr val="000000"/>
            </a:solidFill>
            <a:prstDash val="lgDash"/>
            <a:miter lim="800000"/>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a:lstStyle>
          <a:p>
            <a:pPr eaLnBrk="1" hangingPunct="1">
              <a:lnSpc>
                <a:spcPct val="120000"/>
              </a:lnSpc>
            </a:pPr>
            <a:r>
              <a:rPr lang="zh-CN" altLang="en-US" sz="2800" b="1" dirty="0">
                <a:latin typeface="楷体" panose="02010609060101010101" pitchFamily="49" charset="-122"/>
                <a:ea typeface="楷体" panose="02010609060101010101" pitchFamily="49" charset="-122"/>
              </a:rPr>
              <a:t>    梁晓声：原名</a:t>
            </a:r>
            <a:r>
              <a:rPr lang="zh-CN" altLang="en-US" sz="2800" b="1" dirty="0">
                <a:solidFill>
                  <a:srgbClr val="FF0000"/>
                </a:solidFill>
                <a:latin typeface="楷体" panose="02010609060101010101" pitchFamily="49" charset="-122"/>
                <a:ea typeface="楷体" panose="02010609060101010101" pitchFamily="49" charset="-122"/>
              </a:rPr>
              <a:t>梁绍生</a:t>
            </a:r>
            <a:r>
              <a:rPr lang="zh-CN" altLang="en-US" sz="2800" b="1" dirty="0">
                <a:latin typeface="楷体" panose="02010609060101010101" pitchFamily="49" charset="-122"/>
                <a:ea typeface="楷体" panose="02010609060101010101" pitchFamily="49" charset="-122"/>
              </a:rPr>
              <a:t>，当代著名</a:t>
            </a:r>
            <a:r>
              <a:rPr lang="zh-CN" altLang="en-US" sz="2800" b="1" dirty="0">
                <a:solidFill>
                  <a:srgbClr val="FF0000"/>
                </a:solidFill>
                <a:latin typeface="楷体" panose="02010609060101010101" pitchFamily="49" charset="-122"/>
                <a:ea typeface="楷体" panose="02010609060101010101" pitchFamily="49" charset="-122"/>
              </a:rPr>
              <a:t>作家</a:t>
            </a: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1949</a:t>
            </a:r>
            <a:r>
              <a:rPr lang="zh-CN" altLang="en-US" sz="2800" b="1" dirty="0">
                <a:latin typeface="楷体" panose="02010609060101010101" pitchFamily="49" charset="-122"/>
                <a:ea typeface="楷体" panose="02010609060101010101" pitchFamily="49" charset="-122"/>
              </a:rPr>
              <a:t>年出生于</a:t>
            </a:r>
            <a:r>
              <a:rPr lang="zh-CN" altLang="en-US" sz="2800" b="1" dirty="0">
                <a:solidFill>
                  <a:srgbClr val="FF0000"/>
                </a:solidFill>
                <a:latin typeface="楷体" panose="02010609060101010101" pitchFamily="49" charset="-122"/>
                <a:ea typeface="楷体" panose="02010609060101010101" pitchFamily="49" charset="-122"/>
              </a:rPr>
              <a:t>哈尔滨</a:t>
            </a:r>
            <a:r>
              <a:rPr lang="zh-CN" altLang="en-US" sz="2800" b="1" dirty="0">
                <a:latin typeface="楷体" panose="02010609060101010101" pitchFamily="49" charset="-122"/>
                <a:ea typeface="楷体" panose="02010609060101010101" pitchFamily="49" charset="-122"/>
              </a:rPr>
              <a:t>，祖籍</a:t>
            </a:r>
            <a:r>
              <a:rPr lang="zh-CN" altLang="en-US" sz="2800" b="1" dirty="0">
                <a:solidFill>
                  <a:srgbClr val="FF0000"/>
                </a:solidFill>
                <a:latin typeface="楷体" panose="02010609060101010101" pitchFamily="49" charset="-122"/>
                <a:ea typeface="楷体" panose="02010609060101010101" pitchFamily="49" charset="-122"/>
              </a:rPr>
              <a:t>山东荣成</a:t>
            </a:r>
            <a:r>
              <a:rPr lang="zh-CN" altLang="en-US" sz="2800" b="1" dirty="0">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中国作家协会会员</a:t>
            </a:r>
            <a:r>
              <a:rPr lang="zh-CN" altLang="en-US" sz="2800" b="1" dirty="0">
                <a:latin typeface="楷体" panose="02010609060101010101" pitchFamily="49" charset="-122"/>
                <a:ea typeface="楷体" panose="02010609060101010101" pitchFamily="49" charset="-122"/>
              </a:rPr>
              <a:t>。曾创作出版过大量有影响的小说、散文、随笔及影视作品。中国现当代以知青文学成名的代表作家之一。现居北京，任教于北京语言大学人文学院汉语言文学专业。著有短篇小说</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天若有情</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白桦树皮灯罩</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，中篇小说</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人间烟火</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，长篇小说</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一个红卫兵的自白</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solidFill>
                  <a:srgbClr val="FF0000"/>
                </a:solidFill>
                <a:latin typeface="楷体" panose="02010609060101010101" pitchFamily="49" charset="-122"/>
                <a:ea typeface="楷体" panose="02010609060101010101" pitchFamily="49" charset="-122"/>
              </a:rPr>
              <a:t>雪城</a:t>
            </a:r>
            <a:r>
              <a:rPr lang="en-US" altLang="zh-CN" sz="2800" b="1" dirty="0">
                <a:solidFill>
                  <a:srgbClr val="FF0000"/>
                </a:solidFill>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等。</a:t>
            </a:r>
            <a:endParaRPr lang="zh-CN" altLang="en-US" sz="2800" b="1" dirty="0">
              <a:latin typeface="楷体" panose="02010609060101010101" pitchFamily="49" charset="-122"/>
              <a:ea typeface="楷体" panose="02010609060101010101" pitchFamily="49" charset="-122"/>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8105" y="408422"/>
            <a:ext cx="4584880" cy="52260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41290" y="360608"/>
            <a:ext cx="11236817" cy="3014980"/>
          </a:xfrm>
          <a:prstGeom prst="rect">
            <a:avLst/>
          </a:prstGeom>
          <a:noFill/>
        </p:spPr>
        <p:txBody>
          <a:bodyPr wrap="square" rtlCol="0">
            <a:spAutoFit/>
          </a:bodyPr>
          <a:lstStyle/>
          <a:p>
            <a:r>
              <a:rPr lang="zh-CN" altLang="en-US" sz="5400" b="1" dirty="0">
                <a:solidFill>
                  <a:schemeClr val="accent1">
                    <a:lumMod val="75000"/>
                  </a:schemeClr>
                </a:solidFill>
                <a:latin typeface="楷体" panose="02010609060101010101" pitchFamily="49" charset="-122"/>
                <a:ea typeface="楷体" panose="02010609060101010101" pitchFamily="49" charset="-122"/>
              </a:rPr>
              <a:t>自由朗读课文，要求：</a:t>
            </a:r>
            <a:endParaRPr lang="en-US" altLang="zh-CN" sz="4800" b="1" dirty="0">
              <a:solidFill>
                <a:schemeClr val="accent1">
                  <a:lumMod val="75000"/>
                </a:schemeClr>
              </a:solidFill>
              <a:latin typeface="楷体" panose="02010609060101010101" pitchFamily="49" charset="-122"/>
              <a:ea typeface="楷体" panose="02010609060101010101" pitchFamily="49" charset="-122"/>
            </a:endParaRPr>
          </a:p>
          <a:p>
            <a:endParaRPr lang="en-US" altLang="zh-CN" sz="4000" b="1" dirty="0">
              <a:latin typeface="楷体" panose="02010609060101010101" pitchFamily="49" charset="-122"/>
              <a:ea typeface="楷体" panose="02010609060101010101" pitchFamily="49" charset="-122"/>
            </a:endParaRPr>
          </a:p>
          <a:p>
            <a:r>
              <a:rPr lang="en-US" altLang="zh-CN" sz="3200" b="1" dirty="0">
                <a:latin typeface="楷体" panose="02010609060101010101" pitchFamily="49" charset="-122"/>
                <a:ea typeface="楷体" panose="02010609060101010101" pitchFamily="49" charset="-122"/>
              </a:rPr>
              <a:t>      </a:t>
            </a:r>
            <a:r>
              <a:rPr lang="en-US" altLang="zh-CN" sz="4800" b="1" dirty="0">
                <a:latin typeface="楷体" panose="02010609060101010101" pitchFamily="49" charset="-122"/>
                <a:ea typeface="楷体" panose="02010609060101010101" pitchFamily="49" charset="-122"/>
              </a:rPr>
              <a:t>1.</a:t>
            </a:r>
            <a:r>
              <a:rPr lang="zh-CN" altLang="en-US" sz="4800" b="1" dirty="0">
                <a:latin typeface="楷体" panose="02010609060101010101" pitchFamily="49" charset="-122"/>
                <a:ea typeface="楷体" panose="02010609060101010101" pitchFamily="49" charset="-122"/>
              </a:rPr>
              <a:t>检查预习。</a:t>
            </a:r>
            <a:endParaRPr lang="zh-CN" altLang="en-US" sz="4800" b="1" dirty="0">
              <a:latin typeface="楷体" panose="02010609060101010101" pitchFamily="49" charset="-122"/>
              <a:ea typeface="楷体" panose="02010609060101010101" pitchFamily="49" charset="-122"/>
            </a:endParaRPr>
          </a:p>
          <a:p>
            <a:r>
              <a:rPr lang="en-US" altLang="zh-CN" sz="4800" b="1" dirty="0">
                <a:latin typeface="楷体" panose="02010609060101010101" pitchFamily="49" charset="-122"/>
                <a:ea typeface="楷体" panose="02010609060101010101" pitchFamily="49" charset="-122"/>
              </a:rPr>
              <a:t>    2.</a:t>
            </a:r>
            <a:r>
              <a:rPr lang="zh-CN" altLang="en-US" sz="4800" b="1" dirty="0">
                <a:latin typeface="楷体" panose="02010609060101010101" pitchFamily="49" charset="-122"/>
                <a:ea typeface="楷体" panose="02010609060101010101" pitchFamily="49" charset="-122"/>
              </a:rPr>
              <a:t>想一想：这篇课文写了一件什么事？</a:t>
            </a:r>
            <a:endParaRPr lang="zh-CN" altLang="en-US" sz="4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662305" y="342900"/>
            <a:ext cx="10076180" cy="600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9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9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9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9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90204" pitchFamily="34" charset="0"/>
                <a:ea typeface="宋体" pitchFamily="2" charset="-122"/>
                <a:cs typeface="+mn-cs"/>
              </a:defRPr>
            </a:lvl9pPr>
          </a:lstStyle>
          <a:p>
            <a:pPr>
              <a:lnSpc>
                <a:spcPct val="160000"/>
              </a:lnSpc>
            </a:pPr>
            <a:r>
              <a:rPr lang="zh-CN" altLang="en-US" sz="4800" b="1" dirty="0">
                <a:latin typeface="楷体" panose="02010609060101010101" pitchFamily="49" charset="-122"/>
                <a:ea typeface="楷体" panose="02010609060101010101" pitchFamily="49" charset="-122"/>
              </a:rPr>
              <a:t>落</a:t>
            </a:r>
            <a:r>
              <a:rPr lang="zh-CN" altLang="en-US" sz="4800" b="1" dirty="0">
                <a:solidFill>
                  <a:srgbClr val="FF00FF"/>
                </a:solidFill>
                <a:latin typeface="楷体" panose="02010609060101010101" pitchFamily="49" charset="-122"/>
                <a:ea typeface="楷体" panose="02010609060101010101" pitchFamily="49" charset="-122"/>
              </a:rPr>
              <a:t>魄</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辞</a:t>
            </a:r>
            <a:r>
              <a:rPr lang="zh-CN" altLang="en-US" sz="4800" b="1" dirty="0">
                <a:latin typeface="楷体" panose="02010609060101010101" pitchFamily="49" charset="-122"/>
                <a:ea typeface="楷体" panose="02010609060101010101" pitchFamily="49" charset="-122"/>
              </a:rPr>
              <a:t>退</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latin typeface="楷体" panose="02010609060101010101" pitchFamily="49" charset="-122"/>
                <a:ea typeface="楷体" panose="02010609060101010101" pitchFamily="49" charset="-122"/>
              </a:rPr>
              <a:t>压</a:t>
            </a:r>
            <a:r>
              <a:rPr lang="zh-CN" altLang="en-US" sz="4800" b="1" dirty="0">
                <a:solidFill>
                  <a:srgbClr val="FF00FF"/>
                </a:solidFill>
                <a:latin typeface="楷体" panose="02010609060101010101" pitchFamily="49" charset="-122"/>
                <a:ea typeface="楷体" panose="02010609060101010101" pitchFamily="49" charset="-122"/>
              </a:rPr>
              <a:t>抑</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颓</a:t>
            </a:r>
            <a:r>
              <a:rPr lang="zh-CN" altLang="en-US" sz="4800" b="1" dirty="0">
                <a:latin typeface="楷体" panose="02010609060101010101" pitchFamily="49" charset="-122"/>
                <a:ea typeface="楷体" panose="02010609060101010101" pitchFamily="49" charset="-122"/>
              </a:rPr>
              <a:t>败</a:t>
            </a:r>
            <a:r>
              <a:rPr lang="en-US" altLang="zh-CN" sz="4800" b="1" dirty="0">
                <a:solidFill>
                  <a:schemeClr val="bg1"/>
                </a:solidFill>
                <a:latin typeface="楷体" panose="02010609060101010101" pitchFamily="49" charset="-122"/>
                <a:ea typeface="楷体" panose="02010609060101010101" pitchFamily="49" charset="-122"/>
              </a:rPr>
              <a:t>  </a:t>
            </a:r>
            <a:r>
              <a:rPr lang="zh-CN" altLang="en-US" sz="4800" b="1" dirty="0">
                <a:latin typeface="楷体" panose="02010609060101010101" pitchFamily="49" charset="-122"/>
                <a:ea typeface="楷体" panose="02010609060101010101" pitchFamily="49" charset="-122"/>
              </a:rPr>
              <a:t>缝</a:t>
            </a:r>
            <a:r>
              <a:rPr lang="zh-CN" altLang="en-US" sz="4800" b="1" dirty="0">
                <a:solidFill>
                  <a:srgbClr val="FF00FF"/>
                </a:solidFill>
                <a:latin typeface="楷体" panose="02010609060101010101" pitchFamily="49" charset="-122"/>
                <a:ea typeface="楷体" panose="02010609060101010101" pitchFamily="49" charset="-122"/>
              </a:rPr>
              <a:t>纫</a:t>
            </a:r>
            <a:r>
              <a:rPr lang="zh-CN" altLang="en-US" sz="4800" b="1" dirty="0">
                <a:latin typeface="楷体" panose="02010609060101010101" pitchFamily="49" charset="-122"/>
                <a:ea typeface="楷体" panose="02010609060101010101" pitchFamily="49" charset="-122"/>
              </a:rPr>
              <a:t>机</a:t>
            </a:r>
            <a:endParaRPr lang="en-US" altLang="zh-CN" sz="4800" b="1" dirty="0">
              <a:latin typeface="楷体" panose="02010609060101010101" pitchFamily="49" charset="-122"/>
              <a:ea typeface="楷体" panose="02010609060101010101" pitchFamily="49" charset="-122"/>
            </a:endParaRPr>
          </a:p>
          <a:p>
            <a:pPr>
              <a:lnSpc>
                <a:spcPct val="160000"/>
              </a:lnSpc>
            </a:pPr>
            <a:r>
              <a:rPr lang="zh-CN" altLang="en-US" sz="4800" b="1" dirty="0">
                <a:latin typeface="楷体" panose="02010609060101010101" pitchFamily="49" charset="-122"/>
                <a:ea typeface="楷体" panose="02010609060101010101" pitchFamily="49" charset="-122"/>
              </a:rPr>
              <a:t>忙</a:t>
            </a:r>
            <a:r>
              <a:rPr lang="zh-CN" altLang="en-US" sz="4800" b="1" dirty="0">
                <a:solidFill>
                  <a:srgbClr val="FF00FF"/>
                </a:solidFill>
                <a:latin typeface="楷体" panose="02010609060101010101" pitchFamily="49" charset="-122"/>
                <a:ea typeface="楷体" panose="02010609060101010101" pitchFamily="49" charset="-122"/>
              </a:rPr>
              <a:t>碌</a:t>
            </a:r>
            <a:r>
              <a:rPr lang="en-US" altLang="zh-CN" sz="4800" b="1" dirty="0">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吊</a:t>
            </a:r>
            <a:r>
              <a:rPr lang="zh-CN" altLang="en-US" sz="4800" b="1" dirty="0">
                <a:latin typeface="楷体" panose="02010609060101010101" pitchFamily="49" charset="-122"/>
                <a:ea typeface="楷体" panose="02010609060101010101" pitchFamily="49" charset="-122"/>
              </a:rPr>
              <a:t>挂</a:t>
            </a:r>
            <a:r>
              <a:rPr lang="en-US" altLang="zh-CN" sz="4800" b="1" dirty="0">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噪</a:t>
            </a:r>
            <a:r>
              <a:rPr lang="zh-CN" altLang="en-US" sz="4800" b="1" dirty="0">
                <a:latin typeface="楷体" panose="02010609060101010101" pitchFamily="49" charset="-122"/>
                <a:ea typeface="楷体" panose="02010609060101010101" pitchFamily="49" charset="-122"/>
              </a:rPr>
              <a:t>声</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脊</a:t>
            </a:r>
            <a:r>
              <a:rPr lang="zh-CN" altLang="en-US" sz="4800" b="1" dirty="0">
                <a:latin typeface="楷体" panose="02010609060101010101" pitchFamily="49" charset="-122"/>
                <a:ea typeface="楷体" panose="02010609060101010101" pitchFamily="49" charset="-122"/>
              </a:rPr>
              <a:t>背</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褐</a:t>
            </a:r>
            <a:r>
              <a:rPr lang="zh-CN" altLang="en-US" sz="4800" b="1" dirty="0">
                <a:latin typeface="楷体" panose="02010609060101010101" pitchFamily="49" charset="-122"/>
                <a:ea typeface="楷体" panose="02010609060101010101" pitchFamily="49" charset="-122"/>
              </a:rPr>
              <a:t>色</a:t>
            </a:r>
            <a:endParaRPr lang="en-US" altLang="zh-CN" sz="4800" b="1" dirty="0">
              <a:latin typeface="楷体" panose="02010609060101010101" pitchFamily="49" charset="-122"/>
              <a:ea typeface="楷体" panose="02010609060101010101" pitchFamily="49" charset="-122"/>
            </a:endParaRPr>
          </a:p>
          <a:p>
            <a:pPr>
              <a:lnSpc>
                <a:spcPct val="160000"/>
              </a:lnSpc>
            </a:pPr>
            <a:r>
              <a:rPr lang="zh-CN" altLang="en-US" sz="4800" b="1" dirty="0">
                <a:latin typeface="楷体" panose="02010609060101010101" pitchFamily="49" charset="-122"/>
                <a:ea typeface="楷体" panose="02010609060101010101" pitchFamily="49" charset="-122"/>
              </a:rPr>
              <a:t>疲</a:t>
            </a:r>
            <a:r>
              <a:rPr lang="zh-CN" altLang="en-US" sz="4800" b="1" dirty="0">
                <a:solidFill>
                  <a:srgbClr val="FF00FF"/>
                </a:solidFill>
                <a:latin typeface="楷体" panose="02010609060101010101" pitchFamily="49" charset="-122"/>
                <a:ea typeface="楷体" panose="02010609060101010101" pitchFamily="49" charset="-122"/>
              </a:rPr>
              <a:t>惫</a:t>
            </a:r>
            <a:r>
              <a:rPr lang="en-US" altLang="zh-CN"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耽</a:t>
            </a:r>
            <a:r>
              <a:rPr lang="zh-CN" altLang="en-US" sz="4800" b="1" dirty="0">
                <a:latin typeface="楷体" panose="02010609060101010101" pitchFamily="49" charset="-122"/>
                <a:ea typeface="楷体" panose="02010609060101010101" pitchFamily="49" charset="-122"/>
              </a:rPr>
              <a:t>误</a:t>
            </a:r>
            <a:r>
              <a:rPr lang="en-US" altLang="zh-CN" sz="4800" b="1" dirty="0">
                <a:solidFill>
                  <a:schemeClr val="bg1"/>
                </a:solidFill>
                <a:latin typeface="楷体" panose="02010609060101010101" pitchFamily="49" charset="-122"/>
                <a:ea typeface="楷体" panose="02010609060101010101" pitchFamily="49" charset="-122"/>
              </a:rPr>
              <a:t>  </a:t>
            </a:r>
            <a:r>
              <a:rPr lang="zh-CN" altLang="en-US" sz="4800" b="1" dirty="0">
                <a:latin typeface="楷体" panose="02010609060101010101" pitchFamily="49" charset="-122"/>
                <a:ea typeface="楷体" panose="02010609060101010101" pitchFamily="49" charset="-122"/>
              </a:rPr>
              <a:t>衣</a:t>
            </a:r>
            <a:r>
              <a:rPr lang="zh-CN" altLang="en-US" sz="4800" b="1" dirty="0">
                <a:solidFill>
                  <a:srgbClr val="FF00FF"/>
                </a:solidFill>
                <a:latin typeface="楷体" panose="02010609060101010101" pitchFamily="49" charset="-122"/>
                <a:ea typeface="楷体" panose="02010609060101010101" pitchFamily="49" charset="-122"/>
              </a:rPr>
              <a:t>兜</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皲</a:t>
            </a:r>
            <a:r>
              <a:rPr lang="zh-CN" altLang="en-US" sz="4800" b="1" dirty="0">
                <a:latin typeface="楷体" panose="02010609060101010101" pitchFamily="49" charset="-122"/>
                <a:ea typeface="楷体" panose="02010609060101010101" pitchFamily="49" charset="-122"/>
              </a:rPr>
              <a:t>裂</a:t>
            </a:r>
            <a:r>
              <a:rPr lang="en-US" altLang="zh-CN"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酷暑</a:t>
            </a:r>
            <a:endParaRPr lang="en-US" altLang="zh-CN" sz="4800" b="1" dirty="0">
              <a:solidFill>
                <a:srgbClr val="FF00FF"/>
              </a:solidFill>
              <a:latin typeface="楷体" panose="02010609060101010101" pitchFamily="49" charset="-122"/>
              <a:ea typeface="楷体" panose="02010609060101010101" pitchFamily="49" charset="-122"/>
            </a:endParaRPr>
          </a:p>
          <a:p>
            <a:pPr>
              <a:lnSpc>
                <a:spcPct val="160000"/>
              </a:lnSpc>
            </a:pPr>
            <a:r>
              <a:rPr lang="zh-CN" altLang="en-US" sz="4800" b="1" dirty="0">
                <a:latin typeface="楷体" panose="02010609060101010101" pitchFamily="49" charset="-122"/>
                <a:ea typeface="楷体" panose="02010609060101010101" pitchFamily="49" charset="-122"/>
              </a:rPr>
              <a:t>机</a:t>
            </a:r>
            <a:r>
              <a:rPr lang="zh-CN" altLang="en-US" sz="4800" b="1" dirty="0">
                <a:solidFill>
                  <a:srgbClr val="FF00FF"/>
                </a:solidFill>
                <a:latin typeface="楷体" panose="02010609060101010101" pitchFamily="49" charset="-122"/>
                <a:ea typeface="楷体" panose="02010609060101010101" pitchFamily="49" charset="-122"/>
              </a:rPr>
              <a:t>械</a:t>
            </a:r>
            <a:r>
              <a:rPr lang="en-US" altLang="zh-CN" sz="4800" b="1" dirty="0">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忍</a:t>
            </a:r>
            <a:r>
              <a:rPr lang="zh-CN" altLang="en-US" sz="4800" b="1" dirty="0">
                <a:latin typeface="楷体" panose="02010609060101010101" pitchFamily="49" charset="-122"/>
                <a:ea typeface="楷体" panose="02010609060101010101" pitchFamily="49" charset="-122"/>
              </a:rPr>
              <a:t>心</a:t>
            </a:r>
            <a:r>
              <a:rPr lang="en-US" altLang="zh-CN" sz="4800" b="1" dirty="0">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酸</a:t>
            </a:r>
            <a:r>
              <a:rPr lang="zh-CN" altLang="en-US" sz="4800" b="1" dirty="0">
                <a:latin typeface="楷体" panose="02010609060101010101" pitchFamily="49" charset="-122"/>
                <a:ea typeface="楷体" panose="02010609060101010101" pitchFamily="49" charset="-122"/>
              </a:rPr>
              <a:t>甜  攥着</a:t>
            </a:r>
            <a:r>
              <a:rPr lang="zh-CN" altLang="en-US" sz="4800" b="1" dirty="0">
                <a:solidFill>
                  <a:schemeClr val="bg1"/>
                </a:solidFill>
                <a:latin typeface="楷体" panose="02010609060101010101" pitchFamily="49" charset="-122"/>
                <a:ea typeface="楷体" panose="02010609060101010101" pitchFamily="49" charset="-122"/>
              </a:rPr>
              <a:t>  </a:t>
            </a:r>
            <a:r>
              <a:rPr lang="zh-CN" altLang="en-US" sz="4800" b="1" dirty="0">
                <a:solidFill>
                  <a:srgbClr val="FF00FF"/>
                </a:solidFill>
                <a:latin typeface="楷体" panose="02010609060101010101" pitchFamily="49" charset="-122"/>
                <a:ea typeface="楷体" panose="02010609060101010101" pitchFamily="49" charset="-122"/>
              </a:rPr>
              <a:t>权</a:t>
            </a:r>
            <a:r>
              <a:rPr lang="zh-CN" altLang="en-US" sz="4800" b="1" dirty="0">
                <a:latin typeface="楷体" panose="02010609060101010101" pitchFamily="49" charset="-122"/>
                <a:ea typeface="楷体" panose="02010609060101010101" pitchFamily="49" charset="-122"/>
              </a:rPr>
              <a:t>利  </a:t>
            </a:r>
            <a:endParaRPr lang="en-US" altLang="zh-CN" sz="4800" b="1" dirty="0">
              <a:latin typeface="楷体" panose="02010609060101010101" pitchFamily="49" charset="-122"/>
              <a:ea typeface="楷体" panose="02010609060101010101" pitchFamily="49" charset="-122"/>
            </a:endParaRPr>
          </a:p>
          <a:p>
            <a:pPr>
              <a:lnSpc>
                <a:spcPct val="160000"/>
              </a:lnSpc>
            </a:pPr>
            <a:r>
              <a:rPr lang="zh-CN" altLang="en-US" sz="4800" b="1" dirty="0">
                <a:latin typeface="楷体" panose="02010609060101010101" pitchFamily="49" charset="-122"/>
                <a:ea typeface="楷体" panose="02010609060101010101" pitchFamily="49" charset="-122"/>
              </a:rPr>
              <a:t>失魂落魄  手脚并用  震耳欲聋</a:t>
            </a:r>
            <a:endParaRPr lang="zh-CN" altLang="en-US" sz="4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思想气泡: 云 9"/>
          <p:cNvSpPr/>
          <p:nvPr/>
        </p:nvSpPr>
        <p:spPr>
          <a:xfrm>
            <a:off x="6542468" y="4087930"/>
            <a:ext cx="4132505" cy="1200329"/>
          </a:xfrm>
          <a:prstGeom prst="cloudCallout">
            <a:avLst>
              <a:gd name="adj1" fmla="val -54289"/>
              <a:gd name="adj2" fmla="val -75682"/>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1442" y="545296"/>
            <a:ext cx="11494394" cy="584775"/>
          </a:xfrm>
          <a:prstGeom prst="rect">
            <a:avLst/>
          </a:prstGeom>
          <a:noFill/>
        </p:spPr>
        <p:txBody>
          <a:bodyPr wrap="square">
            <a:spAutoFit/>
          </a:bodyPr>
          <a:lstStyle/>
          <a:p>
            <a:r>
              <a:rPr lang="zh-CN" altLang="en-US" sz="3200" b="1" i="0" dirty="0">
                <a:solidFill>
                  <a:srgbClr val="333333"/>
                </a:solidFill>
                <a:effectLst/>
                <a:latin typeface="楷体" panose="02010609060101010101" pitchFamily="49" charset="-122"/>
                <a:ea typeface="楷体" panose="02010609060101010101" pitchFamily="49" charset="-122"/>
              </a:rPr>
              <a:t>但我想有一本</a:t>
            </a:r>
            <a:r>
              <a:rPr lang="en-US" altLang="zh-CN" sz="3200" b="1" i="0" dirty="0">
                <a:solidFill>
                  <a:srgbClr val="333333"/>
                </a:solidFill>
                <a:effectLst/>
                <a:latin typeface="楷体" panose="02010609060101010101" pitchFamily="49" charset="-122"/>
                <a:ea typeface="楷体" panose="02010609060101010101" pitchFamily="49" charset="-122"/>
              </a:rPr>
              <a:t>《</a:t>
            </a:r>
            <a:r>
              <a:rPr lang="zh-CN" altLang="en-US" sz="3200" b="1" i="0" dirty="0">
                <a:solidFill>
                  <a:srgbClr val="333333"/>
                </a:solidFill>
                <a:effectLst/>
                <a:latin typeface="楷体" panose="02010609060101010101" pitchFamily="49" charset="-122"/>
                <a:ea typeface="楷体" panose="02010609060101010101" pitchFamily="49" charset="-122"/>
              </a:rPr>
              <a:t>青年近卫军</a:t>
            </a:r>
            <a:r>
              <a:rPr lang="en-US" altLang="zh-CN" sz="3200" b="1" i="0" dirty="0">
                <a:solidFill>
                  <a:srgbClr val="333333"/>
                </a:solidFill>
                <a:effectLst/>
                <a:latin typeface="楷体" panose="02010609060101010101" pitchFamily="49" charset="-122"/>
                <a:ea typeface="楷体" panose="02010609060101010101" pitchFamily="49" charset="-122"/>
              </a:rPr>
              <a:t>》</a:t>
            </a:r>
            <a:r>
              <a:rPr lang="zh-CN" altLang="en-US" sz="3200" b="1" i="0" dirty="0">
                <a:solidFill>
                  <a:srgbClr val="333333"/>
                </a:solidFill>
                <a:effectLst/>
                <a:latin typeface="楷体" panose="02010609060101010101" pitchFamily="49" charset="-122"/>
                <a:ea typeface="楷体" panose="02010609060101010101" pitchFamily="49" charset="-122"/>
              </a:rPr>
              <a:t>，想得整天</a:t>
            </a:r>
            <a:r>
              <a:rPr lang="zh-CN" altLang="en-US" sz="3200" b="1" i="0" dirty="0">
                <a:solidFill>
                  <a:srgbClr val="FF0000"/>
                </a:solidFill>
                <a:effectLst/>
                <a:latin typeface="楷体" panose="02010609060101010101" pitchFamily="49" charset="-122"/>
                <a:ea typeface="楷体" panose="02010609060101010101" pitchFamily="49" charset="-122"/>
              </a:rPr>
              <a:t>失魂落魄</a:t>
            </a:r>
            <a:r>
              <a:rPr lang="zh-CN" altLang="en-US" sz="3200" b="1" i="0" dirty="0">
                <a:solidFill>
                  <a:srgbClr val="333333"/>
                </a:solidFill>
                <a:effectLst/>
                <a:latin typeface="楷体" panose="02010609060101010101" pitchFamily="49" charset="-122"/>
                <a:ea typeface="楷体" panose="02010609060101010101" pitchFamily="49" charset="-122"/>
              </a:rPr>
              <a:t>。</a:t>
            </a:r>
            <a:endParaRPr lang="zh-CN" altLang="en-US" sz="3200" b="1" dirty="0">
              <a:latin typeface="楷体" panose="02010609060101010101" pitchFamily="49" charset="-122"/>
              <a:ea typeface="楷体" panose="02010609060101010101" pitchFamily="49" charset="-122"/>
            </a:endParaRPr>
          </a:p>
        </p:txBody>
      </p:sp>
      <p:sp>
        <p:nvSpPr>
          <p:cNvPr id="5" name="文本框 4"/>
          <p:cNvSpPr txBox="1"/>
          <p:nvPr/>
        </p:nvSpPr>
        <p:spPr>
          <a:xfrm>
            <a:off x="6780725" y="1589398"/>
            <a:ext cx="464766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zh-CN" altLang="en-US" sz="3600" b="1" i="0" dirty="0">
                <a:solidFill>
                  <a:srgbClr val="333333"/>
                </a:solidFill>
                <a:effectLst/>
                <a:latin typeface="楷体" panose="02010609060101010101" pitchFamily="49" charset="-122"/>
                <a:ea typeface="楷体" panose="02010609060101010101" pitchFamily="49" charset="-122"/>
              </a:rPr>
              <a:t>  形容极度惊慌、心神不宁的样子。</a:t>
            </a:r>
            <a:endParaRPr lang="zh-CN" altLang="en-US" sz="3600" b="1" dirty="0">
              <a:latin typeface="楷体" panose="02010609060101010101" pitchFamily="49" charset="-122"/>
              <a:ea typeface="楷体" panose="02010609060101010101" pitchFamily="49" charset="-122"/>
            </a:endParaRPr>
          </a:p>
        </p:txBody>
      </p:sp>
      <p:sp>
        <p:nvSpPr>
          <p:cNvPr id="7" name="文本框 6"/>
          <p:cNvSpPr txBox="1"/>
          <p:nvPr/>
        </p:nvSpPr>
        <p:spPr>
          <a:xfrm>
            <a:off x="431442" y="3136612"/>
            <a:ext cx="8905741" cy="584775"/>
          </a:xfrm>
          <a:prstGeom prst="rect">
            <a:avLst/>
          </a:prstGeom>
          <a:noFill/>
        </p:spPr>
        <p:txBody>
          <a:bodyPr wrap="square">
            <a:spAutoFit/>
          </a:bodyPr>
          <a:lstStyle>
            <a:defPPr>
              <a:defRPr lang="zh-CN"/>
            </a:defPPr>
            <a:lvl1pPr>
              <a:defRPr sz="3200" b="1" i="0">
                <a:solidFill>
                  <a:srgbClr val="333333"/>
                </a:solidFill>
                <a:effectLst/>
                <a:latin typeface="楷体" panose="02010609060101010101" pitchFamily="49" charset="-122"/>
                <a:ea typeface="楷体" panose="02010609060101010101" pitchFamily="49" charset="-122"/>
              </a:defRPr>
            </a:lvl1pPr>
          </a:lstStyle>
          <a:p>
            <a:r>
              <a:rPr lang="zh-CN" altLang="en-US" dirty="0"/>
              <a:t>七八十台破缝纫机发出的噪声</a:t>
            </a:r>
            <a:r>
              <a:rPr lang="zh-CN" altLang="en-US" dirty="0">
                <a:solidFill>
                  <a:srgbClr val="FF0000"/>
                </a:solidFill>
              </a:rPr>
              <a:t>震耳欲聋</a:t>
            </a:r>
            <a:r>
              <a:rPr lang="zh-CN" altLang="en-US" dirty="0"/>
              <a:t>。</a:t>
            </a:r>
            <a:endParaRPr lang="zh-CN" altLang="en-US" dirty="0"/>
          </a:p>
        </p:txBody>
      </p:sp>
      <p:sp>
        <p:nvSpPr>
          <p:cNvPr id="9" name="文本框 8"/>
          <p:cNvSpPr txBox="1"/>
          <p:nvPr/>
        </p:nvSpPr>
        <p:spPr>
          <a:xfrm>
            <a:off x="6780725" y="4181631"/>
            <a:ext cx="4042355" cy="954107"/>
          </a:xfrm>
          <a:prstGeom prst="rect">
            <a:avLst/>
          </a:prstGeom>
          <a:noFill/>
        </p:spPr>
        <p:txBody>
          <a:bodyPr wrap="square">
            <a:spAutoFit/>
          </a:bodyPr>
          <a:lstStyle/>
          <a:p>
            <a:r>
              <a:rPr lang="zh-CN" altLang="en-US" sz="2800" dirty="0">
                <a:latin typeface="楷体" panose="02010609060101010101" pitchFamily="49" charset="-122"/>
                <a:ea typeface="楷体" panose="02010609060101010101" pitchFamily="49" charset="-122"/>
              </a:rPr>
              <a:t>  课文哪些地方体现了噪声震耳欲聋？</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5" grpId="0" animBg="1"/>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82575" y="174625"/>
            <a:ext cx="11461750" cy="1445260"/>
          </a:xfrm>
          <a:prstGeom prst="rect">
            <a:avLst/>
          </a:prstGeom>
          <a:noFill/>
        </p:spPr>
        <p:txBody>
          <a:bodyPr wrap="square">
            <a:spAutoFit/>
          </a:bodyPr>
          <a:lstStyle>
            <a:defPPr>
              <a:defRPr lang="zh-CN"/>
            </a:defPPr>
            <a:lvl1pPr>
              <a:defRPr sz="3200" b="1" i="0">
                <a:solidFill>
                  <a:srgbClr val="333333"/>
                </a:solidFill>
                <a:effectLst/>
                <a:latin typeface="楷体" panose="02010609060101010101" pitchFamily="49" charset="-122"/>
                <a:ea typeface="楷体" panose="02010609060101010101" pitchFamily="49" charset="-122"/>
              </a:defRPr>
            </a:lvl1pPr>
          </a:lstStyle>
          <a:p>
            <a:r>
              <a:rPr lang="zh-CN" altLang="en-US" dirty="0"/>
              <a:t>  </a:t>
            </a:r>
            <a:r>
              <a:rPr lang="en-US" altLang="zh-CN" dirty="0"/>
              <a:t>   </a:t>
            </a:r>
            <a:r>
              <a:rPr lang="zh-CN" altLang="en-US" sz="4400" dirty="0"/>
              <a:t>母亲掏衣兜，掏出一卷揉得皱皱的毛票，用</a:t>
            </a:r>
            <a:r>
              <a:rPr lang="zh-CN" altLang="en-US" sz="4400" dirty="0">
                <a:solidFill>
                  <a:srgbClr val="FF0000"/>
                </a:solidFill>
                <a:sym typeface="+mn-ea"/>
              </a:rPr>
              <a:t>皲</a:t>
            </a:r>
            <a:r>
              <a:rPr lang="zh-CN" altLang="en-US" sz="4400" dirty="0">
                <a:solidFill>
                  <a:srgbClr val="FF0000"/>
                </a:solidFill>
              </a:rPr>
              <a:t>裂</a:t>
            </a:r>
            <a:r>
              <a:rPr lang="zh-CN" altLang="en-US" sz="4400" dirty="0"/>
              <a:t>的手指数着。</a:t>
            </a:r>
            <a:endParaRPr lang="zh-CN" altLang="en-US" sz="4400" dirty="0"/>
          </a:p>
        </p:txBody>
      </p:sp>
      <p:sp>
        <p:nvSpPr>
          <p:cNvPr id="4" name="文本框 6"/>
          <p:cNvSpPr txBox="1"/>
          <p:nvPr/>
        </p:nvSpPr>
        <p:spPr>
          <a:xfrm>
            <a:off x="6589022" y="1587672"/>
            <a:ext cx="4796569" cy="583258"/>
          </a:xfrm>
          <a:prstGeom prst="rect">
            <a:avLst/>
          </a:prstGeom>
        </p:spPr>
        <p:style>
          <a:lnRef idx="2">
            <a:schemeClr val="accent1"/>
          </a:lnRef>
          <a:fillRef idx="1">
            <a:schemeClr val="lt1"/>
          </a:fillRef>
          <a:effectRef idx="0">
            <a:schemeClr val="accent1"/>
          </a:effectRef>
          <a:fontRef idx="minor">
            <a:schemeClr val="dk1"/>
          </a:fontRef>
        </p:style>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200" b="1" spc="200" dirty="0">
                <a:solidFill>
                  <a:schemeClr val="tx1"/>
                </a:solidFill>
                <a:uFillTx/>
                <a:latin typeface="楷体" panose="02010609060101010101" pitchFamily="49" charset="-122"/>
                <a:ea typeface="楷体" panose="02010609060101010101" pitchFamily="49" charset="-122"/>
              </a:rPr>
              <a:t>皮肤因寒冷干燥而开裂。</a:t>
            </a:r>
            <a:endParaRPr lang="zh-CN" altLang="en-US" sz="3200" b="1" spc="200" dirty="0">
              <a:solidFill>
                <a:schemeClr val="tx1"/>
              </a:solidFill>
              <a:uFillTx/>
              <a:latin typeface="楷体" panose="02010609060101010101" pitchFamily="49" charset="-122"/>
              <a:ea typeface="楷体" panose="02010609060101010101" pitchFamily="49" charset="-122"/>
            </a:endParaRPr>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7944" y="2291074"/>
            <a:ext cx="4927511" cy="3774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9572" y="2418502"/>
            <a:ext cx="4420413" cy="3520017"/>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82668" y="3060156"/>
            <a:ext cx="716924" cy="2061210"/>
          </a:xfrm>
          <a:prstGeom prst="rect">
            <a:avLst/>
          </a:prstGeom>
        </p:spPr>
        <p:style>
          <a:lnRef idx="2">
            <a:schemeClr val="accent1"/>
          </a:lnRef>
          <a:fillRef idx="1">
            <a:schemeClr val="lt1"/>
          </a:fillRef>
          <a:effectRef idx="0">
            <a:schemeClr val="accent1"/>
          </a:effectRef>
          <a:fontRef idx="minor">
            <a:schemeClr val="dk1"/>
          </a:fontRef>
        </p:style>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200" dirty="0">
                <a:solidFill>
                  <a:schemeClr val="tx1"/>
                </a:solidFill>
                <a:uFillTx/>
                <a:latin typeface="楷体" panose="02010609060101010101" pitchFamily="49" charset="-122"/>
                <a:ea typeface="楷体" panose="02010609060101010101" pitchFamily="49" charset="-122"/>
              </a:rPr>
              <a:t>手指</a:t>
            </a:r>
            <a:r>
              <a:rPr lang="zh-CN" altLang="en-US" sz="3200" b="1" spc="200" dirty="0">
                <a:uFillTx/>
                <a:latin typeface="楷体" panose="02010609060101010101" pitchFamily="49" charset="-122"/>
                <a:ea typeface="楷体" panose="02010609060101010101" pitchFamily="49" charset="-122"/>
                <a:sym typeface="+mn-ea"/>
              </a:rPr>
              <a:t>皲</a:t>
            </a:r>
            <a:r>
              <a:rPr lang="zh-CN" altLang="en-US" sz="3200" b="1" spc="200" dirty="0">
                <a:solidFill>
                  <a:schemeClr val="tx1"/>
                </a:solidFill>
                <a:uFillTx/>
                <a:latin typeface="楷体" panose="02010609060101010101" pitchFamily="49" charset="-122"/>
                <a:ea typeface="楷体" panose="02010609060101010101" pitchFamily="49" charset="-122"/>
              </a:rPr>
              <a:t>裂</a:t>
            </a:r>
            <a:endParaRPr lang="zh-CN" altLang="en-US" sz="3200" b="1" spc="200" dirty="0">
              <a:solidFill>
                <a:schemeClr val="tx1"/>
              </a:solidFill>
              <a:uFillTx/>
              <a:latin typeface="楷体" panose="02010609060101010101" pitchFamily="49" charset="-122"/>
              <a:ea typeface="楷体" panose="02010609060101010101" pitchFamily="49" charset="-122"/>
            </a:endParaRPr>
          </a:p>
        </p:txBody>
      </p:sp>
      <p:sp>
        <p:nvSpPr>
          <p:cNvPr id="8" name="文本框 7"/>
          <p:cNvSpPr txBox="1"/>
          <p:nvPr/>
        </p:nvSpPr>
        <p:spPr>
          <a:xfrm>
            <a:off x="6145505" y="3060155"/>
            <a:ext cx="716924" cy="2061210"/>
          </a:xfrm>
          <a:prstGeom prst="rect">
            <a:avLst/>
          </a:prstGeom>
        </p:spPr>
        <p:style>
          <a:lnRef idx="2">
            <a:schemeClr val="accent1"/>
          </a:lnRef>
          <a:fillRef idx="1">
            <a:schemeClr val="lt1"/>
          </a:fillRef>
          <a:effectRef idx="0">
            <a:schemeClr val="accent1"/>
          </a:effectRef>
          <a:fontRef idx="minor">
            <a:schemeClr val="dk1"/>
          </a:fontRef>
        </p:style>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200" dirty="0">
                <a:latin typeface="楷体" panose="02010609060101010101" pitchFamily="49" charset="-122"/>
                <a:ea typeface="楷体" panose="02010609060101010101" pitchFamily="49" charset="-122"/>
              </a:rPr>
              <a:t>土地</a:t>
            </a:r>
            <a:r>
              <a:rPr lang="zh-CN" altLang="en-US" sz="3200" b="1" spc="200" dirty="0">
                <a:uFillTx/>
                <a:latin typeface="楷体" panose="02010609060101010101" pitchFamily="49" charset="-122"/>
                <a:ea typeface="楷体" panose="02010609060101010101" pitchFamily="49" charset="-122"/>
                <a:sym typeface="+mn-ea"/>
              </a:rPr>
              <a:t>皲</a:t>
            </a:r>
            <a:r>
              <a:rPr lang="zh-CN" altLang="en-US" sz="3200" b="1" spc="200" dirty="0">
                <a:solidFill>
                  <a:schemeClr val="tx1"/>
                </a:solidFill>
                <a:uFillTx/>
                <a:latin typeface="楷体" panose="02010609060101010101" pitchFamily="49" charset="-122"/>
                <a:ea typeface="楷体" panose="02010609060101010101" pitchFamily="49" charset="-122"/>
              </a:rPr>
              <a:t>裂</a:t>
            </a:r>
            <a:endParaRPr lang="zh-CN" altLang="en-US" sz="3200" b="1" spc="200" dirty="0">
              <a:solidFill>
                <a:schemeClr val="tx1"/>
              </a:solidFill>
              <a:uFillTx/>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1000"/>
                                        <p:tgtEl>
                                          <p:spTgt spid="5122"/>
                                        </p:tgtEl>
                                      </p:cBhvr>
                                    </p:animEffect>
                                    <p:anim calcmode="lin" valueType="num">
                                      <p:cBhvr>
                                        <p:cTn id="27" dur="1000" fill="hold"/>
                                        <p:tgtEl>
                                          <p:spTgt spid="5122"/>
                                        </p:tgtEl>
                                        <p:attrNameLst>
                                          <p:attrName>ppt_x</p:attrName>
                                        </p:attrNameLst>
                                      </p:cBhvr>
                                      <p:tavLst>
                                        <p:tav tm="0">
                                          <p:val>
                                            <p:strVal val="#ppt_x"/>
                                          </p:val>
                                        </p:tav>
                                        <p:tav tm="100000">
                                          <p:val>
                                            <p:strVal val="#ppt_x"/>
                                          </p:val>
                                        </p:tav>
                                      </p:tavLst>
                                    </p:anim>
                                    <p:anim calcmode="lin" valueType="num">
                                      <p:cBhvr>
                                        <p:cTn id="2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fade">
                                      <p:cBhvr>
                                        <p:cTn id="39" dur="1000"/>
                                        <p:tgtEl>
                                          <p:spTgt spid="5124"/>
                                        </p:tgtEl>
                                      </p:cBhvr>
                                    </p:animEffect>
                                    <p:anim calcmode="lin" valueType="num">
                                      <p:cBhvr>
                                        <p:cTn id="40" dur="1000" fill="hold"/>
                                        <p:tgtEl>
                                          <p:spTgt spid="5124"/>
                                        </p:tgtEl>
                                        <p:attrNameLst>
                                          <p:attrName>ppt_x</p:attrName>
                                        </p:attrNameLst>
                                      </p:cBhvr>
                                      <p:tavLst>
                                        <p:tav tm="0">
                                          <p:val>
                                            <p:strVal val="#ppt_x"/>
                                          </p:val>
                                        </p:tav>
                                        <p:tav tm="100000">
                                          <p:val>
                                            <p:strVal val="#ppt_x"/>
                                          </p:val>
                                        </p:tav>
                                      </p:tavLst>
                                    </p:anim>
                                    <p:anim calcmode="lin" valueType="num">
                                      <p:cBhvr>
                                        <p:cTn id="41"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bldLvl="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60231" y="302661"/>
            <a:ext cx="11165984" cy="1753235"/>
          </a:xfrm>
          <a:prstGeom prst="rect">
            <a:avLst/>
          </a:prstGeom>
          <a:noFill/>
        </p:spPr>
        <p:txBody>
          <a:bodyPr wrap="square">
            <a:spAutoFit/>
          </a:bodyPr>
          <a:lstStyle/>
          <a:p>
            <a:r>
              <a:rPr lang="zh-CN" altLang="en-US" sz="3600" b="1" i="0" dirty="0">
                <a:solidFill>
                  <a:srgbClr val="333333"/>
                </a:solidFill>
                <a:effectLst/>
                <a:latin typeface="楷体" panose="02010609060101010101" pitchFamily="49" charset="-122"/>
                <a:ea typeface="楷体" panose="02010609060101010101" pitchFamily="49" charset="-122"/>
              </a:rPr>
              <a:t>  </a:t>
            </a:r>
            <a:r>
              <a:rPr lang="en-US" altLang="zh-CN" sz="3600" b="1" i="0" dirty="0">
                <a:solidFill>
                  <a:srgbClr val="333333"/>
                </a:solidFill>
                <a:effectLst/>
                <a:latin typeface="楷体" panose="02010609060101010101" pitchFamily="49" charset="-122"/>
                <a:ea typeface="楷体" panose="02010609060101010101" pitchFamily="49" charset="-122"/>
              </a:rPr>
              <a:t>  </a:t>
            </a:r>
            <a:r>
              <a:rPr lang="zh-CN" altLang="en-US" sz="3600" b="1" i="0" dirty="0">
                <a:solidFill>
                  <a:srgbClr val="333333"/>
                </a:solidFill>
                <a:effectLst/>
                <a:latin typeface="楷体" panose="02010609060101010101" pitchFamily="49" charset="-122"/>
                <a:ea typeface="楷体" panose="02010609060101010101" pitchFamily="49" charset="-122"/>
              </a:rPr>
              <a:t>母亲说完，立刻又坐了下去，立刻又弯曲了背，立刻又将头俯在缝纫机板上了，立刻又陷入了手脚并用的</a:t>
            </a:r>
            <a:r>
              <a:rPr lang="zh-CN" altLang="en-US" sz="3600" b="1" i="0" dirty="0">
                <a:solidFill>
                  <a:srgbClr val="FF0000"/>
                </a:solidFill>
                <a:effectLst/>
                <a:latin typeface="楷体" panose="02010609060101010101" pitchFamily="49" charset="-122"/>
                <a:ea typeface="楷体" panose="02010609060101010101" pitchFamily="49" charset="-122"/>
              </a:rPr>
              <a:t>机械</a:t>
            </a:r>
            <a:r>
              <a:rPr lang="zh-CN" altLang="en-US" sz="3600" b="1" i="0" dirty="0">
                <a:solidFill>
                  <a:srgbClr val="333333"/>
                </a:solidFill>
                <a:effectLst/>
                <a:latin typeface="楷体" panose="02010609060101010101" pitchFamily="49" charset="-122"/>
                <a:ea typeface="楷体" panose="02010609060101010101" pitchFamily="49" charset="-122"/>
              </a:rPr>
              <a:t>忙碌状态</a:t>
            </a:r>
            <a:r>
              <a:rPr lang="en-US" altLang="zh-CN" sz="3600" b="1" i="0" dirty="0">
                <a:solidFill>
                  <a:srgbClr val="333333"/>
                </a:solidFill>
                <a:effectLst/>
                <a:latin typeface="楷体" panose="02010609060101010101" pitchFamily="49" charset="-122"/>
                <a:ea typeface="楷体" panose="02010609060101010101" pitchFamily="49" charset="-122"/>
              </a:rPr>
              <a:t>……</a:t>
            </a:r>
            <a:endParaRPr lang="zh-CN" altLang="en-US" sz="3600" b="1" dirty="0">
              <a:latin typeface="楷体" panose="02010609060101010101" pitchFamily="49" charset="-122"/>
              <a:ea typeface="楷体" panose="02010609060101010101" pitchFamily="49" charset="-122"/>
            </a:endParaRPr>
          </a:p>
        </p:txBody>
      </p:sp>
      <p:sp>
        <p:nvSpPr>
          <p:cNvPr id="5" name="文本框 4"/>
          <p:cNvSpPr txBox="1"/>
          <p:nvPr/>
        </p:nvSpPr>
        <p:spPr>
          <a:xfrm>
            <a:off x="1115633" y="2423255"/>
            <a:ext cx="6094926" cy="10772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zh-CN" sz="3200" i="0" dirty="0">
                <a:solidFill>
                  <a:srgbClr val="333333"/>
                </a:solidFill>
                <a:effectLst/>
                <a:latin typeface="楷体" panose="02010609060101010101" pitchFamily="49" charset="-122"/>
                <a:ea typeface="楷体" panose="02010609060101010101" pitchFamily="49" charset="-122"/>
              </a:rPr>
              <a:t>1.</a:t>
            </a:r>
            <a:r>
              <a:rPr lang="zh-CN" altLang="en-US" sz="3200" i="0" dirty="0">
                <a:solidFill>
                  <a:srgbClr val="333333"/>
                </a:solidFill>
                <a:effectLst/>
                <a:latin typeface="楷体" panose="02010609060101010101" pitchFamily="49" charset="-122"/>
                <a:ea typeface="楷体" panose="02010609060101010101" pitchFamily="49" charset="-122"/>
              </a:rPr>
              <a:t>利用力学原理组成的各种装置。</a:t>
            </a:r>
            <a:endParaRPr lang="en-US" altLang="zh-CN" sz="3200" i="0" dirty="0">
              <a:solidFill>
                <a:srgbClr val="333333"/>
              </a:solidFill>
              <a:effectLst/>
              <a:latin typeface="楷体" panose="02010609060101010101" pitchFamily="49" charset="-122"/>
              <a:ea typeface="楷体" panose="02010609060101010101" pitchFamily="49" charset="-122"/>
            </a:endParaRPr>
          </a:p>
          <a:p>
            <a:r>
              <a:rPr lang="en-US" altLang="zh-CN" sz="3200" i="0" dirty="0">
                <a:solidFill>
                  <a:srgbClr val="333333"/>
                </a:solidFill>
                <a:effectLst/>
                <a:latin typeface="楷体" panose="02010609060101010101" pitchFamily="49" charset="-122"/>
                <a:ea typeface="楷体" panose="02010609060101010101" pitchFamily="49" charset="-122"/>
              </a:rPr>
              <a:t>2.</a:t>
            </a:r>
            <a:r>
              <a:rPr lang="zh-CN" altLang="en-US" sz="3200" i="0" dirty="0">
                <a:solidFill>
                  <a:srgbClr val="333333"/>
                </a:solidFill>
                <a:effectLst/>
                <a:latin typeface="楷体" panose="02010609060101010101" pitchFamily="49" charset="-122"/>
                <a:ea typeface="楷体" panose="02010609060101010101" pitchFamily="49" charset="-122"/>
              </a:rPr>
              <a:t>比喻方式拘泥死板。</a:t>
            </a:r>
            <a:endParaRPr lang="zh-CN" altLang="en-US" sz="3200" dirty="0">
              <a:latin typeface="楷体" panose="02010609060101010101" pitchFamily="49" charset="-122"/>
              <a:ea typeface="楷体" panose="02010609060101010101" pitchFamily="49" charset="-122"/>
            </a:endParaRPr>
          </a:p>
        </p:txBody>
      </p:sp>
      <p:sp>
        <p:nvSpPr>
          <p:cNvPr id="7" name="文本框 6"/>
          <p:cNvSpPr txBox="1"/>
          <p:nvPr/>
        </p:nvSpPr>
        <p:spPr>
          <a:xfrm>
            <a:off x="938549" y="2915922"/>
            <a:ext cx="748584" cy="707886"/>
          </a:xfrm>
          <a:prstGeom prst="rect">
            <a:avLst/>
          </a:prstGeom>
          <a:noFill/>
        </p:spPr>
        <p:txBody>
          <a:bodyPr wrap="square">
            <a:spAutoFit/>
          </a:bodyPr>
          <a:lstStyle/>
          <a:p>
            <a:r>
              <a:rPr lang="zh-CN" altLang="en-US" sz="4000" b="1" i="0" dirty="0">
                <a:solidFill>
                  <a:srgbClr val="FF0000"/>
                </a:solidFill>
                <a:effectLst/>
                <a:latin typeface="楷体" panose="02010609060101010101" pitchFamily="49" charset="-122"/>
                <a:ea typeface="楷体" panose="02010609060101010101" pitchFamily="49" charset="-122"/>
              </a:rPr>
              <a:t>√</a:t>
            </a:r>
            <a:endParaRPr lang="zh-CN" altLang="en-US" sz="4000" b="1" dirty="0">
              <a:solidFill>
                <a:srgbClr val="FF0000"/>
              </a:solidFill>
              <a:latin typeface="楷体" panose="02010609060101010101" pitchFamily="49" charset="-122"/>
              <a:ea typeface="楷体" panose="02010609060101010101" pitchFamily="49" charset="-122"/>
            </a:endParaRPr>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56331" y="1838458"/>
            <a:ext cx="4115337" cy="40101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 calcmode="lin" valueType="num">
                                      <p:cBhvr additive="base">
                                        <p:cTn id="20" dur="500" fill="hold"/>
                                        <p:tgtEl>
                                          <p:spTgt spid="6146"/>
                                        </p:tgtEl>
                                        <p:attrNameLst>
                                          <p:attrName>ppt_x</p:attrName>
                                        </p:attrNameLst>
                                      </p:cBhvr>
                                      <p:tavLst>
                                        <p:tav tm="0">
                                          <p:val>
                                            <p:strVal val="#ppt_x"/>
                                          </p:val>
                                        </p:tav>
                                        <p:tav tm="100000">
                                          <p:val>
                                            <p:strVal val="#ppt_x"/>
                                          </p:val>
                                        </p:tav>
                                      </p:tavLst>
                                    </p:anim>
                                    <p:anim calcmode="lin" valueType="num">
                                      <p:cBhvr additive="base">
                                        <p:cTn id="21"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025525" y="1784985"/>
            <a:ext cx="10140315" cy="829945"/>
          </a:xfrm>
          <a:prstGeom prst="rect">
            <a:avLst/>
          </a:prstGeom>
          <a:noFill/>
        </p:spPr>
        <p:txBody>
          <a:bodyPr wrap="square">
            <a:spAutoFit/>
          </a:bodyPr>
          <a:lstStyle>
            <a:defPPr>
              <a:defRPr lang="zh-CN"/>
            </a:defPPr>
            <a:lvl1pPr>
              <a:defRPr sz="3200" b="1" i="0">
                <a:solidFill>
                  <a:srgbClr val="333333"/>
                </a:solidFill>
                <a:effectLst/>
                <a:latin typeface="楷体" panose="02010609060101010101" pitchFamily="49" charset="-122"/>
                <a:ea typeface="楷体" panose="02010609060101010101" pitchFamily="49" charset="-122"/>
              </a:defRPr>
            </a:lvl1pPr>
          </a:lstStyle>
          <a:p>
            <a:r>
              <a:rPr lang="zh-CN" altLang="en-US" sz="4800" dirty="0"/>
              <a:t>我鼻子一酸，</a:t>
            </a:r>
            <a:r>
              <a:rPr lang="zh-CN" altLang="en-US" sz="4800" dirty="0">
                <a:solidFill>
                  <a:srgbClr val="FF0000"/>
                </a:solidFill>
              </a:rPr>
              <a:t>攥</a:t>
            </a:r>
            <a:r>
              <a:rPr lang="zh-CN" altLang="en-US" sz="4800" dirty="0"/>
              <a:t>着钱跑了出去……</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PP_MARK_KEY" val="42f2bfba-4693-4f1b-9d44-a3f9fdbb1312"/>
  <p:tag name="COMMONDATA" val="eyJoZGlkIjoiZDA3ZDQwMmNiOWFlYzZjYTcwOWJiZGQ0YTA5ODBmZG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2783</Words>
  <Application>WPS 文字</Application>
  <PresentationFormat>宽屏</PresentationFormat>
  <Paragraphs>142</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22</vt:i4>
      </vt:variant>
    </vt:vector>
  </HeadingPairs>
  <TitlesOfParts>
    <vt:vector size="40" baseType="lpstr">
      <vt:lpstr>Arial</vt:lpstr>
      <vt:lpstr>宋体</vt:lpstr>
      <vt:lpstr>Wingdings</vt:lpstr>
      <vt:lpstr>楷体</vt:lpstr>
      <vt:lpstr>汉仪楷体KW</vt:lpstr>
      <vt:lpstr>汉仪书宋二KW</vt:lpstr>
      <vt:lpstr>等线</vt:lpstr>
      <vt:lpstr>汉仪中等线KW</vt:lpstr>
      <vt:lpstr>微软雅黑</vt:lpstr>
      <vt:lpstr>汉仪旗黑</vt:lpstr>
      <vt:lpstr>宋体</vt:lpstr>
      <vt:lpstr>Arial Unicode MS</vt:lpstr>
      <vt:lpstr>等线 Light</vt:lpstr>
      <vt:lpstr>Calibri</vt:lpstr>
      <vt:lpstr>Helvetica Neue</vt:lpstr>
      <vt:lpstr>Times New Roman</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周 欣桐</dc:creator>
  <cp:lastModifiedBy>Memo</cp:lastModifiedBy>
  <cp:revision>16</cp:revision>
  <dcterms:created xsi:type="dcterms:W3CDTF">2024-11-11T01:59:48Z</dcterms:created>
  <dcterms:modified xsi:type="dcterms:W3CDTF">2024-11-11T01:59:48Z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D04FCBA96142499C87BF8380E125AD49</vt:lpwstr>
  </property>
  <property fmtid="{D5CDD505-2E9C-101B-9397-08002B2CF9AE}" pid="3" name="KSOProductBuildVer">
    <vt:lpwstr>2052-6.2.0.8299</vt:lpwstr>
  </property>
</Properties>
</file>