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3"/>
  </p:handoutMasterIdLst>
  <p:sldIdLst>
    <p:sldId id="483" r:id="rId4"/>
    <p:sldId id="490" r:id="rId6"/>
    <p:sldId id="544" r:id="rId7"/>
    <p:sldId id="546" r:id="rId8"/>
    <p:sldId id="541" r:id="rId9"/>
    <p:sldId id="484" r:id="rId10"/>
    <p:sldId id="542" r:id="rId11"/>
    <p:sldId id="485" r:id="rId1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ya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DDDDD"/>
    <a:srgbClr val="003300"/>
    <a:srgbClr val="800080"/>
    <a:srgbClr val="660066"/>
    <a:srgbClr val="0033CC"/>
    <a:srgbClr val="990000"/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876" y="-420"/>
      </p:cViewPr>
      <p:guideLst>
        <p:guide orient="horz" pos="2171"/>
        <p:guide pos="38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2T13:56:37.09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95736-5525-481E-95B1-85B85FA815D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2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71200" cy="111283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1200" y="1676400"/>
            <a:ext cx="5334000" cy="4191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48400" y="16764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48400" y="38481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5"/>
          <p:cNvSpPr>
            <a:spLocks noGrp="1"/>
          </p:cNvSpPr>
          <p:nvPr>
            <p:ph type="dt" sz="half" idx="12"/>
          </p:nvPr>
        </p:nvSpPr>
        <p:spPr>
          <a:xfrm>
            <a:off x="609600" y="6019800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71200" cy="111283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1200" y="1676400"/>
            <a:ext cx="5334000" cy="4191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8400" y="1676400"/>
            <a:ext cx="5334000" cy="4191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019800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711200" y="381000"/>
            <a:ext cx="10871200" cy="111283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11200" y="16764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48400" y="16764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711200" y="38481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8400" y="38481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019800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0198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11200" y="381000"/>
            <a:ext cx="10871200" cy="54864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019800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175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19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199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6"/>
          <p:cNvSpPr>
            <a:spLocks noChangeArrowheads="1" noChangeShapeType="1"/>
          </p:cNvSpPr>
          <p:nvPr/>
        </p:nvSpPr>
        <p:spPr bwMode="auto">
          <a:xfrm>
            <a:off x="1882775" y="1557338"/>
            <a:ext cx="8426450" cy="2011363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500" b="1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解决问题的</a:t>
            </a:r>
            <a:r>
              <a:rPr kumimoji="0" lang="zh-CN" altLang="en-US" sz="8500" b="1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策略</a:t>
            </a:r>
            <a:endParaRPr kumimoji="0" lang="zh-CN" altLang="en-US" sz="8500" b="1" i="0" u="none" strike="noStrike" kern="10" cap="none" spc="0" normalizeH="0" baseline="0" noProof="0" dirty="0">
              <a:ln w="9525">
                <a:noFill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pic>
        <p:nvPicPr>
          <p:cNvPr id="1331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3" y="2420938"/>
            <a:ext cx="3319462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55370" y="980440"/>
                <a:ext cx="10829925" cy="1515110"/>
              </a:xfrm>
            </p:spPr>
            <p:txBody>
              <a:bodyPr vert="horz" wrap="square" lIns="91440" tIns="45720" rIns="91440" bIns="45720" anchor="t" anchorCtr="0"/>
              <a:p>
                <a:pPr marL="0" indent="0" eaLnBrk="1" hangingPunct="1">
                  <a:buNone/>
                </a:pPr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星河小学美术组男生人数占总人数的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，已知女生有21人，男生有多少人？</a:t>
                </a:r>
                <a:endParaRPr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36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370" y="980440"/>
                <a:ext cx="10829925" cy="15151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55370" y="980440"/>
                <a:ext cx="10829925" cy="1515110"/>
              </a:xfrm>
            </p:spPr>
            <p:txBody>
              <a:bodyPr vert="horz" wrap="square" lIns="91440" tIns="45720" rIns="91440" bIns="45720" anchor="t" anchorCtr="0"/>
              <a:p>
                <a:pPr marL="0" indent="0" eaLnBrk="1" hangingPunct="1">
                  <a:buNone/>
                </a:pPr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星河小学美术组男生人数占总人数的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，已知女生有21人，男生有多少人？</a:t>
                </a:r>
                <a:endParaRPr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36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370" y="980440"/>
                <a:ext cx="10829925" cy="15151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67715" y="2495550"/>
                <a:ext cx="10908665" cy="327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/>
                  <a:t>组学要求：</a:t>
                </a:r>
                <a:endParaRPr lang="zh-CN" altLang="en-US" sz="3200"/>
              </a:p>
              <a:p>
                <a:r>
                  <a:rPr lang="zh-CN" altLang="en-US" sz="3200"/>
                  <a:t>（1）想一想：“男生人数占总人数的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altLang="zh-CN" sz="32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3200"/>
                  <a:t>”表示数量之间有怎样的数量关系？你准备用什么方法来解决这个问题？</a:t>
                </a:r>
                <a:endParaRPr lang="zh-CN" altLang="en-US" sz="3200"/>
              </a:p>
              <a:p>
                <a:r>
                  <a:rPr lang="zh-CN" altLang="en-US" sz="3200"/>
                  <a:t>（2）说一说：可以有多少种不同的方法解决这个问题。</a:t>
                </a:r>
                <a:endParaRPr lang="zh-CN" altLang="en-US" sz="3200"/>
              </a:p>
              <a:p>
                <a:r>
                  <a:rPr lang="zh-CN" altLang="en-US" sz="3200"/>
                  <a:t>（3）算一算：选择其中一种方法进行列式解答。</a:t>
                </a:r>
                <a:endParaRPr lang="zh-CN" altLang="en-US" sz="3200"/>
              </a:p>
              <a:p>
                <a:r>
                  <a:rPr lang="zh-CN" altLang="en-US" sz="3200"/>
                  <a:t>（4）比一比：小组交流看看哪种方法最好。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15" y="2495550"/>
                <a:ext cx="10908665" cy="32759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文武贝-夜的钢琴曲5-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1410" y="5614035"/>
            <a:ext cx="582930" cy="4483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7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3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68705" y="404495"/>
                <a:ext cx="10829925" cy="755650"/>
              </a:xfrm>
            </p:spPr>
            <p:txBody>
              <a:bodyPr vert="horz" wrap="square" lIns="91440" tIns="45720" rIns="91440" bIns="45720" anchor="t" anchorCtr="0"/>
              <a:p>
                <a:pPr marL="0" indent="0" eaLnBrk="1" hangingPunct="1">
                  <a:buNone/>
                </a:pPr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男生人数占总人数的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  <m:r>
                      <a:rPr lang="en-US" sz="3200" i="1" dirty="0">
                        <a:latin typeface="DejaVu Math TeX Gyre" panose="02000503000000000000" charset="0"/>
                        <a:ea typeface="微软雅黑" panose="020B0503020204020204" pitchFamily="34" charset="-122"/>
                        <a:cs typeface="DejaVu Math TeX Gyre" panose="02000503000000000000" charset="0"/>
                      </a:rPr>
                      <m:t>？</m:t>
                    </m:r>
                  </m:oMath>
                </a14:m>
                <a:endParaRPr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36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705" y="404495"/>
                <a:ext cx="10829925" cy="7556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055370" y="2996565"/>
            <a:ext cx="139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转化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9650" y="3048000"/>
            <a:ext cx="9359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转化成男、女生人数的比是2：3，然后按比的知识解答，求出结果。</a:t>
            </a:r>
            <a:endParaRPr lang="zh-CN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279650" y="3480435"/>
                <a:ext cx="9193530" cy="100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转化成男生人数是女生人数的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/>
                  <a:t>，根据女生有21人，直接用分数乘法解答。</a:t>
                </a:r>
                <a:endParaRPr lang="zh-CN" altLang="en-US" sz="24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480435"/>
                <a:ext cx="9193530" cy="1003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279650" y="4293235"/>
                <a:ext cx="9068435" cy="100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转化成女生人数是总人数的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/>
                  <a:t>，根据女生有21人，先用除法求出总人数，再求男生人数。</a:t>
                </a:r>
                <a:endParaRPr lang="zh-CN" altLang="en-US" sz="24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4293235"/>
                <a:ext cx="9068435" cy="1004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068705" y="1475740"/>
            <a:ext cx="1491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画图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9970" y="5238115"/>
            <a:ext cx="1422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假设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9650" y="5292725"/>
            <a:ext cx="8849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把总人数看作单位“1”，假设总人数有x人，列方程解答，先求总人数，再求男生人数。</a:t>
            </a:r>
            <a:endParaRPr lang="zh-CN" altLang="en-US" sz="2400"/>
          </a:p>
        </p:txBody>
      </p:sp>
      <p:cxnSp>
        <p:nvCxnSpPr>
          <p:cNvPr id="10" name="直接连接符 9"/>
          <p:cNvCxnSpPr>
            <a:endCxn id="7" idx="3"/>
          </p:cNvCxnSpPr>
          <p:nvPr/>
        </p:nvCxnSpPr>
        <p:spPr>
          <a:xfrm flipH="1" flipV="1">
            <a:off x="2560320" y="1767840"/>
            <a:ext cx="7620" cy="5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665095" y="2108200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4110990" y="1755775"/>
            <a:ext cx="7620" cy="5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792220" y="1988820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79700" y="1979930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792220" y="2116455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904740" y="1979930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909820" y="2120265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33770" y="1971040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033770" y="2116455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146925" y="1971675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163435" y="2108835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275320" y="1970405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右大括号 31"/>
          <p:cNvSpPr/>
          <p:nvPr/>
        </p:nvSpPr>
        <p:spPr>
          <a:xfrm rot="16200000">
            <a:off x="3645535" y="680720"/>
            <a:ext cx="330200" cy="2251710"/>
          </a:xfrm>
          <a:prstGeom prst="rightBrace">
            <a:avLst>
              <a:gd name="adj1" fmla="val 8382"/>
              <a:gd name="adj2" fmla="val 4922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右大括号 32"/>
          <p:cNvSpPr/>
          <p:nvPr/>
        </p:nvSpPr>
        <p:spPr>
          <a:xfrm rot="16200000">
            <a:off x="6454140" y="115570"/>
            <a:ext cx="295910" cy="3330575"/>
          </a:xfrm>
          <a:prstGeom prst="rightBrace">
            <a:avLst>
              <a:gd name="adj1" fmla="val 8382"/>
              <a:gd name="adj2" fmla="val 4922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右大括号 33"/>
          <p:cNvSpPr/>
          <p:nvPr/>
        </p:nvSpPr>
        <p:spPr>
          <a:xfrm rot="5400000">
            <a:off x="3656330" y="1194435"/>
            <a:ext cx="330200" cy="2251710"/>
          </a:xfrm>
          <a:prstGeom prst="rightBrace">
            <a:avLst>
              <a:gd name="adj1" fmla="val 8382"/>
              <a:gd name="adj2" fmla="val 50705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3215640" y="1089660"/>
                <a:ext cx="1901825" cy="54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/>
                  <a:t>男生占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40" y="1089660"/>
                <a:ext cx="1901825" cy="543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/>
          <p:cNvSpPr txBox="1"/>
          <p:nvPr/>
        </p:nvSpPr>
        <p:spPr>
          <a:xfrm>
            <a:off x="5925185" y="1165860"/>
            <a:ext cx="1901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女生</a:t>
            </a:r>
            <a:r>
              <a:rPr lang="en-US" altLang="zh-CN" sz="2000"/>
              <a:t>21</a:t>
            </a:r>
            <a:r>
              <a:rPr lang="zh-CN" altLang="en-US" sz="2000"/>
              <a:t>人</a:t>
            </a:r>
            <a:endParaRPr lang="zh-CN" altLang="en-US" sz="2000"/>
          </a:p>
        </p:txBody>
      </p:sp>
      <p:sp>
        <p:nvSpPr>
          <p:cNvPr id="37" name="文本框 36"/>
          <p:cNvSpPr txBox="1"/>
          <p:nvPr/>
        </p:nvSpPr>
        <p:spPr>
          <a:xfrm>
            <a:off x="3432175" y="2452370"/>
            <a:ext cx="1901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？</a:t>
            </a:r>
            <a:r>
              <a:rPr lang="zh-CN" altLang="en-US" sz="2000"/>
              <a:t>人</a:t>
            </a:r>
            <a:endParaRPr lang="zh-CN" altLang="en-US" sz="20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0" y="4259263"/>
            <a:ext cx="2351088" cy="210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12165" y="1916430"/>
            <a:ext cx="10568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）白塔小学有一块长方形花圃，长8米。在修建校园时，花圃的长增加了3米，这样花圃的面积就增加了18平方米。原来花圃的面积是多少平方米？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463" name="图片 5"/>
          <p:cNvPicPr>
            <a:picLocks noChangeAspect="1"/>
          </p:cNvPicPr>
          <p:nvPr/>
        </p:nvPicPr>
        <p:blipFill>
          <a:blip r:embed="rId2"/>
          <a:srcRect l="7843"/>
          <a:stretch>
            <a:fillRect/>
          </a:stretch>
        </p:blipFill>
        <p:spPr>
          <a:xfrm>
            <a:off x="804545" y="332423"/>
            <a:ext cx="5240655" cy="194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10460" y="779780"/>
            <a:ext cx="2029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选一选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1860" y="2953385"/>
            <a:ext cx="10169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）从右边的4张扑克牌中选出2张，有多少种不同的选法？（红桃5，方块6，方块7，红桃8）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911860" y="4004945"/>
            <a:ext cx="8671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（3）小明读一本书，已读页数是全书的25%。如果他再读30页，已读页数与未读页数的比是2：5。这本书共有多少页?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983615" y="5056505"/>
            <a:ext cx="86709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4</a:t>
            </a:r>
            <a:r>
              <a:rPr lang="zh-CN" altLang="en-US" sz="2400"/>
              <a:t>）小亮把720毫升果汁倒入6个小杯和1个大杯，正好都倒满。小杯容重是大杯的，小杯和大杯的容量各是多少毫升？</a:t>
            </a:r>
            <a:endParaRPr lang="zh-CN" altLang="en-US" sz="2400"/>
          </a:p>
        </p:txBody>
      </p:sp>
    </p:spTree>
  </p:cSld>
  <p:clrMapOvr>
    <a:masterClrMapping/>
  </p:clrMapOvr>
  <p:transition spd="slow">
    <p:random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0" y="4259263"/>
            <a:ext cx="2351088" cy="210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38630" y="1916430"/>
            <a:ext cx="87153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赵大娘家养的公鸡与母鸡的只数比是4:7，母鸡比公鸡少30只。赵大娘家养的公鸡有多少只？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463" name="图片 5"/>
          <p:cNvPicPr>
            <a:picLocks noChangeAspect="1"/>
          </p:cNvPicPr>
          <p:nvPr/>
        </p:nvPicPr>
        <p:blipFill>
          <a:blip r:embed="rId2"/>
          <a:srcRect l="7843"/>
          <a:stretch>
            <a:fillRect/>
          </a:stretch>
        </p:blipFill>
        <p:spPr>
          <a:xfrm>
            <a:off x="767715" y="332423"/>
            <a:ext cx="5240655" cy="194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10460" y="779780"/>
            <a:ext cx="2029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算一算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0" y="4259263"/>
            <a:ext cx="2351088" cy="2101850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47725" y="1916430"/>
                <a:ext cx="10688320" cy="177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学校举办春季运动会，参加比赛的运动员在170-180人之间，男运动员的人数是女运动员的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3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，你知道男、女运动员各有多少人吗？</a:t>
                </a:r>
                <a:endParaRPr lang="zh-CN" altLang="en-US" sz="3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1916430"/>
                <a:ext cx="10688320" cy="1774825"/>
              </a:xfrm>
              <a:prstGeom prst="rect">
                <a:avLst/>
              </a:prstGeom>
              <a:blipFill rotWithShape="1">
                <a:blip r:embed="rId2"/>
                <a:stretch>
                  <a:fillRect r="-1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3" name="图片 5"/>
          <p:cNvPicPr>
            <a:picLocks noChangeAspect="1"/>
          </p:cNvPicPr>
          <p:nvPr/>
        </p:nvPicPr>
        <p:blipFill>
          <a:blip r:embed="rId3"/>
          <a:srcRect l="7843"/>
          <a:stretch>
            <a:fillRect/>
          </a:stretch>
        </p:blipFill>
        <p:spPr>
          <a:xfrm>
            <a:off x="767715" y="332423"/>
            <a:ext cx="5240655" cy="194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10460" y="779780"/>
            <a:ext cx="2029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战一</a:t>
            </a: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战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715" y="3717290"/>
            <a:ext cx="92729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对学要求：</a:t>
            </a:r>
            <a:endParaRPr lang="zh-CN" altLang="en-US" sz="2800"/>
          </a:p>
          <a:p>
            <a:r>
              <a:rPr lang="zh-CN" altLang="en-US" sz="2800"/>
              <a:t>（1）想一想：如何解决这个问题</a:t>
            </a:r>
            <a:endParaRPr lang="zh-CN" altLang="en-US" sz="2800"/>
          </a:p>
          <a:p>
            <a:r>
              <a:rPr lang="zh-CN" altLang="en-US" sz="2800"/>
              <a:t>（2）说一说：与同桌说说你选择什么策略，是怎样选择策略解决问题的？</a:t>
            </a:r>
            <a:endParaRPr lang="zh-CN" altLang="en-US" sz="2800"/>
          </a:p>
          <a:p>
            <a:r>
              <a:rPr lang="zh-CN" altLang="en-US" sz="2800"/>
              <a:t>（3）算一算：把你的计算过程写下来</a:t>
            </a:r>
            <a:endParaRPr lang="zh-CN" altLang="en-US" sz="2800"/>
          </a:p>
        </p:txBody>
      </p:sp>
      <p:pic>
        <p:nvPicPr>
          <p:cNvPr id="5" name="Key Sounds Label (キー・サウンズ・レーベル)-Bloom of Youth (风华正茂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6665" y="5751195"/>
            <a:ext cx="565150" cy="51943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7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6"/>
          <p:cNvSpPr>
            <a:spLocks noChangeArrowheads="1" noChangeShapeType="1"/>
          </p:cNvSpPr>
          <p:nvPr/>
        </p:nvSpPr>
        <p:spPr bwMode="auto">
          <a:xfrm>
            <a:off x="1882775" y="1557338"/>
            <a:ext cx="8426450" cy="2011363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500" b="1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谢谢观看</a:t>
            </a:r>
            <a:endParaRPr kumimoji="0" lang="zh-CN" altLang="en-US" sz="8500" b="1" i="0" u="none" strike="noStrike" kern="10" cap="none" spc="0" normalizeH="0" baseline="0" noProof="0" dirty="0">
              <a:ln w="9525">
                <a:noFill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pic>
        <p:nvPicPr>
          <p:cNvPr id="5222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3" y="2420938"/>
            <a:ext cx="3319462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heme/theme1.xml><?xml version="1.0" encoding="utf-8"?>
<a:theme xmlns:a="http://schemas.openxmlformats.org/drawingml/2006/main" name="PPT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设计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813</Words>
  <Application>WPS 演示</Application>
  <PresentationFormat>自定义</PresentationFormat>
  <Paragraphs>59</Paragraphs>
  <Slides>8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等线 Light</vt:lpstr>
      <vt:lpstr>华文新魏</vt:lpstr>
      <vt:lpstr>微软雅黑</vt:lpstr>
      <vt:lpstr>DejaVu Math TeX Gyre</vt:lpstr>
      <vt:lpstr>黑体</vt:lpstr>
      <vt:lpstr>Arial Unicode MS</vt:lpstr>
      <vt:lpstr>等线</vt:lpstr>
      <vt:lpstr>Calibri</vt:lpstr>
      <vt:lpstr>Cambria Math</vt:lpstr>
      <vt:lpstr>PPT</vt:lpstr>
      <vt:lpstr>PPT设计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</dc:title>
  <dc:creator>Administrator</dc:creator>
  <cp:lastModifiedBy>Administrator</cp:lastModifiedBy>
  <cp:revision>55</cp:revision>
  <dcterms:created xsi:type="dcterms:W3CDTF">2023-03-06T01:01:00Z</dcterms:created>
  <dcterms:modified xsi:type="dcterms:W3CDTF">2023-03-07T23:28:34Z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2052-11.8.2.11019</vt:lpwstr>
  </property>
  <property fmtid="{D5CDD505-2E9C-101B-9397-08002B2CF9AE}" pid="3" name="KSOTemplateUUID">
    <vt:lpwstr>v1.0_library_kGhoih9VlZSfwwM3pLShzw==</vt:lpwstr>
  </property>
  <property fmtid="{D5CDD505-2E9C-101B-9397-08002B2CF9AE}" pid="4" name="ICV">
    <vt:lpwstr>2CEE79ABBEE24E551E390064C7F3D69E</vt:lpwstr>
  </property>
</Properties>
</file>