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1576" r:id="rId2"/>
    <p:sldId id="1447" r:id="rId3"/>
    <p:sldId id="1530" r:id="rId4"/>
    <p:sldId id="1531" r:id="rId5"/>
    <p:sldId id="1550" r:id="rId6"/>
    <p:sldId id="1532" r:id="rId7"/>
    <p:sldId id="1577" r:id="rId8"/>
    <p:sldId id="1553" r:id="rId9"/>
    <p:sldId id="1537" r:id="rId10"/>
    <p:sldId id="1554" r:id="rId11"/>
    <p:sldId id="1538" r:id="rId12"/>
    <p:sldId id="1557" r:id="rId13"/>
    <p:sldId id="1544" r:id="rId14"/>
    <p:sldId id="1539" r:id="rId15"/>
    <p:sldId id="1580" r:id="rId16"/>
    <p:sldId id="1558" r:id="rId17"/>
    <p:sldId id="1540" r:id="rId18"/>
    <p:sldId id="1559" r:id="rId19"/>
    <p:sldId id="1546" r:id="rId20"/>
    <p:sldId id="1560" r:id="rId21"/>
    <p:sldId id="1545" r:id="rId22"/>
    <p:sldId id="1536" r:id="rId23"/>
    <p:sldId id="1561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迷你简胖头鱼"/>
        <a:cs typeface="迷你简胖头鱼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迷你简胖头鱼"/>
        <a:cs typeface="迷你简胖头鱼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迷你简胖头鱼"/>
        <a:cs typeface="迷你简胖头鱼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迷你简胖头鱼"/>
        <a:cs typeface="迷你简胖头鱼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迷你简胖头鱼"/>
        <a:cs typeface="迷你简胖头鱼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迷你简胖头鱼"/>
        <a:cs typeface="迷你简胖头鱼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迷你简胖头鱼"/>
        <a:cs typeface="迷你简胖头鱼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迷你简胖头鱼"/>
        <a:cs typeface="迷你简胖头鱼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迷你简胖头鱼"/>
        <a:cs typeface="迷你简胖头鱼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kb1.com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8DB12"/>
    <a:srgbClr val="1704D4"/>
    <a:srgbClr val="F67AA9"/>
    <a:srgbClr val="3BF737"/>
    <a:srgbClr val="2C4BEA"/>
    <a:srgbClr val="FED1E0"/>
    <a:srgbClr val="C5C5C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1742"/>
  </p:normalViewPr>
  <p:slideViewPr>
    <p:cSldViewPr>
      <p:cViewPr>
        <p:scale>
          <a:sx n="69" d="100"/>
          <a:sy n="69" d="100"/>
        </p:scale>
        <p:origin x="-1404" y="-198"/>
      </p:cViewPr>
      <p:guideLst>
        <p:guide orient="horz" pos="1916"/>
        <p:guide pos="26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页眉占位符 4505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>
                <a:latin typeface="Arial" panose="020B0604020202020204" pitchFamily="34" charset="0"/>
                <a:ea typeface="迷你简胖头鱼" pitchFamily="65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5059" name="日期占位符 4505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>
                <a:latin typeface="Arial" panose="020B0604020202020204" pitchFamily="34" charset="0"/>
                <a:ea typeface="迷你简胖头鱼" pitchFamily="65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6" name="幻灯片图像占位符 45059"/>
          <p:cNvSpPr>
            <a:spLocks noGrp="1" noRo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文本占位符 45060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45062" name="页脚占位符 4506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>
                <a:latin typeface="Arial" panose="020B0604020202020204" pitchFamily="34" charset="0"/>
                <a:ea typeface="迷你简胖头鱼" pitchFamily="65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5063" name="灯片编号占位符 4506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 noProof="1">
                <a:latin typeface="Arial" panose="020B0604020202020204" pitchFamily="34" charset="0"/>
                <a:ea typeface="迷你简胖头鱼" pitchFamily="65" charset="-122"/>
                <a:cs typeface="+mn-ea"/>
              </a:defRPr>
            </a:lvl1pPr>
          </a:lstStyle>
          <a:p>
            <a:pPr>
              <a:defRPr/>
            </a:pPr>
            <a:fld id="{FE7419BE-1DAC-4858-AF66-807471D12E72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AEE82-7672-4C3B-AE83-CD66F71811E5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ea typeface="迷你简胖头鱼" pitchFamily="65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625FA-D060-4B9B-B40A-11DB8F7B9E6A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ea typeface="迷你简胖头鱼" pitchFamily="65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94736-7D26-405D-925A-3F71149DBF72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ea typeface="迷你简胖头鱼" pitchFamily="65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7450-77E5-468A-AC8A-6201E077329B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ea typeface="迷你简胖头鱼" pitchFamily="65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70BEA-932F-4C4C-AFDB-2FE0ADF8A483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ea typeface="迷你简胖头鱼" pitchFamily="65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61A80-A1BC-49D6-9212-CAD71DFFE0FE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ea typeface="迷你简胖头鱼" pitchFamily="65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E36A7-8586-44AE-8738-EE21C859DF66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ea typeface="迷你简胖头鱼" pitchFamily="65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89D9A-FC8B-4EAF-B935-97A738C2BAF4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ea typeface="迷你简胖头鱼" pitchFamily="65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0AF21-42E4-4F8D-8ADA-5C6791F6AA17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ea typeface="迷你简胖头鱼" pitchFamily="65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1C460-DAB9-4D8B-8E0E-B59B5684E401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ea typeface="迷你简胖头鱼" pitchFamily="65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BB151-D18A-4F12-B048-43D13823573C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ea typeface="迷你简胖头鱼" pitchFamily="65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迷你简胖头鱼" pitchFamily="65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迷你简胖头鱼" pitchFamily="65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>
              <a:defRPr/>
            </a:pPr>
            <a:fld id="{CBC693E9-1C47-401A-920A-B56A23F58A46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ea typeface="迷你简胖头鱼" pitchFamily="65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1"/>
          </a:solidFill>
          <a:latin typeface="Calibri Light" pitchFamily="34" charset="0"/>
          <a:ea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1"/>
          </a:solidFill>
          <a:latin typeface="Calibri Light" pitchFamily="34" charset="0"/>
          <a:ea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1"/>
          </a:solidFill>
          <a:latin typeface="Calibri Light" pitchFamily="34" charset="0"/>
          <a:ea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1"/>
          </a:solidFill>
          <a:latin typeface="Calibri Light" pitchFamily="34" charset="0"/>
          <a:ea typeface="宋体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1"/>
          </a:solidFill>
          <a:latin typeface="Calibri Light" pitchFamily="34" charset="0"/>
          <a:ea typeface="宋体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1"/>
          </a:solidFill>
          <a:latin typeface="Calibri Light" pitchFamily="34" charset="0"/>
          <a:ea typeface="宋体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1"/>
          </a:solidFill>
          <a:latin typeface="Calibri Light" pitchFamily="34" charset="0"/>
          <a:ea typeface="宋体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1"/>
          </a:solidFill>
          <a:latin typeface="Calibri Light" pitchFamily="34" charset="0"/>
          <a:ea typeface="宋体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2.jpeg"/><Relationship Id="rId5" Type="http://schemas.openxmlformats.org/officeDocument/2006/relationships/slide" Target="slide2.xml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7.png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9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12"/>
          <p:cNvGrpSpPr>
            <a:grpSpLocks/>
          </p:cNvGrpSpPr>
          <p:nvPr/>
        </p:nvGrpSpPr>
        <p:grpSpPr bwMode="auto">
          <a:xfrm>
            <a:off x="9525" y="6350"/>
            <a:ext cx="9212263" cy="6845300"/>
            <a:chOff x="0" y="0"/>
            <a:chExt cx="12192000" cy="6858000"/>
          </a:xfrm>
        </p:grpSpPr>
        <p:grpSp>
          <p:nvGrpSpPr>
            <p:cNvPr id="14348" name="组合 13"/>
            <p:cNvGrpSpPr>
              <a:grpSpLocks/>
            </p:cNvGrpSpPr>
            <p:nvPr/>
          </p:nvGrpSpPr>
          <p:grpSpPr bwMode="auto">
            <a:xfrm>
              <a:off x="0" y="0"/>
              <a:ext cx="12192000" cy="6858000"/>
              <a:chOff x="0" y="0"/>
              <a:chExt cx="12192000" cy="733806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0" y="3669030"/>
                <a:ext cx="12192000" cy="3669030"/>
              </a:xfrm>
              <a:prstGeom prst="rect">
                <a:avLst/>
              </a:prstGeom>
              <a:solidFill>
                <a:srgbClr val="00B6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9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0"/>
                <a:ext cx="12192000" cy="3669030"/>
              </a:xfrm>
              <a:prstGeom prst="rect">
                <a:avLst/>
              </a:prstGeom>
              <a:solidFill>
                <a:srgbClr val="FF87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9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102949" y="60437"/>
              <a:ext cx="11986102" cy="6737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4338" name="图片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6675"/>
            <a:ext cx="9039225" cy="66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矩形 85"/>
          <p:cNvSpPr/>
          <p:nvPr/>
        </p:nvSpPr>
        <p:spPr>
          <a:xfrm>
            <a:off x="3563938" y="5084763"/>
            <a:ext cx="25368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>
              <a:defRPr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数学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·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四年级上册 </a:t>
            </a:r>
          </a:p>
        </p:txBody>
      </p:sp>
      <p:sp>
        <p:nvSpPr>
          <p:cNvPr id="14340" name="矩形 86"/>
          <p:cNvSpPr>
            <a:spLocks noChangeArrowheads="1"/>
          </p:cNvSpPr>
          <p:nvPr/>
        </p:nvSpPr>
        <p:spPr bwMode="auto">
          <a:xfrm>
            <a:off x="3563938" y="5773738"/>
            <a:ext cx="2536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zh-CN" altLang="en-US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任课教师：周游</a:t>
            </a:r>
          </a:p>
        </p:txBody>
      </p:sp>
      <p:pic>
        <p:nvPicPr>
          <p:cNvPr id="102" name="图片 101" descr="图片包含 游戏机&#10;&#10;描述已自动生成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40650" y="4005263"/>
            <a:ext cx="1296988" cy="2600325"/>
          </a:xfrm>
          <a:custGeom>
            <a:avLst/>
            <a:gdLst>
              <a:gd name="connsiteX0" fmla="*/ 270351 w 1379169"/>
              <a:gd name="connsiteY0" fmla="*/ 0 h 2764176"/>
              <a:gd name="connsiteX1" fmla="*/ 320510 w 1379169"/>
              <a:gd name="connsiteY1" fmla="*/ 20226 h 2764176"/>
              <a:gd name="connsiteX2" fmla="*/ 506443 w 1379169"/>
              <a:gd name="connsiteY2" fmla="*/ 99951 h 2764176"/>
              <a:gd name="connsiteX3" fmla="*/ 541911 w 1379169"/>
              <a:gd name="connsiteY3" fmla="*/ 112397 h 2764176"/>
              <a:gd name="connsiteX4" fmla="*/ 549950 w 1379169"/>
              <a:gd name="connsiteY4" fmla="*/ 116850 h 2764176"/>
              <a:gd name="connsiteX5" fmla="*/ 636950 w 1379169"/>
              <a:gd name="connsiteY5" fmla="*/ 214360 h 2764176"/>
              <a:gd name="connsiteX6" fmla="*/ 715645 w 1379169"/>
              <a:gd name="connsiteY6" fmla="*/ 310606 h 2764176"/>
              <a:gd name="connsiteX7" fmla="*/ 726560 w 1379169"/>
              <a:gd name="connsiteY7" fmla="*/ 383618 h 2764176"/>
              <a:gd name="connsiteX8" fmla="*/ 849343 w 1379169"/>
              <a:gd name="connsiteY8" fmla="*/ 1166751 h 2764176"/>
              <a:gd name="connsiteX9" fmla="*/ 1106518 w 1379169"/>
              <a:gd name="connsiteY9" fmla="*/ 1871601 h 2764176"/>
              <a:gd name="connsiteX10" fmla="*/ 1373218 w 1379169"/>
              <a:gd name="connsiteY10" fmla="*/ 2700276 h 2764176"/>
              <a:gd name="connsiteX11" fmla="*/ 1379169 w 1379169"/>
              <a:gd name="connsiteY11" fmla="*/ 2740371 h 2764176"/>
              <a:gd name="connsiteX12" fmla="*/ 1374452 w 1379169"/>
              <a:gd name="connsiteY12" fmla="*/ 2744241 h 2764176"/>
              <a:gd name="connsiteX13" fmla="*/ 1354785 w 1379169"/>
              <a:gd name="connsiteY13" fmla="*/ 2764176 h 2764176"/>
              <a:gd name="connsiteX14" fmla="*/ 1319417 w 1379169"/>
              <a:gd name="connsiteY14" fmla="*/ 2742469 h 2764176"/>
              <a:gd name="connsiteX15" fmla="*/ 1268443 w 1379169"/>
              <a:gd name="connsiteY15" fmla="*/ 2728851 h 2764176"/>
              <a:gd name="connsiteX16" fmla="*/ 935068 w 1379169"/>
              <a:gd name="connsiteY16" fmla="*/ 2728851 h 2764176"/>
              <a:gd name="connsiteX17" fmla="*/ 886507 w 1379169"/>
              <a:gd name="connsiteY17" fmla="*/ 2709628 h 2764176"/>
              <a:gd name="connsiteX18" fmla="*/ 843395 w 1379169"/>
              <a:gd name="connsiteY18" fmla="*/ 2637048 h 2764176"/>
              <a:gd name="connsiteX19" fmla="*/ 213774 w 1379169"/>
              <a:gd name="connsiteY19" fmla="*/ 1209047 h 2764176"/>
              <a:gd name="connsiteX20" fmla="*/ 177166 w 1379169"/>
              <a:gd name="connsiteY20" fmla="*/ 1113672 h 2764176"/>
              <a:gd name="connsiteX21" fmla="*/ 144493 w 1379169"/>
              <a:gd name="connsiteY21" fmla="*/ 995301 h 2764176"/>
              <a:gd name="connsiteX22" fmla="*/ 4437 w 1379169"/>
              <a:gd name="connsiteY22" fmla="*/ 82752 h 2764176"/>
              <a:gd name="connsiteX23" fmla="*/ 4515 w 1379169"/>
              <a:gd name="connsiteY23" fmla="*/ 82420 h 2764176"/>
              <a:gd name="connsiteX24" fmla="*/ 22054 w 1379169"/>
              <a:gd name="connsiteY24" fmla="*/ 84242 h 2764176"/>
              <a:gd name="connsiteX25" fmla="*/ 107805 w 1379169"/>
              <a:gd name="connsiteY25" fmla="*/ 74122 h 2764176"/>
              <a:gd name="connsiteX26" fmla="*/ 217897 w 1379169"/>
              <a:gd name="connsiteY26" fmla="*/ 14823 h 276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79169" h="2764176">
                <a:moveTo>
                  <a:pt x="270351" y="0"/>
                </a:moveTo>
                <a:lnTo>
                  <a:pt x="320510" y="20226"/>
                </a:lnTo>
                <a:cubicBezTo>
                  <a:pt x="395269" y="52773"/>
                  <a:pt x="465367" y="88640"/>
                  <a:pt x="506443" y="99951"/>
                </a:cubicBezTo>
                <a:cubicBezTo>
                  <a:pt x="520135" y="103721"/>
                  <a:pt x="531843" y="107913"/>
                  <a:pt x="541911" y="112397"/>
                </a:cubicBezTo>
                <a:lnTo>
                  <a:pt x="549950" y="116850"/>
                </a:lnTo>
                <a:lnTo>
                  <a:pt x="636950" y="214360"/>
                </a:lnTo>
                <a:lnTo>
                  <a:pt x="715645" y="310606"/>
                </a:lnTo>
                <a:lnTo>
                  <a:pt x="726560" y="383618"/>
                </a:lnTo>
                <a:cubicBezTo>
                  <a:pt x="758558" y="611623"/>
                  <a:pt x="798147" y="958392"/>
                  <a:pt x="849343" y="1166751"/>
                </a:cubicBezTo>
                <a:cubicBezTo>
                  <a:pt x="917605" y="1444563"/>
                  <a:pt x="1019206" y="1616014"/>
                  <a:pt x="1106518" y="1871601"/>
                </a:cubicBezTo>
                <a:cubicBezTo>
                  <a:pt x="1193830" y="2127188"/>
                  <a:pt x="1346231" y="2557401"/>
                  <a:pt x="1373218" y="2700276"/>
                </a:cubicBezTo>
                <a:lnTo>
                  <a:pt x="1379169" y="2740371"/>
                </a:lnTo>
                <a:lnTo>
                  <a:pt x="1374452" y="2744241"/>
                </a:lnTo>
                <a:lnTo>
                  <a:pt x="1354785" y="2764176"/>
                </a:lnTo>
                <a:lnTo>
                  <a:pt x="1319417" y="2742469"/>
                </a:lnTo>
                <a:cubicBezTo>
                  <a:pt x="1304063" y="2734209"/>
                  <a:pt x="1286699" y="2727660"/>
                  <a:pt x="1268443" y="2728851"/>
                </a:cubicBezTo>
                <a:cubicBezTo>
                  <a:pt x="1195418" y="2733614"/>
                  <a:pt x="1039843" y="2779651"/>
                  <a:pt x="935068" y="2728851"/>
                </a:cubicBezTo>
                <a:lnTo>
                  <a:pt x="886507" y="2709628"/>
                </a:lnTo>
                <a:lnTo>
                  <a:pt x="843395" y="2637048"/>
                </a:lnTo>
                <a:cubicBezTo>
                  <a:pt x="679571" y="2343568"/>
                  <a:pt x="420980" y="1736853"/>
                  <a:pt x="213774" y="1209047"/>
                </a:cubicBezTo>
                <a:lnTo>
                  <a:pt x="177166" y="1113672"/>
                </a:lnTo>
                <a:lnTo>
                  <a:pt x="144493" y="995301"/>
                </a:lnTo>
                <a:cubicBezTo>
                  <a:pt x="54204" y="643869"/>
                  <a:pt x="-19069" y="270558"/>
                  <a:pt x="4437" y="82752"/>
                </a:cubicBezTo>
                <a:lnTo>
                  <a:pt x="4515" y="82420"/>
                </a:lnTo>
                <a:lnTo>
                  <a:pt x="22054" y="84242"/>
                </a:lnTo>
                <a:cubicBezTo>
                  <a:pt x="54794" y="87736"/>
                  <a:pt x="86119" y="89061"/>
                  <a:pt x="107805" y="74122"/>
                </a:cubicBezTo>
                <a:cubicBezTo>
                  <a:pt x="140335" y="51713"/>
                  <a:pt x="177743" y="30117"/>
                  <a:pt x="217897" y="14823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" name="图片 91" descr="图片包含 游戏机&#10;&#10;描述已自动生成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8241825">
            <a:off x="2490788" y="5226050"/>
            <a:ext cx="831850" cy="631825"/>
          </a:xfrm>
          <a:custGeom>
            <a:avLst/>
            <a:gdLst>
              <a:gd name="connsiteX0" fmla="*/ 254242 w 755256"/>
              <a:gd name="connsiteY0" fmla="*/ 381 h 574217"/>
              <a:gd name="connsiteX1" fmla="*/ 632079 w 755256"/>
              <a:gd name="connsiteY1" fmla="*/ 68795 h 574217"/>
              <a:gd name="connsiteX2" fmla="*/ 736854 w 755256"/>
              <a:gd name="connsiteY2" fmla="*/ 392645 h 574217"/>
              <a:gd name="connsiteX3" fmla="*/ 365379 w 755256"/>
              <a:gd name="connsiteY3" fmla="*/ 573620 h 574217"/>
              <a:gd name="connsiteX4" fmla="*/ 51054 w 755256"/>
              <a:gd name="connsiteY4" fmla="*/ 335495 h 574217"/>
              <a:gd name="connsiteX5" fmla="*/ 60579 w 755256"/>
              <a:gd name="connsiteY5" fmla="*/ 21170 h 574217"/>
              <a:gd name="connsiteX6" fmla="*/ 254242 w 755256"/>
              <a:gd name="connsiteY6" fmla="*/ 381 h 57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256" h="574217">
                <a:moveTo>
                  <a:pt x="254242" y="381"/>
                </a:moveTo>
                <a:cubicBezTo>
                  <a:pt x="393830" y="3807"/>
                  <a:pt x="561633" y="30099"/>
                  <a:pt x="632079" y="68795"/>
                </a:cubicBezTo>
                <a:cubicBezTo>
                  <a:pt x="744792" y="130707"/>
                  <a:pt x="781304" y="308507"/>
                  <a:pt x="736854" y="392645"/>
                </a:cubicBezTo>
                <a:cubicBezTo>
                  <a:pt x="692404" y="476783"/>
                  <a:pt x="476504" y="583145"/>
                  <a:pt x="365379" y="573620"/>
                </a:cubicBezTo>
                <a:cubicBezTo>
                  <a:pt x="254254" y="564095"/>
                  <a:pt x="101854" y="427570"/>
                  <a:pt x="51054" y="335495"/>
                </a:cubicBezTo>
                <a:cubicBezTo>
                  <a:pt x="254" y="243420"/>
                  <a:pt x="-36259" y="65620"/>
                  <a:pt x="60579" y="21170"/>
                </a:cubicBezTo>
                <a:cubicBezTo>
                  <a:pt x="96893" y="4501"/>
                  <a:pt x="170489" y="-1675"/>
                  <a:pt x="254242" y="381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" name="图片 94" descr="图片包含 游戏机&#10;&#10;描述已自动生成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993938">
            <a:off x="285750" y="4924425"/>
            <a:ext cx="2438400" cy="1377950"/>
          </a:xfrm>
          <a:custGeom>
            <a:avLst/>
            <a:gdLst>
              <a:gd name="connsiteX0" fmla="*/ 501606 w 2393795"/>
              <a:gd name="connsiteY0" fmla="*/ 12 h 1352446"/>
              <a:gd name="connsiteX1" fmla="*/ 534199 w 2393795"/>
              <a:gd name="connsiteY1" fmla="*/ 17945 h 1352446"/>
              <a:gd name="connsiteX2" fmla="*/ 1048549 w 2393795"/>
              <a:gd name="connsiteY2" fmla="*/ 379895 h 1352446"/>
              <a:gd name="connsiteX3" fmla="*/ 1867699 w 2393795"/>
              <a:gd name="connsiteY3" fmla="*/ 618020 h 1352446"/>
              <a:gd name="connsiteX4" fmla="*/ 2382049 w 2393795"/>
              <a:gd name="connsiteY4" fmla="*/ 960920 h 1352446"/>
              <a:gd name="connsiteX5" fmla="*/ 2210599 w 2393795"/>
              <a:gd name="connsiteY5" fmla="*/ 1160945 h 1352446"/>
              <a:gd name="connsiteX6" fmla="*/ 2010574 w 2393795"/>
              <a:gd name="connsiteY6" fmla="*/ 1084745 h 1352446"/>
              <a:gd name="connsiteX7" fmla="*/ 1705774 w 2393795"/>
              <a:gd name="connsiteY7" fmla="*/ 1094270 h 1352446"/>
              <a:gd name="connsiteX8" fmla="*/ 9622 w 2393795"/>
              <a:gd name="connsiteY8" fmla="*/ 1352446 h 1352446"/>
              <a:gd name="connsiteX9" fmla="*/ 0 w 2393795"/>
              <a:gd name="connsiteY9" fmla="*/ 1352300 h 1352446"/>
              <a:gd name="connsiteX10" fmla="*/ 0 w 2393795"/>
              <a:gd name="connsiteY10" fmla="*/ 795419 h 1352446"/>
              <a:gd name="connsiteX11" fmla="*/ 46843 w 2393795"/>
              <a:gd name="connsiteY11" fmla="*/ 735678 h 1352446"/>
              <a:gd name="connsiteX12" fmla="*/ 381799 w 2393795"/>
              <a:gd name="connsiteY12" fmla="*/ 341795 h 1352446"/>
              <a:gd name="connsiteX13" fmla="*/ 534199 w 2393795"/>
              <a:gd name="connsiteY13" fmla="*/ 84620 h 1352446"/>
              <a:gd name="connsiteX14" fmla="*/ 501606 w 2393795"/>
              <a:gd name="connsiteY14" fmla="*/ 12 h 135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93795" h="1352446">
                <a:moveTo>
                  <a:pt x="501606" y="12"/>
                </a:moveTo>
                <a:cubicBezTo>
                  <a:pt x="503640" y="285"/>
                  <a:pt x="512768" y="5642"/>
                  <a:pt x="534199" y="17945"/>
                </a:cubicBezTo>
                <a:cubicBezTo>
                  <a:pt x="619924" y="67157"/>
                  <a:pt x="826299" y="279883"/>
                  <a:pt x="1048549" y="379895"/>
                </a:cubicBezTo>
                <a:cubicBezTo>
                  <a:pt x="1270799" y="479907"/>
                  <a:pt x="1645449" y="521183"/>
                  <a:pt x="1867699" y="618020"/>
                </a:cubicBezTo>
                <a:cubicBezTo>
                  <a:pt x="2089949" y="714858"/>
                  <a:pt x="2324899" y="870433"/>
                  <a:pt x="2382049" y="960920"/>
                </a:cubicBezTo>
                <a:cubicBezTo>
                  <a:pt x="2439199" y="1051407"/>
                  <a:pt x="2272511" y="1140308"/>
                  <a:pt x="2210599" y="1160945"/>
                </a:cubicBezTo>
                <a:cubicBezTo>
                  <a:pt x="2148687" y="1181582"/>
                  <a:pt x="2094711" y="1095857"/>
                  <a:pt x="2010574" y="1084745"/>
                </a:cubicBezTo>
                <a:cubicBezTo>
                  <a:pt x="1926437" y="1073633"/>
                  <a:pt x="2050262" y="1049820"/>
                  <a:pt x="1705774" y="1094270"/>
                </a:cubicBezTo>
                <a:cubicBezTo>
                  <a:pt x="1382818" y="1135942"/>
                  <a:pt x="383158" y="1343651"/>
                  <a:pt x="9622" y="1352446"/>
                </a:cubicBezTo>
                <a:lnTo>
                  <a:pt x="0" y="1352300"/>
                </a:lnTo>
                <a:lnTo>
                  <a:pt x="0" y="795419"/>
                </a:lnTo>
                <a:lnTo>
                  <a:pt x="46843" y="735678"/>
                </a:lnTo>
                <a:cubicBezTo>
                  <a:pt x="166246" y="589346"/>
                  <a:pt x="314330" y="432084"/>
                  <a:pt x="381799" y="341795"/>
                </a:cubicBezTo>
                <a:cubicBezTo>
                  <a:pt x="489749" y="197333"/>
                  <a:pt x="508799" y="138595"/>
                  <a:pt x="534199" y="84620"/>
                </a:cubicBezTo>
                <a:cubicBezTo>
                  <a:pt x="553249" y="44139"/>
                  <a:pt x="495504" y="-807"/>
                  <a:pt x="501606" y="12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8" name="图片 97" descr="图片包含 游戏机&#10;&#10;描述已自动生成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680557">
            <a:off x="6848475" y="5276850"/>
            <a:ext cx="965200" cy="522288"/>
          </a:xfrm>
          <a:custGeom>
            <a:avLst/>
            <a:gdLst>
              <a:gd name="connsiteX0" fmla="*/ 385552 w 902096"/>
              <a:gd name="connsiteY0" fmla="*/ 488 h 488896"/>
              <a:gd name="connsiteX1" fmla="*/ 781714 w 902096"/>
              <a:gd name="connsiteY1" fmla="*/ 70948 h 488896"/>
              <a:gd name="connsiteX2" fmla="*/ 848389 w 902096"/>
              <a:gd name="connsiteY2" fmla="*/ 442423 h 488896"/>
              <a:gd name="connsiteX3" fmla="*/ 172114 w 902096"/>
              <a:gd name="connsiteY3" fmla="*/ 461473 h 488896"/>
              <a:gd name="connsiteX4" fmla="*/ 664 w 902096"/>
              <a:gd name="connsiteY4" fmla="*/ 242398 h 488896"/>
              <a:gd name="connsiteX5" fmla="*/ 162589 w 902096"/>
              <a:gd name="connsiteY5" fmla="*/ 13798 h 488896"/>
              <a:gd name="connsiteX6" fmla="*/ 385552 w 902096"/>
              <a:gd name="connsiteY6" fmla="*/ 488 h 48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096" h="488896">
                <a:moveTo>
                  <a:pt x="385552" y="488"/>
                </a:moveTo>
                <a:cubicBezTo>
                  <a:pt x="537140" y="3976"/>
                  <a:pt x="710276" y="26300"/>
                  <a:pt x="781714" y="70948"/>
                </a:cubicBezTo>
                <a:cubicBezTo>
                  <a:pt x="896014" y="142385"/>
                  <a:pt x="949989" y="377335"/>
                  <a:pt x="848389" y="442423"/>
                </a:cubicBezTo>
                <a:cubicBezTo>
                  <a:pt x="746789" y="507511"/>
                  <a:pt x="313402" y="494811"/>
                  <a:pt x="172114" y="461473"/>
                </a:cubicBezTo>
                <a:cubicBezTo>
                  <a:pt x="30826" y="428135"/>
                  <a:pt x="7014" y="318598"/>
                  <a:pt x="664" y="242398"/>
                </a:cubicBezTo>
                <a:cubicBezTo>
                  <a:pt x="-5686" y="166198"/>
                  <a:pt x="32414" y="42373"/>
                  <a:pt x="162589" y="13798"/>
                </a:cubicBezTo>
                <a:cubicBezTo>
                  <a:pt x="211405" y="3083"/>
                  <a:pt x="294600" y="-1605"/>
                  <a:pt x="385552" y="488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45" name="图片 7" descr="图片包含 游戏机, 轮子&#10;&#10;描述已自动生成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" y="260350"/>
            <a:ext cx="7997825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Rectangle 6"/>
          <p:cNvSpPr>
            <a:spLocks noChangeArrowheads="1"/>
          </p:cNvSpPr>
          <p:nvPr/>
        </p:nvSpPr>
        <p:spPr bwMode="auto">
          <a:xfrm>
            <a:off x="2063750" y="1912938"/>
            <a:ext cx="51276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9600">
                <a:solidFill>
                  <a:srgbClr val="262626"/>
                </a:solidFill>
                <a:latin typeface="方正粗黑宋简体"/>
                <a:ea typeface="方正粗黑宋简体"/>
                <a:cs typeface="方正粗黑宋简体"/>
              </a:rPr>
              <a:t>可 能 性</a:t>
            </a:r>
          </a:p>
        </p:txBody>
      </p:sp>
      <p:pic>
        <p:nvPicPr>
          <p:cNvPr id="14347" name="图片 135" descr="timg (4)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-26988"/>
            <a:ext cx="1462087" cy="146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5" descr="1"/>
          <p:cNvPicPr>
            <a:picLocks noChangeAspect="1"/>
          </p:cNvPicPr>
          <p:nvPr/>
        </p:nvPicPr>
        <p:blipFill>
          <a:blip r:embed="rId3"/>
          <a:srcRect l="107" t="21768" r="638" b="21768"/>
          <a:stretch>
            <a:fillRect/>
          </a:stretch>
        </p:blipFill>
        <p:spPr bwMode="auto">
          <a:xfrm>
            <a:off x="0" y="2222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 12"/>
          <p:cNvSpPr/>
          <p:nvPr/>
        </p:nvSpPr>
        <p:spPr>
          <a:xfrm>
            <a:off x="209550" y="246063"/>
            <a:ext cx="8724900" cy="6365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 noProof="1"/>
          </a:p>
        </p:txBody>
      </p:sp>
      <p:grpSp>
        <p:nvGrpSpPr>
          <p:cNvPr id="24579" name="组合 13"/>
          <p:cNvGrpSpPr>
            <a:grpSpLocks/>
          </p:cNvGrpSpPr>
          <p:nvPr/>
        </p:nvGrpSpPr>
        <p:grpSpPr bwMode="auto">
          <a:xfrm>
            <a:off x="712788" y="749300"/>
            <a:ext cx="7065962" cy="2568575"/>
            <a:chOff x="1122" y="5261"/>
            <a:chExt cx="11129" cy="4043"/>
          </a:xfrm>
        </p:grpSpPr>
        <p:pic>
          <p:nvPicPr>
            <p:cNvPr id="24585" name="Picture 4" descr="C:\Users\Administrator\Desktop\ppt制作xin\lib\u6\d_p65_2.png"/>
            <p:cNvPicPr>
              <a:picLocks noChangeAspect="1"/>
            </p:cNvPicPr>
            <p:nvPr/>
          </p:nvPicPr>
          <p:blipFill>
            <a:blip r:embed="rId4"/>
            <a:srcRect l="29362" t="4251" r="29520" b="6598"/>
            <a:stretch>
              <a:fillRect/>
            </a:stretch>
          </p:blipFill>
          <p:spPr bwMode="auto">
            <a:xfrm>
              <a:off x="1122" y="5261"/>
              <a:ext cx="2406" cy="4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6" name="Picture 5" descr="C:\Users\Administrator\Desktop\ppt制作xin\lib\u6\d_p65_2(2).png"/>
            <p:cNvPicPr>
              <a:picLocks noChangeAspect="1"/>
            </p:cNvPicPr>
            <p:nvPr/>
          </p:nvPicPr>
          <p:blipFill>
            <a:blip r:embed="rId5"/>
            <a:srcRect l="29829" t="10419" r="30019" b="9256"/>
            <a:stretch>
              <a:fillRect/>
            </a:stretch>
          </p:blipFill>
          <p:spPr bwMode="auto">
            <a:xfrm>
              <a:off x="3828" y="5298"/>
              <a:ext cx="2646" cy="4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7" name="Picture 6" descr="C:\Users\Administrator\Desktop\ppt制作xin\lib\u6\d_p65_2(3).png"/>
            <p:cNvPicPr>
              <a:picLocks noChangeAspect="1"/>
            </p:cNvPicPr>
            <p:nvPr/>
          </p:nvPicPr>
          <p:blipFill>
            <a:blip r:embed="rId6"/>
            <a:srcRect l="30019" t="9036" r="30019" b="8189"/>
            <a:stretch>
              <a:fillRect/>
            </a:stretch>
          </p:blipFill>
          <p:spPr bwMode="auto">
            <a:xfrm>
              <a:off x="6624" y="5298"/>
              <a:ext cx="2672" cy="4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8" name="Picture 7" descr="C:\Users\Administrator\Desktop\ppt制作xin\lib\u6\d_p65_2(4).png"/>
            <p:cNvPicPr>
              <a:picLocks noChangeAspect="1"/>
            </p:cNvPicPr>
            <p:nvPr/>
          </p:nvPicPr>
          <p:blipFill>
            <a:blip r:embed="rId7"/>
            <a:srcRect l="29443" t="8002" r="28352" b="8002"/>
            <a:stretch>
              <a:fillRect/>
            </a:stretch>
          </p:blipFill>
          <p:spPr bwMode="auto">
            <a:xfrm>
              <a:off x="9517" y="5261"/>
              <a:ext cx="2734" cy="4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9"/>
          <p:cNvSpPr/>
          <p:nvPr/>
        </p:nvSpPr>
        <p:spPr>
          <a:xfrm>
            <a:off x="712788" y="819150"/>
            <a:ext cx="1527175" cy="2497138"/>
          </a:xfrm>
          <a:prstGeom prst="rect">
            <a:avLst/>
          </a:prstGeom>
          <a:pattFill prst="zigZag">
            <a:fgClr>
              <a:schemeClr val="bg1"/>
            </a:fgClr>
            <a:bgClr>
              <a:srgbClr val="0070C0"/>
            </a:bgClr>
          </a:patt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5" name="矩形 4"/>
          <p:cNvSpPr/>
          <p:nvPr/>
        </p:nvSpPr>
        <p:spPr>
          <a:xfrm>
            <a:off x="2430463" y="819150"/>
            <a:ext cx="1679575" cy="2497138"/>
          </a:xfrm>
          <a:prstGeom prst="rect">
            <a:avLst/>
          </a:prstGeom>
          <a:pattFill prst="zigZag">
            <a:fgClr>
              <a:schemeClr val="bg1"/>
            </a:fgClr>
            <a:bgClr>
              <a:srgbClr val="0070C0"/>
            </a:bgClr>
          </a:patt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6" name="矩形 5"/>
          <p:cNvSpPr/>
          <p:nvPr/>
        </p:nvSpPr>
        <p:spPr>
          <a:xfrm>
            <a:off x="4206875" y="819150"/>
            <a:ext cx="1695450" cy="2495550"/>
          </a:xfrm>
          <a:prstGeom prst="rect">
            <a:avLst/>
          </a:prstGeom>
          <a:pattFill prst="zigZag">
            <a:fgClr>
              <a:schemeClr val="bg1"/>
            </a:fgClr>
            <a:bgClr>
              <a:srgbClr val="0070C0"/>
            </a:bgClr>
          </a:patt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7" name="矩形 6"/>
          <p:cNvSpPr/>
          <p:nvPr/>
        </p:nvSpPr>
        <p:spPr>
          <a:xfrm>
            <a:off x="6043613" y="819150"/>
            <a:ext cx="1628775" cy="2495550"/>
          </a:xfrm>
          <a:prstGeom prst="rect">
            <a:avLst/>
          </a:prstGeom>
          <a:pattFill prst="zigZag">
            <a:fgClr>
              <a:schemeClr val="bg1"/>
            </a:fgClr>
            <a:bgClr>
              <a:srgbClr val="0070C0"/>
            </a:bgClr>
          </a:patt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2" name="文本框 1"/>
          <p:cNvSpPr txBox="1"/>
          <p:nvPr/>
        </p:nvSpPr>
        <p:spPr>
          <a:xfrm>
            <a:off x="396875" y="3471863"/>
            <a:ext cx="83200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sz="3200" b="1">
                <a:latin typeface="+mn-ea"/>
                <a:ea typeface="+mn-ea"/>
                <a:cs typeface="+mn-ea"/>
              </a:rPr>
              <a:t>摸出红桃的可能性大，还是黑桃的可能性大？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5" descr="1"/>
          <p:cNvPicPr>
            <a:picLocks noChangeAspect="1"/>
          </p:cNvPicPr>
          <p:nvPr/>
        </p:nvPicPr>
        <p:blipFill>
          <a:blip r:embed="rId4"/>
          <a:srcRect l="107" t="21768" r="638" b="21768"/>
          <a:stretch>
            <a:fillRect/>
          </a:stretch>
        </p:blipFill>
        <p:spPr bwMode="auto">
          <a:xfrm>
            <a:off x="0" y="2222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 12"/>
          <p:cNvSpPr/>
          <p:nvPr/>
        </p:nvSpPr>
        <p:spPr>
          <a:xfrm>
            <a:off x="152400" y="187325"/>
            <a:ext cx="8969375" cy="64246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 noProof="1"/>
          </a:p>
        </p:txBody>
      </p:sp>
      <p:sp>
        <p:nvSpPr>
          <p:cNvPr id="110675" name="Rectangle 83"/>
          <p:cNvSpPr/>
          <p:nvPr/>
        </p:nvSpPr>
        <p:spPr>
          <a:xfrm>
            <a:off x="304800" y="2273300"/>
            <a:ext cx="8715375" cy="1979613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rgbClr val="4B4B4B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zh-CN" altLang="en-US" sz="1350" dirty="0">
              <a:solidFill>
                <a:srgbClr val="FF3300"/>
              </a:solidFill>
            </a:endParaRPr>
          </a:p>
        </p:txBody>
      </p:sp>
      <p:sp>
        <p:nvSpPr>
          <p:cNvPr id="110594" name="Text Box 2"/>
          <p:cNvSpPr txBox="1"/>
          <p:nvPr/>
        </p:nvSpPr>
        <p:spPr>
          <a:xfrm>
            <a:off x="304800" y="2349500"/>
            <a:ext cx="8715375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b="1" dirty="0">
                <a:latin typeface="+mn-ea"/>
                <a:cs typeface="+mn-ea"/>
              </a:rPr>
              <a:t>1.</a:t>
            </a:r>
            <a:r>
              <a:rPr lang="zh-CN" altLang="en-US" b="1" dirty="0">
                <a:latin typeface="+mn-ea"/>
                <a:cs typeface="+mn-ea"/>
              </a:rPr>
              <a:t>组长分工，一人洗牌，一人记录，其余</a:t>
            </a:r>
            <a:r>
              <a:rPr lang="en-US" altLang="zh-CN" b="1" dirty="0">
                <a:latin typeface="+mn-ea"/>
                <a:cs typeface="+mn-ea"/>
              </a:rPr>
              <a:t>4</a:t>
            </a:r>
            <a:r>
              <a:rPr lang="zh-CN" altLang="en-US" b="1" dirty="0">
                <a:latin typeface="+mn-ea"/>
                <a:cs typeface="+mn-ea"/>
              </a:rPr>
              <a:t>人每人摸   </a:t>
            </a:r>
            <a:r>
              <a:rPr lang="en-US" altLang="zh-CN" b="1" dirty="0">
                <a:latin typeface="+mn-ea"/>
                <a:cs typeface="+mn-ea"/>
              </a:rPr>
              <a:t>10</a:t>
            </a:r>
            <a:r>
              <a:rPr lang="zh-CN" altLang="en-US" b="1" dirty="0">
                <a:latin typeface="+mn-ea"/>
                <a:cs typeface="+mn-ea"/>
              </a:rPr>
              <a:t>次，共摸</a:t>
            </a:r>
            <a:r>
              <a:rPr lang="en-US" altLang="zh-CN" b="1" dirty="0">
                <a:latin typeface="+mn-ea"/>
                <a:cs typeface="+mn-ea"/>
              </a:rPr>
              <a:t>40</a:t>
            </a:r>
            <a:r>
              <a:rPr lang="zh-CN" altLang="en-US" b="1" dirty="0">
                <a:latin typeface="+mn-ea"/>
                <a:cs typeface="+mn-ea"/>
              </a:rPr>
              <a:t>次，画</a:t>
            </a:r>
            <a:r>
              <a:rPr lang="en-US" altLang="zh-CN" b="1" dirty="0">
                <a:latin typeface="+mn-ea"/>
                <a:cs typeface="+mn-ea"/>
              </a:rPr>
              <a:t>“</a:t>
            </a:r>
            <a:r>
              <a:rPr lang="zh-CN" altLang="en-US" b="1" dirty="0">
                <a:latin typeface="+mn-ea"/>
                <a:cs typeface="+mn-ea"/>
              </a:rPr>
              <a:t>正</a:t>
            </a:r>
            <a:r>
              <a:rPr lang="en-US" altLang="zh-CN" b="1" dirty="0">
                <a:latin typeface="+mn-ea"/>
                <a:cs typeface="+mn-ea"/>
              </a:rPr>
              <a:t>”</a:t>
            </a:r>
            <a:r>
              <a:rPr lang="zh-CN" altLang="en-US" b="1" dirty="0">
                <a:latin typeface="+mn-ea"/>
                <a:cs typeface="+mn-ea"/>
              </a:rPr>
              <a:t>字记录结果。</a:t>
            </a: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b="1" dirty="0">
                <a:latin typeface="+mn-ea"/>
                <a:cs typeface="+mn-ea"/>
              </a:rPr>
              <a:t>2. </a:t>
            </a:r>
            <a:r>
              <a:rPr lang="zh-CN" altLang="en-US" b="1" dirty="0">
                <a:latin typeface="+mn-ea"/>
                <a:cs typeface="+mn-ea"/>
              </a:rPr>
              <a:t>每次摸前</a:t>
            </a:r>
            <a:r>
              <a:rPr lang="en-US" altLang="zh-CN" b="1" dirty="0">
                <a:latin typeface="+mn-ea"/>
                <a:cs typeface="+mn-ea"/>
              </a:rPr>
              <a:t>,</a:t>
            </a:r>
            <a:r>
              <a:rPr lang="zh-CN" altLang="en-US" b="1" dirty="0">
                <a:latin typeface="+mn-ea"/>
                <a:cs typeface="+mn-ea"/>
              </a:rPr>
              <a:t>都要重新洗牌</a:t>
            </a:r>
            <a:r>
              <a:rPr lang="en-US" altLang="zh-CN" b="1" dirty="0">
                <a:latin typeface="+mn-ea"/>
                <a:cs typeface="+mn-ea"/>
              </a:rPr>
              <a:t>,</a:t>
            </a:r>
            <a:r>
              <a:rPr lang="zh-CN" altLang="en-US" b="1" dirty="0">
                <a:latin typeface="+mn-ea"/>
                <a:cs typeface="+mn-ea"/>
              </a:rPr>
              <a:t>把牌打乱。</a:t>
            </a:r>
          </a:p>
        </p:txBody>
      </p:sp>
      <p:pic>
        <p:nvPicPr>
          <p:cNvPr id="25605" name="Picture 78" descr="018030000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666"/>
          <a:stretch>
            <a:fillRect/>
          </a:stretch>
        </p:blipFill>
        <p:spPr bwMode="auto">
          <a:xfrm>
            <a:off x="5838825" y="360363"/>
            <a:ext cx="328295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1233488"/>
            <a:ext cx="195103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" descr="C:\Users\Administrator\Desktop\ppt制作xin\lib\u6\d_p65_2.png"/>
          <p:cNvPicPr>
            <a:picLocks noChangeAspect="1"/>
          </p:cNvPicPr>
          <p:nvPr/>
        </p:nvPicPr>
        <p:blipFill>
          <a:blip r:embed="rId7"/>
          <a:srcRect l="26688" r="26688" b="3334"/>
          <a:stretch>
            <a:fillRect/>
          </a:stretch>
        </p:blipFill>
        <p:spPr bwMode="auto">
          <a:xfrm>
            <a:off x="669925" y="400050"/>
            <a:ext cx="1238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5" descr="C:\Users\Administrator\Desktop\ppt制作xin\lib\u6\d_p65_2(2).png"/>
          <p:cNvPicPr>
            <a:picLocks noChangeAspect="1"/>
          </p:cNvPicPr>
          <p:nvPr/>
        </p:nvPicPr>
        <p:blipFill>
          <a:blip r:embed="rId8"/>
          <a:srcRect l="28352" t="8002" r="30019" b="5667"/>
          <a:stretch>
            <a:fillRect/>
          </a:stretch>
        </p:blipFill>
        <p:spPr bwMode="auto">
          <a:xfrm>
            <a:off x="1992313" y="473075"/>
            <a:ext cx="1216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6" descr="C:\Users\Administrator\Desktop\ppt制作xin\lib\u6\d_p65_2(3).png"/>
          <p:cNvPicPr>
            <a:picLocks noChangeAspect="1"/>
          </p:cNvPicPr>
          <p:nvPr/>
        </p:nvPicPr>
        <p:blipFill>
          <a:blip r:embed="rId9"/>
          <a:srcRect l="30019" t="5667" r="30019" b="5667"/>
          <a:stretch>
            <a:fillRect/>
          </a:stretch>
        </p:blipFill>
        <p:spPr bwMode="auto">
          <a:xfrm>
            <a:off x="3292475" y="434975"/>
            <a:ext cx="118268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04800" y="4513263"/>
          <a:ext cx="8623300" cy="1223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870"/>
                <a:gridCol w="5647690"/>
                <a:gridCol w="1984375"/>
              </a:tblGrid>
              <a:tr h="6121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红 桃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1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共</a:t>
                      </a:r>
                      <a:r>
                        <a:rPr lang="zh-CN" altLang="en-US" sz="2200" b="1" dirty="0" smtClean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（    ）</a:t>
                      </a:r>
                      <a:r>
                        <a:rPr lang="zh-CN" altLang="en-US" sz="2200" b="1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次</a:t>
                      </a:r>
                      <a:endParaRPr lang="zh-CN" altLang="en-US" sz="2200" b="1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黑 桃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200" b="1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共</a:t>
                      </a:r>
                      <a:r>
                        <a:rPr lang="zh-CN" altLang="en-US" sz="2200" b="1" dirty="0" smtClean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（    ）</a:t>
                      </a:r>
                      <a:r>
                        <a:rPr lang="zh-CN" altLang="en-US" sz="2200" b="1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rcRect l="37333" t="28222" r="37511" b="33522"/>
          <a:stretch>
            <a:fillRect/>
          </a:stretch>
        </p:blipFill>
        <p:spPr>
          <a:xfrm>
            <a:off x="4572635" y="534035"/>
            <a:ext cx="1156335" cy="1680210"/>
          </a:xfrm>
          <a:prstGeom prst="round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5" descr="1"/>
          <p:cNvPicPr>
            <a:picLocks noChangeAspect="1"/>
          </p:cNvPicPr>
          <p:nvPr/>
        </p:nvPicPr>
        <p:blipFill>
          <a:blip r:embed="rId3"/>
          <a:srcRect l="107" t="21768" r="638" b="21768"/>
          <a:stretch>
            <a:fillRect/>
          </a:stretch>
        </p:blipFill>
        <p:spPr bwMode="auto">
          <a:xfrm>
            <a:off x="0" y="2222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 12"/>
          <p:cNvSpPr/>
          <p:nvPr/>
        </p:nvSpPr>
        <p:spPr>
          <a:xfrm>
            <a:off x="152400" y="187325"/>
            <a:ext cx="8969375" cy="64246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 noProof="1"/>
          </a:p>
        </p:txBody>
      </p:sp>
      <p:pic>
        <p:nvPicPr>
          <p:cNvPr id="26627" name="Picture 78" descr="018030000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666"/>
          <a:stretch>
            <a:fillRect/>
          </a:stretch>
        </p:blipFill>
        <p:spPr bwMode="auto">
          <a:xfrm>
            <a:off x="5861050" y="433388"/>
            <a:ext cx="328295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1233488"/>
            <a:ext cx="195103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C:\Users\Administrator\Desktop\ppt制作xin\lib\u6\d_p65_2.png"/>
          <p:cNvPicPr>
            <a:picLocks noChangeAspect="1"/>
          </p:cNvPicPr>
          <p:nvPr/>
        </p:nvPicPr>
        <p:blipFill>
          <a:blip r:embed="rId6"/>
          <a:srcRect l="26688" r="26688" b="3334"/>
          <a:stretch>
            <a:fillRect/>
          </a:stretch>
        </p:blipFill>
        <p:spPr bwMode="auto">
          <a:xfrm>
            <a:off x="668338" y="454025"/>
            <a:ext cx="1238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C:\Users\Administrator\Desktop\ppt制作xin\lib\u6\d_p65_2(2).png"/>
          <p:cNvPicPr>
            <a:picLocks noChangeAspect="1"/>
          </p:cNvPicPr>
          <p:nvPr/>
        </p:nvPicPr>
        <p:blipFill>
          <a:blip r:embed="rId7"/>
          <a:srcRect l="28352" t="8002" r="30019" b="5667"/>
          <a:stretch>
            <a:fillRect/>
          </a:stretch>
        </p:blipFill>
        <p:spPr bwMode="auto">
          <a:xfrm>
            <a:off x="1990725" y="527050"/>
            <a:ext cx="1216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C:\Users\Administrator\Desktop\ppt制作xin\lib\u6\d_p65_2(3).png"/>
          <p:cNvPicPr>
            <a:picLocks noChangeAspect="1"/>
          </p:cNvPicPr>
          <p:nvPr/>
        </p:nvPicPr>
        <p:blipFill>
          <a:blip r:embed="rId8"/>
          <a:srcRect l="30019" t="5667" r="30019" b="5667"/>
          <a:stretch>
            <a:fillRect/>
          </a:stretch>
        </p:blipFill>
        <p:spPr bwMode="auto">
          <a:xfrm>
            <a:off x="3290888" y="488950"/>
            <a:ext cx="118268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rcRect l="37333" t="28222" r="37511" b="33522"/>
          <a:stretch>
            <a:fillRect/>
          </a:stretch>
        </p:blipFill>
        <p:spPr>
          <a:xfrm>
            <a:off x="4572000" y="588010"/>
            <a:ext cx="1156335" cy="1680210"/>
          </a:xfrm>
          <a:prstGeom prst="round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5288" y="2422525"/>
            <a:ext cx="8482012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sz="3200" b="1">
                <a:latin typeface="+mn-ea"/>
                <a:ea typeface="+mn-ea"/>
                <a:cs typeface="+mn-ea"/>
              </a:rPr>
              <a:t>如果要让摸到红桃和黑桃可能性一样大，可以怎样放牌？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5" descr="1"/>
          <p:cNvPicPr>
            <a:picLocks noChangeAspect="1"/>
          </p:cNvPicPr>
          <p:nvPr/>
        </p:nvPicPr>
        <p:blipFill>
          <a:blip r:embed="rId3"/>
          <a:srcRect l="107" t="21768" r="638" b="21768"/>
          <a:stretch>
            <a:fillRect/>
          </a:stretch>
        </p:blipFill>
        <p:spPr bwMode="auto">
          <a:xfrm>
            <a:off x="0" y="2222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 12"/>
          <p:cNvSpPr/>
          <p:nvPr/>
        </p:nvSpPr>
        <p:spPr>
          <a:xfrm>
            <a:off x="209550" y="246063"/>
            <a:ext cx="8724900" cy="6365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 noProof="1"/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950" y="673100"/>
            <a:ext cx="478155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4" name="Group 9"/>
          <p:cNvGrpSpPr>
            <a:grpSpLocks/>
          </p:cNvGrpSpPr>
          <p:nvPr/>
        </p:nvGrpSpPr>
        <p:grpSpPr bwMode="auto">
          <a:xfrm>
            <a:off x="558800" y="3078163"/>
            <a:ext cx="4573588" cy="2925762"/>
            <a:chOff x="646" y="2160"/>
            <a:chExt cx="2268" cy="1679"/>
          </a:xfrm>
        </p:grpSpPr>
        <p:sp>
          <p:nvSpPr>
            <p:cNvPr id="20486" name="Rectangle 10">
              <a:hlinkClick r:id="rId5" action="ppaction://hlinksldjump"/>
            </p:cNvPr>
            <p:cNvSpPr/>
            <p:nvPr/>
          </p:nvSpPr>
          <p:spPr>
            <a:xfrm>
              <a:off x="646" y="2160"/>
              <a:ext cx="2268" cy="1679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rgbClr val="036D0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en-US" sz="1350" dirty="0">
                <a:solidFill>
                  <a:srgbClr val="FF3300"/>
                </a:solidFill>
              </a:endParaRPr>
            </a:p>
          </p:txBody>
        </p:sp>
        <p:pic>
          <p:nvPicPr>
            <p:cNvPr id="30728" name="Picture 11" descr="6633242_183814515156_2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7" y="2251"/>
              <a:ext cx="1497" cy="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9" name="Picture 1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82" y="3566"/>
              <a:ext cx="103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5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00650" y="3078163"/>
            <a:ext cx="340995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70500" y="673100"/>
            <a:ext cx="32702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123825" y="246063"/>
            <a:ext cx="8810625" cy="6365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 noProof="1"/>
          </a:p>
        </p:txBody>
      </p:sp>
      <p:pic>
        <p:nvPicPr>
          <p:cNvPr id="3174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263" y="246063"/>
            <a:ext cx="24765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7175" y="2082800"/>
          <a:ext cx="8597900" cy="3663950"/>
        </p:xfrm>
        <a:graphic>
          <a:graphicData uri="http://schemas.openxmlformats.org/drawingml/2006/table">
            <a:tbl>
              <a:tblPr/>
              <a:tblGrid>
                <a:gridCol w="2344738"/>
                <a:gridCol w="1955800"/>
                <a:gridCol w="2147887"/>
                <a:gridCol w="2149475"/>
              </a:tblGrid>
              <a:tr h="1073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迷你简胖头鱼"/>
                          <a:cs typeface="迷你简胖头鱼"/>
                        </a:rPr>
                        <a:t>试 验 者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迷你简胖头鱼"/>
                          <a:cs typeface="迷你简胖头鱼"/>
                        </a:rPr>
                        <a:t>抛币次数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迷你简胖头鱼"/>
                          <a:cs typeface="迷你简胖头鱼"/>
                        </a:rPr>
                        <a:t>正面朝上次数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迷你简胖头鱼"/>
                          <a:cs typeface="迷你简胖头鱼"/>
                        </a:rPr>
                        <a:t>反面朝上次数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迷你简胖头鱼"/>
                          <a:cs typeface="迷你简胖头鱼"/>
                        </a:rPr>
                        <a:t>德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迷你简胖头鱼"/>
                          <a:cs typeface="迷你简胖头鱼"/>
                        </a:rPr>
                        <a:t>·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迷你简胖头鱼"/>
                          <a:cs typeface="迷你简胖头鱼"/>
                        </a:rPr>
                        <a:t>摩根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  <a:cs typeface="Arial" charset="0"/>
                        </a:rPr>
                        <a:t>4092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  <a:cs typeface="Arial" charset="0"/>
                        </a:rPr>
                        <a:t>2048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  <a:cs typeface="Arial" charset="0"/>
                        </a:rPr>
                        <a:t>2044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迷你简胖头鱼"/>
                          <a:cs typeface="迷你简胖头鱼"/>
                        </a:rPr>
                        <a:t>蒲   丰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  <a:cs typeface="Arial" charset="0"/>
                        </a:rPr>
                        <a:t>4040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  <a:cs typeface="Arial" charset="0"/>
                        </a:rPr>
                        <a:t>2048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  <a:cs typeface="Arial" charset="0"/>
                        </a:rPr>
                        <a:t>1992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迷你简胖头鱼"/>
                          <a:cs typeface="迷你简胖头鱼"/>
                        </a:rPr>
                        <a:t>费   勒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  <a:cs typeface="Arial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  <a:cs typeface="Arial" charset="0"/>
                        </a:rPr>
                        <a:t>4979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  <a:cs typeface="Arial" charset="0"/>
                        </a:rPr>
                        <a:t>5021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迷你简胖头鱼"/>
                          <a:cs typeface="迷你简胖头鱼"/>
                        </a:rPr>
                        <a:t>皮尔逊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  <a:cs typeface="Arial" charset="0"/>
                        </a:rPr>
                        <a:t>24000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  <a:cs typeface="Arial" charset="0"/>
                        </a:rPr>
                        <a:t>12012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  <a:cs typeface="Arial" charset="0"/>
                        </a:rPr>
                        <a:t>11988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迷你简胖头鱼"/>
                          <a:cs typeface="迷你简胖头鱼"/>
                        </a:rPr>
                        <a:t>罗曼诺夫斯基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  <a:cs typeface="Arial" charset="0"/>
                        </a:rPr>
                        <a:t>80640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  <a:cs typeface="Arial" charset="0"/>
                        </a:rPr>
                        <a:t>39699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  <a:cs typeface="Arial" charset="0"/>
                        </a:rPr>
                        <a:t>40941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76200" y="76200"/>
            <a:ext cx="8918575" cy="6629400"/>
          </a:xfrm>
          <a:prstGeom prst="rect">
            <a:avLst/>
          </a:prstGeom>
          <a:noFill/>
          <a:ln w="136525">
            <a:solidFill>
              <a:srgbClr val="00B050"/>
            </a:solidFill>
            <a:prstDash val="sysDot"/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1783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 l="37764" t="25813"/>
          <a:stretch>
            <a:fillRect/>
          </a:stretch>
        </p:blipFill>
        <p:spPr bwMode="auto">
          <a:xfrm>
            <a:off x="7494588" y="246063"/>
            <a:ext cx="1335087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7175" y="1292225"/>
            <a:ext cx="743267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n-ea"/>
                <a:ea typeface="+mn-ea"/>
                <a:cs typeface="+mn-ea"/>
              </a:rPr>
              <a:t>下面是五位著名科学家试验后分别得到的数据。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0100703072228896[1]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925" y="-6350"/>
            <a:ext cx="6489700" cy="675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5"/>
          <p:cNvPicPr>
            <a:picLocks noChangeAspect="1"/>
          </p:cNvPicPr>
          <p:nvPr/>
        </p:nvPicPr>
        <p:blipFill>
          <a:blip r:embed="rId2"/>
          <a:srcRect l="-2" r="-256" b="50000"/>
          <a:stretch>
            <a:fillRect/>
          </a:stretch>
        </p:blipFill>
        <p:spPr bwMode="auto">
          <a:xfrm>
            <a:off x="1362075" y="1019175"/>
            <a:ext cx="10715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1811338"/>
            <a:ext cx="3330575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图片 6"/>
          <p:cNvPicPr>
            <a:picLocks noChangeAspect="1"/>
          </p:cNvPicPr>
          <p:nvPr/>
        </p:nvPicPr>
        <p:blipFill>
          <a:blip r:embed="rId4"/>
          <a:srcRect r="39063"/>
          <a:stretch>
            <a:fillRect/>
          </a:stretch>
        </p:blipFill>
        <p:spPr bwMode="auto">
          <a:xfrm>
            <a:off x="954088" y="2170113"/>
            <a:ext cx="179705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文本框 1"/>
          <p:cNvSpPr txBox="1">
            <a:spLocks noChangeArrowheads="1"/>
          </p:cNvSpPr>
          <p:nvPr/>
        </p:nvSpPr>
        <p:spPr bwMode="auto">
          <a:xfrm>
            <a:off x="3857625" y="2319338"/>
            <a:ext cx="47625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500" b="1">
                <a:solidFill>
                  <a:srgbClr val="F9EA84"/>
                </a:solidFill>
                <a:latin typeface="黑体" pitchFamily="49" charset="-122"/>
                <a:ea typeface="黑体" pitchFamily="49" charset="-122"/>
              </a:rPr>
              <a:t>第一关</a:t>
            </a:r>
          </a:p>
        </p:txBody>
      </p:sp>
      <p:sp>
        <p:nvSpPr>
          <p:cNvPr id="27653" name="文本框 3"/>
          <p:cNvSpPr txBox="1">
            <a:spLocks noChangeArrowheads="1"/>
          </p:cNvSpPr>
          <p:nvPr/>
        </p:nvSpPr>
        <p:spPr bwMode="auto">
          <a:xfrm>
            <a:off x="3857625" y="2212975"/>
            <a:ext cx="47625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500" b="1">
                <a:solidFill>
                  <a:srgbClr val="FFC000"/>
                </a:solidFill>
                <a:latin typeface="黑体" pitchFamily="49" charset="-122"/>
                <a:ea typeface="黑体" pitchFamily="49" charset="-122"/>
              </a:rPr>
              <a:t>第一关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5" descr="1"/>
          <p:cNvPicPr>
            <a:picLocks noChangeAspect="1"/>
          </p:cNvPicPr>
          <p:nvPr/>
        </p:nvPicPr>
        <p:blipFill>
          <a:blip r:embed="rId3"/>
          <a:srcRect l="107" t="21768" r="638" b="21768"/>
          <a:stretch>
            <a:fillRect/>
          </a:stretch>
        </p:blipFill>
        <p:spPr bwMode="auto">
          <a:xfrm>
            <a:off x="0" y="2222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 12"/>
          <p:cNvSpPr/>
          <p:nvPr/>
        </p:nvSpPr>
        <p:spPr>
          <a:xfrm>
            <a:off x="209550" y="246063"/>
            <a:ext cx="8724900" cy="6365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 noProof="1"/>
          </a:p>
        </p:txBody>
      </p:sp>
      <p:pic>
        <p:nvPicPr>
          <p:cNvPr id="28675" name="Picture 3" descr="C:\Users\Administrator\Desktop\ppt制作xin\lib\u6\j_p66_0.png"/>
          <p:cNvPicPr>
            <a:picLocks noChangeAspect="1"/>
          </p:cNvPicPr>
          <p:nvPr/>
        </p:nvPicPr>
        <p:blipFill>
          <a:blip r:embed="rId4"/>
          <a:srcRect l="23312" r="23402" b="-333"/>
          <a:stretch>
            <a:fillRect/>
          </a:stretch>
        </p:blipFill>
        <p:spPr bwMode="auto">
          <a:xfrm>
            <a:off x="1084263" y="1120775"/>
            <a:ext cx="1728787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C:\Users\Administrator\Desktop\ppt制作xin\lib\u6\j_p66_0(2).png"/>
          <p:cNvPicPr>
            <a:picLocks noChangeAspect="1"/>
          </p:cNvPicPr>
          <p:nvPr/>
        </p:nvPicPr>
        <p:blipFill>
          <a:blip r:embed="rId5"/>
          <a:srcRect l="25021" t="3334" r="23357" b="3334"/>
          <a:stretch>
            <a:fillRect/>
          </a:stretch>
        </p:blipFill>
        <p:spPr bwMode="auto">
          <a:xfrm>
            <a:off x="3841750" y="1120775"/>
            <a:ext cx="18002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C:\Users\Administrator\Desktop\ppt制作xin\lib\u6\j_p66_0(3).png"/>
          <p:cNvPicPr>
            <a:picLocks noChangeAspect="1"/>
          </p:cNvPicPr>
          <p:nvPr/>
        </p:nvPicPr>
        <p:blipFill>
          <a:blip r:embed="rId6"/>
          <a:srcRect l="25021" t="3334" r="25021" b="5667"/>
          <a:stretch>
            <a:fillRect/>
          </a:stretch>
        </p:blipFill>
        <p:spPr bwMode="auto">
          <a:xfrm>
            <a:off x="6734175" y="1120775"/>
            <a:ext cx="17875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5351463" y="4616450"/>
            <a:ext cx="21177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可能是红球</a:t>
            </a:r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1465263" y="4616450"/>
            <a:ext cx="23764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不可能是红球</a:t>
            </a:r>
          </a:p>
        </p:txBody>
      </p:sp>
      <p:sp>
        <p:nvSpPr>
          <p:cNvPr id="28680" name="Text Box 4"/>
          <p:cNvSpPr txBox="1">
            <a:spLocks noChangeArrowheads="1"/>
          </p:cNvSpPr>
          <p:nvPr/>
        </p:nvSpPr>
        <p:spPr bwMode="auto">
          <a:xfrm>
            <a:off x="746125" y="246063"/>
            <a:ext cx="1206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ea typeface="黑体" pitchFamily="49" charset="-122"/>
              </a:rPr>
              <a:t>连线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5"/>
          <p:cNvPicPr>
            <a:picLocks noChangeAspect="1"/>
          </p:cNvPicPr>
          <p:nvPr/>
        </p:nvPicPr>
        <p:blipFill>
          <a:blip r:embed="rId2"/>
          <a:srcRect l="-2" r="-256" b="50000"/>
          <a:stretch>
            <a:fillRect/>
          </a:stretch>
        </p:blipFill>
        <p:spPr bwMode="auto">
          <a:xfrm>
            <a:off x="1362075" y="1019175"/>
            <a:ext cx="10715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1811338"/>
            <a:ext cx="3330575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图片 6"/>
          <p:cNvPicPr>
            <a:picLocks noChangeAspect="1"/>
          </p:cNvPicPr>
          <p:nvPr/>
        </p:nvPicPr>
        <p:blipFill>
          <a:blip r:embed="rId4"/>
          <a:srcRect r="39063"/>
          <a:stretch>
            <a:fillRect/>
          </a:stretch>
        </p:blipFill>
        <p:spPr bwMode="auto">
          <a:xfrm>
            <a:off x="954088" y="2170113"/>
            <a:ext cx="179705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文本框 1"/>
          <p:cNvSpPr txBox="1">
            <a:spLocks noChangeArrowheads="1"/>
          </p:cNvSpPr>
          <p:nvPr/>
        </p:nvSpPr>
        <p:spPr bwMode="auto">
          <a:xfrm>
            <a:off x="3833813" y="2306638"/>
            <a:ext cx="47625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500" b="1">
                <a:solidFill>
                  <a:srgbClr val="F9EA84"/>
                </a:solidFill>
                <a:latin typeface="黑体" pitchFamily="49" charset="-122"/>
                <a:ea typeface="黑体" pitchFamily="49" charset="-122"/>
              </a:rPr>
              <a:t>第二关</a:t>
            </a:r>
          </a:p>
        </p:txBody>
      </p:sp>
      <p:sp>
        <p:nvSpPr>
          <p:cNvPr id="29701" name="文本框 3"/>
          <p:cNvSpPr txBox="1">
            <a:spLocks noChangeArrowheads="1"/>
          </p:cNvSpPr>
          <p:nvPr/>
        </p:nvSpPr>
        <p:spPr bwMode="auto">
          <a:xfrm>
            <a:off x="3833813" y="2228850"/>
            <a:ext cx="47625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500" b="1">
                <a:solidFill>
                  <a:srgbClr val="FFC000"/>
                </a:solidFill>
                <a:latin typeface="黑体" pitchFamily="49" charset="-122"/>
                <a:ea typeface="黑体" pitchFamily="49" charset="-122"/>
              </a:rPr>
              <a:t>第二关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5" descr="1"/>
          <p:cNvPicPr>
            <a:picLocks noChangeAspect="1"/>
          </p:cNvPicPr>
          <p:nvPr/>
        </p:nvPicPr>
        <p:blipFill>
          <a:blip r:embed="rId3"/>
          <a:srcRect l="107" t="21768" r="638" b="21768"/>
          <a:stretch>
            <a:fillRect/>
          </a:stretch>
        </p:blipFill>
        <p:spPr bwMode="auto">
          <a:xfrm>
            <a:off x="0" y="2222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 12"/>
          <p:cNvSpPr/>
          <p:nvPr/>
        </p:nvSpPr>
        <p:spPr>
          <a:xfrm>
            <a:off x="209550" y="246063"/>
            <a:ext cx="8724900" cy="6365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 noProof="1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788988" y="363538"/>
            <a:ext cx="4897437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ea typeface="黑体" pitchFamily="49" charset="-122"/>
              </a:rPr>
              <a:t>成语中的可能性（连线）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420813" y="1589088"/>
            <a:ext cx="36337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latin typeface="黑体" pitchFamily="49" charset="-122"/>
                <a:ea typeface="黑体" pitchFamily="49" charset="-122"/>
              </a:rPr>
              <a:t>百发百中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1420813" y="2625725"/>
            <a:ext cx="25415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latin typeface="黑体" pitchFamily="49" charset="-122"/>
                <a:ea typeface="黑体" pitchFamily="49" charset="-122"/>
              </a:rPr>
              <a:t>天方夜谭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1420813" y="4718050"/>
            <a:ext cx="3632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latin typeface="黑体" pitchFamily="49" charset="-122"/>
                <a:ea typeface="黑体" pitchFamily="49" charset="-122"/>
              </a:rPr>
              <a:t>十拿九稳</a:t>
            </a:r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1420813" y="3671888"/>
            <a:ext cx="36337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latin typeface="黑体" pitchFamily="49" charset="-122"/>
                <a:ea typeface="黑体" pitchFamily="49" charset="-122"/>
              </a:rPr>
              <a:t>弹无虚发</a:t>
            </a: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6175375" y="2187575"/>
            <a:ext cx="14033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一定</a:t>
            </a:r>
          </a:p>
        </p:txBody>
      </p:sp>
      <p:sp>
        <p:nvSpPr>
          <p:cNvPr id="37897" name="Text Box 10"/>
          <p:cNvSpPr txBox="1">
            <a:spLocks noChangeArrowheads="1"/>
          </p:cNvSpPr>
          <p:nvPr/>
        </p:nvSpPr>
        <p:spPr bwMode="auto">
          <a:xfrm>
            <a:off x="6175375" y="3203575"/>
            <a:ext cx="1397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可能</a:t>
            </a:r>
          </a:p>
        </p:txBody>
      </p:sp>
      <p:sp>
        <p:nvSpPr>
          <p:cNvPr id="37898" name="Text Box 11"/>
          <p:cNvSpPr txBox="1">
            <a:spLocks noChangeArrowheads="1"/>
          </p:cNvSpPr>
          <p:nvPr/>
        </p:nvSpPr>
        <p:spPr bwMode="auto">
          <a:xfrm>
            <a:off x="6175375" y="4260850"/>
            <a:ext cx="17494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不可能</a:t>
            </a:r>
          </a:p>
        </p:txBody>
      </p:sp>
      <p:cxnSp>
        <p:nvCxnSpPr>
          <p:cNvPr id="3" name="直接连接符 2"/>
          <p:cNvCxnSpPr>
            <a:endCxn id="37896" idx="1"/>
          </p:cNvCxnSpPr>
          <p:nvPr/>
        </p:nvCxnSpPr>
        <p:spPr>
          <a:xfrm>
            <a:off x="3962400" y="2006600"/>
            <a:ext cx="2212975" cy="4587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3810000" y="3000375"/>
            <a:ext cx="2362200" cy="1495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3810000" y="2667000"/>
            <a:ext cx="2438400" cy="1524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3733800" y="3657600"/>
            <a:ext cx="2514600" cy="152400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03" name="图片 1" descr="719967e17bbc318563a86563c25017e5"/>
          <p:cNvPicPr>
            <a:picLocks noChangeAspect="1"/>
          </p:cNvPicPr>
          <p:nvPr/>
        </p:nvPicPr>
        <p:blipFill>
          <a:blip r:embed="rId4"/>
          <a:srcRect b="21254"/>
          <a:stretch>
            <a:fillRect/>
          </a:stretch>
        </p:blipFill>
        <p:spPr bwMode="auto">
          <a:xfrm>
            <a:off x="982663" y="5486400"/>
            <a:ext cx="7672387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12"/>
          <p:cNvGrpSpPr>
            <a:grpSpLocks/>
          </p:cNvGrpSpPr>
          <p:nvPr/>
        </p:nvGrpSpPr>
        <p:grpSpPr bwMode="auto">
          <a:xfrm>
            <a:off x="9525" y="6350"/>
            <a:ext cx="9212263" cy="6845300"/>
            <a:chOff x="0" y="0"/>
            <a:chExt cx="12192000" cy="6858000"/>
          </a:xfrm>
        </p:grpSpPr>
        <p:grpSp>
          <p:nvGrpSpPr>
            <p:cNvPr id="15373" name="组合 13"/>
            <p:cNvGrpSpPr>
              <a:grpSpLocks/>
            </p:cNvGrpSpPr>
            <p:nvPr/>
          </p:nvGrpSpPr>
          <p:grpSpPr bwMode="auto">
            <a:xfrm>
              <a:off x="0" y="0"/>
              <a:ext cx="12192000" cy="6858000"/>
              <a:chOff x="0" y="0"/>
              <a:chExt cx="12192000" cy="733806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0" y="3669030"/>
                <a:ext cx="12192000" cy="3669030"/>
              </a:xfrm>
              <a:prstGeom prst="rect">
                <a:avLst/>
              </a:prstGeom>
              <a:solidFill>
                <a:srgbClr val="00B6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9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0"/>
                <a:ext cx="12192000" cy="3669030"/>
              </a:xfrm>
              <a:prstGeom prst="rect">
                <a:avLst/>
              </a:prstGeom>
              <a:solidFill>
                <a:srgbClr val="FF87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9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102949" y="60437"/>
              <a:ext cx="11986102" cy="6737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5362" name="图片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6675"/>
            <a:ext cx="9039225" cy="66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图片 135" descr="timg (4)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-26988"/>
            <a:ext cx="1462087" cy="146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 descr="7b0a2020202022776f7264617274223a20227b5c2269645c223a343532343831352c5c227469645c223a31333437377d220a7d0a"/>
          <p:cNvSpPr/>
          <p:nvPr/>
        </p:nvSpPr>
        <p:spPr>
          <a:xfrm>
            <a:off x="2385060" y="569706"/>
            <a:ext cx="4671060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sz="8800" b="1">
                <a:ln w="9525" cap="sq">
                  <a:solidFill>
                    <a:schemeClr val="bg1"/>
                  </a:solidFill>
                  <a:miter/>
                </a:ln>
                <a:solidFill>
                  <a:srgbClr val="00B0F0"/>
                </a:solidFill>
                <a:effectLst>
                  <a:outerShdw blurRad="88900" dist="25400" algn="l" rotWithShape="0">
                    <a:prstClr val="black"/>
                  </a:outerShdw>
                  <a:reflection blurRad="76200" stA="55000" endA="300" endPos="48000" dist="63500" dir="5400000" sy="-100000" algn="bl" rotWithShape="0"/>
                </a:effectLst>
                <a:latin typeface="黑体" panose="02010609060101010101" charset="-122"/>
                <a:ea typeface="黑体" panose="02010609060101010101" charset="-122"/>
                <a:cs typeface="+mn-cs"/>
              </a:rPr>
              <a:t>准备上课</a:t>
            </a:r>
          </a:p>
        </p:txBody>
      </p:sp>
      <p:sp>
        <p:nvSpPr>
          <p:cNvPr id="2" name="矩形 1"/>
          <p:cNvSpPr/>
          <p:nvPr/>
        </p:nvSpPr>
        <p:spPr>
          <a:xfrm>
            <a:off x="1112838" y="2444750"/>
            <a:ext cx="3036887" cy="3867150"/>
          </a:xfrm>
          <a:prstGeom prst="rect">
            <a:avLst/>
          </a:prstGeom>
          <a:noFill/>
          <a:ln w="57150">
            <a:prstDash val="sysDot"/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292725" y="2444750"/>
            <a:ext cx="2741613" cy="3873500"/>
          </a:xfrm>
          <a:prstGeom prst="rect">
            <a:avLst/>
          </a:prstGeom>
          <a:noFill/>
          <a:ln w="57150">
            <a:prstDash val="sysDot"/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" name="图片 5" descr="图片包含 游戏机&#10;&#10;描述已自动生成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37350" y="2641600"/>
            <a:ext cx="1296988" cy="2600325"/>
          </a:xfrm>
          <a:custGeom>
            <a:avLst/>
            <a:gdLst>
              <a:gd name="connsiteX0" fmla="*/ 270351 w 1379169"/>
              <a:gd name="connsiteY0" fmla="*/ 0 h 2764176"/>
              <a:gd name="connsiteX1" fmla="*/ 320510 w 1379169"/>
              <a:gd name="connsiteY1" fmla="*/ 20226 h 2764176"/>
              <a:gd name="connsiteX2" fmla="*/ 506443 w 1379169"/>
              <a:gd name="connsiteY2" fmla="*/ 99951 h 2764176"/>
              <a:gd name="connsiteX3" fmla="*/ 541911 w 1379169"/>
              <a:gd name="connsiteY3" fmla="*/ 112397 h 2764176"/>
              <a:gd name="connsiteX4" fmla="*/ 549950 w 1379169"/>
              <a:gd name="connsiteY4" fmla="*/ 116850 h 2764176"/>
              <a:gd name="connsiteX5" fmla="*/ 636950 w 1379169"/>
              <a:gd name="connsiteY5" fmla="*/ 214360 h 2764176"/>
              <a:gd name="connsiteX6" fmla="*/ 715645 w 1379169"/>
              <a:gd name="connsiteY6" fmla="*/ 310606 h 2764176"/>
              <a:gd name="connsiteX7" fmla="*/ 726560 w 1379169"/>
              <a:gd name="connsiteY7" fmla="*/ 383618 h 2764176"/>
              <a:gd name="connsiteX8" fmla="*/ 849343 w 1379169"/>
              <a:gd name="connsiteY8" fmla="*/ 1166751 h 2764176"/>
              <a:gd name="connsiteX9" fmla="*/ 1106518 w 1379169"/>
              <a:gd name="connsiteY9" fmla="*/ 1871601 h 2764176"/>
              <a:gd name="connsiteX10" fmla="*/ 1373218 w 1379169"/>
              <a:gd name="connsiteY10" fmla="*/ 2700276 h 2764176"/>
              <a:gd name="connsiteX11" fmla="*/ 1379169 w 1379169"/>
              <a:gd name="connsiteY11" fmla="*/ 2740371 h 2764176"/>
              <a:gd name="connsiteX12" fmla="*/ 1374452 w 1379169"/>
              <a:gd name="connsiteY12" fmla="*/ 2744241 h 2764176"/>
              <a:gd name="connsiteX13" fmla="*/ 1354785 w 1379169"/>
              <a:gd name="connsiteY13" fmla="*/ 2764176 h 2764176"/>
              <a:gd name="connsiteX14" fmla="*/ 1319417 w 1379169"/>
              <a:gd name="connsiteY14" fmla="*/ 2742469 h 2764176"/>
              <a:gd name="connsiteX15" fmla="*/ 1268443 w 1379169"/>
              <a:gd name="connsiteY15" fmla="*/ 2728851 h 2764176"/>
              <a:gd name="connsiteX16" fmla="*/ 935068 w 1379169"/>
              <a:gd name="connsiteY16" fmla="*/ 2728851 h 2764176"/>
              <a:gd name="connsiteX17" fmla="*/ 886507 w 1379169"/>
              <a:gd name="connsiteY17" fmla="*/ 2709628 h 2764176"/>
              <a:gd name="connsiteX18" fmla="*/ 843395 w 1379169"/>
              <a:gd name="connsiteY18" fmla="*/ 2637048 h 2764176"/>
              <a:gd name="connsiteX19" fmla="*/ 213774 w 1379169"/>
              <a:gd name="connsiteY19" fmla="*/ 1209047 h 2764176"/>
              <a:gd name="connsiteX20" fmla="*/ 177166 w 1379169"/>
              <a:gd name="connsiteY20" fmla="*/ 1113672 h 2764176"/>
              <a:gd name="connsiteX21" fmla="*/ 144493 w 1379169"/>
              <a:gd name="connsiteY21" fmla="*/ 995301 h 2764176"/>
              <a:gd name="connsiteX22" fmla="*/ 4437 w 1379169"/>
              <a:gd name="connsiteY22" fmla="*/ 82752 h 2764176"/>
              <a:gd name="connsiteX23" fmla="*/ 4515 w 1379169"/>
              <a:gd name="connsiteY23" fmla="*/ 82420 h 2764176"/>
              <a:gd name="connsiteX24" fmla="*/ 22054 w 1379169"/>
              <a:gd name="connsiteY24" fmla="*/ 84242 h 2764176"/>
              <a:gd name="connsiteX25" fmla="*/ 107805 w 1379169"/>
              <a:gd name="connsiteY25" fmla="*/ 74122 h 2764176"/>
              <a:gd name="connsiteX26" fmla="*/ 217897 w 1379169"/>
              <a:gd name="connsiteY26" fmla="*/ 14823 h 276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79169" h="2764176">
                <a:moveTo>
                  <a:pt x="270351" y="0"/>
                </a:moveTo>
                <a:lnTo>
                  <a:pt x="320510" y="20226"/>
                </a:lnTo>
                <a:cubicBezTo>
                  <a:pt x="395269" y="52773"/>
                  <a:pt x="465367" y="88640"/>
                  <a:pt x="506443" y="99951"/>
                </a:cubicBezTo>
                <a:cubicBezTo>
                  <a:pt x="520135" y="103721"/>
                  <a:pt x="531843" y="107913"/>
                  <a:pt x="541911" y="112397"/>
                </a:cubicBezTo>
                <a:lnTo>
                  <a:pt x="549950" y="116850"/>
                </a:lnTo>
                <a:lnTo>
                  <a:pt x="636950" y="214360"/>
                </a:lnTo>
                <a:lnTo>
                  <a:pt x="715645" y="310606"/>
                </a:lnTo>
                <a:lnTo>
                  <a:pt x="726560" y="383618"/>
                </a:lnTo>
                <a:cubicBezTo>
                  <a:pt x="758558" y="611623"/>
                  <a:pt x="798147" y="958392"/>
                  <a:pt x="849343" y="1166751"/>
                </a:cubicBezTo>
                <a:cubicBezTo>
                  <a:pt x="917605" y="1444563"/>
                  <a:pt x="1019206" y="1616014"/>
                  <a:pt x="1106518" y="1871601"/>
                </a:cubicBezTo>
                <a:cubicBezTo>
                  <a:pt x="1193830" y="2127188"/>
                  <a:pt x="1346231" y="2557401"/>
                  <a:pt x="1373218" y="2700276"/>
                </a:cubicBezTo>
                <a:lnTo>
                  <a:pt x="1379169" y="2740371"/>
                </a:lnTo>
                <a:lnTo>
                  <a:pt x="1374452" y="2744241"/>
                </a:lnTo>
                <a:lnTo>
                  <a:pt x="1354785" y="2764176"/>
                </a:lnTo>
                <a:lnTo>
                  <a:pt x="1319417" y="2742469"/>
                </a:lnTo>
                <a:cubicBezTo>
                  <a:pt x="1304063" y="2734209"/>
                  <a:pt x="1286699" y="2727660"/>
                  <a:pt x="1268443" y="2728851"/>
                </a:cubicBezTo>
                <a:cubicBezTo>
                  <a:pt x="1195418" y="2733614"/>
                  <a:pt x="1039843" y="2779651"/>
                  <a:pt x="935068" y="2728851"/>
                </a:cubicBezTo>
                <a:lnTo>
                  <a:pt x="886507" y="2709628"/>
                </a:lnTo>
                <a:lnTo>
                  <a:pt x="843395" y="2637048"/>
                </a:lnTo>
                <a:cubicBezTo>
                  <a:pt x="679571" y="2343568"/>
                  <a:pt x="420980" y="1736853"/>
                  <a:pt x="213774" y="1209047"/>
                </a:cubicBezTo>
                <a:lnTo>
                  <a:pt x="177166" y="1113672"/>
                </a:lnTo>
                <a:lnTo>
                  <a:pt x="144493" y="995301"/>
                </a:lnTo>
                <a:cubicBezTo>
                  <a:pt x="54204" y="643869"/>
                  <a:pt x="-19069" y="270558"/>
                  <a:pt x="4437" y="82752"/>
                </a:cubicBezTo>
                <a:lnTo>
                  <a:pt x="4515" y="82420"/>
                </a:lnTo>
                <a:lnTo>
                  <a:pt x="22054" y="84242"/>
                </a:lnTo>
                <a:cubicBezTo>
                  <a:pt x="54794" y="87736"/>
                  <a:pt x="86119" y="89061"/>
                  <a:pt x="107805" y="74122"/>
                </a:cubicBezTo>
                <a:cubicBezTo>
                  <a:pt x="140335" y="51713"/>
                  <a:pt x="177743" y="30117"/>
                  <a:pt x="217897" y="14823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图片包含 游戏机&#10;&#10;描述已自动生成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593937">
            <a:off x="5454650" y="4292600"/>
            <a:ext cx="2438400" cy="1377950"/>
          </a:xfrm>
          <a:custGeom>
            <a:avLst/>
            <a:gdLst>
              <a:gd name="connsiteX0" fmla="*/ 501606 w 2393795"/>
              <a:gd name="connsiteY0" fmla="*/ 12 h 1352446"/>
              <a:gd name="connsiteX1" fmla="*/ 534199 w 2393795"/>
              <a:gd name="connsiteY1" fmla="*/ 17945 h 1352446"/>
              <a:gd name="connsiteX2" fmla="*/ 1048549 w 2393795"/>
              <a:gd name="connsiteY2" fmla="*/ 379895 h 1352446"/>
              <a:gd name="connsiteX3" fmla="*/ 1867699 w 2393795"/>
              <a:gd name="connsiteY3" fmla="*/ 618020 h 1352446"/>
              <a:gd name="connsiteX4" fmla="*/ 2382049 w 2393795"/>
              <a:gd name="connsiteY4" fmla="*/ 960920 h 1352446"/>
              <a:gd name="connsiteX5" fmla="*/ 2210599 w 2393795"/>
              <a:gd name="connsiteY5" fmla="*/ 1160945 h 1352446"/>
              <a:gd name="connsiteX6" fmla="*/ 2010574 w 2393795"/>
              <a:gd name="connsiteY6" fmla="*/ 1084745 h 1352446"/>
              <a:gd name="connsiteX7" fmla="*/ 1705774 w 2393795"/>
              <a:gd name="connsiteY7" fmla="*/ 1094270 h 1352446"/>
              <a:gd name="connsiteX8" fmla="*/ 9622 w 2393795"/>
              <a:gd name="connsiteY8" fmla="*/ 1352446 h 1352446"/>
              <a:gd name="connsiteX9" fmla="*/ 0 w 2393795"/>
              <a:gd name="connsiteY9" fmla="*/ 1352300 h 1352446"/>
              <a:gd name="connsiteX10" fmla="*/ 0 w 2393795"/>
              <a:gd name="connsiteY10" fmla="*/ 795419 h 1352446"/>
              <a:gd name="connsiteX11" fmla="*/ 46843 w 2393795"/>
              <a:gd name="connsiteY11" fmla="*/ 735678 h 1352446"/>
              <a:gd name="connsiteX12" fmla="*/ 381799 w 2393795"/>
              <a:gd name="connsiteY12" fmla="*/ 341795 h 1352446"/>
              <a:gd name="connsiteX13" fmla="*/ 534199 w 2393795"/>
              <a:gd name="connsiteY13" fmla="*/ 84620 h 1352446"/>
              <a:gd name="connsiteX14" fmla="*/ 501606 w 2393795"/>
              <a:gd name="connsiteY14" fmla="*/ 12 h 135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93795" h="1352446">
                <a:moveTo>
                  <a:pt x="501606" y="12"/>
                </a:moveTo>
                <a:cubicBezTo>
                  <a:pt x="503640" y="285"/>
                  <a:pt x="512768" y="5642"/>
                  <a:pt x="534199" y="17945"/>
                </a:cubicBezTo>
                <a:cubicBezTo>
                  <a:pt x="619924" y="67157"/>
                  <a:pt x="826299" y="279883"/>
                  <a:pt x="1048549" y="379895"/>
                </a:cubicBezTo>
                <a:cubicBezTo>
                  <a:pt x="1270799" y="479907"/>
                  <a:pt x="1645449" y="521183"/>
                  <a:pt x="1867699" y="618020"/>
                </a:cubicBezTo>
                <a:cubicBezTo>
                  <a:pt x="2089949" y="714858"/>
                  <a:pt x="2324899" y="870433"/>
                  <a:pt x="2382049" y="960920"/>
                </a:cubicBezTo>
                <a:cubicBezTo>
                  <a:pt x="2439199" y="1051407"/>
                  <a:pt x="2272511" y="1140308"/>
                  <a:pt x="2210599" y="1160945"/>
                </a:cubicBezTo>
                <a:cubicBezTo>
                  <a:pt x="2148687" y="1181582"/>
                  <a:pt x="2094711" y="1095857"/>
                  <a:pt x="2010574" y="1084745"/>
                </a:cubicBezTo>
                <a:cubicBezTo>
                  <a:pt x="1926437" y="1073633"/>
                  <a:pt x="2050262" y="1049820"/>
                  <a:pt x="1705774" y="1094270"/>
                </a:cubicBezTo>
                <a:cubicBezTo>
                  <a:pt x="1382818" y="1135942"/>
                  <a:pt x="383158" y="1343651"/>
                  <a:pt x="9622" y="1352446"/>
                </a:cubicBezTo>
                <a:lnTo>
                  <a:pt x="0" y="1352300"/>
                </a:lnTo>
                <a:lnTo>
                  <a:pt x="0" y="795419"/>
                </a:lnTo>
                <a:lnTo>
                  <a:pt x="46843" y="735678"/>
                </a:lnTo>
                <a:cubicBezTo>
                  <a:pt x="166246" y="589346"/>
                  <a:pt x="314330" y="432084"/>
                  <a:pt x="381799" y="341795"/>
                </a:cubicBezTo>
                <a:cubicBezTo>
                  <a:pt x="489749" y="197333"/>
                  <a:pt x="508799" y="138595"/>
                  <a:pt x="534199" y="84620"/>
                </a:cubicBezTo>
                <a:cubicBezTo>
                  <a:pt x="553249" y="44139"/>
                  <a:pt x="495504" y="-807"/>
                  <a:pt x="501606" y="12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图片包含 游戏机&#10;&#10;描述已自动生成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880556">
            <a:off x="5553076" y="2927350"/>
            <a:ext cx="965200" cy="523875"/>
          </a:xfrm>
          <a:custGeom>
            <a:avLst/>
            <a:gdLst>
              <a:gd name="connsiteX0" fmla="*/ 385552 w 902096"/>
              <a:gd name="connsiteY0" fmla="*/ 488 h 488896"/>
              <a:gd name="connsiteX1" fmla="*/ 781714 w 902096"/>
              <a:gd name="connsiteY1" fmla="*/ 70948 h 488896"/>
              <a:gd name="connsiteX2" fmla="*/ 848389 w 902096"/>
              <a:gd name="connsiteY2" fmla="*/ 442423 h 488896"/>
              <a:gd name="connsiteX3" fmla="*/ 172114 w 902096"/>
              <a:gd name="connsiteY3" fmla="*/ 461473 h 488896"/>
              <a:gd name="connsiteX4" fmla="*/ 664 w 902096"/>
              <a:gd name="connsiteY4" fmla="*/ 242398 h 488896"/>
              <a:gd name="connsiteX5" fmla="*/ 162589 w 902096"/>
              <a:gd name="connsiteY5" fmla="*/ 13798 h 488896"/>
              <a:gd name="connsiteX6" fmla="*/ 385552 w 902096"/>
              <a:gd name="connsiteY6" fmla="*/ 488 h 48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096" h="488896">
                <a:moveTo>
                  <a:pt x="385552" y="488"/>
                </a:moveTo>
                <a:cubicBezTo>
                  <a:pt x="537140" y="3976"/>
                  <a:pt x="710276" y="26300"/>
                  <a:pt x="781714" y="70948"/>
                </a:cubicBezTo>
                <a:cubicBezTo>
                  <a:pt x="896014" y="142385"/>
                  <a:pt x="949989" y="377335"/>
                  <a:pt x="848389" y="442423"/>
                </a:cubicBezTo>
                <a:cubicBezTo>
                  <a:pt x="746789" y="507511"/>
                  <a:pt x="313402" y="494811"/>
                  <a:pt x="172114" y="461473"/>
                </a:cubicBezTo>
                <a:cubicBezTo>
                  <a:pt x="30826" y="428135"/>
                  <a:pt x="7014" y="318598"/>
                  <a:pt x="664" y="242398"/>
                </a:cubicBezTo>
                <a:cubicBezTo>
                  <a:pt x="-5686" y="166198"/>
                  <a:pt x="32414" y="42373"/>
                  <a:pt x="162589" y="13798"/>
                </a:cubicBezTo>
                <a:cubicBezTo>
                  <a:pt x="211405" y="3083"/>
                  <a:pt x="294600" y="-1605"/>
                  <a:pt x="385552" y="488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70" name="图片 10" descr="5"/>
          <p:cNvPicPr>
            <a:picLocks noChangeAspect="1"/>
          </p:cNvPicPr>
          <p:nvPr/>
        </p:nvPicPr>
        <p:blipFill>
          <a:blip r:embed="rId7"/>
          <a:srcRect b="5730"/>
          <a:stretch>
            <a:fillRect/>
          </a:stretch>
        </p:blipFill>
        <p:spPr bwMode="auto">
          <a:xfrm>
            <a:off x="6948488" y="4227513"/>
            <a:ext cx="21526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图片 4" descr="7d7fbfe6017a355d36a2e2c1e8ff94f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" y="1552575"/>
            <a:ext cx="70485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图片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84275" y="2536825"/>
            <a:ext cx="2892425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5"/>
          <p:cNvPicPr>
            <a:picLocks noChangeAspect="1"/>
          </p:cNvPicPr>
          <p:nvPr/>
        </p:nvPicPr>
        <p:blipFill>
          <a:blip r:embed="rId2"/>
          <a:srcRect l="-2" r="-256" b="50000"/>
          <a:stretch>
            <a:fillRect/>
          </a:stretch>
        </p:blipFill>
        <p:spPr bwMode="auto">
          <a:xfrm>
            <a:off x="1362075" y="1019175"/>
            <a:ext cx="10715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1811338"/>
            <a:ext cx="3330575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图片 6"/>
          <p:cNvPicPr>
            <a:picLocks noChangeAspect="1"/>
          </p:cNvPicPr>
          <p:nvPr/>
        </p:nvPicPr>
        <p:blipFill>
          <a:blip r:embed="rId4"/>
          <a:srcRect r="39063"/>
          <a:stretch>
            <a:fillRect/>
          </a:stretch>
        </p:blipFill>
        <p:spPr bwMode="auto">
          <a:xfrm>
            <a:off x="954088" y="2170113"/>
            <a:ext cx="179705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文本框 1"/>
          <p:cNvSpPr txBox="1">
            <a:spLocks noChangeArrowheads="1"/>
          </p:cNvSpPr>
          <p:nvPr/>
        </p:nvSpPr>
        <p:spPr bwMode="auto">
          <a:xfrm>
            <a:off x="3833813" y="2306638"/>
            <a:ext cx="47625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500" b="1">
                <a:solidFill>
                  <a:srgbClr val="F9EA84"/>
                </a:solidFill>
                <a:latin typeface="黑体" pitchFamily="49" charset="-122"/>
                <a:ea typeface="黑体" pitchFamily="49" charset="-122"/>
              </a:rPr>
              <a:t>第三关</a:t>
            </a:r>
          </a:p>
        </p:txBody>
      </p:sp>
      <p:sp>
        <p:nvSpPr>
          <p:cNvPr id="33797" name="文本框 3"/>
          <p:cNvSpPr txBox="1">
            <a:spLocks noChangeArrowheads="1"/>
          </p:cNvSpPr>
          <p:nvPr/>
        </p:nvSpPr>
        <p:spPr bwMode="auto">
          <a:xfrm>
            <a:off x="3833813" y="2185988"/>
            <a:ext cx="47625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500" b="1">
                <a:solidFill>
                  <a:srgbClr val="FFC000"/>
                </a:solidFill>
                <a:latin typeface="黑体" pitchFamily="49" charset="-122"/>
                <a:ea typeface="黑体" pitchFamily="49" charset="-122"/>
              </a:rPr>
              <a:t>第三关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5" descr="1"/>
          <p:cNvPicPr>
            <a:picLocks noChangeAspect="1"/>
          </p:cNvPicPr>
          <p:nvPr/>
        </p:nvPicPr>
        <p:blipFill>
          <a:blip r:embed="rId3"/>
          <a:srcRect l="107" t="21768" r="638" b="21768"/>
          <a:stretch>
            <a:fillRect/>
          </a:stretch>
        </p:blipFill>
        <p:spPr bwMode="auto">
          <a:xfrm>
            <a:off x="0" y="2222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 12"/>
          <p:cNvSpPr/>
          <p:nvPr/>
        </p:nvSpPr>
        <p:spPr>
          <a:xfrm>
            <a:off x="209550" y="246063"/>
            <a:ext cx="8724900" cy="6365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 noProof="1"/>
          </a:p>
        </p:txBody>
      </p:sp>
      <p:sp>
        <p:nvSpPr>
          <p:cNvPr id="3" name="文本框 2"/>
          <p:cNvSpPr txBox="1"/>
          <p:nvPr/>
        </p:nvSpPr>
        <p:spPr>
          <a:xfrm>
            <a:off x="568325" y="406400"/>
            <a:ext cx="8007350" cy="2244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n-ea"/>
                <a:ea typeface="+mn-ea"/>
                <a:cs typeface="+mn-ea"/>
                <a:sym typeface="+mn-ea"/>
              </a:rPr>
              <a:t>本周日，在超市消费任意金额，凭发票抽奖一次。</a:t>
            </a:r>
          </a:p>
          <a:p>
            <a:pPr>
              <a:defRPr/>
            </a:pPr>
            <a:r>
              <a:rPr lang="zh-CN" altLang="en-US" sz="2800" b="1" dirty="0">
                <a:latin typeface="+mn-ea"/>
                <a:ea typeface="+mn-ea"/>
                <a:cs typeface="+mn-ea"/>
                <a:sym typeface="+mn-ea"/>
              </a:rPr>
              <a:t>指针在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红色区域为一等奖</a:t>
            </a:r>
            <a:r>
              <a:rPr lang="zh-CN" altLang="en-US" sz="2800" b="1" dirty="0">
                <a:latin typeface="+mn-ea"/>
                <a:ea typeface="+mn-ea"/>
                <a:cs typeface="+mn-ea"/>
                <a:sym typeface="+mn-ea"/>
              </a:rPr>
              <a:t>：自行车一辆。指针在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蓝色区域为二等奖</a:t>
            </a:r>
            <a:r>
              <a:rPr lang="zh-CN" altLang="en-US" sz="2800" b="1" dirty="0">
                <a:latin typeface="+mn-ea"/>
                <a:ea typeface="+mn-ea"/>
                <a:cs typeface="+mn-ea"/>
                <a:sym typeface="+mn-ea"/>
              </a:rPr>
              <a:t>：玉米油一桶。指针在</a:t>
            </a:r>
            <a:r>
              <a:rPr lang="zh-CN" altLang="en-US" sz="2800" b="1" dirty="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黄色区域为三等奖</a:t>
            </a:r>
            <a:r>
              <a:rPr lang="zh-CN" altLang="en-US" sz="2800" b="1" dirty="0">
                <a:latin typeface="+mn-ea"/>
                <a:ea typeface="+mn-ea"/>
                <a:cs typeface="+mn-ea"/>
                <a:sym typeface="+mn-ea"/>
              </a:rPr>
              <a:t>：袜子一双。（请你涂色设计一下幸运大转盘）</a:t>
            </a:r>
            <a:endParaRPr lang="en-US" altLang="zh-CN" sz="2800" b="1" dirty="0"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6" name="流程图: 汇总连接 5"/>
          <p:cNvSpPr/>
          <p:nvPr/>
        </p:nvSpPr>
        <p:spPr>
          <a:xfrm>
            <a:off x="2714625" y="2220913"/>
            <a:ext cx="3622675" cy="3455987"/>
          </a:xfrm>
          <a:prstGeom prst="flowChartSummingJunct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7" name="直接连接符 6"/>
          <p:cNvCxnSpPr>
            <a:stCxn id="6" idx="2"/>
            <a:endCxn id="6" idx="6"/>
          </p:cNvCxnSpPr>
          <p:nvPr/>
        </p:nvCxnSpPr>
        <p:spPr>
          <a:xfrm>
            <a:off x="2714625" y="3949700"/>
            <a:ext cx="3622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6" idx="4"/>
            <a:endCxn id="6" idx="0"/>
          </p:cNvCxnSpPr>
          <p:nvPr/>
        </p:nvCxnSpPr>
        <p:spPr>
          <a:xfrm flipV="1">
            <a:off x="4525963" y="2220913"/>
            <a:ext cx="0" cy="34559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4449763" y="3871913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5" descr="1"/>
          <p:cNvPicPr>
            <a:picLocks noChangeAspect="1"/>
          </p:cNvPicPr>
          <p:nvPr/>
        </p:nvPicPr>
        <p:blipFill>
          <a:blip r:embed="rId3"/>
          <a:srcRect l="107" t="21768" r="638" b="21768"/>
          <a:stretch>
            <a:fillRect/>
          </a:stretch>
        </p:blipFill>
        <p:spPr bwMode="auto">
          <a:xfrm>
            <a:off x="0" y="2222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 12"/>
          <p:cNvSpPr/>
          <p:nvPr/>
        </p:nvSpPr>
        <p:spPr>
          <a:xfrm>
            <a:off x="209550" y="246063"/>
            <a:ext cx="8724900" cy="6365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 noProof="1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85750" y="1146175"/>
            <a:ext cx="86121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6000"/>
              </a:lnSpc>
              <a:defRPr/>
            </a:pPr>
            <a:r>
              <a:rPr lang="zh-CN" altLang="en-US" sz="3200" b="1">
                <a:cs typeface="+mn-cs"/>
              </a:rPr>
              <a:t>  </a:t>
            </a:r>
            <a:r>
              <a:rPr lang="zh-CN" altLang="en-US" sz="3600" b="1">
                <a:latin typeface="+mn-ea"/>
                <a:ea typeface="+mn-ea"/>
                <a:cs typeface="+mn-ea"/>
              </a:rPr>
              <a:t>     </a:t>
            </a:r>
            <a:r>
              <a:rPr lang="zh-CN" altLang="en-US" sz="4000" b="1">
                <a:latin typeface="+mn-ea"/>
                <a:ea typeface="+mn-ea"/>
                <a:cs typeface="+mn-ea"/>
              </a:rPr>
              <a:t>今天</a:t>
            </a:r>
            <a:r>
              <a:rPr lang="zh-CN" altLang="en-US" sz="4000" b="1">
                <a:solidFill>
                  <a:srgbClr val="FF3300"/>
                </a:solidFill>
                <a:latin typeface="+mn-ea"/>
                <a:ea typeface="+mn-ea"/>
                <a:cs typeface="+mn-ea"/>
              </a:rPr>
              <a:t>      </a:t>
            </a:r>
            <a:r>
              <a:rPr lang="zh-CN" altLang="en-US" sz="4000" b="1">
                <a:latin typeface="+mn-ea"/>
                <a:ea typeface="+mn-ea"/>
                <a:cs typeface="+mn-ea"/>
              </a:rPr>
              <a:t>你的表现不是最出色的，但只要你在今后的学习中多动脑</a:t>
            </a:r>
            <a:r>
              <a:rPr lang="en-US" sz="4000" b="1">
                <a:latin typeface="+mn-ea"/>
                <a:ea typeface="+mn-ea"/>
                <a:cs typeface="+mn-ea"/>
              </a:rPr>
              <a:t>、</a:t>
            </a:r>
            <a:r>
              <a:rPr lang="zh-CN" altLang="en-US" sz="4000" b="1">
                <a:latin typeface="+mn-ea"/>
                <a:ea typeface="+mn-ea"/>
                <a:cs typeface="+mn-ea"/>
              </a:rPr>
              <a:t>勤思考，你就</a:t>
            </a:r>
            <a:r>
              <a:rPr lang="en-US" altLang="zh-CN" sz="4000" b="1">
                <a:solidFill>
                  <a:srgbClr val="FF3300"/>
                </a:solidFill>
                <a:latin typeface="+mn-ea"/>
                <a:ea typeface="+mn-ea"/>
                <a:cs typeface="+mn-ea"/>
              </a:rPr>
              <a:t>       </a:t>
            </a:r>
            <a:r>
              <a:rPr lang="zh-CN" altLang="en-US" sz="4000" b="1">
                <a:latin typeface="+mn-ea"/>
                <a:ea typeface="+mn-ea"/>
                <a:cs typeface="+mn-ea"/>
              </a:rPr>
              <a:t>没有进步。继续努力, 相信你</a:t>
            </a:r>
            <a:r>
              <a:rPr lang="en-US" altLang="zh-CN" sz="4000" b="1">
                <a:solidFill>
                  <a:srgbClr val="FF3300"/>
                </a:solidFill>
                <a:latin typeface="+mn-ea"/>
                <a:ea typeface="+mn-ea"/>
                <a:cs typeface="+mn-ea"/>
              </a:rPr>
              <a:t>      </a:t>
            </a:r>
            <a:r>
              <a:rPr lang="zh-CN" altLang="en-US" sz="4000" b="1">
                <a:latin typeface="+mn-ea"/>
                <a:ea typeface="+mn-ea"/>
                <a:cs typeface="+mn-ea"/>
              </a:rPr>
              <a:t>是最棒的！</a:t>
            </a:r>
          </a:p>
        </p:txBody>
      </p:sp>
      <p:sp>
        <p:nvSpPr>
          <p:cNvPr id="35844" name="WordArt 4"/>
          <p:cNvSpPr>
            <a:spLocks noChangeArrowheads="1" noChangeShapeType="1"/>
          </p:cNvSpPr>
          <p:nvPr/>
        </p:nvSpPr>
        <p:spPr bwMode="auto">
          <a:xfrm>
            <a:off x="2478088" y="246063"/>
            <a:ext cx="3770312" cy="931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9"/>
              </a:avLst>
            </a:prstTxWarp>
          </a:bodyPr>
          <a:lstStyle/>
          <a:p>
            <a:r>
              <a:rPr lang="zh-CN" altLang="en-US" sz="5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5998"/>
                    </a:srgbClr>
                  </a:outerShdw>
                </a:effectLst>
                <a:latin typeface="黑体"/>
                <a:ea typeface="黑体"/>
              </a:rPr>
              <a:t>老师寄语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098675" y="1651000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ea typeface="宋体" charset="-122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890838" y="1311275"/>
            <a:ext cx="15335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ea typeface="黑体" pitchFamily="49" charset="-122"/>
              </a:rPr>
              <a:t>可能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540250" y="2816225"/>
            <a:ext cx="201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ea typeface="黑体" pitchFamily="49" charset="-122"/>
              </a:rPr>
              <a:t>不可能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540250" y="3517900"/>
            <a:ext cx="1296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ea typeface="黑体" pitchFamily="49" charset="-122"/>
              </a:rPr>
              <a:t>一定</a:t>
            </a:r>
          </a:p>
        </p:txBody>
      </p:sp>
      <p:sp>
        <p:nvSpPr>
          <p:cNvPr id="24" name="任意多边形 23"/>
          <p:cNvSpPr/>
          <p:nvPr/>
        </p:nvSpPr>
        <p:spPr>
          <a:xfrm>
            <a:off x="152400" y="4205288"/>
            <a:ext cx="8832850" cy="2230437"/>
          </a:xfrm>
          <a:custGeom>
            <a:avLst/>
            <a:gdLst>
              <a:gd name="connisteX0" fmla="*/ 0 w 12559030"/>
              <a:gd name="connsiteY0" fmla="*/ 1068705 h 2973872"/>
              <a:gd name="connisteX1" fmla="*/ 2786380 w 12559030"/>
              <a:gd name="connsiteY1" fmla="*/ 2973705 h 2973872"/>
              <a:gd name="connisteX2" fmla="*/ 6813550 w 12559030"/>
              <a:gd name="connsiteY2" fmla="*/ 975995 h 2973872"/>
              <a:gd name="connisteX3" fmla="*/ 9477375 w 12559030"/>
              <a:gd name="connsiteY3" fmla="*/ 1982470 h 2973872"/>
              <a:gd name="connisteX4" fmla="*/ 12559030 w 12559030"/>
              <a:gd name="connsiteY4" fmla="*/ 0 h 297387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2559030" h="2973873">
                <a:moveTo>
                  <a:pt x="0" y="1068705"/>
                </a:moveTo>
                <a:cubicBezTo>
                  <a:pt x="476885" y="1489710"/>
                  <a:pt x="1423670" y="2992120"/>
                  <a:pt x="2786380" y="2973705"/>
                </a:cubicBezTo>
                <a:cubicBezTo>
                  <a:pt x="4149090" y="2955290"/>
                  <a:pt x="5475605" y="1174115"/>
                  <a:pt x="6813550" y="975995"/>
                </a:cubicBezTo>
                <a:cubicBezTo>
                  <a:pt x="8151495" y="777875"/>
                  <a:pt x="8328025" y="2177415"/>
                  <a:pt x="9477375" y="1982470"/>
                </a:cubicBezTo>
                <a:cubicBezTo>
                  <a:pt x="10626725" y="1787525"/>
                  <a:pt x="11995785" y="416560"/>
                  <a:pt x="12559030" y="0"/>
                </a:cubicBezTo>
              </a:path>
            </a:pathLst>
          </a:custGeom>
          <a:noFill/>
          <a:ln>
            <a:solidFill>
              <a:srgbClr val="A3C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 noProof="1"/>
          </a:p>
        </p:txBody>
      </p:sp>
      <p:pic>
        <p:nvPicPr>
          <p:cNvPr id="35850" name="图片 15" descr="35f9143ca66f1b2df4ead28cad2326f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1913" y="4108450"/>
            <a:ext cx="1438275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图片 25" descr="7d7fbfe6017a355d36a2e2c1e8ff94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3" y="5510213"/>
            <a:ext cx="714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图片 25" descr="7d7fbfe6017a355d36a2e2c1e8ff94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0838" y="5510213"/>
            <a:ext cx="714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图片 25" descr="7d7fbfe6017a355d36a2e2c1e8ff94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3763" y="5310188"/>
            <a:ext cx="714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图片 25" descr="7d7fbfe6017a355d36a2e2c1e8ff94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5100" y="4586288"/>
            <a:ext cx="714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图片 6"/>
          <p:cNvPicPr>
            <a:picLocks noChangeAspect="1"/>
          </p:cNvPicPr>
          <p:nvPr/>
        </p:nvPicPr>
        <p:blipFill>
          <a:blip r:embed="rId2"/>
          <a:srcRect l="-2" r="-256" b="50000"/>
          <a:stretch>
            <a:fillRect/>
          </a:stretch>
        </p:blipFill>
        <p:spPr bwMode="auto">
          <a:xfrm rot="-2003577">
            <a:off x="2205038" y="2846388"/>
            <a:ext cx="55086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图片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0463" y="390525"/>
            <a:ext cx="167322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图片 30"/>
          <p:cNvPicPr>
            <a:picLocks noChangeAspect="1"/>
          </p:cNvPicPr>
          <p:nvPr/>
        </p:nvPicPr>
        <p:blipFill>
          <a:blip r:embed="rId2"/>
          <a:srcRect l="-2" r="-256" b="50000"/>
          <a:stretch>
            <a:fillRect/>
          </a:stretch>
        </p:blipFill>
        <p:spPr bwMode="auto">
          <a:xfrm rot="2003577" flipH="1">
            <a:off x="6378575" y="2740025"/>
            <a:ext cx="550863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图片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527675"/>
            <a:ext cx="9334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图片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2863" y="6056313"/>
            <a:ext cx="5492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图片 3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50" y="5527675"/>
            <a:ext cx="9350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图片 3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400" y="6056313"/>
            <a:ext cx="5492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2754313" y="2921000"/>
            <a:ext cx="4008437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6000" b="1" noProof="1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谢谢指导！</a:t>
            </a:r>
          </a:p>
        </p:txBody>
      </p:sp>
      <p:sp>
        <p:nvSpPr>
          <p:cNvPr id="36873" name="文本框 2"/>
          <p:cNvSpPr txBox="1">
            <a:spLocks noChangeArrowheads="1"/>
          </p:cNvSpPr>
          <p:nvPr/>
        </p:nvSpPr>
        <p:spPr bwMode="auto">
          <a:xfrm>
            <a:off x="2703513" y="2921000"/>
            <a:ext cx="4008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rgbClr val="FFC000"/>
                </a:solidFill>
                <a:latin typeface="黑体" pitchFamily="49" charset="-122"/>
                <a:ea typeface="黑体" pitchFamily="49" charset="-122"/>
              </a:rPr>
              <a:t>谢谢指导！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5" descr="1"/>
          <p:cNvPicPr>
            <a:picLocks noChangeAspect="1"/>
          </p:cNvPicPr>
          <p:nvPr/>
        </p:nvPicPr>
        <p:blipFill>
          <a:blip r:embed="rId3"/>
          <a:srcRect l="107" t="21768" r="638" b="21768"/>
          <a:stretch>
            <a:fillRect/>
          </a:stretch>
        </p:blipFill>
        <p:spPr bwMode="auto">
          <a:xfrm>
            <a:off x="0" y="2222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 12"/>
          <p:cNvSpPr/>
          <p:nvPr/>
        </p:nvSpPr>
        <p:spPr>
          <a:xfrm>
            <a:off x="209550" y="266700"/>
            <a:ext cx="8724900" cy="6365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 noProof="1"/>
          </a:p>
        </p:txBody>
      </p:sp>
      <p:pic>
        <p:nvPicPr>
          <p:cNvPr id="2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0950" y="1336675"/>
            <a:ext cx="31178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35"/>
          <p:cNvSpPr/>
          <p:nvPr/>
        </p:nvSpPr>
        <p:spPr>
          <a:xfrm>
            <a:off x="6564313" y="2971800"/>
            <a:ext cx="881062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A50021"/>
              </a:gs>
            </a:gsLst>
            <a:path path="rect">
              <a:fillToRect l="100000" b="100000"/>
            </a:path>
            <a:tileRect/>
          </a:gradFill>
          <a:ln w="254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zh-CN" altLang="zh-CN" sz="1350" dirty="0">
              <a:solidFill>
                <a:srgbClr val="FF3300"/>
              </a:solidFill>
            </a:endParaRPr>
          </a:p>
        </p:txBody>
      </p:sp>
      <p:sp>
        <p:nvSpPr>
          <p:cNvPr id="6" name="Oval 36"/>
          <p:cNvSpPr/>
          <p:nvPr/>
        </p:nvSpPr>
        <p:spPr>
          <a:xfrm>
            <a:off x="6564313" y="1589088"/>
            <a:ext cx="881062" cy="857250"/>
          </a:xfrm>
          <a:prstGeom prst="ellipse">
            <a:avLst/>
          </a:prstGeom>
          <a:gradFill rotWithShape="1">
            <a:gsLst>
              <a:gs pos="0">
                <a:srgbClr val="FFFB57"/>
              </a:gs>
              <a:gs pos="100000">
                <a:srgbClr val="FF9900"/>
              </a:gs>
            </a:gsLst>
            <a:path path="rect">
              <a:fillToRect l="100000" b="100000"/>
            </a:path>
            <a:tileRect/>
          </a:gradFill>
          <a:ln w="254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zh-CN" altLang="zh-CN" sz="1350" dirty="0">
              <a:solidFill>
                <a:srgbClr val="FF33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408333 0.255556 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93 L -0.282569 0.048519 " pathEditMode="relative" rAng="0" ptsTypes="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6" grpId="0" bldLvl="0" animBg="1"/>
      <p:bldP spid="6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1"/>
          <p:cNvPicPr>
            <a:picLocks noChangeAspect="1"/>
          </p:cNvPicPr>
          <p:nvPr/>
        </p:nvPicPr>
        <p:blipFill>
          <a:blip r:embed="rId4"/>
          <a:srcRect l="107" t="21768" r="638" b="21768"/>
          <a:stretch>
            <a:fillRect/>
          </a:stretch>
        </p:blipFill>
        <p:spPr bwMode="auto">
          <a:xfrm>
            <a:off x="0" y="-6667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 12"/>
          <p:cNvSpPr/>
          <p:nvPr/>
        </p:nvSpPr>
        <p:spPr>
          <a:xfrm>
            <a:off x="138113" y="174625"/>
            <a:ext cx="8853487" cy="655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 noProof="1"/>
          </a:p>
        </p:txBody>
      </p:sp>
      <p:sp>
        <p:nvSpPr>
          <p:cNvPr id="2079" name="Rectangle 31"/>
          <p:cNvSpPr/>
          <p:nvPr/>
        </p:nvSpPr>
        <p:spPr>
          <a:xfrm>
            <a:off x="238125" y="1198563"/>
            <a:ext cx="8667750" cy="2255837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rgbClr val="4B4B4B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zh-CN" altLang="en-US" sz="1350" dirty="0">
              <a:solidFill>
                <a:srgbClr val="FF3300"/>
              </a:solidFill>
            </a:endParaRPr>
          </a:p>
        </p:txBody>
      </p:sp>
      <p:pic>
        <p:nvPicPr>
          <p:cNvPr id="17412" name="Picture 30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74625"/>
            <a:ext cx="29321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3" name="Group 33"/>
          <p:cNvGrpSpPr>
            <a:grpSpLocks/>
          </p:cNvGrpSpPr>
          <p:nvPr/>
        </p:nvGrpSpPr>
        <p:grpSpPr bwMode="auto">
          <a:xfrm>
            <a:off x="441325" y="1539875"/>
            <a:ext cx="1665288" cy="1855788"/>
            <a:chOff x="3606" y="527"/>
            <a:chExt cx="1143" cy="1170"/>
          </a:xfrm>
        </p:grpSpPr>
        <p:pic>
          <p:nvPicPr>
            <p:cNvPr id="17441" name="Picture 3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06" y="527"/>
              <a:ext cx="1143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3" name="Oval 35"/>
            <p:cNvSpPr/>
            <p:nvPr/>
          </p:nvSpPr>
          <p:spPr>
            <a:xfrm>
              <a:off x="4059" y="1207"/>
              <a:ext cx="323" cy="323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A50021"/>
                </a:gs>
              </a:gsLst>
              <a:path path="rect">
                <a:fillToRect l="100000" b="100000"/>
              </a:path>
              <a:tileRect/>
            </a:gradFill>
            <a:ln w="2540" cap="flat" cmpd="sng">
              <a:solidFill>
                <a:srgbClr val="A5002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zh-CN" sz="1350" dirty="0">
                <a:solidFill>
                  <a:srgbClr val="FF3300"/>
                </a:solidFill>
              </a:endParaRPr>
            </a:p>
          </p:txBody>
        </p:sp>
        <p:sp>
          <p:nvSpPr>
            <p:cNvPr id="16394" name="Oval 36"/>
            <p:cNvSpPr/>
            <p:nvPr/>
          </p:nvSpPr>
          <p:spPr>
            <a:xfrm>
              <a:off x="3833" y="1253"/>
              <a:ext cx="327" cy="323"/>
            </a:xfrm>
            <a:prstGeom prst="ellipse">
              <a:avLst/>
            </a:prstGeom>
            <a:gradFill rotWithShape="1">
              <a:gsLst>
                <a:gs pos="0">
                  <a:srgbClr val="FFFB57"/>
                </a:gs>
                <a:gs pos="100000">
                  <a:srgbClr val="FF9900"/>
                </a:gs>
              </a:gsLst>
              <a:path path="rect">
                <a:fillToRect l="100000" b="100000"/>
              </a:path>
              <a:tileRect/>
            </a:gradFill>
            <a:ln w="254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zh-CN" sz="1350" dirty="0">
                <a:solidFill>
                  <a:srgbClr val="FF3300"/>
                </a:solidFill>
              </a:endParaRPr>
            </a:p>
          </p:txBody>
        </p:sp>
      </p:grpSp>
      <p:sp>
        <p:nvSpPr>
          <p:cNvPr id="17414" name="Text Box 18"/>
          <p:cNvSpPr txBox="1">
            <a:spLocks noChangeArrowheads="1"/>
          </p:cNvSpPr>
          <p:nvPr/>
        </p:nvSpPr>
        <p:spPr bwMode="auto">
          <a:xfrm>
            <a:off x="2106613" y="1338263"/>
            <a:ext cx="66611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组长拿口袋，组内成员按顺序每人摸一次。</a:t>
            </a:r>
          </a:p>
          <a:p>
            <a:pPr>
              <a:lnSpc>
                <a:spcPct val="170000"/>
              </a:lnSpc>
            </a:pP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贴圆片表示摸的结果，并把球重新放回口袋。</a:t>
            </a:r>
          </a:p>
          <a:p>
            <a:pPr>
              <a:lnSpc>
                <a:spcPct val="170000"/>
              </a:lnSpc>
            </a:pP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每次摸之前，把口袋抖一抖，用手搅一搅。</a:t>
            </a:r>
          </a:p>
        </p:txBody>
      </p:sp>
      <p:sp>
        <p:nvSpPr>
          <p:cNvPr id="16389" name="Oval 22"/>
          <p:cNvSpPr/>
          <p:nvPr/>
        </p:nvSpPr>
        <p:spPr>
          <a:xfrm>
            <a:off x="2374900" y="4313238"/>
            <a:ext cx="512763" cy="604837"/>
          </a:xfrm>
          <a:prstGeom prst="ellipse">
            <a:avLst/>
          </a:prstGeom>
          <a:solidFill>
            <a:srgbClr val="FFFF00">
              <a:alpha val="0"/>
            </a:srgbClr>
          </a:solidFill>
          <a:ln w="12700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zh-CN" altLang="en-US" sz="1350" dirty="0">
              <a:solidFill>
                <a:srgbClr val="FF3300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87375" y="3778250"/>
          <a:ext cx="7967663" cy="1674813"/>
        </p:xfrm>
        <a:graphic>
          <a:graphicData uri="http://schemas.openxmlformats.org/drawingml/2006/table">
            <a:tbl>
              <a:tblPr/>
              <a:tblGrid>
                <a:gridCol w="1417638"/>
                <a:gridCol w="1092200"/>
                <a:gridCol w="1092200"/>
                <a:gridCol w="1090612"/>
                <a:gridCol w="1090613"/>
                <a:gridCol w="1092200"/>
                <a:gridCol w="1092200"/>
              </a:tblGrid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次 数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颜 色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5" descr="1"/>
          <p:cNvPicPr>
            <a:picLocks noChangeAspect="1"/>
          </p:cNvPicPr>
          <p:nvPr/>
        </p:nvPicPr>
        <p:blipFill>
          <a:blip r:embed="rId3"/>
          <a:srcRect l="107" t="21768" r="638" b="21768"/>
          <a:stretch>
            <a:fillRect/>
          </a:stretch>
        </p:blipFill>
        <p:spPr bwMode="auto">
          <a:xfrm>
            <a:off x="0" y="-6667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 12"/>
          <p:cNvSpPr/>
          <p:nvPr/>
        </p:nvSpPr>
        <p:spPr>
          <a:xfrm>
            <a:off x="138113" y="174625"/>
            <a:ext cx="8853487" cy="655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 noProof="1"/>
          </a:p>
        </p:txBody>
      </p:sp>
      <p:grpSp>
        <p:nvGrpSpPr>
          <p:cNvPr id="18435" name="Group 33"/>
          <p:cNvGrpSpPr>
            <a:grpSpLocks/>
          </p:cNvGrpSpPr>
          <p:nvPr/>
        </p:nvGrpSpPr>
        <p:grpSpPr bwMode="auto">
          <a:xfrm>
            <a:off x="3452813" y="647700"/>
            <a:ext cx="2238375" cy="2208213"/>
            <a:chOff x="3606" y="527"/>
            <a:chExt cx="1143" cy="1170"/>
          </a:xfrm>
        </p:grpSpPr>
        <p:pic>
          <p:nvPicPr>
            <p:cNvPr id="18437" name="Picture 3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06" y="527"/>
              <a:ext cx="1143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35"/>
            <p:cNvSpPr/>
            <p:nvPr/>
          </p:nvSpPr>
          <p:spPr>
            <a:xfrm>
              <a:off x="4059" y="1207"/>
              <a:ext cx="323" cy="323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A50021"/>
                </a:gs>
              </a:gsLst>
              <a:path path="rect">
                <a:fillToRect l="100000" b="100000"/>
              </a:path>
              <a:tileRect/>
            </a:gradFill>
            <a:ln w="2540" cap="flat" cmpd="sng">
              <a:solidFill>
                <a:srgbClr val="A5002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zh-CN" sz="1350" dirty="0">
                <a:solidFill>
                  <a:srgbClr val="FF3300"/>
                </a:solidFill>
              </a:endParaRPr>
            </a:p>
          </p:txBody>
        </p:sp>
        <p:sp>
          <p:nvSpPr>
            <p:cNvPr id="8" name="Oval 36"/>
            <p:cNvSpPr/>
            <p:nvPr/>
          </p:nvSpPr>
          <p:spPr>
            <a:xfrm>
              <a:off x="3833" y="1253"/>
              <a:ext cx="323" cy="323"/>
            </a:xfrm>
            <a:prstGeom prst="ellipse">
              <a:avLst/>
            </a:prstGeom>
            <a:gradFill rotWithShape="1">
              <a:gsLst>
                <a:gs pos="0">
                  <a:srgbClr val="FFFB57"/>
                </a:gs>
                <a:gs pos="100000">
                  <a:srgbClr val="FF9900"/>
                </a:gs>
              </a:gsLst>
              <a:path path="rect">
                <a:fillToRect l="100000" b="100000"/>
              </a:path>
              <a:tileRect/>
            </a:gradFill>
            <a:ln w="254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zh-CN" sz="1350" dirty="0">
                <a:solidFill>
                  <a:srgbClr val="FF3300"/>
                </a:solidFill>
              </a:endParaRPr>
            </a:p>
          </p:txBody>
        </p:sp>
      </p:grp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597275" y="3101975"/>
            <a:ext cx="17129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可能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1"/>
          <p:cNvPicPr>
            <a:picLocks noChangeAspect="1"/>
          </p:cNvPicPr>
          <p:nvPr/>
        </p:nvPicPr>
        <p:blipFill>
          <a:blip r:embed="rId3"/>
          <a:srcRect l="107" t="21768" r="638" b="21768"/>
          <a:stretch>
            <a:fillRect/>
          </a:stretch>
        </p:blipFill>
        <p:spPr bwMode="auto">
          <a:xfrm>
            <a:off x="0" y="-20638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 12"/>
          <p:cNvSpPr/>
          <p:nvPr/>
        </p:nvSpPr>
        <p:spPr>
          <a:xfrm>
            <a:off x="209550" y="246063"/>
            <a:ext cx="8724900" cy="6365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 noProof="1"/>
          </a:p>
        </p:txBody>
      </p:sp>
      <p:pic>
        <p:nvPicPr>
          <p:cNvPr id="19459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75" y="522288"/>
            <a:ext cx="31178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35"/>
          <p:cNvSpPr/>
          <p:nvPr/>
        </p:nvSpPr>
        <p:spPr>
          <a:xfrm>
            <a:off x="4283075" y="2527300"/>
            <a:ext cx="881063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A50021"/>
              </a:gs>
            </a:gsLst>
            <a:path path="rect">
              <a:fillToRect l="100000" b="100000"/>
            </a:path>
            <a:tileRect/>
          </a:gradFill>
          <a:ln w="254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zh-CN" altLang="zh-CN" sz="1350" dirty="0">
              <a:solidFill>
                <a:srgbClr val="FF3300"/>
              </a:solidFill>
            </a:endParaRPr>
          </a:p>
        </p:txBody>
      </p:sp>
      <p:sp>
        <p:nvSpPr>
          <p:cNvPr id="7" name="Oval 35"/>
          <p:cNvSpPr/>
          <p:nvPr/>
        </p:nvSpPr>
        <p:spPr>
          <a:xfrm>
            <a:off x="3122613" y="2527300"/>
            <a:ext cx="881062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A50021"/>
              </a:gs>
            </a:gsLst>
            <a:path path="rect">
              <a:fillToRect l="100000" b="100000"/>
            </a:path>
            <a:tileRect/>
          </a:gradFill>
          <a:ln w="254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zh-CN" altLang="zh-CN" sz="1350" dirty="0">
              <a:solidFill>
                <a:srgbClr val="FF3300"/>
              </a:solidFill>
            </a:endParaRPr>
          </a:p>
        </p:txBody>
      </p:sp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3352800" y="3886200"/>
            <a:ext cx="1714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一定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5" descr="1"/>
          <p:cNvPicPr>
            <a:picLocks noChangeAspect="1"/>
          </p:cNvPicPr>
          <p:nvPr/>
        </p:nvPicPr>
        <p:blipFill>
          <a:blip r:embed="rId3"/>
          <a:srcRect l="107" t="21768" r="638" b="21768"/>
          <a:stretch>
            <a:fillRect/>
          </a:stretch>
        </p:blipFill>
        <p:spPr bwMode="auto">
          <a:xfrm>
            <a:off x="0" y="2222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 12"/>
          <p:cNvSpPr/>
          <p:nvPr/>
        </p:nvSpPr>
        <p:spPr>
          <a:xfrm>
            <a:off x="228600" y="228600"/>
            <a:ext cx="8724900" cy="6365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 noProof="1"/>
          </a:p>
        </p:txBody>
      </p:sp>
      <p:pic>
        <p:nvPicPr>
          <p:cNvPr id="21507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1925" y="611188"/>
            <a:ext cx="31194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36"/>
          <p:cNvSpPr/>
          <p:nvPr/>
        </p:nvSpPr>
        <p:spPr>
          <a:xfrm>
            <a:off x="2968625" y="2587625"/>
            <a:ext cx="881063" cy="858838"/>
          </a:xfrm>
          <a:prstGeom prst="ellipse">
            <a:avLst/>
          </a:prstGeom>
          <a:gradFill rotWithShape="1">
            <a:gsLst>
              <a:gs pos="0">
                <a:srgbClr val="FFFB57"/>
              </a:gs>
              <a:gs pos="100000">
                <a:srgbClr val="FF9900"/>
              </a:gs>
            </a:gsLst>
            <a:path path="rect">
              <a:fillToRect l="100000" b="100000"/>
            </a:path>
            <a:tileRect/>
          </a:gradFill>
          <a:ln w="254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zh-CN" altLang="zh-CN" sz="1350" dirty="0">
              <a:solidFill>
                <a:srgbClr val="FF3300"/>
              </a:solidFill>
            </a:endParaRPr>
          </a:p>
        </p:txBody>
      </p:sp>
      <p:sp>
        <p:nvSpPr>
          <p:cNvPr id="6" name="Oval 36"/>
          <p:cNvSpPr/>
          <p:nvPr/>
        </p:nvSpPr>
        <p:spPr>
          <a:xfrm>
            <a:off x="4137025" y="2587625"/>
            <a:ext cx="881063" cy="858838"/>
          </a:xfrm>
          <a:prstGeom prst="ellipse">
            <a:avLst/>
          </a:prstGeom>
          <a:gradFill rotWithShape="1">
            <a:gsLst>
              <a:gs pos="0">
                <a:srgbClr val="FFFB57"/>
              </a:gs>
              <a:gs pos="100000">
                <a:srgbClr val="FF9900"/>
              </a:gs>
            </a:gsLst>
            <a:path path="rect">
              <a:fillToRect l="100000" b="100000"/>
            </a:path>
            <a:tileRect/>
          </a:gradFill>
          <a:ln w="254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zh-CN" altLang="zh-CN" sz="1350" dirty="0">
              <a:solidFill>
                <a:srgbClr val="FF3300"/>
              </a:solidFill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819400" y="3810000"/>
            <a:ext cx="2479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不可能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5" descr="1"/>
          <p:cNvPicPr>
            <a:picLocks noChangeAspect="1"/>
          </p:cNvPicPr>
          <p:nvPr/>
        </p:nvPicPr>
        <p:blipFill>
          <a:blip r:embed="rId3"/>
          <a:srcRect l="107" t="21768" r="638" b="21768"/>
          <a:stretch>
            <a:fillRect/>
          </a:stretch>
        </p:blipFill>
        <p:spPr bwMode="auto">
          <a:xfrm>
            <a:off x="0" y="-6667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 12"/>
          <p:cNvSpPr/>
          <p:nvPr/>
        </p:nvSpPr>
        <p:spPr>
          <a:xfrm>
            <a:off x="290513" y="0"/>
            <a:ext cx="8853487" cy="655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 noProof="1"/>
          </a:p>
        </p:txBody>
      </p:sp>
      <p:grpSp>
        <p:nvGrpSpPr>
          <p:cNvPr id="22531" name="Group 33"/>
          <p:cNvGrpSpPr>
            <a:grpSpLocks/>
          </p:cNvGrpSpPr>
          <p:nvPr/>
        </p:nvGrpSpPr>
        <p:grpSpPr bwMode="auto">
          <a:xfrm>
            <a:off x="557213" y="1717675"/>
            <a:ext cx="2633662" cy="2501900"/>
            <a:chOff x="3606" y="527"/>
            <a:chExt cx="1143" cy="1170"/>
          </a:xfrm>
        </p:grpSpPr>
        <p:pic>
          <p:nvPicPr>
            <p:cNvPr id="22543" name="Picture 3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06" y="527"/>
              <a:ext cx="1143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35"/>
            <p:cNvSpPr/>
            <p:nvPr/>
          </p:nvSpPr>
          <p:spPr>
            <a:xfrm>
              <a:off x="4104" y="1256"/>
              <a:ext cx="323" cy="323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A50021"/>
                </a:gs>
              </a:gsLst>
              <a:path path="rect">
                <a:fillToRect l="100000" b="100000"/>
              </a:path>
              <a:tileRect/>
            </a:gradFill>
            <a:ln w="2540" cap="flat" cmpd="sng">
              <a:solidFill>
                <a:srgbClr val="A5002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zh-CN" sz="1350" dirty="0">
                <a:solidFill>
                  <a:srgbClr val="FF3300"/>
                </a:solidFill>
              </a:endParaRPr>
            </a:p>
          </p:txBody>
        </p:sp>
        <p:sp>
          <p:nvSpPr>
            <p:cNvPr id="8" name="Oval 36"/>
            <p:cNvSpPr/>
            <p:nvPr/>
          </p:nvSpPr>
          <p:spPr>
            <a:xfrm>
              <a:off x="3736" y="1267"/>
              <a:ext cx="323" cy="323"/>
            </a:xfrm>
            <a:prstGeom prst="ellipse">
              <a:avLst/>
            </a:prstGeom>
            <a:gradFill rotWithShape="1">
              <a:gsLst>
                <a:gs pos="0">
                  <a:srgbClr val="FFFB57"/>
                </a:gs>
                <a:gs pos="100000">
                  <a:srgbClr val="FF9900"/>
                </a:gs>
              </a:gsLst>
              <a:path path="rect">
                <a:fillToRect l="100000" b="100000"/>
              </a:path>
              <a:tileRect/>
            </a:gradFill>
            <a:ln w="254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zh-CN" sz="1350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22532" name="组合 10"/>
          <p:cNvGrpSpPr>
            <a:grpSpLocks/>
          </p:cNvGrpSpPr>
          <p:nvPr/>
        </p:nvGrpSpPr>
        <p:grpSpPr bwMode="auto">
          <a:xfrm>
            <a:off x="6623050" y="1727200"/>
            <a:ext cx="2295525" cy="2400300"/>
            <a:chOff x="3493" y="916"/>
            <a:chExt cx="4911" cy="4894"/>
          </a:xfrm>
        </p:grpSpPr>
        <p:pic>
          <p:nvPicPr>
            <p:cNvPr id="22540" name="Picture 3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3" y="916"/>
              <a:ext cx="4911" cy="4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Oval 36"/>
            <p:cNvSpPr/>
            <p:nvPr/>
          </p:nvSpPr>
          <p:spPr>
            <a:xfrm>
              <a:off x="4098" y="4027"/>
              <a:ext cx="1389" cy="1353"/>
            </a:xfrm>
            <a:prstGeom prst="ellipse">
              <a:avLst/>
            </a:prstGeom>
            <a:gradFill rotWithShape="1">
              <a:gsLst>
                <a:gs pos="0">
                  <a:srgbClr val="FFFB57"/>
                </a:gs>
                <a:gs pos="100000">
                  <a:srgbClr val="FF9900"/>
                </a:gs>
              </a:gsLst>
              <a:path path="rect">
                <a:fillToRect l="100000" b="100000"/>
              </a:path>
              <a:tileRect/>
            </a:gradFill>
            <a:ln w="254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zh-CN" sz="1350" dirty="0">
                <a:solidFill>
                  <a:srgbClr val="FF3300"/>
                </a:solidFill>
              </a:endParaRPr>
            </a:p>
          </p:txBody>
        </p:sp>
        <p:sp>
          <p:nvSpPr>
            <p:cNvPr id="10" name="Oval 36"/>
            <p:cNvSpPr/>
            <p:nvPr/>
          </p:nvSpPr>
          <p:spPr>
            <a:xfrm>
              <a:off x="5752" y="4027"/>
              <a:ext cx="1389" cy="1353"/>
            </a:xfrm>
            <a:prstGeom prst="ellipse">
              <a:avLst/>
            </a:prstGeom>
            <a:gradFill rotWithShape="1">
              <a:gsLst>
                <a:gs pos="0">
                  <a:srgbClr val="FFFB57"/>
                </a:gs>
                <a:gs pos="100000">
                  <a:srgbClr val="FF9900"/>
                </a:gs>
              </a:gsLst>
              <a:path path="rect">
                <a:fillToRect l="100000" b="100000"/>
              </a:path>
              <a:tileRect/>
            </a:gradFill>
            <a:ln w="254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zh-CN" sz="1350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22533" name="组合 17"/>
          <p:cNvGrpSpPr>
            <a:grpSpLocks/>
          </p:cNvGrpSpPr>
          <p:nvPr/>
        </p:nvGrpSpPr>
        <p:grpSpPr bwMode="auto">
          <a:xfrm>
            <a:off x="3656013" y="1727200"/>
            <a:ext cx="2413000" cy="2400300"/>
            <a:chOff x="3493" y="916"/>
            <a:chExt cx="4910" cy="4894"/>
          </a:xfrm>
        </p:grpSpPr>
        <p:pic>
          <p:nvPicPr>
            <p:cNvPr id="22537" name="Picture 3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3" y="916"/>
              <a:ext cx="4911" cy="4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35"/>
            <p:cNvSpPr/>
            <p:nvPr/>
          </p:nvSpPr>
          <p:spPr>
            <a:xfrm>
              <a:off x="5812" y="4072"/>
              <a:ext cx="1389" cy="1353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A50021"/>
                </a:gs>
              </a:gsLst>
              <a:path path="rect">
                <a:fillToRect l="100000" b="100000"/>
              </a:path>
              <a:tileRect/>
            </a:gradFill>
            <a:ln w="2540" cap="flat" cmpd="sng">
              <a:solidFill>
                <a:srgbClr val="A5002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zh-CN" sz="1350" dirty="0">
                <a:solidFill>
                  <a:srgbClr val="FF3300"/>
                </a:solidFill>
              </a:endParaRPr>
            </a:p>
          </p:txBody>
        </p:sp>
        <p:sp>
          <p:nvSpPr>
            <p:cNvPr id="15" name="Oval 35"/>
            <p:cNvSpPr/>
            <p:nvPr/>
          </p:nvSpPr>
          <p:spPr>
            <a:xfrm>
              <a:off x="3984" y="4072"/>
              <a:ext cx="1389" cy="1353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A50021"/>
                </a:gs>
              </a:gsLst>
              <a:path path="rect">
                <a:fillToRect l="100000" b="100000"/>
              </a:path>
              <a:tileRect/>
            </a:gradFill>
            <a:ln w="2540" cap="flat" cmpd="sng">
              <a:solidFill>
                <a:srgbClr val="A5002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zh-CN" sz="1350" dirty="0">
                <a:solidFill>
                  <a:srgbClr val="FF3300"/>
                </a:solidFill>
              </a:endParaRPr>
            </a:p>
          </p:txBody>
        </p:sp>
      </p:grp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810000" y="4648200"/>
            <a:ext cx="1714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一定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6400800" y="4648200"/>
            <a:ext cx="2479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不可能</a:t>
            </a:r>
          </a:p>
        </p:txBody>
      </p:sp>
      <p:sp>
        <p:nvSpPr>
          <p:cNvPr id="4" name="文本框 6"/>
          <p:cNvSpPr txBox="1">
            <a:spLocks noChangeArrowheads="1"/>
          </p:cNvSpPr>
          <p:nvPr/>
        </p:nvSpPr>
        <p:spPr bwMode="auto">
          <a:xfrm>
            <a:off x="762000" y="4724400"/>
            <a:ext cx="1714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可能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5" descr="1"/>
          <p:cNvPicPr>
            <a:picLocks noChangeAspect="1"/>
          </p:cNvPicPr>
          <p:nvPr/>
        </p:nvPicPr>
        <p:blipFill>
          <a:blip r:embed="rId3"/>
          <a:srcRect l="107" t="21768" r="638" b="21768"/>
          <a:stretch>
            <a:fillRect/>
          </a:stretch>
        </p:blipFill>
        <p:spPr bwMode="auto">
          <a:xfrm>
            <a:off x="0" y="2222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 12"/>
          <p:cNvSpPr/>
          <p:nvPr/>
        </p:nvSpPr>
        <p:spPr>
          <a:xfrm>
            <a:off x="209550" y="246063"/>
            <a:ext cx="8724900" cy="6365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 noProof="1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rcRect l="37333" t="28222" r="37511" b="33522"/>
          <a:stretch>
            <a:fillRect/>
          </a:stretch>
        </p:blipFill>
        <p:spPr>
          <a:xfrm>
            <a:off x="6137910" y="812800"/>
            <a:ext cx="1605915" cy="2466340"/>
          </a:xfrm>
          <a:prstGeom prst="roundRect">
            <a:avLst/>
          </a:prstGeom>
        </p:spPr>
      </p:pic>
      <p:pic>
        <p:nvPicPr>
          <p:cNvPr id="25" name="Picture 7" descr="C:\Users\Administrator\Desktop\ppt制作xin\lib\u6\d_p65_2(4).png"/>
          <p:cNvPicPr>
            <a:picLocks noChangeAspect="1"/>
          </p:cNvPicPr>
          <p:nvPr/>
        </p:nvPicPr>
        <p:blipFill>
          <a:blip r:embed="rId5"/>
          <a:srcRect l="29443" t="8002" r="28352" b="8002"/>
          <a:stretch>
            <a:fillRect/>
          </a:stretch>
        </p:blipFill>
        <p:spPr bwMode="auto">
          <a:xfrm>
            <a:off x="6072188" y="749300"/>
            <a:ext cx="17367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7" name="组合 13"/>
          <p:cNvGrpSpPr>
            <a:grpSpLocks/>
          </p:cNvGrpSpPr>
          <p:nvPr/>
        </p:nvGrpSpPr>
        <p:grpSpPr bwMode="auto">
          <a:xfrm>
            <a:off x="762000" y="762000"/>
            <a:ext cx="5189538" cy="2568575"/>
            <a:chOff x="1122" y="5261"/>
            <a:chExt cx="8174" cy="4044"/>
          </a:xfrm>
        </p:grpSpPr>
        <p:pic>
          <p:nvPicPr>
            <p:cNvPr id="23558" name="Picture 4" descr="C:\Users\Administrator\Desktop\ppt制作xin\lib\u6\d_p65_2.png"/>
            <p:cNvPicPr>
              <a:picLocks noChangeAspect="1"/>
            </p:cNvPicPr>
            <p:nvPr/>
          </p:nvPicPr>
          <p:blipFill>
            <a:blip r:embed="rId6"/>
            <a:srcRect l="29362" t="4251" r="29520" b="6598"/>
            <a:stretch>
              <a:fillRect/>
            </a:stretch>
          </p:blipFill>
          <p:spPr bwMode="auto">
            <a:xfrm>
              <a:off x="1122" y="5261"/>
              <a:ext cx="2406" cy="4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Picture 5" descr="C:\Users\Administrator\Desktop\ppt制作xin\lib\u6\d_p65_2(2).png"/>
            <p:cNvPicPr>
              <a:picLocks noChangeAspect="1"/>
            </p:cNvPicPr>
            <p:nvPr/>
          </p:nvPicPr>
          <p:blipFill>
            <a:blip r:embed="rId7"/>
            <a:srcRect l="29829" t="10419" r="30019" b="9256"/>
            <a:stretch>
              <a:fillRect/>
            </a:stretch>
          </p:blipFill>
          <p:spPr bwMode="auto">
            <a:xfrm>
              <a:off x="3828" y="5298"/>
              <a:ext cx="2646" cy="4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Picture 6" descr="C:\Users\Administrator\Desktop\ppt制作xin\lib\u6\d_p65_2(3).png"/>
            <p:cNvPicPr>
              <a:picLocks noChangeAspect="1"/>
            </p:cNvPicPr>
            <p:nvPr/>
          </p:nvPicPr>
          <p:blipFill>
            <a:blip r:embed="rId8"/>
            <a:srcRect l="30019" t="9036" r="30019" b="8189"/>
            <a:stretch>
              <a:fillRect/>
            </a:stretch>
          </p:blipFill>
          <p:spPr bwMode="auto">
            <a:xfrm>
              <a:off x="6624" y="5298"/>
              <a:ext cx="2672" cy="4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9f4a831-b0de-45de-9b97-bf6ede6ec68a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a39e270-e860-4217-af28-3d71056fe06b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751da0d-6cc1-4a37-b448-24d8ff57b40a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461</Words>
  <Application>WPS 演示</Application>
  <PresentationFormat>全屏显示(4:3)</PresentationFormat>
  <Paragraphs>78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迷你简胖头鱼</vt:lpstr>
      <vt:lpstr>Calibri Light</vt:lpstr>
      <vt:lpstr>宋体</vt:lpstr>
      <vt:lpstr>Calibri</vt:lpstr>
      <vt:lpstr>+mn-lt</vt:lpstr>
      <vt:lpstr>微软雅黑</vt:lpstr>
      <vt:lpstr>方正粗黑宋简体</vt:lpstr>
      <vt:lpstr>黑体</vt:lpstr>
      <vt:lpstr>+mn-ea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E5</cp:lastModifiedBy>
  <cp:revision>1032</cp:revision>
  <dcterms:created xsi:type="dcterms:W3CDTF">2016-01-25T07:50:00Z</dcterms:created>
  <dcterms:modified xsi:type="dcterms:W3CDTF">2024-10-08T03:37:12Z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2052-11.3.0.9228</vt:lpwstr>
  </property>
  <property fmtid="{D5CDD505-2E9C-101B-9397-08002B2CF9AE}" pid="4" name="ICV">
    <vt:lpwstr>2042BE3EBAAD49278F8255A851C9AE34</vt:lpwstr>
  </property>
</Properties>
</file>