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0.svg" ContentType="image/svg+xml"/>
  <Override PartName="/ppt/media/image3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13"/>
  </p:notesMasterIdLst>
  <p:handoutMasterIdLst>
    <p:handoutMasterId r:id="rId38"/>
  </p:handoutMasterIdLst>
  <p:sldIdLst>
    <p:sldId id="570" r:id="rId4"/>
    <p:sldId id="571" r:id="rId5"/>
    <p:sldId id="573" r:id="rId6"/>
    <p:sldId id="578" r:id="rId7"/>
    <p:sldId id="576" r:id="rId8"/>
    <p:sldId id="579" r:id="rId9"/>
    <p:sldId id="600" r:id="rId10"/>
    <p:sldId id="602" r:id="rId11"/>
    <p:sldId id="606" r:id="rId12"/>
    <p:sldId id="603" r:id="rId14"/>
    <p:sldId id="678" r:id="rId15"/>
    <p:sldId id="604" r:id="rId16"/>
    <p:sldId id="605" r:id="rId17"/>
    <p:sldId id="613" r:id="rId18"/>
    <p:sldId id="609" r:id="rId19"/>
    <p:sldId id="614" r:id="rId20"/>
    <p:sldId id="619" r:id="rId21"/>
    <p:sldId id="622" r:id="rId22"/>
    <p:sldId id="641" r:id="rId23"/>
    <p:sldId id="642" r:id="rId24"/>
    <p:sldId id="644" r:id="rId25"/>
    <p:sldId id="643" r:id="rId26"/>
    <p:sldId id="667" r:id="rId27"/>
    <p:sldId id="666" r:id="rId28"/>
    <p:sldId id="654" r:id="rId29"/>
    <p:sldId id="607" r:id="rId30"/>
    <p:sldId id="679" r:id="rId31"/>
    <p:sldId id="680" r:id="rId32"/>
    <p:sldId id="559" r:id="rId33"/>
    <p:sldId id="651" r:id="rId34"/>
    <p:sldId id="648" r:id="rId35"/>
    <p:sldId id="649" r:id="rId36"/>
    <p:sldId id="650" r:id="rId37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FF"/>
    <a:srgbClr val="00FFFF"/>
    <a:srgbClr val="00FF00"/>
    <a:srgbClr val="CC66FF"/>
    <a:srgbClr val="CC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6352"/>
  </p:normalViewPr>
  <p:slideViewPr>
    <p:cSldViewPr showGuides="1">
      <p:cViewPr varScale="1">
        <p:scale>
          <a:sx n="151" d="100"/>
          <a:sy n="151" d="100"/>
        </p:scale>
        <p:origin x="492" y="132"/>
      </p:cViewPr>
      <p:guideLst>
        <p:guide orient="horz" pos="158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72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B72DB9-0597-42EC-832A-0B5A74DC44B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960C3F-C18E-4787-BFFB-B174C10E879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D3567E-F9B1-426C-9443-27A8D8A634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3CA661-9265-4B8C-9A36-0BF73E7760C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072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师：下面，请同学们自己再读读风娃娃来到河边这一段，想一想风娃娃真的帮助到了船工吗？请你试着根据刚才的方法把句子补充完整。听听这位同学怎样说。</a:t>
            </a:r>
            <a:endParaRPr lang="zh-CN" altLang="en-US"/>
          </a:p>
          <a:p>
            <a:r>
              <a:rPr lang="zh-CN" altLang="en-US"/>
              <a:t>生录音：风娃娃来到河边，看见很多船工“嗨哟嗨哟”喊着号子，费力地拉着一艘大船，他急忙跑过去对着船帆用力吹了口气，船飞快地跑了起来，船工们一边收起纤绳，一边向风娃娃表示感谢。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2228" name="页眉占位符 3"/>
          <p:cNvSpPr txBox="1">
            <a:spLocks noGrp="1"/>
          </p:cNvSpPr>
          <p:nvPr>
            <p:ph type="hd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buNone/>
            </a:pPr>
            <a:r>
              <a:rPr lang="zh-CN" altLang="en-US" sz="1200"/>
              <a:t>状元成才路</a:t>
            </a:r>
            <a:endParaRPr lang="zh-CN" altLang="en-US" sz="1200"/>
          </a:p>
        </p:txBody>
      </p:sp>
      <p:sp>
        <p:nvSpPr>
          <p:cNvPr id="52229" name="页脚占位符 4"/>
          <p:cNvSpPr txBox="1"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>
              <a:buNone/>
            </a:pPr>
            <a:r>
              <a:rPr lang="zh-CN" altLang="en-US" sz="1200"/>
              <a:t>状元成才路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0724" name="页眉占位符 3"/>
          <p:cNvSpPr txBox="1">
            <a:spLocks noGrp="1"/>
          </p:cNvSpPr>
          <p:nvPr>
            <p:ph type="hd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buNone/>
            </a:pPr>
            <a:r>
              <a:rPr lang="zh-CN" altLang="en-US" sz="1200"/>
              <a:t>状元成才路</a:t>
            </a:r>
            <a:endParaRPr lang="zh-CN" altLang="en-US" sz="1200"/>
          </a:p>
        </p:txBody>
      </p:sp>
      <p:sp>
        <p:nvSpPr>
          <p:cNvPr id="30725" name="页脚占位符 4"/>
          <p:cNvSpPr txBox="1"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>
              <a:buNone/>
            </a:pPr>
            <a:r>
              <a:rPr lang="zh-CN" altLang="en-US" sz="1200"/>
              <a:t>状元成才路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2772" name="页眉占位符 3"/>
          <p:cNvSpPr txBox="1">
            <a:spLocks noGrp="1"/>
          </p:cNvSpPr>
          <p:nvPr>
            <p:ph type="hd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buNone/>
            </a:pPr>
            <a:r>
              <a:rPr lang="zh-CN" altLang="en-US" sz="1200"/>
              <a:t>状元成才路</a:t>
            </a:r>
            <a:endParaRPr lang="zh-CN" altLang="en-US" sz="1200"/>
          </a:p>
        </p:txBody>
      </p:sp>
      <p:sp>
        <p:nvSpPr>
          <p:cNvPr id="32773" name="页脚占位符 4"/>
          <p:cNvSpPr txBox="1"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>
              <a:buNone/>
            </a:pPr>
            <a:r>
              <a:rPr lang="zh-CN" altLang="en-US" sz="1200"/>
              <a:t>状元成才路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4820" name="页眉占位符 3"/>
          <p:cNvSpPr txBox="1">
            <a:spLocks noGrp="1"/>
          </p:cNvSpPr>
          <p:nvPr>
            <p:ph type="hd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buNone/>
            </a:pPr>
            <a:r>
              <a:rPr lang="zh-CN" altLang="en-US" sz="1200"/>
              <a:t>状元成才路</a:t>
            </a:r>
            <a:endParaRPr lang="zh-CN" altLang="en-US" sz="1200"/>
          </a:p>
        </p:txBody>
      </p:sp>
      <p:sp>
        <p:nvSpPr>
          <p:cNvPr id="34821" name="页脚占位符 4"/>
          <p:cNvSpPr txBox="1"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>
              <a:buNone/>
            </a:pPr>
            <a:r>
              <a:rPr lang="zh-CN" altLang="en-US" sz="1200"/>
              <a:t>状元成才路</a:t>
            </a:r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B097220-7A0D-4C2F-97C3-18A4E2DF4E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2B4E89-1B41-4A48-9800-9052A5B0BE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自定义版式">
    <p:bg>
      <p:bgPr>
        <a:solidFill>
          <a:srgbClr val="97C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: 圆角 7"/>
          <p:cNvSpPr/>
          <p:nvPr/>
        </p:nvSpPr>
        <p:spPr>
          <a:xfrm>
            <a:off x="306388" y="330200"/>
            <a:ext cx="8532813" cy="58039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88"/>
            <a:ext cx="9144000" cy="1357313"/>
          </a:xfrm>
          <a:prstGeom prst="rect">
            <a:avLst/>
          </a:prstGeom>
          <a:effectLst>
            <a:outerShdw blurRad="38100" dist="127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 rot="20132266">
            <a:off x="3678574" y="2340918"/>
            <a:ext cx="178685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  <a:alpha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  <a:alpha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74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9863" y="0"/>
            <a:ext cx="1354137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-203200" y="5143500"/>
            <a:ext cx="9563100" cy="14351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6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11863" y="3636963"/>
            <a:ext cx="2827337" cy="1077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9800000">
            <a:off x="3638318" y="2387085"/>
            <a:ext cx="186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2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71" name="图片 2"/>
          <p:cNvPicPr>
            <a:picLocks noChangeAspect="1"/>
          </p:cNvPicPr>
          <p:nvPr userDrawn="1"/>
        </p:nvPicPr>
        <p:blipFill>
          <a:blip r:embed="rId2"/>
          <a:srcRect l="11932" r="23245"/>
          <a:stretch>
            <a:fillRect/>
          </a:stretch>
        </p:blipFill>
        <p:spPr>
          <a:xfrm>
            <a:off x="7938" y="0"/>
            <a:ext cx="9136062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7938" y="396875"/>
            <a:ext cx="9136063" cy="4392613"/>
          </a:xfrm>
          <a:prstGeom prst="rect">
            <a:avLst/>
          </a:prstGeom>
          <a:solidFill>
            <a:srgbClr val="1D2B2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9387" y="-252412"/>
            <a:ext cx="9426575" cy="128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11137" y="4146550"/>
            <a:ext cx="9424987" cy="128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12100" y="0"/>
            <a:ext cx="1179513" cy="56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B097220-7A0D-4C2F-97C3-18A4E2DF4E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2B4E89-1B41-4A48-9800-9052A5B0BE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38DAC0-6F6C-49B8-9B3E-B9793E0698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49AA95-0DBA-4C8D-9329-51548122C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9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16" Type="http://schemas.openxmlformats.org/officeDocument/2006/relationships/image" Target="../media/image9.png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051"/>
            <a:ext cx="9144000" cy="365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051"/>
            <a:ext cx="9144000" cy="365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.xml"/><Relationship Id="rId3" Type="http://schemas.openxmlformats.org/officeDocument/2006/relationships/image" Target="../media/image11.jpeg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ideo" Target="../media/media2.mp4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tags" Target="../tags/tag27.xml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1.png"/><Relationship Id="rId11" Type="http://schemas.openxmlformats.org/officeDocument/2006/relationships/tags" Target="../tags/tag28.xml"/><Relationship Id="rId10" Type="http://schemas.microsoft.com/office/2007/relationships/media" Target="../media/media2.mp4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ideo" Target="../media/media2.mp4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tags" Target="../tags/tag29.xml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3.png"/><Relationship Id="rId15" Type="http://schemas.openxmlformats.org/officeDocument/2006/relationships/tags" Target="../tags/tag32.xml"/><Relationship Id="rId14" Type="http://schemas.openxmlformats.org/officeDocument/2006/relationships/image" Target="../media/image32.png"/><Relationship Id="rId13" Type="http://schemas.openxmlformats.org/officeDocument/2006/relationships/tags" Target="../tags/tag31.xml"/><Relationship Id="rId12" Type="http://schemas.openxmlformats.org/officeDocument/2006/relationships/image" Target="../media/image31.png"/><Relationship Id="rId11" Type="http://schemas.openxmlformats.org/officeDocument/2006/relationships/tags" Target="../tags/tag30.xml"/><Relationship Id="rId10" Type="http://schemas.microsoft.com/office/2007/relationships/media" Target="../media/media2.mp4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23.png"/><Relationship Id="rId3" Type="http://schemas.openxmlformats.org/officeDocument/2006/relationships/tags" Target="../tags/tag33.xml"/><Relationship Id="rId2" Type="http://schemas.openxmlformats.org/officeDocument/2006/relationships/image" Target="../media/image12.GIF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hemeOverride" Target="../theme/themeOverride2.xml"/><Relationship Id="rId5" Type="http://schemas.openxmlformats.org/officeDocument/2006/relationships/image" Target="../media/image22.png"/><Relationship Id="rId4" Type="http://schemas.openxmlformats.org/officeDocument/2006/relationships/tags" Target="../tags/tag35.xml"/><Relationship Id="rId3" Type="http://schemas.openxmlformats.org/officeDocument/2006/relationships/image" Target="../media/image23.png"/><Relationship Id="rId2" Type="http://schemas.openxmlformats.org/officeDocument/2006/relationships/tags" Target="../tags/tag34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3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22.png"/><Relationship Id="rId4" Type="http://schemas.openxmlformats.org/officeDocument/2006/relationships/tags" Target="../tags/tag40.xml"/><Relationship Id="rId3" Type="http://schemas.openxmlformats.org/officeDocument/2006/relationships/image" Target="../media/image23.png"/><Relationship Id="rId2" Type="http://schemas.openxmlformats.org/officeDocument/2006/relationships/tags" Target="../tags/tag39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4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22.png"/><Relationship Id="rId4" Type="http://schemas.openxmlformats.org/officeDocument/2006/relationships/tags" Target="../tags/tag45.xml"/><Relationship Id="rId3" Type="http://schemas.openxmlformats.org/officeDocument/2006/relationships/image" Target="../media/image23.png"/><Relationship Id="rId2" Type="http://schemas.openxmlformats.org/officeDocument/2006/relationships/tags" Target="../tags/tag44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hemeOverride" Target="../theme/themeOverride5.xml"/><Relationship Id="rId5" Type="http://schemas.openxmlformats.org/officeDocument/2006/relationships/image" Target="../media/image22.png"/><Relationship Id="rId4" Type="http://schemas.openxmlformats.org/officeDocument/2006/relationships/tags" Target="../tags/tag52.xml"/><Relationship Id="rId3" Type="http://schemas.openxmlformats.org/officeDocument/2006/relationships/image" Target="../media/image23.png"/><Relationship Id="rId2" Type="http://schemas.openxmlformats.org/officeDocument/2006/relationships/tags" Target="../tags/tag5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54.xml"/><Relationship Id="rId2" Type="http://schemas.openxmlformats.org/officeDocument/2006/relationships/image" Target="../media/image23.png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6.xml"/><Relationship Id="rId2" Type="http://schemas.openxmlformats.org/officeDocument/2006/relationships/image" Target="../media/image34.jpeg"/><Relationship Id="rId1" Type="http://schemas.openxmlformats.org/officeDocument/2006/relationships/tags" Target="../tags/tag5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audio" Target="../media/audio1.wav"/><Relationship Id="rId2" Type="http://schemas.openxmlformats.org/officeDocument/2006/relationships/image" Target="../media/image12.GIF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tags" Target="../tags/tag68.xml"/><Relationship Id="rId3" Type="http://schemas.openxmlformats.org/officeDocument/2006/relationships/image" Target="../media/image39.png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tags" Target="../tags/tag69.xml"/><Relationship Id="rId3" Type="http://schemas.openxmlformats.org/officeDocument/2006/relationships/image" Target="../media/image40.png"/><Relationship Id="rId2" Type="http://schemas.microsoft.com/office/2007/relationships/media" Target="../media/media4.mp4"/><Relationship Id="rId1" Type="http://schemas.openxmlformats.org/officeDocument/2006/relationships/video" Target="../media/media4.mp4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tags" Target="../tags/tag70.xml"/><Relationship Id="rId3" Type="http://schemas.openxmlformats.org/officeDocument/2006/relationships/image" Target="../media/image29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tags" Target="../tags/tag71.xml"/><Relationship Id="rId3" Type="http://schemas.openxmlformats.org/officeDocument/2006/relationships/image" Target="../media/image31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tags" Target="../tags/tag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32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tags" Target="../tags/tag1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0.xml"/><Relationship Id="rId13" Type="http://schemas.openxmlformats.org/officeDocument/2006/relationships/slideLayout" Target="../slideLayouts/slideLayout32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18.png"/><Relationship Id="rId5" Type="http://schemas.openxmlformats.org/officeDocument/2006/relationships/tags" Target="../tags/tag19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7" Type="http://schemas.openxmlformats.org/officeDocument/2006/relationships/slideLayout" Target="../slideLayouts/slideLayout15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image" Target="../media/image20.svg"/><Relationship Id="rId12" Type="http://schemas.openxmlformats.org/officeDocument/2006/relationships/image" Target="../media/image19.png"/><Relationship Id="rId11" Type="http://schemas.openxmlformats.org/officeDocument/2006/relationships/slide" Target="slide7.xml"/><Relationship Id="rId10" Type="http://schemas.openxmlformats.org/officeDocument/2006/relationships/slide" Target="slide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3.png"/><Relationship Id="rId3" Type="http://schemas.openxmlformats.org/officeDocument/2006/relationships/tags" Target="../tags/tag26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80670" y="123825"/>
            <a:ext cx="4939665" cy="41313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猜谜语：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看不见来摸不到，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四面八方到处跑，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谁想抓它抓不着。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07990" y="267335"/>
            <a:ext cx="3517265" cy="3581400"/>
            <a:chOff x="5148064" y="1923678"/>
            <a:chExt cx="3120347" cy="1872208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8" b="11448"/>
            <a:stretch>
              <a:fillRect/>
            </a:stretch>
          </p:blipFill>
          <p:spPr>
            <a:xfrm>
              <a:off x="5148064" y="1923678"/>
              <a:ext cx="3120347" cy="18722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5251939" y="1929352"/>
              <a:ext cx="871855" cy="481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zh-CN" altLang="en-US" sz="5400" b="1" cap="none" spc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风</a:t>
              </a:r>
              <a:endParaRPr lang="zh-CN" altLang="en-US" sz="54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915670"/>
            <a:ext cx="745490" cy="763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-58420" y="483870"/>
            <a:ext cx="9859010" cy="991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20000"/>
              </a:lnSpc>
            </a:pPr>
            <a:r>
              <a:rPr 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水流得这么慢，靠喝水生长的</a:t>
            </a:r>
            <a:r>
              <a:rPr lang="en-US" alt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                 </a:t>
            </a:r>
            <a:r>
              <a:rPr 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急坏了。</a:t>
            </a:r>
            <a:endParaRPr lang="zh-CN" sz="3200" b="1" noProof="1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</a:pPr>
            <a:endParaRPr lang="zh-CN" sz="3200" b="1" noProof="1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</a:t>
            </a:r>
            <a:r>
              <a:rPr lang="en-US" alt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</a:t>
            </a:r>
            <a:endParaRPr lang="en-US" altLang="zh-CN" sz="3200" b="1" noProof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36868" name="组合 3"/>
          <p:cNvGrpSpPr/>
          <p:nvPr/>
        </p:nvGrpSpPr>
        <p:grpSpPr>
          <a:xfrm>
            <a:off x="106998" y="18733"/>
            <a:ext cx="2462212" cy="536575"/>
            <a:chOff x="1314933" y="991683"/>
            <a:chExt cx="2622068" cy="607435"/>
          </a:xfrm>
        </p:grpSpPr>
        <p:pic>
          <p:nvPicPr>
            <p:cNvPr id="36869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0" name="文本框 2"/>
            <p:cNvSpPr txBox="1"/>
            <p:nvPr/>
          </p:nvSpPr>
          <p:spPr>
            <a:xfrm>
              <a:off x="1314933" y="1000619"/>
              <a:ext cx="2379446" cy="5909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想象说话</a:t>
              </a:r>
              <a:endPara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-36195" y="1635760"/>
            <a:ext cx="8052435" cy="3176270"/>
          </a:xfrm>
          <a:prstGeom prst="rect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sz="32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小秧苗呀， 你想说些什么呀？</a:t>
            </a:r>
            <a:endParaRPr lang="zh-CN" sz="3200" b="1" noProof="1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zh-CN" sz="32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小秧苗（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苦恼地）说：</a:t>
            </a:r>
            <a:endParaRPr lang="zh-CN" altLang="en-US" sz="3200" b="1" noProof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“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_______________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______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endParaRPr lang="en-US" altLang="zh-CN" sz="32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 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小秧苗（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着急地）说：</a:t>
            </a:r>
            <a:endParaRPr lang="zh-CN" altLang="en-US" sz="3200" b="1" noProof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“ 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_______________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_________________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endParaRPr lang="en-US" altLang="zh-CN" sz="32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>
          <a:xfrm>
            <a:off x="5219700" y="1275715"/>
            <a:ext cx="1365885" cy="1564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秧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84787" y="195302"/>
            <a:ext cx="1287050" cy="1287050"/>
          </a:xfrm>
          <a:prstGeom prst="rect">
            <a:avLst/>
          </a:prstGeom>
        </p:spPr>
      </p:pic>
      <p:pic>
        <p:nvPicPr>
          <p:cNvPr id="11" name="图片 10" descr="QQ截图202312171532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645" y="1131570"/>
            <a:ext cx="2190750" cy="1771650"/>
          </a:xfrm>
          <a:prstGeom prst="rect">
            <a:avLst/>
          </a:prstGeom>
        </p:spPr>
      </p:pic>
      <p:pic>
        <p:nvPicPr>
          <p:cNvPr id="8" name="苗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57721" y="195387"/>
            <a:ext cx="1286788" cy="1286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bldLvl="0" animBg="1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420" y="987425"/>
            <a:ext cx="745490" cy="763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-58420" y="411480"/>
            <a:ext cx="9859010" cy="991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20000"/>
              </a:lnSpc>
            </a:pPr>
            <a:r>
              <a:rPr 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水流得这么慢，靠喝水生长的</a:t>
            </a:r>
            <a:r>
              <a:rPr lang="en-US" alt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                 </a:t>
            </a:r>
            <a:r>
              <a:rPr 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急坏了。</a:t>
            </a:r>
            <a:endParaRPr lang="zh-CN" sz="3200" b="1" noProof="1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</a:pPr>
            <a:endParaRPr lang="zh-CN" sz="3200" b="1" noProof="1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</a:t>
            </a:r>
            <a:r>
              <a:rPr lang="en-US" alt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</a:t>
            </a:r>
            <a:endParaRPr lang="en-US" altLang="zh-CN" sz="3200" b="1" noProof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36868" name="组合 3"/>
          <p:cNvGrpSpPr/>
          <p:nvPr/>
        </p:nvGrpSpPr>
        <p:grpSpPr>
          <a:xfrm>
            <a:off x="106998" y="18733"/>
            <a:ext cx="2462212" cy="536575"/>
            <a:chOff x="1314933" y="991683"/>
            <a:chExt cx="2622068" cy="607435"/>
          </a:xfrm>
        </p:grpSpPr>
        <p:pic>
          <p:nvPicPr>
            <p:cNvPr id="36869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0" name="文本框 2"/>
            <p:cNvSpPr txBox="1"/>
            <p:nvPr/>
          </p:nvSpPr>
          <p:spPr>
            <a:xfrm>
              <a:off x="1314933" y="1000619"/>
              <a:ext cx="2379446" cy="5909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想象说话</a:t>
              </a:r>
              <a:endPara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-108585" y="1635760"/>
            <a:ext cx="8552180" cy="3176270"/>
          </a:xfrm>
          <a:prstGeom prst="rect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sz="32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小秧苗呀， 你想说些什么呀？</a:t>
            </a:r>
            <a:endParaRPr lang="zh-CN" sz="3200" b="1" noProof="1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zh-CN" sz="32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小秧苗苦恼地说：</a:t>
            </a:r>
            <a:endParaRPr lang="zh-CN" altLang="en-US" sz="32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u="sng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</a:t>
            </a:r>
            <a:r>
              <a:rPr lang="zh-CN" altLang="en-US" sz="3200" b="1" u="sng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en-US" altLang="zh-CN" sz="3200" b="1" u="sng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altLang="en-US" sz="3200" b="1" u="sng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我要渴死了， 风车你转得快一点呀！”</a:t>
            </a:r>
            <a:endParaRPr lang="zh-CN" altLang="en-US" sz="32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小秧苗着急地说：</a:t>
            </a:r>
            <a:endParaRPr lang="zh-CN" altLang="en-US" sz="32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zh-CN" altLang="en-US" sz="3200" b="1" u="sng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“风娃娃， 你快来帮帮我们吧！”</a:t>
            </a:r>
            <a:endParaRPr lang="zh-CN" altLang="en-US" sz="3200" b="1" u="sng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>
          <a:xfrm>
            <a:off x="5219700" y="1275715"/>
            <a:ext cx="1365885" cy="1564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秧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84787" y="195302"/>
            <a:ext cx="1287050" cy="1287050"/>
          </a:xfrm>
          <a:prstGeom prst="rect">
            <a:avLst/>
          </a:prstGeom>
        </p:spPr>
      </p:pic>
      <p:pic>
        <p:nvPicPr>
          <p:cNvPr id="11" name="图片 10" descr="QQ截图202312171532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125" y="1131570"/>
            <a:ext cx="2190750" cy="1771650"/>
          </a:xfrm>
          <a:prstGeom prst="rect">
            <a:avLst/>
          </a:prstGeom>
        </p:spPr>
      </p:pic>
      <p:pic>
        <p:nvPicPr>
          <p:cNvPr id="8" name="苗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57721" y="195387"/>
            <a:ext cx="1286788" cy="12867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-58420" y="2154555"/>
            <a:ext cx="702310" cy="765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t="67220" r="69780" b="4080"/>
          <a:stretch>
            <a:fillRect/>
          </a:stretch>
        </p:blipFill>
        <p:spPr>
          <a:xfrm>
            <a:off x="-165100" y="3296285"/>
            <a:ext cx="837565" cy="795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bldLvl="0" animBg="1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田野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 descr="20221203183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99480" y="19685"/>
            <a:ext cx="3416935" cy="3416935"/>
          </a:xfrm>
          <a:prstGeom prst="rect">
            <a:avLst/>
          </a:prstGeom>
        </p:spPr>
      </p:pic>
      <p:pic>
        <p:nvPicPr>
          <p:cNvPr id="11" name="图片 10" descr="图片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1690" t="758" r="59688" b="11975"/>
          <a:stretch>
            <a:fillRect/>
          </a:stretch>
        </p:blipFill>
        <p:spPr>
          <a:xfrm>
            <a:off x="-71755" y="1640840"/>
            <a:ext cx="2327275" cy="3668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799590" y="163830"/>
            <a:ext cx="5404485" cy="425323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 anchor="t">
            <a:noAutofit/>
          </a:bodyPr>
          <a:lstStyle/>
          <a:p>
            <a:pPr lvl="0" indent="266700" algn="just" defTabSz="914400">
              <a:lnSpc>
                <a:spcPct val="160000"/>
              </a:lnSpc>
              <a:defRPr/>
            </a:pP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 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风娃娃来到田野，看见一架大风车正在慢慢转动，抽上来的水断断续续地流着。</a:t>
            </a:r>
            <a:r>
              <a:rPr lang="zh-CN" altLang="zh-CN" sz="2400" b="1" kern="100" dirty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他深深地吸了一口气，鼓起腮使劲向风车吹去。</a:t>
            </a:r>
            <a:r>
              <a:rPr lang="zh-CN" altLang="zh-CN" sz="2400" b="1" kern="1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风车一下子转得飞快！抽上来的水奔跑着，哗啦哗啦地向田里流去。秧苗喝足了水，笑着不住地点头。风娃娃高兴极了。</a:t>
            </a:r>
            <a:endParaRPr lang="zh-CN" altLang="zh-CN" sz="2400" b="1" kern="1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483485" y="843280"/>
            <a:ext cx="64833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579745" y="843280"/>
            <a:ext cx="129349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31820" y="1779905"/>
            <a:ext cx="81788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△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4025" y="1779905"/>
            <a:ext cx="43307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5150" y="2355850"/>
            <a:ext cx="43307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6055" y="1496695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96280" y="1496695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060065" y="2067560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" grpId="1" animBg="1"/>
      <p:bldP spid="3" grpId="1" animBg="1"/>
      <p:bldP spid="8" grpId="0"/>
      <p:bldP spid="8" grpId="1"/>
      <p:bldP spid="9" grpId="0"/>
      <p:bldP spid="9" grpId="1"/>
      <p:bldP spid="10" grpId="0"/>
      <p:bldP spid="10" grpId="1"/>
      <p:bldP spid="4" grpId="0" animBg="1"/>
      <p:bldP spid="4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田野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 descr="图片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1690" t="758" r="59688" b="11975"/>
          <a:stretch>
            <a:fillRect/>
          </a:stretch>
        </p:blipFill>
        <p:spPr>
          <a:xfrm>
            <a:off x="-71755" y="1640840"/>
            <a:ext cx="2327275" cy="3668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799590" y="163830"/>
            <a:ext cx="5404485" cy="425323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 anchor="t">
            <a:noAutofit/>
          </a:bodyPr>
          <a:lstStyle/>
          <a:p>
            <a:pPr lvl="0" indent="266700" algn="just" defTabSz="914400">
              <a:lnSpc>
                <a:spcPct val="160000"/>
              </a:lnSpc>
              <a:defRPr/>
            </a:pP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 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风娃娃来到田野，看见一架大风车正在慢慢转动，抽上来的水断断续续地流着。</a:t>
            </a:r>
            <a:r>
              <a:rPr lang="zh-CN" altLang="zh-CN" sz="2400" b="1" kern="100" dirty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他深深地吸了一口气，鼓起腮使劲向风车吹去。</a:t>
            </a:r>
            <a:r>
              <a:rPr lang="zh-CN" altLang="zh-CN" sz="2400" b="1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风车一下子转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得</a:t>
            </a:r>
            <a:r>
              <a:rPr lang="zh-CN" altLang="zh-CN" sz="2400" b="1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飞快！</a:t>
            </a:r>
            <a:r>
              <a:rPr lang="zh-CN" altLang="zh-CN" sz="2400" b="1" kern="1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抽上来的水奔跑着，哗啦哗啦地向田里流去。秧苗喝足了水，笑着不住地点头。风娃娃高兴极了。</a:t>
            </a:r>
            <a:endParaRPr lang="zh-CN" altLang="zh-CN" sz="2400" b="1" kern="1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483485" y="843280"/>
            <a:ext cx="64833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579745" y="843280"/>
            <a:ext cx="129349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96280" y="-92710"/>
            <a:ext cx="3596005" cy="28568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31820" y="1779905"/>
            <a:ext cx="81788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△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4025" y="1779905"/>
            <a:ext cx="43307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5150" y="2355850"/>
            <a:ext cx="43307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6055" y="1496695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96280" y="1496695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060065" y="2067560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205345" y="2283460"/>
            <a:ext cx="2091055" cy="55308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de </a:t>
            </a:r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转得飞快</a:t>
            </a:r>
            <a:r>
              <a:rPr lang="en-US" altLang="zh-CN" sz="3000" b="1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  </a:t>
            </a:r>
            <a:endParaRPr lang="en-US" altLang="zh-CN" sz="3000" b="1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04075" y="2715895"/>
            <a:ext cx="2091055" cy="55308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sz="2400" b="1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dé</a:t>
            </a:r>
            <a:r>
              <a:rPr lang="en-US" altLang="zh-CN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得到</a:t>
            </a:r>
            <a:r>
              <a:rPr lang="en-US" altLang="zh-CN" sz="2400" b="1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 </a:t>
            </a:r>
            <a:r>
              <a:rPr lang="en-US" altLang="zh-CN" sz="3000" b="1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 </a:t>
            </a:r>
            <a:endParaRPr lang="en-US" altLang="zh-CN" sz="3000" b="1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03440" y="3220085"/>
            <a:ext cx="2091055" cy="82994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sz="2400" b="1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děi</a:t>
            </a:r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你得认真</a:t>
            </a:r>
            <a:endParaRPr lang="zh-CN" altLang="en-US" sz="24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  <a:p>
            <a:r>
              <a:rPr lang="en-US" altLang="zh-CN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听讲</a:t>
            </a:r>
            <a:endParaRPr lang="zh-CN" altLang="en-US" sz="24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" grpId="1" animBg="1"/>
      <p:bldP spid="3" grpId="1" animBg="1"/>
      <p:bldP spid="8" grpId="1"/>
      <p:bldP spid="9" grpId="1"/>
      <p:bldP spid="10" grpId="1"/>
      <p:bldP spid="4" grpId="1" animBg="1"/>
      <p:bldP spid="12" grpId="1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1115695" y="195580"/>
            <a:ext cx="4619625" cy="1957388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（走）得（很慢很慢）</a:t>
            </a:r>
            <a:endParaRPr kumimoji="0" lang="en-US" altLang="zh-CN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（转）得（飞快）</a:t>
            </a:r>
            <a:endParaRPr kumimoji="0" lang="en-US" altLang="zh-CN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（吹）得（无影无踪）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259840" y="2153285"/>
            <a:ext cx="4619625" cy="203009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跑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得（飞快 ）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得（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认真） 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得（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很欢）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1115695" y="195580"/>
            <a:ext cx="4619625" cy="1957388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（走）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（很慢很慢）</a:t>
            </a:r>
            <a:endParaRPr kumimoji="0" lang="en-US" altLang="zh-CN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（转）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（飞快）</a:t>
            </a:r>
            <a:endParaRPr kumimoji="0" lang="en-US" altLang="zh-CN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（吹）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（无影无踪）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259840" y="2153285"/>
            <a:ext cx="4619625" cy="203009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跑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（飞快 ）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认真） 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很欢）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716145" y="843280"/>
            <a:ext cx="4211320" cy="76835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动作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得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怎么样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3" grpId="0" bldLvl="0" animBg="1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田野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 descr="图片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1690" t="758" r="59688" b="11975"/>
          <a:stretch>
            <a:fillRect/>
          </a:stretch>
        </p:blipFill>
        <p:spPr>
          <a:xfrm>
            <a:off x="-71755" y="1640840"/>
            <a:ext cx="2327275" cy="3668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799590" y="163830"/>
            <a:ext cx="5404485" cy="425323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 anchor="t">
            <a:noAutofit/>
          </a:bodyPr>
          <a:lstStyle/>
          <a:p>
            <a:pPr indent="266700" algn="just" defTabSz="914400">
              <a:lnSpc>
                <a:spcPct val="160000"/>
              </a:lnSpc>
              <a:defRPr/>
            </a:pP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风娃娃来到田野，看见一架大风车正在慢慢转动，抽上来的水断断续续地流着。</a:t>
            </a:r>
            <a:r>
              <a:rPr lang="zh-CN" altLang="zh-CN" sz="2400" b="1" kern="1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他深深地吸了一口气，鼓起腮使劲向风车吹去。</a:t>
            </a:r>
            <a:r>
              <a:rPr lang="zh-CN" altLang="zh-CN" sz="2400" b="1" kern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风车一下子转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得</a:t>
            </a:r>
            <a:r>
              <a:rPr lang="zh-CN" altLang="zh-CN" sz="2400" b="1" kern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飞快！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抽上来的水奔跑着，哗啦哗啦地向田里流去。</a:t>
            </a:r>
            <a:r>
              <a:rPr lang="zh-CN" altLang="zh-CN" sz="2400" b="1" kern="1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秧苗喝足了水，笑着不住地点头。风娃娃高兴极了。</a:t>
            </a:r>
            <a:endParaRPr lang="zh-CN" altLang="zh-CN" sz="2400" b="1" kern="1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483485" y="843280"/>
            <a:ext cx="64833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579745" y="843280"/>
            <a:ext cx="129349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96280" y="-92710"/>
            <a:ext cx="3596005" cy="28568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31820" y="1779905"/>
            <a:ext cx="81788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△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4025" y="1779905"/>
            <a:ext cx="43307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5150" y="2355850"/>
            <a:ext cx="43307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6055" y="1496695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96280" y="1496695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060065" y="2067560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4638040" y="2658110"/>
            <a:ext cx="1301750" cy="4432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>
            <p:custDataLst>
              <p:tags r:id="rId7"/>
            </p:custDataLst>
          </p:nvPr>
        </p:nvCxnSpPr>
        <p:spPr>
          <a:xfrm>
            <a:off x="4787900" y="3101340"/>
            <a:ext cx="144145" cy="766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4787900" y="3867785"/>
            <a:ext cx="1151890" cy="43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拟声词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" grpId="1" animBg="1"/>
      <p:bldP spid="3" grpId="1" animBg="1"/>
      <p:bldP spid="8" grpId="1"/>
      <p:bldP spid="9" grpId="1"/>
      <p:bldP spid="10" grpId="1"/>
      <p:bldP spid="4" grpId="1" animBg="1"/>
      <p:bldP spid="12" grpId="1" animBg="1"/>
      <p:bldP spid="13" grpId="1" animBg="1"/>
      <p:bldP spid="6" grpId="0" bldLvl="0" animBg="1"/>
      <p:bldP spid="6" grpId="1" animBg="1"/>
      <p:bldP spid="19" grpId="0" bldLvl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99795" y="483870"/>
            <a:ext cx="7958138" cy="3289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770255" algn="just">
              <a:lnSpc>
                <a:spcPct val="110000"/>
              </a:lnSpc>
            </a:pPr>
            <a:endParaRPr lang="zh-CN" sz="3200" b="1" noProof="1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indent="770255" algn="just">
              <a:lnSpc>
                <a:spcPct val="110000"/>
              </a:lnSpc>
            </a:pPr>
            <a:r>
              <a:rPr 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一架大风车正在慢慢转动，抽上来的水断断续续地流着。</a:t>
            </a:r>
            <a:endParaRPr lang="zh-CN" sz="3200" b="1" noProof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770255" algn="just"/>
            <a:endParaRPr lang="zh-CN" sz="3200" noProof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806450" algn="just">
              <a:lnSpc>
                <a:spcPct val="110000"/>
              </a:lnSpc>
            </a:pPr>
            <a:r>
              <a:rPr lang="zh-CN" sz="32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风车一下子转得飞快！抽上来的水奔跑着，哗啦哗啦地向田里流去。</a:t>
            </a:r>
            <a:endParaRPr lang="zh-CN" altLang="en-US" sz="1800" b="1" noProof="1"/>
          </a:p>
        </p:txBody>
      </p:sp>
      <p:sp>
        <p:nvSpPr>
          <p:cNvPr id="34819" name="文本框 1"/>
          <p:cNvSpPr txBox="1"/>
          <p:nvPr/>
        </p:nvSpPr>
        <p:spPr>
          <a:xfrm>
            <a:off x="784225" y="556260"/>
            <a:ext cx="1936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变化前：</a:t>
            </a:r>
            <a:endParaRPr lang="zh-CN" altLang="en-US" sz="28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820" name="文本框 2"/>
          <p:cNvSpPr txBox="1"/>
          <p:nvPr/>
        </p:nvSpPr>
        <p:spPr>
          <a:xfrm>
            <a:off x="855980" y="2140268"/>
            <a:ext cx="1936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变化后：</a:t>
            </a:r>
            <a:endParaRPr lang="zh-CN" altLang="en-US" sz="28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4821" name="组合 3"/>
          <p:cNvGrpSpPr/>
          <p:nvPr/>
        </p:nvGrpSpPr>
        <p:grpSpPr>
          <a:xfrm>
            <a:off x="179705" y="52070"/>
            <a:ext cx="2425700" cy="544513"/>
            <a:chOff x="1438698" y="982657"/>
            <a:chExt cx="2498303" cy="616461"/>
          </a:xfrm>
        </p:grpSpPr>
        <p:pic>
          <p:nvPicPr>
            <p:cNvPr id="3482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3" name="文本框 2"/>
            <p:cNvSpPr txBox="1"/>
            <p:nvPr/>
          </p:nvSpPr>
          <p:spPr>
            <a:xfrm>
              <a:off x="1438698" y="982657"/>
              <a:ext cx="2244049" cy="5909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对比朗读</a:t>
              </a:r>
              <a:endPara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51700" t="43559" r="23680" b="29781"/>
          <a:stretch>
            <a:fillRect/>
          </a:stretch>
        </p:blipFill>
        <p:spPr>
          <a:xfrm>
            <a:off x="107315" y="556578"/>
            <a:ext cx="781050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67220" r="69780" b="4080"/>
          <a:stretch>
            <a:fillRect/>
          </a:stretch>
        </p:blipFill>
        <p:spPr>
          <a:xfrm>
            <a:off x="-36195" y="2067878"/>
            <a:ext cx="958850" cy="911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田野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 descr="图片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1690" t="758" r="59688" b="11975"/>
          <a:stretch>
            <a:fillRect/>
          </a:stretch>
        </p:blipFill>
        <p:spPr>
          <a:xfrm>
            <a:off x="-71755" y="1640840"/>
            <a:ext cx="2327275" cy="3668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799590" y="163830"/>
            <a:ext cx="5404485" cy="425323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 anchor="t">
            <a:noAutofit/>
          </a:bodyPr>
          <a:lstStyle/>
          <a:p>
            <a:pPr indent="266700" algn="just" defTabSz="914400">
              <a:lnSpc>
                <a:spcPct val="160000"/>
              </a:lnSpc>
              <a:defRPr/>
            </a:pP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风娃娃来到田野，看见一架大风车正在慢慢转动，抽上来的水断断续续地流着。</a:t>
            </a:r>
            <a:r>
              <a:rPr lang="zh-CN" altLang="zh-CN" sz="2400" b="1" kern="1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他深深地吸了一口气，鼓起腮使劲向风车吹去。</a:t>
            </a:r>
            <a:r>
              <a:rPr lang="zh-CN" altLang="zh-CN" sz="2400" b="1" kern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风车一下子转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得</a:t>
            </a:r>
            <a:r>
              <a:rPr lang="zh-CN" altLang="zh-CN" sz="2400" b="1" kern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飞快！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抽上来的水奔跑着，哗啦哗啦地向田里流去。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秧苗喝足了水，笑着不住地点头。风娃娃高兴极了。</a:t>
            </a:r>
            <a:endParaRPr lang="zh-CN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483485" y="843280"/>
            <a:ext cx="64833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579745" y="843280"/>
            <a:ext cx="129349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96280" y="-92710"/>
            <a:ext cx="3596005" cy="28568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31820" y="1779905"/>
            <a:ext cx="81788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△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4025" y="1779905"/>
            <a:ext cx="43307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5150" y="2355850"/>
            <a:ext cx="433070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6055" y="1496695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96280" y="1496695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060065" y="2067560"/>
            <a:ext cx="454660" cy="49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4638040" y="2658110"/>
            <a:ext cx="1301750" cy="4432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云形标注 19"/>
          <p:cNvSpPr/>
          <p:nvPr/>
        </p:nvSpPr>
        <p:spPr>
          <a:xfrm>
            <a:off x="7020560" y="3003550"/>
            <a:ext cx="2337435" cy="2052320"/>
          </a:xfrm>
          <a:prstGeom prst="cloudCallout">
            <a:avLst>
              <a:gd name="adj1" fmla="val -57606"/>
              <a:gd name="adj2" fmla="val -4869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96455" y="3404235"/>
            <a:ext cx="2195830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你还听到什么声音？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1" name="直接箭头连接符 20"/>
          <p:cNvCxnSpPr/>
          <p:nvPr>
            <p:custDataLst>
              <p:tags r:id="rId7"/>
            </p:custDataLst>
          </p:nvPr>
        </p:nvCxnSpPr>
        <p:spPr>
          <a:xfrm>
            <a:off x="4787900" y="3101340"/>
            <a:ext cx="144145" cy="766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>
            <p:custDataLst>
              <p:tags r:id="rId8"/>
            </p:custDataLst>
          </p:nvPr>
        </p:nvSpPr>
        <p:spPr>
          <a:xfrm>
            <a:off x="4787900" y="3867785"/>
            <a:ext cx="1151890" cy="43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拟声词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" grpId="1" animBg="1"/>
      <p:bldP spid="3" grpId="1" animBg="1"/>
      <p:bldP spid="8" grpId="1"/>
      <p:bldP spid="9" grpId="1"/>
      <p:bldP spid="10" grpId="1"/>
      <p:bldP spid="4" grpId="1" animBg="1"/>
      <p:bldP spid="12" grpId="1" animBg="1"/>
      <p:bldP spid="13" grpId="1" animBg="1"/>
      <p:bldP spid="6" grpId="1" animBg="1"/>
      <p:bldP spid="20" grpId="0" bldLvl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95605" y="123190"/>
            <a:ext cx="8132445" cy="838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除了水流的声音，你仿佛还听见了什么声音？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55650" y="627380"/>
            <a:ext cx="5890260" cy="95313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spAutoFit/>
          </a:bodyPr>
          <a:p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咕嘟咕嘟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叽叽喳喳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沙沙沙</a:t>
            </a:r>
            <a:endParaRPr lang="zh-CN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扑通扑通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叮叮咚咚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哈哈哈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1707515"/>
            <a:ext cx="8811895" cy="2168525"/>
          </a:xfrm>
          <a:prstGeom prst="rect">
            <a:avLst/>
          </a:prstGeom>
        </p:spPr>
        <p:style>
          <a:lnRef idx="3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p>
            <a:r>
              <a:rPr lang="en-US" altLang="zh-CN" sz="2800">
                <a:latin typeface="Calibri" panose="020F0502020204030204" pitchFamily="34" charset="0"/>
                <a:ea typeface="宋体" panose="02010600030101010101" pitchFamily="2" charset="-122"/>
              </a:rPr>
              <a:t>        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秧苗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喝足了水，笑着不住地点头。风娃娃高兴极了，发出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的大笑声。青蛙忍不住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跳进水里去游泳。小鸟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地表示感谢，挂在小树上的风铃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地唱着歌，树叶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地一起合奏。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___________________________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-379730"/>
            <a:ext cx="3596005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19885" y="339725"/>
            <a:ext cx="1295400" cy="70675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暖风</a:t>
            </a:r>
            <a:r>
              <a:rPr lang="en-US" altLang="zh-CN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</a:t>
            </a:r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4210" y="339725"/>
            <a:ext cx="1335405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凉风</a:t>
            </a:r>
            <a:endParaRPr lang="en-US" altLang="zh-CN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7900" y="339725"/>
            <a:ext cx="1339850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寒风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7495" y="1347470"/>
            <a:ext cx="1275080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微风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04210" y="1348105"/>
            <a:ext cx="1301115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狂风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87900" y="1347470"/>
            <a:ext cx="1717675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龙卷风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5740" y="2284095"/>
            <a:ext cx="2361565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风调雨顺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55465" y="2310130"/>
            <a:ext cx="2225675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风和日丽</a:t>
            </a:r>
            <a:endParaRPr lang="en-US" altLang="zh-CN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5910" y="3220085"/>
            <a:ext cx="2271395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和风细雨 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6100" y="3220085"/>
            <a:ext cx="2225040" cy="70675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风平浪静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bldLvl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95605" y="123190"/>
            <a:ext cx="8132445" cy="838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zh-CN" sz="2800">
                <a:latin typeface="Calibri" panose="020F0502020204030204" pitchFamily="34" charset="0"/>
                <a:ea typeface="宋体" panose="02010600030101010101" pitchFamily="2" charset="-122"/>
              </a:rPr>
              <a:t>除了水流的声音，你仿佛还听见了什么声音？</a:t>
            </a:r>
            <a:endParaRPr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55650" y="627380"/>
            <a:ext cx="5890260" cy="95313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spAutoFit/>
          </a:bodyPr>
          <a:p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咕嘟咕嘟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叽叽喳喳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沙沙沙</a:t>
            </a:r>
            <a:endParaRPr lang="zh-CN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扑通扑通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叮叮咚咚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哈哈哈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1707515"/>
            <a:ext cx="8811895" cy="2168525"/>
          </a:xfrm>
          <a:prstGeom prst="rect">
            <a:avLst/>
          </a:prstGeom>
        </p:spPr>
        <p:style>
          <a:lnRef idx="3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p>
            <a:r>
              <a:rPr lang="en-US" altLang="zh-CN" sz="2800">
                <a:latin typeface="Calibri" panose="020F0502020204030204" pitchFamily="34" charset="0"/>
                <a:ea typeface="宋体" panose="02010600030101010101" pitchFamily="2" charset="-122"/>
              </a:rPr>
              <a:t>        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秧苗</a:t>
            </a:r>
            <a:r>
              <a:rPr lang="zh-CN" alt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咕嘟咕嘟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喝足了水，笑着不住地点头。风娃娃高兴极了，发出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zh-CN" alt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哈哈哈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的大笑声。青蛙忍不住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zh-CN" alt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扑通扑通</a:t>
            </a:r>
            <a:r>
              <a:rPr 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跳进水里去游泳。小鸟</a:t>
            </a:r>
            <a:r>
              <a:rPr lang="zh-CN" alt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叽叽喳喳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地表示感谢，挂在小树上的风铃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zh-CN" alt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叮叮咚咚</a:t>
            </a:r>
            <a:r>
              <a:rPr 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地唱着歌，树叶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zh-CN" alt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沙沙沙</a:t>
            </a:r>
            <a:r>
              <a:rPr lang="en-US" sz="2800" u="sng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地一起合奏。</a:t>
            </a:r>
            <a:r>
              <a:rPr 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___________________________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田野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 descr="图片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1690" t="758" r="59688" b="11975"/>
          <a:stretch>
            <a:fillRect/>
          </a:stretch>
        </p:blipFill>
        <p:spPr>
          <a:xfrm>
            <a:off x="-71755" y="1640840"/>
            <a:ext cx="2327275" cy="3668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979930" y="339090"/>
            <a:ext cx="5404485" cy="425323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 anchor="t">
            <a:noAutofit/>
          </a:bodyPr>
          <a:lstStyle/>
          <a:p>
            <a:pPr indent="266700" algn="just" defTabSz="914400">
              <a:lnSpc>
                <a:spcPct val="160000"/>
              </a:lnSpc>
              <a:defRPr/>
            </a:pP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风娃娃来到田野，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看见一架大风车正在慢慢转动，抽上来的水断断续续地流着。</a:t>
            </a:r>
            <a:r>
              <a:rPr lang="zh-CN" altLang="zh-CN" sz="2400" b="1" kern="1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他深深地吸了一口气，鼓起腮使劲向风车吹去。</a:t>
            </a:r>
            <a:r>
              <a:rPr lang="zh-CN" altLang="zh-CN" sz="2400" b="1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风车一下子转得飞快！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抽上来的水奔跑着，哗啦哗啦地向田里流去。秧苗喝足了水，笑着不住地点头。风娃娃高兴极了。</a:t>
            </a:r>
            <a:endParaRPr lang="zh-CN" altLang="zh-CN" sz="24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pic>
        <p:nvPicPr>
          <p:cNvPr id="17" name="图片 16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56325" y="-164465"/>
            <a:ext cx="3596005" cy="28568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  <p:bldLst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14"/>
          <p:cNvSpPr txBox="1"/>
          <p:nvPr/>
        </p:nvSpPr>
        <p:spPr>
          <a:xfrm>
            <a:off x="3321844" y="179070"/>
            <a:ext cx="2058829" cy="67373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p>
            <a:r>
              <a:rPr lang="zh-CN" altLang="en-US" sz="40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讲故事</a:t>
            </a:r>
            <a:endParaRPr lang="zh-CN" altLang="en-US" sz="405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3530" y="915670"/>
            <a:ext cx="4351020" cy="296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风娃娃来到</a:t>
            </a:r>
            <a:r>
              <a:rPr lang="en-US" altLang="zh-CN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______</a:t>
            </a:r>
            <a:r>
              <a:rPr lang="zh-CN" altLang="en-US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，</a:t>
            </a:r>
            <a:endParaRPr lang="zh-CN" altLang="en-US" sz="3600">
              <a:solidFill>
                <a:schemeClr val="tx1"/>
              </a:solidFill>
              <a:uFillTx/>
              <a:ea typeface="楷体" panose="02010609060101010101" pitchFamily="49" charset="-122"/>
            </a:endParaRPr>
          </a:p>
          <a:p>
            <a:pPr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看到了</a:t>
            </a:r>
            <a:r>
              <a:rPr lang="en-US" altLang="zh-CN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____________</a:t>
            </a:r>
            <a:endParaRPr lang="zh-CN" altLang="en-US" sz="3600">
              <a:solidFill>
                <a:schemeClr val="tx1"/>
              </a:solidFill>
              <a:uFillTx/>
              <a:ea typeface="楷体" panose="02010609060101010101" pitchFamily="49" charset="-122"/>
            </a:endParaRPr>
          </a:p>
          <a:p>
            <a:pPr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他（怎么做）</a:t>
            </a:r>
            <a:r>
              <a:rPr lang="en-US" altLang="zh-CN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______</a:t>
            </a:r>
            <a:endParaRPr lang="zh-CN" altLang="en-US" sz="3600">
              <a:solidFill>
                <a:schemeClr val="tx1"/>
              </a:solidFill>
              <a:uFillTx/>
              <a:ea typeface="楷体" panose="02010609060101010101" pitchFamily="49" charset="-122"/>
            </a:endParaRPr>
          </a:p>
          <a:p>
            <a:pPr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结果</a:t>
            </a:r>
            <a:r>
              <a:rPr lang="en-US" altLang="zh-CN" sz="36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______________    </a:t>
            </a:r>
            <a:endParaRPr lang="en-US" altLang="zh-CN" sz="3600">
              <a:solidFill>
                <a:schemeClr val="tx1"/>
              </a:solidFill>
              <a:uFillTx/>
              <a:ea typeface="楷体" panose="02010609060101010101" pitchFamily="49" charset="-122"/>
            </a:endParaRPr>
          </a:p>
        </p:txBody>
      </p:sp>
      <p:pic>
        <p:nvPicPr>
          <p:cNvPr id="7" name="图片 6" descr="图片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1690" t="758" r="59688" b="11975"/>
          <a:stretch>
            <a:fillRect/>
          </a:stretch>
        </p:blipFill>
        <p:spPr>
          <a:xfrm>
            <a:off x="-107950" y="1131570"/>
            <a:ext cx="2689860" cy="4239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12180" y="-524510"/>
            <a:ext cx="3596005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-20320"/>
            <a:ext cx="9097010" cy="5166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251460" y="3003550"/>
            <a:ext cx="4227195" cy="320865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400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624840" y="2496185"/>
            <a:ext cx="565785" cy="82994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船工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51370" y="3311525"/>
            <a:ext cx="471170" cy="86169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纤绳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540385" y="2247900"/>
            <a:ext cx="524129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983" t="22191" r="22023" b="26488"/>
          <a:stretch>
            <a:fillRect/>
          </a:stretch>
        </p:blipFill>
        <p:spPr>
          <a:xfrm>
            <a:off x="1403985" y="267335"/>
            <a:ext cx="6742430" cy="2518410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004435" y="2870835"/>
            <a:ext cx="3401060" cy="171196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 anchor="t">
            <a:noAutofit/>
          </a:bodyPr>
          <a:lstStyle/>
          <a:p>
            <a:pPr indent="266700" algn="just" defTabSz="914400">
              <a:lnSpc>
                <a:spcPct val="110000"/>
              </a:lnSpc>
              <a:defRPr/>
            </a:pPr>
            <a:r>
              <a:rPr 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看到的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：</a:t>
            </a:r>
            <a:r>
              <a:rPr lang="en-US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________</a:t>
            </a:r>
            <a:endParaRPr lang="en-US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  <a:p>
            <a:pPr indent="266700" algn="just" defTabSz="914400">
              <a:lnSpc>
                <a:spcPct val="110000"/>
              </a:lnSpc>
              <a:defRPr/>
            </a:pP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怎么做：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﹏﹏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﹏﹏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  <a:p>
            <a:pPr indent="266700" algn="just" defTabSz="914400">
              <a:lnSpc>
                <a:spcPct val="110000"/>
              </a:lnSpc>
              <a:defRPr/>
            </a:pP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结</a:t>
            </a: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果：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（</a:t>
            </a:r>
            <a:r>
              <a:rPr lang="en-US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      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）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  <a:p>
            <a:pPr indent="266700" algn="just" defTabSz="914400">
              <a:lnSpc>
                <a:spcPct val="110000"/>
              </a:lnSpc>
              <a:defRPr/>
            </a:pP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动</a:t>
            </a: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作：</a:t>
            </a:r>
            <a:endParaRPr lang="zh-CN" altLang="en-US" sz="24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775835" y="627380"/>
            <a:ext cx="3324860" cy="3746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475740" y="1131570"/>
            <a:ext cx="6552565" cy="3746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475740" y="1635760"/>
            <a:ext cx="3744595" cy="3746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04435" y="1113790"/>
            <a:ext cx="457200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 defTabSz="914400">
              <a:lnSpc>
                <a:spcPct val="160000"/>
              </a:lnSpc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﹏﹏﹏﹏﹏﹏﹏﹏﹏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  <a:p>
            <a:pPr indent="266700" algn="just" defTabSz="914400">
              <a:lnSpc>
                <a:spcPct val="160000"/>
              </a:lnSpc>
              <a:defRPr/>
            </a:pP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6330" y="1634490"/>
            <a:ext cx="457200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 defTabSz="914400">
              <a:lnSpc>
                <a:spcPct val="160000"/>
              </a:lnSpc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﹏﹏﹏﹏﹏﹏﹏﹏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  <a:p>
            <a:pPr indent="266700" algn="just" defTabSz="914400">
              <a:lnSpc>
                <a:spcPct val="160000"/>
              </a:lnSpc>
              <a:defRPr/>
            </a:pP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80790" y="1661160"/>
            <a:ext cx="1181100" cy="810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（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20560" y="2155825"/>
            <a:ext cx="860425" cy="715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）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20335" y="699135"/>
            <a:ext cx="1871980" cy="432435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76550" y="699770"/>
            <a:ext cx="471170" cy="46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982720" y="699135"/>
            <a:ext cx="518160" cy="46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164070" y="763905"/>
            <a:ext cx="387350" cy="455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6804025" y="184150"/>
            <a:ext cx="436880" cy="455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6190615" y="1214120"/>
            <a:ext cx="471170" cy="4686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2555875" y="1708150"/>
            <a:ext cx="518160" cy="4686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>
          <a:xfrm>
            <a:off x="5363845" y="1708150"/>
            <a:ext cx="471170" cy="4686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>
            <a:off x="7675245" y="1779270"/>
            <a:ext cx="471170" cy="4686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9"/>
            </p:custDataLst>
          </p:nvPr>
        </p:nvSpPr>
        <p:spPr>
          <a:xfrm>
            <a:off x="2602865" y="2238375"/>
            <a:ext cx="471170" cy="4686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>
            <a:off x="5763260" y="2274570"/>
            <a:ext cx="1256665" cy="4686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1"/>
            </p:custDataLst>
          </p:nvPr>
        </p:nvSpPr>
        <p:spPr>
          <a:xfrm>
            <a:off x="6731635" y="4156075"/>
            <a:ext cx="374015" cy="319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bldLvl="0" animBg="1"/>
      <p:bldP spid="14" grpId="1" animBg="1"/>
      <p:bldP spid="3" grpId="0" bldLvl="0" animBg="1"/>
      <p:bldP spid="3" grpId="1" animBg="1"/>
      <p:bldP spid="7" grpId="0" bldLvl="0" animBg="1"/>
      <p:bldP spid="7" grpId="1" animBg="1"/>
      <p:bldP spid="17" grpId="0" bldLvl="0" animBg="1"/>
      <p:bldP spid="17" grpId="1" animBg="1"/>
      <p:bldP spid="18" grpId="0" bldLvl="0" animBg="1"/>
      <p:bldP spid="18" grpId="1" animBg="1"/>
      <p:bldP spid="4" grpId="0" bldLvl="0" animBg="1"/>
      <p:bldP spid="4" grpId="1" animBg="1"/>
      <p:bldP spid="5" grpId="0" bldLvl="0" animBg="1"/>
      <p:bldP spid="5" grpId="1" animBg="1"/>
      <p:bldP spid="15" grpId="0" bldLvl="0" animBg="1"/>
      <p:bldP spid="15" grpId="1" animBg="1"/>
      <p:bldP spid="16" grpId="0" bldLvl="0" animBg="1"/>
      <p:bldP spid="16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83241" y="2433906"/>
            <a:ext cx="186055" cy="106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" dirty="0">
                <a:solidFill>
                  <a:prstClr val="black"/>
                </a:solidFill>
              </a:rPr>
              <a:t> </a:t>
            </a:r>
            <a:endParaRPr lang="zh-CN" altLang="en-US" sz="100" dirty="0">
              <a:solidFill>
                <a:prstClr val="black"/>
              </a:solidFill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" b="9624"/>
          <a:stretch>
            <a:fillRect/>
          </a:stretch>
        </p:blipFill>
        <p:spPr bwMode="auto">
          <a:xfrm>
            <a:off x="-36195" y="411480"/>
            <a:ext cx="4104005" cy="305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067810" y="267335"/>
            <a:ext cx="4351020" cy="296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ea typeface="楷体" panose="02010609060101010101" pitchFamily="49" charset="-122"/>
              </a:rPr>
              <a:t>风娃娃来到</a:t>
            </a:r>
            <a:r>
              <a:rPr lang="en-US" altLang="zh-CN" sz="3600">
                <a:ea typeface="楷体" panose="02010609060101010101" pitchFamily="49" charset="-122"/>
              </a:rPr>
              <a:t>______</a:t>
            </a:r>
            <a:r>
              <a:rPr lang="zh-CN" altLang="en-US" sz="3600">
                <a:ea typeface="楷体" panose="02010609060101010101" pitchFamily="49" charset="-122"/>
              </a:rPr>
              <a:t>，</a:t>
            </a:r>
            <a:endParaRPr lang="zh-CN" altLang="en-US" sz="3600">
              <a:ea typeface="楷体" panose="02010609060101010101" pitchFamily="49" charset="-122"/>
            </a:endParaRPr>
          </a:p>
          <a:p>
            <a:pPr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ea typeface="楷体" panose="02010609060101010101" pitchFamily="49" charset="-122"/>
              </a:rPr>
              <a:t>看到了</a:t>
            </a:r>
            <a:r>
              <a:rPr lang="en-US" altLang="zh-CN" sz="3600">
                <a:ea typeface="楷体" panose="02010609060101010101" pitchFamily="49" charset="-122"/>
              </a:rPr>
              <a:t>____________</a:t>
            </a:r>
            <a:endParaRPr lang="zh-CN" altLang="en-US" sz="3600">
              <a:ea typeface="楷体" panose="02010609060101010101" pitchFamily="49" charset="-122"/>
            </a:endParaRPr>
          </a:p>
          <a:p>
            <a:pPr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ea typeface="楷体" panose="02010609060101010101" pitchFamily="49" charset="-122"/>
              </a:rPr>
              <a:t>他（怎么做）</a:t>
            </a:r>
            <a:r>
              <a:rPr lang="en-US" altLang="zh-CN" sz="3600">
                <a:ea typeface="楷体" panose="02010609060101010101" pitchFamily="49" charset="-122"/>
              </a:rPr>
              <a:t>______</a:t>
            </a:r>
            <a:endParaRPr lang="zh-CN" altLang="en-US" sz="3600">
              <a:ea typeface="楷体" panose="02010609060101010101" pitchFamily="49" charset="-122"/>
            </a:endParaRPr>
          </a:p>
          <a:p>
            <a:pPr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ea typeface="楷体" panose="02010609060101010101" pitchFamily="49" charset="-122"/>
              </a:rPr>
              <a:t>结果</a:t>
            </a:r>
            <a:r>
              <a:rPr lang="en-US" altLang="zh-CN" sz="3600">
                <a:ea typeface="楷体" panose="02010609060101010101" pitchFamily="49" charset="-122"/>
              </a:rPr>
              <a:t>______________    </a:t>
            </a:r>
            <a:endParaRPr lang="en-US" altLang="zh-CN" sz="3600">
              <a:ea typeface="楷体" panose="02010609060101010101" pitchFamily="49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11505" y="3723640"/>
            <a:ext cx="7435215" cy="82994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p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</a:rPr>
              <a:t>作业：回家后把风娃娃在田野和河边做的事情再讲给爸爸妈妈听一听。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79705" y="0"/>
            <a:ext cx="8582660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想一想，说一说：</a:t>
            </a:r>
            <a:r>
              <a:rPr lang="zh-CN" altLang="en-US" sz="3200" smtClean="0">
                <a:latin typeface="楷体" panose="02010609060101010101" pitchFamily="49" charset="-122"/>
                <a:ea typeface="楷体" panose="02010609060101010101" pitchFamily="49" charset="-122"/>
              </a:rPr>
              <a:t>风娃娃还会做哪些好事？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895" y="627380"/>
            <a:ext cx="8137525" cy="254381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　　风娃娃来到</a:t>
            </a:r>
            <a:r>
              <a:rPr lang="zh-CN" altLang="en-US" sz="32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看到</a:t>
            </a:r>
            <a:r>
              <a:rPr lang="zh-CN" altLang="en-US" sz="3200" b="1" u="sng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2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32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他（怎么做）</a:t>
            </a:r>
            <a:r>
              <a:rPr lang="zh-CN" altLang="en-US" sz="3200" b="1" u="sng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</a:t>
            </a:r>
            <a:r>
              <a:rPr lang="zh-CN" altLang="en-US" sz="3200" b="1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（结果）</a:t>
            </a:r>
            <a:r>
              <a:rPr lang="en-US" altLang="zh-CN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右箭头 2">
            <a:hlinkClick r:id="rId1" action="ppaction://hlinksldjump"/>
          </p:cNvPr>
          <p:cNvSpPr/>
          <p:nvPr/>
        </p:nvSpPr>
        <p:spPr>
          <a:xfrm>
            <a:off x="8460740" y="4876165"/>
            <a:ext cx="503555" cy="26733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403985" y="2860040"/>
            <a:ext cx="5080000" cy="2245360"/>
          </a:xfrm>
          <a:prstGeom prst="rect">
            <a:avLst/>
          </a:prstGeom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>
            <a:spAutoFit/>
          </a:bodyPr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城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市</a:t>
            </a:r>
            <a:r>
              <a:rPr lang="zh-CN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（大雾弥漫）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森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林</a:t>
            </a:r>
            <a:r>
              <a:rPr lang="zh-CN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（乌云漫天）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葡萄沟</a:t>
            </a:r>
            <a:r>
              <a:rPr lang="zh-CN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（晾晒着葡萄）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洗衣房</a:t>
            </a:r>
            <a:r>
              <a:rPr lang="zh-CN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（挂着湿漉漉的衣服）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……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79705" y="0"/>
            <a:ext cx="8582660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想一想，说一说：</a:t>
            </a:r>
            <a:r>
              <a:rPr lang="zh-CN" altLang="en-US" sz="3200" smtClean="0">
                <a:latin typeface="楷体" panose="02010609060101010101" pitchFamily="49" charset="-122"/>
                <a:ea typeface="楷体" panose="02010609060101010101" pitchFamily="49" charset="-122"/>
              </a:rPr>
              <a:t>风娃娃还会做哪些好事？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05" y="807085"/>
            <a:ext cx="8390255" cy="336296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　　风娃娃来到</a:t>
            </a:r>
            <a:r>
              <a:rPr lang="zh-CN" altLang="en-US" sz="32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 城市  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看到</a:t>
            </a:r>
            <a:r>
              <a:rPr lang="zh-CN" altLang="en-US" sz="3200" b="1" u="sng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大雾弥漫</a:t>
            </a:r>
            <a:r>
              <a:rPr lang="zh-CN" altLang="en-US" sz="32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32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zh-CN" altLang="en-US" sz="3200" b="1" u="sng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冒着大雾，鼓起腮帮，使劲一吹。</a:t>
            </a:r>
            <a:endParaRPr lang="zh-CN" altLang="en-US" sz="3200" b="1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u="sng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大雾不见了，城市里的街道、行人都露出来了。</a:t>
            </a:r>
            <a:endParaRPr lang="zh-CN" altLang="en-US" sz="3200" b="1" u="sng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79705" y="0"/>
            <a:ext cx="8582660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想一想，说一说：</a:t>
            </a:r>
            <a:r>
              <a:rPr lang="zh-CN" altLang="en-US" sz="3200" smtClean="0">
                <a:latin typeface="楷体" panose="02010609060101010101" pitchFamily="49" charset="-122"/>
                <a:ea typeface="楷体" panose="02010609060101010101" pitchFamily="49" charset="-122"/>
              </a:rPr>
              <a:t>风娃娃还会做哪些好事？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05" y="807085"/>
            <a:ext cx="8390255" cy="336296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　　风娃娃来到</a:t>
            </a:r>
            <a:r>
              <a:rPr lang="zh-CN" altLang="en-US" sz="32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 森林  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看到</a:t>
            </a:r>
            <a:r>
              <a:rPr lang="zh-CN" altLang="en-US" sz="3200" b="1" u="sng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乌云漫天</a:t>
            </a:r>
            <a:r>
              <a:rPr lang="zh-CN" altLang="en-US" sz="32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32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zh-CN" altLang="en-US" sz="3200" b="1" u="sng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对着乌云，鼓起腮帮，使劲一吹。</a:t>
            </a:r>
            <a:endParaRPr lang="zh-CN" altLang="en-US" sz="32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u="sng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乌云飘走了，太阳公公照射进森林，动物植物们快乐地成长。</a:t>
            </a:r>
            <a:endParaRPr lang="zh-CN" altLang="en-US" sz="3200" b="1" u="sng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2212031835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004435" y="0"/>
            <a:ext cx="2974340" cy="2974340"/>
          </a:xfrm>
          <a:prstGeom prst="rect">
            <a:avLst/>
          </a:prstGeom>
        </p:spPr>
      </p:pic>
      <p:sp>
        <p:nvSpPr>
          <p:cNvPr id="2" name="云形标注 1"/>
          <p:cNvSpPr/>
          <p:nvPr/>
        </p:nvSpPr>
        <p:spPr>
          <a:xfrm>
            <a:off x="179705" y="1846580"/>
            <a:ext cx="5403215" cy="2407920"/>
          </a:xfrm>
          <a:prstGeom prst="cloudCallout">
            <a:avLst>
              <a:gd name="adj1" fmla="val 52855"/>
              <a:gd name="adj2" fmla="val -6698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帮助人们做好事，真容易，只要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有力气就行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templates\docerresourceshop\icons\\31393935333436303b31393936353336303bcecabac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5830" y="411480"/>
            <a:ext cx="166878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21203183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93645" y="123825"/>
            <a:ext cx="4203700" cy="33394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83710" y="195580"/>
            <a:ext cx="204216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风娃娃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大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7700" y="19240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700" y="2514600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部首：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700" y="3113088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书写指导：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97063" y="1919288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左右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89225" y="3076575"/>
            <a:ext cx="6005513" cy="15660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4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左窄右宽，“土”最后一横变提。右边第一笔为横折折折钩，第一撇略短，第二撇稍长，两撇基本平行。</a:t>
            </a:r>
            <a:endParaRPr kumimoji="0" lang="en-US" altLang="zh-CN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7213" y="1068388"/>
            <a:ext cx="1339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chǎnɡ</a:t>
            </a:r>
            <a:endParaRPr kumimoji="0" lang="en-US" altLang="zh-CN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1208" name="文本框 15"/>
          <p:cNvSpPr txBox="1"/>
          <p:nvPr/>
        </p:nvSpPr>
        <p:spPr>
          <a:xfrm>
            <a:off x="1949450" y="727075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场</a:t>
            </a:r>
            <a:endParaRPr lang="en-US" altLang="zh-CN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97063" y="251460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土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825" y="123825"/>
            <a:ext cx="187325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书写指导</a:t>
            </a:r>
            <a:endParaRPr kumimoji="0" lang="zh-CN" altLang="en-US" sz="3200" b="1" kern="1200" cap="none" spc="0" normalizeH="0" baseline="0" noProof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89760" y="627808"/>
            <a:ext cx="2407111" cy="2407111"/>
          </a:xfrm>
          <a:prstGeom prst="rect">
            <a:avLst/>
          </a:prstGeom>
        </p:spPr>
      </p:pic>
      <p:pic>
        <p:nvPicPr>
          <p:cNvPr id="3" name="图片 2" descr="202212031835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300470" y="-452120"/>
            <a:ext cx="2974340" cy="2974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7700" y="19240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700" y="2514600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部首：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700" y="3113088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书写指导：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97063" y="1919288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左右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89225" y="3105150"/>
            <a:ext cx="5807075" cy="1776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14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左窄右宽，右边多横等距，但长短不同，第十笔竖钩从短横处起笔。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7213" y="1068388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dé</a:t>
            </a:r>
            <a:endParaRPr kumimoji="0" lang="en-US" altLang="zh-CN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29704" name="文本框 15"/>
          <p:cNvSpPr txBox="1"/>
          <p:nvPr/>
        </p:nvSpPr>
        <p:spPr>
          <a:xfrm>
            <a:off x="1949450" y="727075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endParaRPr lang="en-US" altLang="zh-CN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97063" y="2514600"/>
            <a:ext cx="696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彳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825" y="123825"/>
            <a:ext cx="187325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书写指导</a:t>
            </a:r>
            <a:endParaRPr kumimoji="0" lang="zh-CN" altLang="en-US" sz="3200" b="1" kern="1200" cap="none" spc="0" normalizeH="0" baseline="0" noProof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得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8567" y="682395"/>
            <a:ext cx="2407111" cy="2407111"/>
          </a:xfrm>
          <a:prstGeom prst="rect">
            <a:avLst/>
          </a:prstGeom>
        </p:spPr>
      </p:pic>
      <p:pic>
        <p:nvPicPr>
          <p:cNvPr id="3" name="图片 2" descr="202212031835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300470" y="-452120"/>
            <a:ext cx="2974340" cy="2974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7700" y="19240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700" y="2514600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部首：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700" y="3113088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书写指导：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97063" y="1919288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左右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89225" y="3105150"/>
            <a:ext cx="5411788" cy="1776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4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左窄右宽，“禾”的捺变点，“央”的第三笔横在横中线下侧起笔。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7213" y="1068388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yānɡ</a:t>
            </a:r>
            <a:endParaRPr kumimoji="0" lang="en-US" altLang="zh-CN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31752" name="文本框 15"/>
          <p:cNvSpPr txBox="1"/>
          <p:nvPr/>
        </p:nvSpPr>
        <p:spPr>
          <a:xfrm>
            <a:off x="1949450" y="727075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秧</a:t>
            </a:r>
            <a:endParaRPr lang="en-US" altLang="zh-CN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97063" y="251460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禾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825" y="123825"/>
            <a:ext cx="187325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书写指导</a:t>
            </a:r>
            <a:endParaRPr kumimoji="0" lang="zh-CN" altLang="en-US" sz="3200" b="1" kern="1200" cap="none" spc="0" normalizeH="0" baseline="0" noProof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秧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91563" y="627534"/>
            <a:ext cx="2407111" cy="2407111"/>
          </a:xfrm>
          <a:prstGeom prst="rect">
            <a:avLst/>
          </a:prstGeom>
        </p:spPr>
      </p:pic>
      <p:pic>
        <p:nvPicPr>
          <p:cNvPr id="3" name="图片 2" descr="202212031835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300470" y="-452120"/>
            <a:ext cx="2974340" cy="2974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7700" y="19240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700" y="2514600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部首：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700" y="3113088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书写指导：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97063" y="1919288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上下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08263" y="3125788"/>
            <a:ext cx="6005513" cy="12150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14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上宽下窄，“田”字稍扁，横折的横段写在横中线上。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7213" y="1068388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miáo</a:t>
            </a:r>
            <a:endParaRPr kumimoji="0" lang="en-US" altLang="zh-CN" sz="3200" b="1" kern="1200" cap="none" spc="0" normalizeH="0" baseline="0" noProof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33800" name="文本框 15"/>
          <p:cNvSpPr txBox="1"/>
          <p:nvPr/>
        </p:nvSpPr>
        <p:spPr>
          <a:xfrm>
            <a:off x="1949450" y="727075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苗</a:t>
            </a:r>
            <a:endParaRPr lang="en-US" altLang="zh-CN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97063" y="251460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艹</a:t>
            </a:r>
            <a:endParaRPr kumimoji="0" lang="en-US" altLang="zh-CN" sz="32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825" y="123825"/>
            <a:ext cx="187325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书写指导</a:t>
            </a:r>
            <a:endParaRPr kumimoji="0" lang="zh-CN" altLang="en-US" sz="3200" b="1" kern="1200" cap="none" spc="0" normalizeH="0" baseline="0" noProof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苗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07463" y="627534"/>
            <a:ext cx="2407111" cy="2407111"/>
          </a:xfrm>
          <a:prstGeom prst="rect">
            <a:avLst/>
          </a:prstGeom>
        </p:spPr>
      </p:pic>
      <p:pic>
        <p:nvPicPr>
          <p:cNvPr id="3" name="图片 2" descr="202212031835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300470" y="-452120"/>
            <a:ext cx="2974340" cy="2974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>
          <a:xfrm>
            <a:off x="1729105" y="123190"/>
            <a:ext cx="4648200" cy="2495550"/>
          </a:xfrm>
          <a:prstGeom prst="ellipse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95580"/>
            <a:ext cx="3812540" cy="302895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0" y="51435"/>
            <a:ext cx="2822575" cy="1453515"/>
          </a:xfrm>
          <a:prstGeom prst="cloudCallout">
            <a:avLst>
              <a:gd name="adj1" fmla="val 51554"/>
              <a:gd name="adj2" fmla="val 377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我想像妈妈一样去帮助人。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932045" y="1491615"/>
            <a:ext cx="5603240" cy="3427730"/>
          </a:xfrm>
          <a:prstGeom prst="cloudCallout">
            <a:avLst>
              <a:gd name="adj1" fmla="val -56845"/>
              <a:gd name="adj2" fmla="val -579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到田野里去吧，在那里，你可以帮人们做很多事情。</a:t>
            </a:r>
            <a:endParaRPr lang="zh-CN" altLang="en-US" sz="4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469" y="0"/>
            <a:ext cx="6922294" cy="5186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1143000" y="-16192"/>
            <a:ext cx="6872764" cy="5218748"/>
            <a:chOff x="1324" y="27"/>
            <a:chExt cx="11433" cy="8105"/>
          </a:xfrm>
        </p:grpSpPr>
        <p:grpSp>
          <p:nvGrpSpPr>
            <p:cNvPr id="2" name="组合 1"/>
            <p:cNvGrpSpPr/>
            <p:nvPr>
              <p:custDataLst>
                <p:tags r:id="rId2"/>
              </p:custDataLst>
            </p:nvPr>
          </p:nvGrpSpPr>
          <p:grpSpPr bwMode="auto">
            <a:xfrm>
              <a:off x="7097" y="27"/>
              <a:ext cx="5660" cy="8100"/>
              <a:chOff x="4310063" y="0"/>
              <a:chExt cx="3594100" cy="514350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0063" y="0"/>
                <a:ext cx="3594100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图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26" t="50000" r="55818" b="25647"/>
              <a:stretch>
                <a:fillRect/>
              </a:stretch>
            </p:blipFill>
            <p:spPr bwMode="auto">
              <a:xfrm>
                <a:off x="7537450" y="2441575"/>
                <a:ext cx="61913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图片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2"/>
            <a:stretch>
              <a:fillRect/>
            </a:stretch>
          </p:blipFill>
          <p:spPr bwMode="auto">
            <a:xfrm>
              <a:off x="1324" y="27"/>
              <a:ext cx="5783" cy="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17" y="2028"/>
              <a:ext cx="56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4"/>
            <p:cNvSpPr txBox="1">
              <a:spLocks noChangeArrowheads="1"/>
            </p:cNvSpPr>
            <p:nvPr/>
          </p:nvSpPr>
          <p:spPr bwMode="auto">
            <a:xfrm>
              <a:off x="1817" y="3114"/>
              <a:ext cx="56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1817" y="4885"/>
              <a:ext cx="56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7658" y="272"/>
              <a:ext cx="56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7747" y="1027"/>
              <a:ext cx="56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8"/>
            <p:cNvSpPr txBox="1">
              <a:spLocks noChangeArrowheads="1"/>
            </p:cNvSpPr>
            <p:nvPr/>
          </p:nvSpPr>
          <p:spPr bwMode="auto">
            <a:xfrm>
              <a:off x="7747" y="2369"/>
              <a:ext cx="56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文本框 9"/>
            <p:cNvSpPr txBox="1">
              <a:spLocks noChangeArrowheads="1"/>
            </p:cNvSpPr>
            <p:nvPr/>
          </p:nvSpPr>
          <p:spPr bwMode="auto">
            <a:xfrm>
              <a:off x="7747" y="3375"/>
              <a:ext cx="56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727" y="7562"/>
              <a:ext cx="565" cy="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1897" y="7565"/>
              <a:ext cx="565" cy="227"/>
            </a:xfrm>
            <a:prstGeom prst="ellipse">
              <a:avLst/>
            </a:prstGeom>
            <a:solidFill>
              <a:srgbClr val="C1A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72745" y="267335"/>
            <a:ext cx="8652510" cy="3820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第一遍：</a:t>
            </a:r>
            <a:endParaRPr lang="zh-CN" altLang="en-US" sz="4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华文仿宋" panose="02010600040101010101" charset="-122"/>
            </a:endParaRP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大声</a:t>
            </a:r>
            <a:r>
              <a:rPr lang="zh-CN" altLang="en-US" sz="4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朗读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课文，读准字音、读通句子。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华文仿宋" panose="02010600040101010101" charset="-122"/>
            </a:endParaRP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第二遍：</a:t>
            </a:r>
            <a:endParaRPr lang="zh-CN" altLang="en-US" sz="4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华文仿宋" panose="02010600040101010101" charset="-122"/>
            </a:endParaRP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默读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课文（不出声、不唇读、不指读）边默读边</a:t>
            </a:r>
            <a:r>
              <a:rPr lang="zh-CN" altLang="en-US" sz="4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思考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：风娃娃去了哪些地方</a:t>
            </a:r>
            <a:r>
              <a:rPr lang="zh-CN" altLang="en-US" sz="4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？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做了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哪些事情</a:t>
            </a:r>
            <a:r>
              <a:rPr lang="zh-CN" altLang="en-US" sz="40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？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  <a:cs typeface="华文仿宋" panose="02010600040101010101" charset="-122"/>
              </a:rPr>
              <a:t>在课文中圈画。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  <a:cs typeface="华文仿宋" panose="02010600040101010101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7524115" y="2712085"/>
            <a:ext cx="1123950" cy="7277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>
            <a:off x="467360" y="3939540"/>
            <a:ext cx="345630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/>
      <p:bldP spid="16" grpId="0" bldLvl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469" y="0"/>
            <a:ext cx="6922294" cy="5186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-128270" y="-307975"/>
            <a:ext cx="8737600" cy="6411595"/>
            <a:chOff x="1324" y="27"/>
            <a:chExt cx="11433" cy="8105"/>
          </a:xfrm>
        </p:grpSpPr>
        <p:grpSp>
          <p:nvGrpSpPr>
            <p:cNvPr id="2" name="组合 1"/>
            <p:cNvGrpSpPr/>
            <p:nvPr>
              <p:custDataLst>
                <p:tags r:id="rId2"/>
              </p:custDataLst>
            </p:nvPr>
          </p:nvGrpSpPr>
          <p:grpSpPr bwMode="auto">
            <a:xfrm>
              <a:off x="7097" y="27"/>
              <a:ext cx="5660" cy="8100"/>
              <a:chOff x="4310063" y="0"/>
              <a:chExt cx="3594100" cy="514350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0063" y="0"/>
                <a:ext cx="3594100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图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26" t="50000" r="55818" b="25647"/>
              <a:stretch>
                <a:fillRect/>
              </a:stretch>
            </p:blipFill>
            <p:spPr bwMode="auto">
              <a:xfrm>
                <a:off x="7537450" y="2441575"/>
                <a:ext cx="61913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图片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2"/>
            <a:stretch>
              <a:fillRect/>
            </a:stretch>
          </p:blipFill>
          <p:spPr bwMode="auto">
            <a:xfrm>
              <a:off x="1324" y="27"/>
              <a:ext cx="5783" cy="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17" y="2119"/>
              <a:ext cx="56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4"/>
            <p:cNvSpPr txBox="1">
              <a:spLocks noChangeArrowheads="1"/>
            </p:cNvSpPr>
            <p:nvPr/>
          </p:nvSpPr>
          <p:spPr bwMode="auto">
            <a:xfrm>
              <a:off x="1817" y="3205"/>
              <a:ext cx="56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1817" y="4976"/>
              <a:ext cx="56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7658" y="363"/>
              <a:ext cx="56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7747" y="1118"/>
              <a:ext cx="56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8"/>
            <p:cNvSpPr txBox="1">
              <a:spLocks noChangeArrowheads="1"/>
            </p:cNvSpPr>
            <p:nvPr/>
          </p:nvSpPr>
          <p:spPr bwMode="auto">
            <a:xfrm>
              <a:off x="7747" y="2460"/>
              <a:ext cx="56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文本框 9"/>
            <p:cNvSpPr txBox="1">
              <a:spLocks noChangeArrowheads="1"/>
            </p:cNvSpPr>
            <p:nvPr/>
          </p:nvSpPr>
          <p:spPr bwMode="auto">
            <a:xfrm>
              <a:off x="7747" y="3557"/>
              <a:ext cx="56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727" y="7562"/>
              <a:ext cx="565" cy="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1897" y="7565"/>
              <a:ext cx="565" cy="227"/>
            </a:xfrm>
            <a:prstGeom prst="ellipse">
              <a:avLst/>
            </a:prstGeom>
            <a:solidFill>
              <a:srgbClr val="C1A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1331595" y="2244725"/>
            <a:ext cx="455930" cy="412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11"/>
            </p:custDataLst>
          </p:nvPr>
        </p:nvSpPr>
        <p:spPr>
          <a:xfrm>
            <a:off x="1547495" y="3645535"/>
            <a:ext cx="455930" cy="412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2"/>
            </p:custDataLst>
          </p:nvPr>
        </p:nvSpPr>
        <p:spPr>
          <a:xfrm>
            <a:off x="6588125" y="555625"/>
            <a:ext cx="455930" cy="412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0" y="51435"/>
            <a:ext cx="4400550" cy="82994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p>
            <a:r>
              <a:rPr lang="zh-CN" sz="2400">
                <a:ea typeface="宋体" panose="02010600030101010101" pitchFamily="2" charset="-122"/>
              </a:rPr>
              <a:t>请同学们跟我看到第__自然段，风娃娃来到____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00" grpId="0" bldLvl="0" animBg="1"/>
      <p:bldP spid="10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469" y="0"/>
            <a:ext cx="6922294" cy="5186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-128270" y="-307975"/>
            <a:ext cx="8737600" cy="6411595"/>
            <a:chOff x="1324" y="27"/>
            <a:chExt cx="11433" cy="8105"/>
          </a:xfrm>
        </p:grpSpPr>
        <p:grpSp>
          <p:nvGrpSpPr>
            <p:cNvPr id="2" name="组合 1"/>
            <p:cNvGrpSpPr/>
            <p:nvPr>
              <p:custDataLst>
                <p:tags r:id="rId2"/>
              </p:custDataLst>
            </p:nvPr>
          </p:nvGrpSpPr>
          <p:grpSpPr bwMode="auto">
            <a:xfrm>
              <a:off x="7097" y="27"/>
              <a:ext cx="5660" cy="8100"/>
              <a:chOff x="4310063" y="0"/>
              <a:chExt cx="3594100" cy="514350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0063" y="0"/>
                <a:ext cx="3594100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图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26" t="50000" r="55818" b="25647"/>
              <a:stretch>
                <a:fillRect/>
              </a:stretch>
            </p:blipFill>
            <p:spPr bwMode="auto">
              <a:xfrm>
                <a:off x="7537450" y="2441575"/>
                <a:ext cx="61913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图片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2"/>
            <a:stretch>
              <a:fillRect/>
            </a:stretch>
          </p:blipFill>
          <p:spPr bwMode="auto">
            <a:xfrm>
              <a:off x="1324" y="27"/>
              <a:ext cx="5783" cy="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17" y="2119"/>
              <a:ext cx="56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4"/>
            <p:cNvSpPr txBox="1">
              <a:spLocks noChangeArrowheads="1"/>
            </p:cNvSpPr>
            <p:nvPr/>
          </p:nvSpPr>
          <p:spPr bwMode="auto">
            <a:xfrm>
              <a:off x="1817" y="3205"/>
              <a:ext cx="56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1817" y="4976"/>
              <a:ext cx="56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7658" y="363"/>
              <a:ext cx="56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7747" y="1118"/>
              <a:ext cx="56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8"/>
            <p:cNvSpPr txBox="1">
              <a:spLocks noChangeArrowheads="1"/>
            </p:cNvSpPr>
            <p:nvPr/>
          </p:nvSpPr>
          <p:spPr bwMode="auto">
            <a:xfrm>
              <a:off x="7747" y="2460"/>
              <a:ext cx="56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文本框 9"/>
            <p:cNvSpPr txBox="1">
              <a:spLocks noChangeArrowheads="1"/>
            </p:cNvSpPr>
            <p:nvPr/>
          </p:nvSpPr>
          <p:spPr bwMode="auto">
            <a:xfrm>
              <a:off x="7747" y="3557"/>
              <a:ext cx="56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727" y="7562"/>
              <a:ext cx="565" cy="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1897" y="7565"/>
              <a:ext cx="565" cy="227"/>
            </a:xfrm>
            <a:prstGeom prst="ellipse">
              <a:avLst/>
            </a:prstGeom>
            <a:solidFill>
              <a:srgbClr val="C1A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-108585" y="52705"/>
            <a:ext cx="4979670" cy="95313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p>
            <a:r>
              <a:rPr lang="zh-CN" sz="2800">
                <a:ea typeface="宋体" panose="02010600030101010101" pitchFamily="2" charset="-122"/>
              </a:rPr>
              <a:t>请同学们跟我看到第__自然段，风娃娃来到</a:t>
            </a:r>
            <a:r>
              <a:rPr lang="zh-CN" sz="2800" u="sng">
                <a:ea typeface="宋体" panose="02010600030101010101" pitchFamily="2" charset="-122"/>
              </a:rPr>
              <a:t>哪里做了什么事</a:t>
            </a:r>
            <a:endParaRPr lang="zh-CN" sz="2800" u="sng">
              <a:ea typeface="宋体" panose="02010600030101010101" pitchFamily="2" charset="-122"/>
            </a:endParaRPr>
          </a:p>
        </p:txBody>
      </p:sp>
      <p:sp>
        <p:nvSpPr>
          <p:cNvPr id="68" name="文本框 67">
            <a:hlinkClick r:id="rId10" action="ppaction://hlinksldjump"/>
          </p:cNvPr>
          <p:cNvSpPr txBox="1"/>
          <p:nvPr/>
        </p:nvSpPr>
        <p:spPr>
          <a:xfrm>
            <a:off x="8244205" y="4876165"/>
            <a:ext cx="399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场</a:t>
            </a:r>
            <a:endParaRPr lang="zh-CN" altLang="en-US"/>
          </a:p>
        </p:txBody>
      </p:sp>
      <p:pic>
        <p:nvPicPr>
          <p:cNvPr id="69" name="图片 68" descr="3b333634393133303bcff2d3d2bcfdcdb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40650" y="4876165"/>
            <a:ext cx="410210" cy="410210"/>
          </a:xfrm>
          <a:prstGeom prst="rect">
            <a:avLst/>
          </a:prstGeom>
        </p:spPr>
      </p:pic>
      <p:sp>
        <p:nvSpPr>
          <p:cNvPr id="16" name="椭圆 15"/>
          <p:cNvSpPr/>
          <p:nvPr>
            <p:custDataLst>
              <p:tags r:id="rId14"/>
            </p:custDataLst>
          </p:nvPr>
        </p:nvSpPr>
        <p:spPr>
          <a:xfrm>
            <a:off x="1331595" y="2244725"/>
            <a:ext cx="455930" cy="412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15"/>
            </p:custDataLst>
          </p:nvPr>
        </p:nvSpPr>
        <p:spPr>
          <a:xfrm>
            <a:off x="1547495" y="3645535"/>
            <a:ext cx="455930" cy="412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6"/>
            </p:custDataLst>
          </p:nvPr>
        </p:nvSpPr>
        <p:spPr>
          <a:xfrm>
            <a:off x="6588125" y="555625"/>
            <a:ext cx="455930" cy="412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  <p:bldP spid="16" grpId="1" animBg="1"/>
      <p:bldP spid="17" grpId="1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田野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-92710"/>
            <a:ext cx="3596005" cy="2856865"/>
          </a:xfrm>
          <a:prstGeom prst="rect">
            <a:avLst/>
          </a:prstGeom>
        </p:spPr>
      </p:pic>
      <p:pic>
        <p:nvPicPr>
          <p:cNvPr id="8" name="图片 7" descr="图片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1690" t="758" r="59688" b="11975"/>
          <a:stretch>
            <a:fillRect/>
          </a:stretch>
        </p:blipFill>
        <p:spPr>
          <a:xfrm>
            <a:off x="0" y="1560195"/>
            <a:ext cx="2240915" cy="3749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799590" y="163830"/>
            <a:ext cx="5404485" cy="425323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 anchor="t">
            <a:noAutofit/>
          </a:bodyPr>
          <a:lstStyle/>
          <a:p>
            <a:pPr lvl="0" indent="266700" algn="just" defTabSz="914400">
              <a:lnSpc>
                <a:spcPct val="160000"/>
              </a:lnSpc>
              <a:defRPr/>
            </a:pP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 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风娃娃来到田野，看见一架大风车正在慢慢转动，抽上来的水断断续续地流着。</a:t>
            </a:r>
            <a:r>
              <a:rPr lang="zh-CN" altLang="zh-CN" sz="2400" b="1" kern="1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他深深地吸了一口气，鼓起腮使劲向风车吹去。风车一下子转得飞快！抽上来的水奔跑着，哗啦哗啦地向田里流去。秧苗喝足了水，笑着不住地点头。风娃娃高兴极了。</a:t>
            </a:r>
            <a:endParaRPr lang="zh-CN" altLang="zh-CN" sz="2400" b="1" kern="1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483485" y="843280"/>
            <a:ext cx="64833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579745" y="843280"/>
            <a:ext cx="1293495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2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588" y="1435418"/>
            <a:ext cx="3184684" cy="26541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文本框 3"/>
          <p:cNvSpPr txBox="1"/>
          <p:nvPr/>
        </p:nvSpPr>
        <p:spPr>
          <a:xfrm>
            <a:off x="1141413" y="536575"/>
            <a:ext cx="3235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连续不断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地流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700" name="文本框 4"/>
          <p:cNvSpPr txBox="1"/>
          <p:nvPr/>
        </p:nvSpPr>
        <p:spPr>
          <a:xfrm>
            <a:off x="5661025" y="536575"/>
            <a:ext cx="294481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断断续续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地流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702" name="文本框 6"/>
          <p:cNvSpPr txBox="1"/>
          <p:nvPr/>
        </p:nvSpPr>
        <p:spPr>
          <a:xfrm>
            <a:off x="5661025" y="3756025"/>
            <a:ext cx="243681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一会儿流，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一会儿不流。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296" y="1435418"/>
            <a:ext cx="3568541" cy="2104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8100,&quot;width&quot;:5660}"/>
</p:tagLst>
</file>

<file path=ppt/tags/tag11.xml><?xml version="1.0" encoding="utf-8"?>
<p:tagLst xmlns:p="http://schemas.openxmlformats.org/presentationml/2006/main">
  <p:tag name="KSO_WM_UNIT_PLACING_PICTURE_USER_VIEWPORT" val="{&quot;height&quot;:8105,&quot;width&quot;:5782.500787401575}"/>
</p:tagLst>
</file>

<file path=ppt/tags/tag12.xml><?xml version="1.0" encoding="utf-8"?>
<p:tagLst xmlns:p="http://schemas.openxmlformats.org/presentationml/2006/main">
  <p:tag name="KSO_WM_UNIT_PLACING_PICTURE_USER_VIEWPORT" val="{&quot;height&quot;:1027.5007874015748,&quot;width&quot;:565}"/>
</p:tagLst>
</file>

<file path=ppt/tags/tag13.xml><?xml version="1.0" encoding="utf-8"?>
<p:tagLst xmlns:p="http://schemas.openxmlformats.org/presentationml/2006/main">
  <p:tag name="KSO_WM_UNIT_PLACING_PICTURE_USER_VIEWPORT" val="{&quot;height&quot;:226.7968503937008,&quot;width&quot;:565}"/>
</p:tagLst>
</file>

<file path=ppt/tags/tag14.xml><?xml version="1.0" encoding="utf-8"?>
<p:tagLst xmlns:p="http://schemas.openxmlformats.org/presentationml/2006/main">
  <p:tag name="KSO_WM_UNIT_PLACING_PICTURE_USER_VIEWPORT" val="{&quot;height&quot;:226.7968503937008,&quot;width&quot;:565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8100,&quot;width&quot;:5660}"/>
</p:tagLst>
</file>

<file path=ppt/tags/tag19.xml><?xml version="1.0" encoding="utf-8"?>
<p:tagLst xmlns:p="http://schemas.openxmlformats.org/presentationml/2006/main">
  <p:tag name="KSO_WM_UNIT_PLACING_PICTURE_USER_VIEWPORT" val="{&quot;height&quot;:8105,&quot;width&quot;:5782.5007874015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1027.5007874015748,&quot;width&quot;:565}"/>
</p:tagLst>
</file>

<file path=ppt/tags/tag21.xml><?xml version="1.0" encoding="utf-8"?>
<p:tagLst xmlns:p="http://schemas.openxmlformats.org/presentationml/2006/main">
  <p:tag name="KSO_WM_UNIT_PLACING_PICTURE_USER_VIEWPORT" val="{&quot;height&quot;:226.7968503937008,&quot;width&quot;:565}"/>
</p:tagLst>
</file>

<file path=ppt/tags/tag22.xml><?xml version="1.0" encoding="utf-8"?>
<p:tagLst xmlns:p="http://schemas.openxmlformats.org/presentationml/2006/main">
  <p:tag name="KSO_WM_UNIT_PLACING_PICTURE_USER_VIEWPORT" val="{&quot;height&quot;:226.7968503937008,&quot;width&quot;:565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8100,&quot;width&quot;:5660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8105,&quot;width&quot;:5782.500787401575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1027.5007874015748,&quot;width&quot;:565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226.7968503937008,&quot;width&quot;:565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IMING" val="|3.2|6.8|3.4|4.6|5.2|6|4.3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26.7968503937008,&quot;width&quot;:56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PP_MARK_KEY" val="20acf866-8067-490f-826b-909745321e28"/>
  <p:tag name="COMMONDATA" val="eyJoZGlkIjoiOGUyMTNhZmYzNWE0NjQzM2RhNzA5OGVlMWRlNjU1NTMifQ=="/>
  <p:tag name="commondata" val="eyJoZGlkIjoiYjgyOGQyODI3NTAyMDJjYmRjZmFkZWE1NDI5Y2Q4NDI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2722</Words>
  <Application>WPS 演示</Application>
  <PresentationFormat>全屏显示(16:9)</PresentationFormat>
  <Paragraphs>354</Paragraphs>
  <Slides>33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楷体</vt:lpstr>
      <vt:lpstr>华文仿宋</vt:lpstr>
      <vt:lpstr>华文楷体</vt:lpstr>
      <vt:lpstr>黑体</vt:lpstr>
      <vt:lpstr>微软雅黑</vt:lpstr>
      <vt:lpstr>Arial Unicode MS</vt:lpstr>
      <vt:lpstr>Times New Roman</vt:lpstr>
      <vt:lpstr>等线 Light</vt:lpstr>
      <vt:lpstr>等线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Administrator</dc:creator>
  <cp:keywords>状元成才路</cp:keywords>
  <dc:description>声  明
 本文件仅用于个人学习、研究或欣赏，以及其他非商业性或非盈利性用途，但同时应遵守著作权法及其他相关法律的规定，不得侵犯本司及相关权利人的合法权利。
 除此以外，将本文件任何内容用于其他用途时，应获得授权，如发现未经授权用于商业或盈利用途将追加侵权者的法律责任。
武汉天成贵龙文化传播有限公司</dc:description>
  <dc:subject>状元成才路</dc:subject>
  <cp:lastModifiedBy>倔强的右酒窝</cp:lastModifiedBy>
  <cp:revision>666</cp:revision>
  <dcterms:created xsi:type="dcterms:W3CDTF">2016-10-29T08:56:00Z</dcterms:created>
  <dcterms:modified xsi:type="dcterms:W3CDTF">2023-12-19T13:46:01Z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2052-12.1.0.15990</vt:lpwstr>
  </property>
  <property fmtid="{D5CDD505-2E9C-101B-9397-08002B2CF9AE}" pid="4" name="ICV">
    <vt:lpwstr>B037CBB08885484AB5993ED8CAA55BB7_13</vt:lpwstr>
  </property>
</Properties>
</file>