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5" r:id="rId3"/>
    <p:sldId id="318" r:id="rId5"/>
    <p:sldId id="319" r:id="rId6"/>
    <p:sldId id="279" r:id="rId7"/>
    <p:sldId id="320" r:id="rId8"/>
    <p:sldId id="266" r:id="rId9"/>
    <p:sldId id="281" r:id="rId10"/>
    <p:sldId id="321" r:id="rId11"/>
    <p:sldId id="263" r:id="rId12"/>
    <p:sldId id="322" r:id="rId13"/>
    <p:sldId id="264" r:id="rId14"/>
    <p:sldId id="345" r:id="rId15"/>
    <p:sldId id="346" r:id="rId16"/>
    <p:sldId id="265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5" r:id="rId25"/>
    <p:sldId id="356" r:id="rId26"/>
    <p:sldId id="357" r:id="rId27"/>
    <p:sldId id="358" r:id="rId28"/>
    <p:sldId id="359" r:id="rId29"/>
    <p:sldId id="288" r:id="rId30"/>
    <p:sldId id="360" r:id="rId31"/>
    <p:sldId id="362" r:id="rId32"/>
    <p:sldId id="361" r:id="rId33"/>
  </p:sldIdLst>
  <p:sldSz cx="12192000" cy="6858000"/>
  <p:notesSz cx="6858000" cy="9144000"/>
  <p:embeddedFontLst>
    <p:embeddedFont>
      <p:font typeface="三极春联字体简" panose="00000500000000000000" pitchFamily="2" charset="-122"/>
      <p:regular r:id="rId37"/>
    </p:embeddedFont>
    <p:embeddedFont>
      <p:font typeface="楷体" panose="02010609060101010101" charset="-122"/>
      <p:regular r:id="rId38"/>
    </p:embeddedFont>
    <p:embeddedFont>
      <p:font typeface="仿宋" panose="02010609060101010101" pitchFamily="49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等线" panose="02010600030101010101" charset="-122"/>
      <p:regular r:id="rId44"/>
    </p:embeddedFont>
    <p:embeddedFont>
      <p:font typeface="华文楷体" panose="0201060004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679"/>
    <a:srgbClr val="F64644"/>
    <a:srgbClr val="FED4CD"/>
    <a:srgbClr val="F30000"/>
    <a:srgbClr val="FF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1" autoAdjust="0"/>
    <p:restoredTop sz="94399" autoAdjust="0"/>
  </p:normalViewPr>
  <p:slideViewPr>
    <p:cSldViewPr snapToGrid="0">
      <p:cViewPr>
        <p:scale>
          <a:sx n="50" d="100"/>
          <a:sy n="50" d="100"/>
        </p:scale>
        <p:origin x="423" y="4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.xml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982C2-AC3D-42E5-BA91-9F8F8DA228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3C816-3948-41BD-A275-30EFD3C14C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3C816-3948-41BD-A275-30EFD3C14C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19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sz="1200" dirty="0"/>
          </a:p>
        </p:txBody>
      </p:sp>
      <p:sp>
        <p:nvSpPr>
          <p:cNvPr id="819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3C816-3948-41BD-A275-30EFD3C14C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23382" r="68934" b="59617"/>
          <a:stretch>
            <a:fillRect/>
          </a:stretch>
        </p:blipFill>
        <p:spPr>
          <a:xfrm>
            <a:off x="1059543" y="775431"/>
            <a:ext cx="479149" cy="565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6317" y="796617"/>
            <a:ext cx="4416594" cy="523220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F3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6.pn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0.png"/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5.png"/><Relationship Id="rId3" Type="http://schemas.openxmlformats.org/officeDocument/2006/relationships/image" Target="../media/image10.png"/><Relationship Id="rId2" Type="http://schemas.microsoft.com/office/2007/relationships/hdphoto" Target="../media/image21.wdp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5.png"/><Relationship Id="rId3" Type="http://schemas.openxmlformats.org/officeDocument/2006/relationships/image" Target="../media/image10.png"/><Relationship Id="rId2" Type="http://schemas.microsoft.com/office/2007/relationships/hdphoto" Target="../media/image21.wdp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6" t="69065" r="11131" b="3891"/>
          <a:stretch>
            <a:fillRect/>
          </a:stretch>
        </p:blipFill>
        <p:spPr>
          <a:xfrm flipH="1">
            <a:off x="1357026" y="4591050"/>
            <a:ext cx="2738724" cy="1648405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5338066" y="4000658"/>
            <a:ext cx="1790700" cy="980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9900" dirty="0">
              <a:solidFill>
                <a:schemeClr val="tx1"/>
              </a:solidFill>
              <a:effectLst>
                <a:outerShdw blurRad="76200" dist="25400" dir="2700000" algn="tl" rotWithShape="0">
                  <a:prstClr val="black">
                    <a:alpha val="20000"/>
                  </a:prstClr>
                </a:outerShdw>
              </a:effectLst>
              <a:latin typeface="Aa新华惊马体" panose="02010600010101010101" pitchFamily="2" charset="-122"/>
              <a:ea typeface="Aa新华惊马体" panose="0201060001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922736" y="1072520"/>
            <a:ext cx="2085776" cy="576000"/>
            <a:chOff x="6665686" y="1110620"/>
            <a:chExt cx="2085776" cy="576000"/>
          </a:xfrm>
        </p:grpSpPr>
        <p:sp>
          <p:nvSpPr>
            <p:cNvPr id="19" name="标题 1"/>
            <p:cNvSpPr txBox="1"/>
            <p:nvPr/>
          </p:nvSpPr>
          <p:spPr>
            <a:xfrm>
              <a:off x="7168945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统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3" name="菱形 21"/>
            <p:cNvSpPr/>
            <p:nvPr/>
          </p:nvSpPr>
          <p:spPr>
            <a:xfrm rot="2700000">
              <a:off x="6743600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菱形 21"/>
            <p:cNvSpPr/>
            <p:nvPr/>
          </p:nvSpPr>
          <p:spPr>
            <a:xfrm rot="2700000">
              <a:off x="7244803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菱形 21"/>
            <p:cNvSpPr/>
            <p:nvPr/>
          </p:nvSpPr>
          <p:spPr>
            <a:xfrm rot="2700000">
              <a:off x="7746006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菱形 21"/>
            <p:cNvSpPr/>
            <p:nvPr/>
          </p:nvSpPr>
          <p:spPr>
            <a:xfrm rot="2700000">
              <a:off x="8247208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标题 1"/>
            <p:cNvSpPr txBox="1"/>
            <p:nvPr/>
          </p:nvSpPr>
          <p:spPr>
            <a:xfrm>
              <a:off x="6665686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传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8" name="标题 1"/>
            <p:cNvSpPr txBox="1"/>
            <p:nvPr/>
          </p:nvSpPr>
          <p:spPr>
            <a:xfrm>
              <a:off x="7672204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节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9" name="标题 1"/>
            <p:cNvSpPr txBox="1"/>
            <p:nvPr/>
          </p:nvSpPr>
          <p:spPr>
            <a:xfrm>
              <a:off x="8175462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日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>
            <a:off x="4095448" y="3366615"/>
            <a:ext cx="1790700" cy="196611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7524642" y="2688910"/>
            <a:ext cx="1000125" cy="103492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3775430" y="867213"/>
            <a:ext cx="694747" cy="7189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2291881" y="2876550"/>
            <a:ext cx="1181101" cy="11049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8886401" y="2781555"/>
            <a:ext cx="1181101" cy="11049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>
            <a:off x="8312281" y="139921"/>
            <a:ext cx="1859179" cy="204130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 flipH="1">
            <a:off x="1916181" y="178022"/>
            <a:ext cx="1502134" cy="16492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2815" y="1000125"/>
            <a:ext cx="4577715" cy="4332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1" y="1125220"/>
            <a:ext cx="10629899" cy="5448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5700" y="1932940"/>
            <a:ext cx="7251700" cy="3802380"/>
          </a:xfrm>
          <a:prstGeom prst="rect">
            <a:avLst/>
          </a:prstGeom>
          <a:blipFill dpi="0" rotWithShape="0">
            <a:blip r:embed="rId2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846377" y="933099"/>
            <a:ext cx="1201623" cy="1243430"/>
          </a:xfrm>
          <a:prstGeom prst="rect">
            <a:avLst/>
          </a:prstGeom>
        </p:spPr>
      </p:pic>
      <p:sp>
        <p:nvSpPr>
          <p:cNvPr id="12290" name="Text Box 15"/>
          <p:cNvSpPr txBox="1">
            <a:spLocks noChangeArrowheads="1"/>
          </p:cNvSpPr>
          <p:nvPr/>
        </p:nvSpPr>
        <p:spPr bwMode="auto">
          <a:xfrm>
            <a:off x="2586355" y="2023745"/>
            <a:ext cx="5704840" cy="3620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元  日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]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王安石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爆竹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声中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一岁除，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春风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送暖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入屠苏。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千门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万户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曈曈日，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总把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新桃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换旧符。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8809"/>
          <a:stretch>
            <a:fillRect/>
          </a:stretch>
        </p:blipFill>
        <p:spPr>
          <a:xfrm>
            <a:off x="7308850" y="3190875"/>
            <a:ext cx="2436495" cy="2811145"/>
          </a:xfrm>
          <a:prstGeom prst="rect">
            <a:avLst/>
          </a:prstGeom>
        </p:spPr>
      </p:pic>
      <p:sp>
        <p:nvSpPr>
          <p:cNvPr id="7" name="缺角矩形 6"/>
          <p:cNvSpPr/>
          <p:nvPr/>
        </p:nvSpPr>
        <p:spPr>
          <a:xfrm>
            <a:off x="4663440" y="742950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读出</a:t>
            </a: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韵味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8530" y="583565"/>
            <a:ext cx="2578100" cy="246951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2" name="图片 1" descr="51miz-E1149009-5F20505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80" y="3704590"/>
            <a:ext cx="2600325" cy="253238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4" name="图片 3" descr="51miz-E1149006-7BBE46D4"/>
          <p:cNvPicPr>
            <a:picLocks noChangeAspect="1"/>
          </p:cNvPicPr>
          <p:nvPr/>
        </p:nvPicPr>
        <p:blipFill>
          <a:blip r:embed="rId3"/>
          <a:srcRect l="13154" t="-2066" r="6957"/>
          <a:stretch>
            <a:fillRect/>
          </a:stretch>
        </p:blipFill>
        <p:spPr>
          <a:xfrm>
            <a:off x="6276975" y="583565"/>
            <a:ext cx="2576830" cy="246951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5" name="图片 4" descr="51miz-E1229122-FB2E162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785" y="3705225"/>
            <a:ext cx="2647315" cy="253111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6" name="图片 5" descr="51miz-E1149002-F6EA251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150" y="583565"/>
            <a:ext cx="2588260" cy="247459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7" name="图片 6" descr="51miz-E1149004-EC25B8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530" y="3704590"/>
            <a:ext cx="2578100" cy="253238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8" name="图片 7" descr="51miz-E1149005-B3D2743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55" y="593725"/>
            <a:ext cx="2665730" cy="246507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9" name="图片 8" descr="51miz-E1152595-FD3D64A7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663950"/>
            <a:ext cx="2572385" cy="257238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sp>
        <p:nvSpPr>
          <p:cNvPr id="10" name="缺角矩形 9"/>
          <p:cNvSpPr/>
          <p:nvPr/>
        </p:nvSpPr>
        <p:spPr>
          <a:xfrm>
            <a:off x="1869440" y="3053080"/>
            <a:ext cx="857694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你能说说我们现在是怎么过春节的吗？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8530" y="583565"/>
            <a:ext cx="2578100" cy="246951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2" name="图片 1" descr="51miz-E1149009-5F20505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80" y="3704590"/>
            <a:ext cx="2600325" cy="253238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4" name="图片 3" descr="51miz-E1149006-7BBE46D4"/>
          <p:cNvPicPr>
            <a:picLocks noChangeAspect="1"/>
          </p:cNvPicPr>
          <p:nvPr/>
        </p:nvPicPr>
        <p:blipFill>
          <a:blip r:embed="rId3"/>
          <a:srcRect l="13154" t="-2066" r="6957"/>
          <a:stretch>
            <a:fillRect/>
          </a:stretch>
        </p:blipFill>
        <p:spPr>
          <a:xfrm>
            <a:off x="6276975" y="583565"/>
            <a:ext cx="2576830" cy="246951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5" name="图片 4" descr="51miz-E1229122-FB2E162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785" y="3705225"/>
            <a:ext cx="2647315" cy="253111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6" name="图片 5" descr="51miz-E1149002-F6EA251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150" y="583565"/>
            <a:ext cx="2588260" cy="247459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7" name="图片 6" descr="51miz-E1149004-EC25B8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530" y="3704590"/>
            <a:ext cx="2578100" cy="253238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8" name="图片 7" descr="51miz-E1149005-B3D2743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55" y="593725"/>
            <a:ext cx="2665730" cy="2465070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pic>
        <p:nvPicPr>
          <p:cNvPr id="9" name="图片 8" descr="51miz-E1152595-FD3D64A7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663950"/>
            <a:ext cx="2572385" cy="257238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sp>
        <p:nvSpPr>
          <p:cNvPr id="10" name="缺角矩形 9"/>
          <p:cNvSpPr/>
          <p:nvPr/>
        </p:nvSpPr>
        <p:spPr>
          <a:xfrm>
            <a:off x="2486025" y="1838960"/>
            <a:ext cx="7220585" cy="3180080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爆竹声声，告别旧年。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举杯同庆，迎接新年。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大红对联，美好心愿。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1" y="1125220"/>
            <a:ext cx="10629899" cy="5448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5700" y="1932940"/>
            <a:ext cx="7251700" cy="3802380"/>
          </a:xfrm>
          <a:prstGeom prst="rect">
            <a:avLst/>
          </a:prstGeom>
          <a:blipFill dpi="0" rotWithShape="0">
            <a:blip r:embed="rId2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846377" y="933099"/>
            <a:ext cx="1201623" cy="1243430"/>
          </a:xfrm>
          <a:prstGeom prst="rect">
            <a:avLst/>
          </a:prstGeom>
        </p:spPr>
      </p:pic>
      <p:sp>
        <p:nvSpPr>
          <p:cNvPr id="12290" name="Text Box 15"/>
          <p:cNvSpPr txBox="1">
            <a:spLocks noChangeArrowheads="1"/>
          </p:cNvSpPr>
          <p:nvPr/>
        </p:nvSpPr>
        <p:spPr bwMode="auto">
          <a:xfrm>
            <a:off x="2729865" y="1932940"/>
            <a:ext cx="5704840" cy="39039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元  日</a:t>
            </a:r>
            <a:endParaRPr kumimoji="0" lang="en-US" altLang="zh-CN" sz="48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]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王安石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爆竹声中一岁除，</a:t>
            </a:r>
            <a:endParaRPr kumimoji="0" lang="en-US" altLang="zh-CN" sz="44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春风送暖入屠苏。</a:t>
            </a:r>
            <a:endParaRPr kumimoji="0" lang="en-US" altLang="zh-CN" sz="44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千门万户曈曈日，</a:t>
            </a:r>
            <a:endParaRPr kumimoji="0" lang="en-US" altLang="zh-CN" sz="44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总把新桃换旧符。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8809"/>
          <a:stretch>
            <a:fillRect/>
          </a:stretch>
        </p:blipFill>
        <p:spPr>
          <a:xfrm>
            <a:off x="7799070" y="3756025"/>
            <a:ext cx="1946275" cy="2245995"/>
          </a:xfrm>
          <a:prstGeom prst="rect">
            <a:avLst/>
          </a:prstGeom>
        </p:spPr>
      </p:pic>
      <p:sp>
        <p:nvSpPr>
          <p:cNvPr id="7" name="缺角矩形 6"/>
          <p:cNvSpPr/>
          <p:nvPr/>
        </p:nvSpPr>
        <p:spPr>
          <a:xfrm>
            <a:off x="3533140" y="742950"/>
            <a:ext cx="5469890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圈出春节习俗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96465" y="1635125"/>
            <a:ext cx="55975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 spc="600" noProof="0" dirty="0">
                <a:latin typeface="楷体" panose="02010609060101010101" charset="-122"/>
                <a:ea typeface="楷体" panose="02010609060101010101" charset="-122"/>
                <a:sym typeface="+mn-ea"/>
              </a:rPr>
              <a:t>爆竹声中一岁除，</a:t>
            </a:r>
            <a:endParaRPr lang="zh-CN" altLang="en-US" sz="4800" b="1" spc="600" noProof="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746125" y="81915"/>
            <a:ext cx="4279900" cy="4208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51miz-E1152595-FD3D64A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45" y="1635125"/>
            <a:ext cx="3917315" cy="3917315"/>
          </a:xfrm>
          <a:prstGeom prst="ellipse">
            <a:avLst/>
          </a:prstGeom>
          <a:ln w="12700" cmpd="sng">
            <a:solidFill>
              <a:srgbClr val="F30000"/>
            </a:solidFill>
            <a:prstDash val="solid"/>
          </a:ln>
        </p:spPr>
      </p:pic>
      <p:sp>
        <p:nvSpPr>
          <p:cNvPr id="4" name="缺角矩形 3"/>
          <p:cNvSpPr/>
          <p:nvPr/>
        </p:nvSpPr>
        <p:spPr>
          <a:xfrm>
            <a:off x="2366645" y="4440555"/>
            <a:ext cx="4659630" cy="111188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楷体" panose="02010609060101010101" charset="-122"/>
              </a:rPr>
              <a:t>②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“岁”表示年，“一岁除”表示一年过去了。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缺角矩形 6"/>
          <p:cNvSpPr/>
          <p:nvPr/>
        </p:nvSpPr>
        <p:spPr>
          <a:xfrm>
            <a:off x="2130425" y="1711325"/>
            <a:ext cx="160274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缺角矩形 5"/>
          <p:cNvSpPr/>
          <p:nvPr/>
        </p:nvSpPr>
        <p:spPr>
          <a:xfrm>
            <a:off x="5003800" y="1711325"/>
            <a:ext cx="213741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一岁除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缺角矩形 7"/>
          <p:cNvSpPr/>
          <p:nvPr/>
        </p:nvSpPr>
        <p:spPr>
          <a:xfrm>
            <a:off x="2419350" y="3079115"/>
            <a:ext cx="4659630" cy="111188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楷体" panose="02010609060101010101" charset="-122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爆竹原指烧竹子发出的爆裂声，后引申为鞭炮。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缺角矩形 9"/>
          <p:cNvSpPr/>
          <p:nvPr/>
        </p:nvSpPr>
        <p:spPr>
          <a:xfrm>
            <a:off x="5910580" y="669925"/>
            <a:ext cx="542734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完整说说这句诗的意思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animBg="1"/>
      <p:bldP spid="6" grpId="0" bldLvl="0" animBg="1"/>
      <p:bldP spid="8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28750" y="1931670"/>
            <a:ext cx="55975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 spc="600" noProof="0" dirty="0">
                <a:latin typeface="楷体" panose="02010609060101010101" charset="-122"/>
                <a:ea typeface="楷体" panose="02010609060101010101" charset="-122"/>
                <a:sym typeface="+mn-ea"/>
              </a:rPr>
              <a:t>春风送暖入屠苏。</a:t>
            </a:r>
            <a:endParaRPr lang="zh-CN" altLang="en-US" sz="4800" b="1" spc="600" noProof="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缺角矩形 6"/>
          <p:cNvSpPr/>
          <p:nvPr/>
        </p:nvSpPr>
        <p:spPr>
          <a:xfrm>
            <a:off x="4834890" y="2032635"/>
            <a:ext cx="160274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屠苏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7121525" y="3148965"/>
            <a:ext cx="4163060" cy="311658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175" y="685165"/>
            <a:ext cx="3159125" cy="24638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1149350" y="3148965"/>
            <a:ext cx="5676900" cy="311721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grpSp>
        <p:nvGrpSpPr>
          <p:cNvPr id="11" name="组合 10"/>
          <p:cNvGrpSpPr/>
          <p:nvPr/>
        </p:nvGrpSpPr>
        <p:grpSpPr>
          <a:xfrm>
            <a:off x="1536700" y="377190"/>
            <a:ext cx="3361055" cy="1489710"/>
            <a:chOff x="2420" y="594"/>
            <a:chExt cx="5293" cy="2346"/>
          </a:xfrm>
        </p:grpSpPr>
        <p:pic>
          <p:nvPicPr>
            <p:cNvPr id="105" name="图片 10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20" y="594"/>
              <a:ext cx="2463" cy="23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缺角矩形 4"/>
            <p:cNvSpPr/>
            <p:nvPr/>
          </p:nvSpPr>
          <p:spPr>
            <a:xfrm>
              <a:off x="4281" y="1648"/>
              <a:ext cx="3432" cy="988"/>
            </a:xfrm>
            <a:prstGeom prst="plaque">
              <a:avLst>
                <a:gd name="adj" fmla="val 10016"/>
              </a:avLst>
            </a:prstGeom>
            <a:solidFill>
              <a:srgbClr val="F30000">
                <a:alpha val="71000"/>
              </a:srgbClr>
            </a:solidFill>
            <a:ln w="3175">
              <a:solidFill>
                <a:srgbClr val="F3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酒文化</a:t>
              </a:r>
              <a:endPara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36065" y="1202690"/>
            <a:ext cx="55975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 spc="600" noProof="0" dirty="0">
                <a:latin typeface="楷体" panose="02010609060101010101" charset="-122"/>
                <a:ea typeface="楷体" panose="02010609060101010101" charset="-122"/>
                <a:sym typeface="+mn-ea"/>
              </a:rPr>
              <a:t>总把新桃换旧符</a:t>
            </a:r>
            <a:r>
              <a:rPr lang="zh-CN" altLang="en-US" sz="4800" b="1" spc="600" noProof="0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800" b="1" spc="600" noProof="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缺角矩形 6"/>
          <p:cNvSpPr/>
          <p:nvPr/>
        </p:nvSpPr>
        <p:spPr>
          <a:xfrm>
            <a:off x="2881630" y="1304290"/>
            <a:ext cx="3664585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新桃换</a:t>
            </a:r>
            <a:r>
              <a:rPr lang="en-US" altLang="zh-CN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旧符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缺角矩形 4"/>
          <p:cNvSpPr/>
          <p:nvPr/>
        </p:nvSpPr>
        <p:spPr>
          <a:xfrm>
            <a:off x="986790" y="2703195"/>
            <a:ext cx="217932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挂桃符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8361680" y="781685"/>
            <a:ext cx="2556510" cy="249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1miz-E1149001-10E7C88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830" y="1858010"/>
            <a:ext cx="4055745" cy="4999990"/>
          </a:xfrm>
          <a:prstGeom prst="rect">
            <a:avLst/>
          </a:prstGeom>
        </p:spPr>
      </p:pic>
      <p:pic>
        <p:nvPicPr>
          <p:cNvPr id="107" name="图片 106"/>
          <p:cNvPicPr/>
          <p:nvPr/>
        </p:nvPicPr>
        <p:blipFill>
          <a:blip r:embed="rId3"/>
          <a:srcRect l="28890" t="14281"/>
          <a:stretch>
            <a:fillRect/>
          </a:stretch>
        </p:blipFill>
        <p:spPr>
          <a:xfrm>
            <a:off x="8156575" y="3330575"/>
            <a:ext cx="2967355" cy="284797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6" name="下箭头 5"/>
          <p:cNvSpPr/>
          <p:nvPr/>
        </p:nvSpPr>
        <p:spPr>
          <a:xfrm>
            <a:off x="1889760" y="3522345"/>
            <a:ext cx="387350" cy="1047115"/>
          </a:xfrm>
          <a:prstGeom prst="downArrow">
            <a:avLst/>
          </a:prstGeom>
          <a:solidFill>
            <a:srgbClr val="F6464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缺角矩形 7"/>
          <p:cNvSpPr/>
          <p:nvPr/>
        </p:nvSpPr>
        <p:spPr>
          <a:xfrm>
            <a:off x="986790" y="4883785"/>
            <a:ext cx="217932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贴春联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符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6575" y="3330575"/>
            <a:ext cx="2967355" cy="2967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bldLvl="0" animBg="1"/>
      <p:bldP spid="5" grpId="0" bldLvl="0" animBg="1"/>
      <p:bldP spid="6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54705" y="1441450"/>
            <a:ext cx="55975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 spc="600" noProof="0" dirty="0">
                <a:latin typeface="楷体" panose="02010609060101010101" charset="-122"/>
                <a:ea typeface="楷体" panose="02010609060101010101" charset="-122"/>
                <a:sym typeface="+mn-ea"/>
              </a:rPr>
              <a:t>千门万户曈曈日，</a:t>
            </a:r>
            <a:endParaRPr lang="zh-CN" altLang="en-US" sz="4800" b="1" spc="600" noProof="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缺角矩形 9"/>
          <p:cNvSpPr/>
          <p:nvPr/>
        </p:nvSpPr>
        <p:spPr>
          <a:xfrm>
            <a:off x="3354705" y="581660"/>
            <a:ext cx="542734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说说这句诗的意思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2670357" y="2345237"/>
            <a:ext cx="6966857" cy="3918857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2" name="缺角矩形 1"/>
          <p:cNvSpPr/>
          <p:nvPr/>
        </p:nvSpPr>
        <p:spPr>
          <a:xfrm>
            <a:off x="6132830" y="1542415"/>
            <a:ext cx="2179320" cy="627380"/>
          </a:xfrm>
          <a:prstGeom prst="plaque">
            <a:avLst>
              <a:gd name="adj" fmla="val 10016"/>
            </a:avLst>
          </a:prstGeom>
          <a:solidFill>
            <a:srgbClr val="F30000">
              <a:alpha val="71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曈曈日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-74930" y="2852420"/>
            <a:ext cx="3512185" cy="3643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1" cy="6858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缺角矩形 9"/>
          <p:cNvSpPr/>
          <p:nvPr/>
        </p:nvSpPr>
        <p:spPr>
          <a:xfrm>
            <a:off x="1405890" y="1838960"/>
            <a:ext cx="10073005" cy="3180080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20000"/>
              </a:lnSpc>
            </a:pP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让我们穿越时空，重回宋朝，化身为诗人王安石。春节到啦，我们一起换上一身新衣，来到充满年味的大街上。温暖的春风拂过我们的脸庞，我们一路走，一路看，一路和乡邻问好……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-800735" y="2580640"/>
            <a:ext cx="3990340" cy="4072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缺角矩形 9"/>
          <p:cNvSpPr/>
          <p:nvPr/>
        </p:nvSpPr>
        <p:spPr>
          <a:xfrm>
            <a:off x="1183005" y="724535"/>
            <a:ext cx="4796790" cy="458279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  日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[宋] 王安石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爆竹声中一岁除，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春风送暖入屠苏。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总把新桃换旧符。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-677545" y="2953385"/>
            <a:ext cx="3437890" cy="3767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5716270" y="724535"/>
            <a:ext cx="5529580" cy="5507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缺角矩形 6"/>
          <p:cNvSpPr/>
          <p:nvPr/>
        </p:nvSpPr>
        <p:spPr>
          <a:xfrm>
            <a:off x="1619885" y="2442210"/>
            <a:ext cx="3664585" cy="627380"/>
          </a:xfrm>
          <a:prstGeom prst="plaque">
            <a:avLst>
              <a:gd name="adj" fmla="val 10016"/>
            </a:avLst>
          </a:prstGeom>
          <a:solidFill>
            <a:srgbClr val="A38679"/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爆竹声中一岁除，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缺角矩形 3"/>
          <p:cNvSpPr/>
          <p:nvPr/>
        </p:nvSpPr>
        <p:spPr>
          <a:xfrm>
            <a:off x="6174740" y="724535"/>
            <a:ext cx="542734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听着鞭炮声，你有什么感受？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缺角矩形 4"/>
          <p:cNvSpPr/>
          <p:nvPr/>
        </p:nvSpPr>
        <p:spPr>
          <a:xfrm>
            <a:off x="2654300" y="5528945"/>
            <a:ext cx="717486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据说放鞭炮也是为了驱走恶灵和瘟疫。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bldLvl="0" animBg="1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25700" y="1512570"/>
            <a:ext cx="7251700" cy="3802380"/>
          </a:xfrm>
          <a:prstGeom prst="rect">
            <a:avLst/>
          </a:prstGeom>
          <a:blipFill dpi="0" rotWithShape="0">
            <a:blip r:embed="rId1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0" y="619760"/>
            <a:ext cx="10629900" cy="6130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368425" y="850900"/>
            <a:ext cx="1201420" cy="12433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5345" y="436245"/>
            <a:ext cx="10468610" cy="1076325"/>
          </a:xfrm>
          <a:prstGeom prst="rect">
            <a:avLst/>
          </a:prstGeom>
          <a:solidFill>
            <a:srgbClr val="FF0000">
              <a:alpha val="25000"/>
            </a:srgbClr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中华民族五千年文化浩浩荡荡，他深深地扎根在我们每一位中国人的心中。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大气中国风绘画传统文化片头展示pr模板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67535" y="1366520"/>
            <a:ext cx="9190990" cy="452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缺角矩形 9"/>
          <p:cNvSpPr/>
          <p:nvPr/>
        </p:nvSpPr>
        <p:spPr>
          <a:xfrm>
            <a:off x="1183005" y="724535"/>
            <a:ext cx="4796790" cy="458279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  日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[宋] 王安石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爆竹声中一岁除，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春风送暖入屠苏。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总把新桃换旧符。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-677545" y="2953385"/>
            <a:ext cx="3437890" cy="3767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缺角矩形 6"/>
          <p:cNvSpPr/>
          <p:nvPr/>
        </p:nvSpPr>
        <p:spPr>
          <a:xfrm>
            <a:off x="1619885" y="3115310"/>
            <a:ext cx="3664585" cy="627380"/>
          </a:xfrm>
          <a:prstGeom prst="plaque">
            <a:avLst>
              <a:gd name="adj" fmla="val 10016"/>
            </a:avLst>
          </a:prstGeom>
          <a:solidFill>
            <a:srgbClr val="A38679"/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春风送暖入屠苏。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92775" y="-137160"/>
            <a:ext cx="6858000" cy="6858000"/>
            <a:chOff x="8965" y="-216"/>
            <a:chExt cx="10800" cy="10800"/>
          </a:xfrm>
        </p:grpSpPr>
        <p:pic>
          <p:nvPicPr>
            <p:cNvPr id="112" name="图片 1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965" y="-216"/>
              <a:ext cx="10800" cy="10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043" y="5555"/>
              <a:ext cx="2463" cy="234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缺角矩形 3"/>
          <p:cNvSpPr/>
          <p:nvPr/>
        </p:nvSpPr>
        <p:spPr>
          <a:xfrm>
            <a:off x="6174740" y="724535"/>
            <a:ext cx="542734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想想他们会说些什么呢？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缺角矩形 4"/>
          <p:cNvSpPr/>
          <p:nvPr/>
        </p:nvSpPr>
        <p:spPr>
          <a:xfrm>
            <a:off x="2242820" y="5528945"/>
            <a:ext cx="591248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春风送暖，想一想哪些是暖的？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缺角矩形 9"/>
          <p:cNvSpPr/>
          <p:nvPr/>
        </p:nvSpPr>
        <p:spPr>
          <a:xfrm>
            <a:off x="1183005" y="749935"/>
            <a:ext cx="4796790" cy="458279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  日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[宋] 王安石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爆竹声中一岁除，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春风送暖入屠苏。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总把新桃换旧符。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-677545" y="2953385"/>
            <a:ext cx="3437890" cy="3767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缺角矩形 6"/>
          <p:cNvSpPr/>
          <p:nvPr/>
        </p:nvSpPr>
        <p:spPr>
          <a:xfrm>
            <a:off x="1619885" y="3910965"/>
            <a:ext cx="3664585" cy="1327785"/>
          </a:xfrm>
          <a:prstGeom prst="plaque">
            <a:avLst>
              <a:gd name="adj" fmla="val 10016"/>
            </a:avLst>
          </a:prstGeom>
          <a:solidFill>
            <a:srgbClr val="A38679"/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总把新桃换旧符。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缺角矩形 4"/>
          <p:cNvSpPr/>
          <p:nvPr/>
        </p:nvSpPr>
        <p:spPr>
          <a:xfrm>
            <a:off x="2654300" y="5528945"/>
            <a:ext cx="8089265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你瞧，王安石走过千门万户的家门口——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4" name="图片 113"/>
          <p:cNvPicPr/>
          <p:nvPr/>
        </p:nvPicPr>
        <p:blipFill>
          <a:blip r:embed="rId3"/>
          <a:srcRect l="41" b="8885"/>
          <a:stretch>
            <a:fillRect/>
          </a:stretch>
        </p:blipFill>
        <p:spPr>
          <a:xfrm>
            <a:off x="7141845" y="749935"/>
            <a:ext cx="3601720" cy="4582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943601" cy="6858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缺角矩形 9"/>
          <p:cNvSpPr/>
          <p:nvPr/>
        </p:nvSpPr>
        <p:spPr>
          <a:xfrm>
            <a:off x="495300" y="2453640"/>
            <a:ext cx="11069320" cy="195135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有农民，他们在换上新的桃符的时候，会在心里默念着什么呢？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有官员，他们在换上新的桃符的时候，会在心里默念着什么呢？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有学生，他们在换上新的桃符的时候，会在心里默念着什么呢？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缺角矩形 7"/>
          <p:cNvSpPr/>
          <p:nvPr/>
        </p:nvSpPr>
        <p:spPr>
          <a:xfrm>
            <a:off x="2272030" y="785495"/>
            <a:ext cx="7515860" cy="808355"/>
          </a:xfrm>
          <a:prstGeom prst="plaque">
            <a:avLst>
              <a:gd name="adj" fmla="val 10016"/>
            </a:avLst>
          </a:prstGeom>
          <a:solidFill>
            <a:srgbClr val="FF0000">
              <a:alpha val="38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千门万户曈曈日，总把新桃换旧符。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缺角矩形 9"/>
          <p:cNvSpPr/>
          <p:nvPr/>
        </p:nvSpPr>
        <p:spPr>
          <a:xfrm>
            <a:off x="1183005" y="724535"/>
            <a:ext cx="4796790" cy="458279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  日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[宋] 王安石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爆竹声中一岁除，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春风送暖入屠苏。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千门万户曈曈日，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总把新桃换旧符。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-677545" y="2953385"/>
            <a:ext cx="3437890" cy="3767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缺角矩形 3"/>
          <p:cNvSpPr/>
          <p:nvPr/>
        </p:nvSpPr>
        <p:spPr>
          <a:xfrm>
            <a:off x="6174740" y="724535"/>
            <a:ext cx="5427345" cy="160147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再读《元日》，找出最能体现诗人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情感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的字词，谈谈你的体会。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缺角矩形 1"/>
          <p:cNvSpPr/>
          <p:nvPr/>
        </p:nvSpPr>
        <p:spPr>
          <a:xfrm>
            <a:off x="3081655" y="3170555"/>
            <a:ext cx="546100" cy="517525"/>
          </a:xfrm>
          <a:prstGeom prst="plaque">
            <a:avLst>
              <a:gd name="adj" fmla="val 10016"/>
            </a:avLst>
          </a:prstGeom>
          <a:solidFill>
            <a:srgbClr val="FFC000"/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暖</a:t>
            </a:r>
            <a:endParaRPr 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66765" y="2541270"/>
            <a:ext cx="5110480" cy="3799840"/>
            <a:chOff x="9239" y="4002"/>
            <a:chExt cx="8048" cy="5984"/>
          </a:xfrm>
        </p:grpSpPr>
        <p:pic>
          <p:nvPicPr>
            <p:cNvPr id="115" name="图片 1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239" y="4002"/>
              <a:ext cx="8049" cy="59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15227" y="4794"/>
              <a:ext cx="1160" cy="394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3600">
                  <a:latin typeface="华康行楷体 W5" panose="03000509000000000000" charset="-122"/>
                  <a:ea typeface="华康行楷体 W5" panose="03000509000000000000" charset="-122"/>
                </a:rPr>
                <a:t>王安石变法</a:t>
              </a:r>
              <a:endParaRPr lang="zh-CN" altLang="en-US" sz="3600">
                <a:latin typeface="华康行楷体 W5" panose="03000509000000000000" charset="-122"/>
                <a:ea typeface="华康行楷体 W5" panose="03000509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491490" y="3244850"/>
            <a:ext cx="4459524" cy="3319145"/>
            <a:chOff x="9239" y="4002"/>
            <a:chExt cx="8049" cy="5984"/>
          </a:xfrm>
        </p:grpSpPr>
        <p:pic>
          <p:nvPicPr>
            <p:cNvPr id="115" name="图片 11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9239" y="4002"/>
              <a:ext cx="8049" cy="59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15058" y="4794"/>
              <a:ext cx="1329" cy="46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3600">
                  <a:latin typeface="华康行楷体 W5" panose="03000509000000000000" charset="-122"/>
                  <a:ea typeface="华康行楷体 W5" panose="03000509000000000000" charset="-122"/>
                </a:rPr>
                <a:t>王安石变法</a:t>
              </a:r>
              <a:endParaRPr lang="zh-CN" altLang="en-US" sz="3600">
                <a:latin typeface="华康行楷体 W5" panose="03000509000000000000" charset="-122"/>
                <a:ea typeface="华康行楷体 W5" panose="03000509000000000000" charset="-122"/>
              </a:endParaRPr>
            </a:p>
          </p:txBody>
        </p:sp>
      </p:grpSp>
      <p:sp>
        <p:nvSpPr>
          <p:cNvPr id="10" name="缺角矩形 9"/>
          <p:cNvSpPr/>
          <p:nvPr/>
        </p:nvSpPr>
        <p:spPr>
          <a:xfrm>
            <a:off x="561340" y="1274445"/>
            <a:ext cx="11069320" cy="2041525"/>
          </a:xfrm>
          <a:prstGeom prst="plaque">
            <a:avLst>
              <a:gd name="adj" fmla="val 10016"/>
            </a:avLst>
          </a:prstGeom>
          <a:solidFill>
            <a:srgbClr val="F30000">
              <a:alpha val="55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王安石不仅是宋代著名的文学家，还是中国历史上有名的政治家、思想家。写这首诗时，他正担任宋朝的宰相，在大刀阔斧地进行改革，革除时弊，推行新法，造福人民。他对自己推行新政这件事充满了信心。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263650" y="603885"/>
            <a:ext cx="80575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latin typeface="华文楷体" panose="02010600040101010101" charset="-122"/>
                <a:ea typeface="华文楷体" panose="02010600040101010101" charset="-122"/>
              </a:rPr>
              <a:t>诗人在春节这一天写下这首诗还想表达什么呢？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34155" y="3874135"/>
            <a:ext cx="71742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就像这句诗“总把新桃换旧符”，王安石也想用新的东西来取代旧的东西。所以在新的一年里，王安石也许下新年祝福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1" y="1125220"/>
            <a:ext cx="10629899" cy="5448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5700" y="1932940"/>
            <a:ext cx="7251700" cy="3802380"/>
          </a:xfrm>
          <a:prstGeom prst="rect">
            <a:avLst/>
          </a:prstGeom>
          <a:blipFill dpi="0" rotWithShape="0">
            <a:blip r:embed="rId2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846377" y="933099"/>
            <a:ext cx="1201623" cy="1243430"/>
          </a:xfrm>
          <a:prstGeom prst="rect">
            <a:avLst/>
          </a:prstGeom>
        </p:spPr>
      </p:pic>
      <p:sp>
        <p:nvSpPr>
          <p:cNvPr id="12290" name="Text Box 15"/>
          <p:cNvSpPr txBox="1">
            <a:spLocks noChangeArrowheads="1"/>
          </p:cNvSpPr>
          <p:nvPr/>
        </p:nvSpPr>
        <p:spPr bwMode="auto">
          <a:xfrm>
            <a:off x="2915603" y="2023428"/>
            <a:ext cx="5135563" cy="36201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元  日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]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王安石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爆竹声中一岁除，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春风送暖入屠苏。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千门万户曈曈日，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总把新桃换旧符。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7" name="缺角矩形 6"/>
          <p:cNvSpPr/>
          <p:nvPr/>
        </p:nvSpPr>
        <p:spPr>
          <a:xfrm>
            <a:off x="1736090" y="668655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辞旧迎新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06565" y="3295015"/>
            <a:ext cx="3272155" cy="2577465"/>
            <a:chOff x="9239" y="4002"/>
            <a:chExt cx="8049" cy="5984"/>
          </a:xfrm>
        </p:grpSpPr>
        <p:pic>
          <p:nvPicPr>
            <p:cNvPr id="115" name="图片 1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39" y="4002"/>
              <a:ext cx="8049" cy="59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14878" y="4794"/>
              <a:ext cx="1509" cy="46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2800">
                  <a:latin typeface="华康行楷体 W5" panose="03000509000000000000" charset="-122"/>
                  <a:ea typeface="华康行楷体 W5" panose="03000509000000000000" charset="-122"/>
                </a:rPr>
                <a:t>王安石变法</a:t>
              </a:r>
              <a:endParaRPr lang="zh-CN" altLang="en-US" sz="2800">
                <a:latin typeface="华康行楷体 W5" panose="03000509000000000000" charset="-122"/>
                <a:ea typeface="华康行楷体 W5" panose="03000509000000000000" charset="-122"/>
              </a:endParaRPr>
            </a:p>
          </p:txBody>
        </p:sp>
      </p:grpSp>
      <p:sp>
        <p:nvSpPr>
          <p:cNvPr id="9" name="缺角矩形 8"/>
          <p:cNvSpPr/>
          <p:nvPr/>
        </p:nvSpPr>
        <p:spPr>
          <a:xfrm>
            <a:off x="4824095" y="668655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万象更新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缺角矩形 9"/>
          <p:cNvSpPr/>
          <p:nvPr/>
        </p:nvSpPr>
        <p:spPr>
          <a:xfrm>
            <a:off x="7912100" y="668655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光明美好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1" y="1125220"/>
            <a:ext cx="10629899" cy="5448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5700" y="1932940"/>
            <a:ext cx="7251700" cy="3802380"/>
          </a:xfrm>
          <a:prstGeom prst="rect">
            <a:avLst/>
          </a:prstGeom>
          <a:blipFill dpi="0" rotWithShape="0">
            <a:blip r:embed="rId2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846377" y="933099"/>
            <a:ext cx="1201623" cy="1243430"/>
          </a:xfrm>
          <a:prstGeom prst="rect">
            <a:avLst/>
          </a:prstGeom>
        </p:spPr>
      </p:pic>
      <p:sp>
        <p:nvSpPr>
          <p:cNvPr id="12290" name="Text Box 15"/>
          <p:cNvSpPr txBox="1">
            <a:spLocks noChangeArrowheads="1"/>
          </p:cNvSpPr>
          <p:nvPr/>
        </p:nvSpPr>
        <p:spPr bwMode="auto">
          <a:xfrm>
            <a:off x="2915603" y="2023428"/>
            <a:ext cx="5135563" cy="36201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元  日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]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王安石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爆竹声中一岁除，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春风送暖入屠苏。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千门万户曈曈日，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总把新桃换旧符。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06565" y="3295015"/>
            <a:ext cx="3272155" cy="2577465"/>
            <a:chOff x="9239" y="4002"/>
            <a:chExt cx="8049" cy="5984"/>
          </a:xfrm>
        </p:grpSpPr>
        <p:pic>
          <p:nvPicPr>
            <p:cNvPr id="115" name="图片 1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39" y="4002"/>
              <a:ext cx="8049" cy="59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14878" y="4794"/>
              <a:ext cx="1509" cy="46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2800">
                  <a:latin typeface="华康行楷体 W5" panose="03000509000000000000" charset="-122"/>
                  <a:ea typeface="华康行楷体 W5" panose="03000509000000000000" charset="-122"/>
                </a:rPr>
                <a:t>王安石变法</a:t>
              </a:r>
              <a:endParaRPr lang="zh-CN" altLang="en-US" sz="2800">
                <a:latin typeface="华康行楷体 W5" panose="03000509000000000000" charset="-122"/>
                <a:ea typeface="华康行楷体 W5" panose="03000509000000000000" charset="-122"/>
              </a:endParaRPr>
            </a:p>
          </p:txBody>
        </p:sp>
      </p:grpSp>
      <p:sp>
        <p:nvSpPr>
          <p:cNvPr id="9" name="缺角矩形 8"/>
          <p:cNvSpPr/>
          <p:nvPr/>
        </p:nvSpPr>
        <p:spPr>
          <a:xfrm>
            <a:off x="4824095" y="668655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背诵古诗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16" t="5220" r="34375" b="52825"/>
          <a:stretch>
            <a:fillRect/>
          </a:stretch>
        </p:blipFill>
        <p:spPr>
          <a:xfrm>
            <a:off x="9134056" y="686441"/>
            <a:ext cx="2586156" cy="5386058"/>
          </a:xfrm>
          <a:custGeom>
            <a:avLst/>
            <a:gdLst>
              <a:gd name="connsiteX0" fmla="*/ 0 w 2904173"/>
              <a:gd name="connsiteY0" fmla="*/ 0 h 6048376"/>
              <a:gd name="connsiteX1" fmla="*/ 2904173 w 2904173"/>
              <a:gd name="connsiteY1" fmla="*/ 0 h 6048376"/>
              <a:gd name="connsiteX2" fmla="*/ 2904173 w 2904173"/>
              <a:gd name="connsiteY2" fmla="*/ 6048376 h 6048376"/>
              <a:gd name="connsiteX3" fmla="*/ 0 w 2904173"/>
              <a:gd name="connsiteY3" fmla="*/ 6048376 h 6048376"/>
              <a:gd name="connsiteX4" fmla="*/ 0 w 2904173"/>
              <a:gd name="connsiteY4" fmla="*/ 0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73" h="6048376">
                <a:moveTo>
                  <a:pt x="0" y="0"/>
                </a:moveTo>
                <a:lnTo>
                  <a:pt x="2904173" y="0"/>
                </a:lnTo>
                <a:lnTo>
                  <a:pt x="2904173" y="6048376"/>
                </a:lnTo>
                <a:lnTo>
                  <a:pt x="0" y="60483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5220" r="49484" b="52825"/>
          <a:stretch>
            <a:fillRect/>
          </a:stretch>
        </p:blipFill>
        <p:spPr>
          <a:xfrm>
            <a:off x="685783" y="737876"/>
            <a:ext cx="2477586" cy="5386058"/>
          </a:xfrm>
          <a:custGeom>
            <a:avLst/>
            <a:gdLst>
              <a:gd name="connsiteX0" fmla="*/ 0 w 2782252"/>
              <a:gd name="connsiteY0" fmla="*/ 0 h 6048376"/>
              <a:gd name="connsiteX1" fmla="*/ 2782252 w 2782252"/>
              <a:gd name="connsiteY1" fmla="*/ 0 h 6048376"/>
              <a:gd name="connsiteX2" fmla="*/ 2782252 w 2782252"/>
              <a:gd name="connsiteY2" fmla="*/ 6048376 h 6048376"/>
              <a:gd name="connsiteX3" fmla="*/ 0 w 2782252"/>
              <a:gd name="connsiteY3" fmla="*/ 6048376 h 6048376"/>
              <a:gd name="connsiteX4" fmla="*/ 0 w 2782252"/>
              <a:gd name="connsiteY4" fmla="*/ 0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252" h="6048376">
                <a:moveTo>
                  <a:pt x="0" y="0"/>
                </a:moveTo>
                <a:lnTo>
                  <a:pt x="2782252" y="0"/>
                </a:lnTo>
                <a:lnTo>
                  <a:pt x="2782252" y="6048376"/>
                </a:lnTo>
                <a:lnTo>
                  <a:pt x="0" y="60483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932769" y="1427000"/>
            <a:ext cx="694747" cy="7189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2784005" y="522125"/>
            <a:ext cx="1051033" cy="1087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8479532" y="522125"/>
            <a:ext cx="1051033" cy="1087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 rot="525910">
            <a:off x="2860770" y="4962526"/>
            <a:ext cx="1051033" cy="1087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 rot="21074090" flipH="1">
            <a:off x="8479532" y="4962526"/>
            <a:ext cx="1051033" cy="1087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9655" y="1609725"/>
            <a:ext cx="8922385" cy="3143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20000"/>
              </a:lnSpc>
            </a:pP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儿童强不睡，相守夜欢哗。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r"/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——苏轼《守岁》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ctr"/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半盏屠苏犹未举，灯前小草写桃符。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r"/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——陆游《除夜雪》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ctr"/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万物迎春送残腊，一年结局在今宵。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r"/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——戴复古《除夜》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缺角矩形 1"/>
          <p:cNvSpPr/>
          <p:nvPr/>
        </p:nvSpPr>
        <p:spPr>
          <a:xfrm>
            <a:off x="3834765" y="724535"/>
            <a:ext cx="4363720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说习俗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16" t="5220" r="34375" b="52825"/>
          <a:stretch>
            <a:fillRect/>
          </a:stretch>
        </p:blipFill>
        <p:spPr>
          <a:xfrm>
            <a:off x="9134056" y="686441"/>
            <a:ext cx="2586156" cy="5386058"/>
          </a:xfrm>
          <a:custGeom>
            <a:avLst/>
            <a:gdLst>
              <a:gd name="connsiteX0" fmla="*/ 0 w 2904173"/>
              <a:gd name="connsiteY0" fmla="*/ 0 h 6048376"/>
              <a:gd name="connsiteX1" fmla="*/ 2904173 w 2904173"/>
              <a:gd name="connsiteY1" fmla="*/ 0 h 6048376"/>
              <a:gd name="connsiteX2" fmla="*/ 2904173 w 2904173"/>
              <a:gd name="connsiteY2" fmla="*/ 6048376 h 6048376"/>
              <a:gd name="connsiteX3" fmla="*/ 0 w 2904173"/>
              <a:gd name="connsiteY3" fmla="*/ 6048376 h 6048376"/>
              <a:gd name="connsiteX4" fmla="*/ 0 w 2904173"/>
              <a:gd name="connsiteY4" fmla="*/ 0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73" h="6048376">
                <a:moveTo>
                  <a:pt x="0" y="0"/>
                </a:moveTo>
                <a:lnTo>
                  <a:pt x="2904173" y="0"/>
                </a:lnTo>
                <a:lnTo>
                  <a:pt x="2904173" y="6048376"/>
                </a:lnTo>
                <a:lnTo>
                  <a:pt x="0" y="60483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5220" r="49484" b="52825"/>
          <a:stretch>
            <a:fillRect/>
          </a:stretch>
        </p:blipFill>
        <p:spPr>
          <a:xfrm>
            <a:off x="685783" y="737876"/>
            <a:ext cx="2477586" cy="5386058"/>
          </a:xfrm>
          <a:custGeom>
            <a:avLst/>
            <a:gdLst>
              <a:gd name="connsiteX0" fmla="*/ 0 w 2782252"/>
              <a:gd name="connsiteY0" fmla="*/ 0 h 6048376"/>
              <a:gd name="connsiteX1" fmla="*/ 2782252 w 2782252"/>
              <a:gd name="connsiteY1" fmla="*/ 0 h 6048376"/>
              <a:gd name="connsiteX2" fmla="*/ 2782252 w 2782252"/>
              <a:gd name="connsiteY2" fmla="*/ 6048376 h 6048376"/>
              <a:gd name="connsiteX3" fmla="*/ 0 w 2782252"/>
              <a:gd name="connsiteY3" fmla="*/ 6048376 h 6048376"/>
              <a:gd name="connsiteX4" fmla="*/ 0 w 2782252"/>
              <a:gd name="connsiteY4" fmla="*/ 0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252" h="6048376">
                <a:moveTo>
                  <a:pt x="0" y="0"/>
                </a:moveTo>
                <a:lnTo>
                  <a:pt x="2782252" y="0"/>
                </a:lnTo>
                <a:lnTo>
                  <a:pt x="2782252" y="6048376"/>
                </a:lnTo>
                <a:lnTo>
                  <a:pt x="0" y="60483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932769" y="1427000"/>
            <a:ext cx="694747" cy="7189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2784005" y="522125"/>
            <a:ext cx="1051033" cy="1087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8479532" y="522125"/>
            <a:ext cx="1051033" cy="1087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 rot="525910">
            <a:off x="2860770" y="4962526"/>
            <a:ext cx="1051033" cy="1087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 rot="21074090" flipH="1">
            <a:off x="8479532" y="4962526"/>
            <a:ext cx="1051033" cy="1087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7415" y="1842770"/>
            <a:ext cx="735330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>
              <a:lnSpc>
                <a:spcPct val="150000"/>
              </a:lnSpc>
            </a:pP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第一步，借助注音，读通古诗；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>
              <a:lnSpc>
                <a:spcPct val="150000"/>
              </a:lnSpc>
            </a:pPr>
            <a:r>
              <a:rPr 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第二步，借助注释，理解诗意；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>
              <a:lnSpc>
                <a:spcPct val="150000"/>
              </a:lnSpc>
            </a:pPr>
            <a:r>
              <a:rPr 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第三步，融入情境，展开想象；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algn="just">
              <a:lnSpc>
                <a:spcPct val="150000"/>
              </a:lnSpc>
            </a:pPr>
            <a:r>
              <a:rPr 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第四步，抓关键词，体会情感。</a:t>
            </a:r>
            <a:endParaRPr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缺角矩形 1"/>
          <p:cNvSpPr/>
          <p:nvPr/>
        </p:nvSpPr>
        <p:spPr>
          <a:xfrm>
            <a:off x="3834765" y="724535"/>
            <a:ext cx="4363720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总结学法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17775" y="2738120"/>
            <a:ext cx="798195" cy="2771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传统节日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3" name="缺角矩形 2"/>
          <p:cNvSpPr/>
          <p:nvPr/>
        </p:nvSpPr>
        <p:spPr>
          <a:xfrm>
            <a:off x="4251325" y="1318895"/>
            <a:ext cx="4363720" cy="70358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古诗三首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15970" y="3063240"/>
            <a:ext cx="1383665" cy="277177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元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日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1325" y="2545715"/>
            <a:ext cx="1349375" cy="64452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爆竹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0305" y="2545715"/>
            <a:ext cx="1349375" cy="64452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屠苏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24165" y="2545715"/>
            <a:ext cx="1349375" cy="64452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桃符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53560" y="4214495"/>
            <a:ext cx="2255520" cy="64452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辞旧迎新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43090" y="4214495"/>
            <a:ext cx="2635250" cy="64452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000">
                <a:latin typeface="华康行楷体 W5" panose="03000509000000000000" charset="-122"/>
                <a:ea typeface="华康行楷体 W5" panose="03000509000000000000" charset="-122"/>
              </a:rPr>
              <a:t>光明美好</a:t>
            </a:r>
            <a:endParaRPr lang="zh-CN" altLang="en-US" sz="4000"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pic>
        <p:nvPicPr>
          <p:cNvPr id="2" name="符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78035" y="1504315"/>
            <a:ext cx="1421765" cy="1421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667" y="-2116"/>
            <a:ext cx="12297833" cy="6862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Box 4"/>
          <p:cNvSpPr txBox="1"/>
          <p:nvPr/>
        </p:nvSpPr>
        <p:spPr>
          <a:xfrm>
            <a:off x="10623762" y="110067"/>
            <a:ext cx="1144905" cy="4095751"/>
          </a:xfrm>
          <a:prstGeom prst="rect">
            <a:avLst/>
          </a:prstGeom>
          <a:noFill/>
          <a:ln w="9525">
            <a:noFill/>
          </a:ln>
        </p:spPr>
        <p:txBody>
          <a:bodyPr vert="eaVert" lIns="121917" tIns="60958" rIns="121917" bIns="60958">
            <a:spAutoFit/>
          </a:bodyPr>
          <a:p>
            <a:pPr eaLnBrk="1" hangingPunct="1"/>
            <a:r>
              <a:rPr lang="zh-CN" altLang="en-US" sz="5865" b="1" dirty="0">
                <a:latin typeface="仿宋" panose="02010609060101010101" pitchFamily="49" charset="-122"/>
                <a:ea typeface="仿宋" panose="02010609060101010101" pitchFamily="49" charset="-122"/>
              </a:rPr>
              <a:t>第三单元</a:t>
            </a:r>
            <a:endParaRPr lang="zh-CN" altLang="en-US" sz="5865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3289300" y="311151"/>
            <a:ext cx="5312833" cy="1846580"/>
            <a:chOff x="107950" y="33338"/>
            <a:chExt cx="3989400" cy="1386323"/>
          </a:xfrm>
        </p:grpSpPr>
        <p:sp>
          <p:nvSpPr>
            <p:cNvPr id="16" name="圆角矩形 15"/>
            <p:cNvSpPr/>
            <p:nvPr/>
          </p:nvSpPr>
          <p:spPr>
            <a:xfrm>
              <a:off x="107950" y="149341"/>
              <a:ext cx="3989400" cy="1153680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208083" y="33338"/>
              <a:ext cx="3889267" cy="1386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21917" tIns="60958" rIns="121917" bIns="6095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仿宋" panose="02010609060101010101" pitchFamily="49" charset="-122"/>
                  <a:ea typeface="仿宋" panose="02010609060101010101" pitchFamily="49" charset="-122"/>
                  <a:cs typeface="+mn-cs"/>
                </a:rPr>
                <a:t>    深厚的传统文化，中国人的根。</a:t>
              </a:r>
              <a:endPara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5427133" y="3996267"/>
            <a:ext cx="6551084" cy="2249227"/>
            <a:chOff x="396875" y="3292475"/>
            <a:chExt cx="5545138" cy="1686680"/>
          </a:xfrm>
        </p:grpSpPr>
        <p:sp>
          <p:nvSpPr>
            <p:cNvPr id="15" name="圆角矩形 14"/>
            <p:cNvSpPr/>
            <p:nvPr/>
          </p:nvSpPr>
          <p:spPr>
            <a:xfrm>
              <a:off x="396875" y="3292475"/>
              <a:ext cx="5545138" cy="1152360"/>
            </a:xfrm>
            <a:prstGeom prst="round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175" name="组合 14"/>
            <p:cNvGrpSpPr/>
            <p:nvPr/>
          </p:nvGrpSpPr>
          <p:grpSpPr>
            <a:xfrm>
              <a:off x="611872" y="3421380"/>
              <a:ext cx="5152584" cy="1557775"/>
              <a:chOff x="1000530" y="3443562"/>
              <a:chExt cx="3240748" cy="1558131"/>
            </a:xfrm>
          </p:grpSpPr>
          <p:grpSp>
            <p:nvGrpSpPr>
              <p:cNvPr id="7176" name="组合 10"/>
              <p:cNvGrpSpPr/>
              <p:nvPr/>
            </p:nvGrpSpPr>
            <p:grpSpPr>
              <a:xfrm>
                <a:off x="1005037" y="3443562"/>
                <a:ext cx="3236241" cy="807313"/>
                <a:chOff x="1005037" y="3443562"/>
                <a:chExt cx="3236241" cy="807313"/>
              </a:xfrm>
            </p:grpSpPr>
            <p:sp>
              <p:nvSpPr>
                <p:cNvPr id="24" name="同心圆 23"/>
                <p:cNvSpPr/>
                <p:nvPr/>
              </p:nvSpPr>
              <p:spPr>
                <a:xfrm>
                  <a:off x="1005037" y="3563887"/>
                  <a:ext cx="141985" cy="195279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181" name="TextBox 9"/>
                <p:cNvSpPr txBox="1"/>
                <p:nvPr/>
              </p:nvSpPr>
              <p:spPr>
                <a:xfrm>
                  <a:off x="1169444" y="3443562"/>
                  <a:ext cx="3071834" cy="80731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 eaLnBrk="1" hangingPunct="1">
                    <a:lnSpc>
                      <a:spcPct val="120000"/>
                    </a:lnSpc>
                  </a:pPr>
                  <a:r>
                    <a:rPr lang="zh-CN" altLang="en-US" sz="2665" b="1" dirty="0">
                      <a:latin typeface="Calibri" panose="020F0502020204030204" charset="0"/>
                    </a:rPr>
                    <a:t>了解课文是怎么围绕一个意思把一段话写清楚的。</a:t>
                  </a:r>
                  <a:endParaRPr lang="zh-CN" altLang="en-US" sz="2665" b="1" dirty="0">
                    <a:latin typeface="Calibri" panose="020F0502020204030204" charset="0"/>
                  </a:endParaRPr>
                </a:p>
              </p:txBody>
            </p:sp>
          </p:grpSp>
          <p:grpSp>
            <p:nvGrpSpPr>
              <p:cNvPr id="7177" name="组合 11"/>
              <p:cNvGrpSpPr/>
              <p:nvPr/>
            </p:nvGrpSpPr>
            <p:grpSpPr>
              <a:xfrm>
                <a:off x="1000530" y="4194380"/>
                <a:ext cx="3240748" cy="807313"/>
                <a:chOff x="1000530" y="3722832"/>
                <a:chExt cx="3240748" cy="807313"/>
              </a:xfrm>
            </p:grpSpPr>
            <p:sp>
              <p:nvSpPr>
                <p:cNvPr id="22" name="同心圆 21"/>
                <p:cNvSpPr/>
                <p:nvPr/>
              </p:nvSpPr>
              <p:spPr>
                <a:xfrm>
                  <a:off x="1000530" y="3851229"/>
                  <a:ext cx="141985" cy="200042"/>
                </a:xfrm>
                <a:prstGeom prst="donut">
                  <a:avLst/>
                </a:prstGeom>
                <a:noFill/>
                <a:ln w="25400" cmpd="sng">
                  <a:solidFill>
                    <a:schemeClr val="accent2">
                      <a:shade val="95000"/>
                      <a:satMod val="105000"/>
                    </a:schemeClr>
                  </a:solidFill>
                  <a:prstDash val="soli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179" name="TextBox 13"/>
                <p:cNvSpPr txBox="1"/>
                <p:nvPr/>
              </p:nvSpPr>
              <p:spPr>
                <a:xfrm>
                  <a:off x="1169444" y="3722832"/>
                  <a:ext cx="3071834" cy="80731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 eaLnBrk="1" hangingPunct="1">
                    <a:lnSpc>
                      <a:spcPct val="120000"/>
                    </a:lnSpc>
                  </a:pPr>
                  <a:r>
                    <a:rPr lang="zh-CN" altLang="en-US" sz="2665" b="1" dirty="0">
                      <a:latin typeface="Calibri" panose="020F0502020204030204" charset="0"/>
                    </a:rPr>
                    <a:t>收集传统节日的资料，交流节日的风俗习惯，写一写过节的过程。</a:t>
                  </a:r>
                  <a:endParaRPr lang="zh-CN" altLang="en-US" sz="2665" b="1" dirty="0">
                    <a:latin typeface="Calibri" panose="020F0502020204030204" charset="0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0"/>
            <a:ext cx="12192000" cy="60951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6" t="69065" r="11131" b="3891"/>
          <a:stretch>
            <a:fillRect/>
          </a:stretch>
        </p:blipFill>
        <p:spPr>
          <a:xfrm flipH="1">
            <a:off x="1357026" y="4591050"/>
            <a:ext cx="2738724" cy="1648405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5338066" y="4000658"/>
            <a:ext cx="1790700" cy="980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9900" dirty="0">
              <a:solidFill>
                <a:schemeClr val="tx1"/>
              </a:solidFill>
              <a:effectLst>
                <a:outerShdw blurRad="76200" dist="25400" dir="2700000" algn="tl" rotWithShape="0">
                  <a:prstClr val="black">
                    <a:alpha val="20000"/>
                  </a:prstClr>
                </a:outerShdw>
              </a:effectLst>
              <a:latin typeface="Aa新华惊马体" panose="02010600010101010101" pitchFamily="2" charset="-122"/>
              <a:ea typeface="Aa新华惊马体" panose="0201060001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922736" y="1072520"/>
            <a:ext cx="2085776" cy="576000"/>
            <a:chOff x="6665686" y="1110620"/>
            <a:chExt cx="2085776" cy="576000"/>
          </a:xfrm>
        </p:grpSpPr>
        <p:sp>
          <p:nvSpPr>
            <p:cNvPr id="19" name="标题 1"/>
            <p:cNvSpPr txBox="1"/>
            <p:nvPr/>
          </p:nvSpPr>
          <p:spPr>
            <a:xfrm>
              <a:off x="7168945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统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3" name="菱形 21"/>
            <p:cNvSpPr/>
            <p:nvPr/>
          </p:nvSpPr>
          <p:spPr>
            <a:xfrm rot="2700000">
              <a:off x="6743600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菱形 21"/>
            <p:cNvSpPr/>
            <p:nvPr/>
          </p:nvSpPr>
          <p:spPr>
            <a:xfrm rot="2700000">
              <a:off x="7244803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菱形 21"/>
            <p:cNvSpPr/>
            <p:nvPr/>
          </p:nvSpPr>
          <p:spPr>
            <a:xfrm rot="2700000">
              <a:off x="7746006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菱形 21"/>
            <p:cNvSpPr/>
            <p:nvPr/>
          </p:nvSpPr>
          <p:spPr>
            <a:xfrm rot="2700000">
              <a:off x="8247208" y="1196909"/>
              <a:ext cx="432000" cy="432000"/>
            </a:xfrm>
            <a:custGeom>
              <a:avLst/>
              <a:gdLst>
                <a:gd name="connsiteX0" fmla="*/ 128116 w 509116"/>
                <a:gd name="connsiteY0" fmla="*/ 0 h 509116"/>
                <a:gd name="connsiteX1" fmla="*/ 0 w 509116"/>
                <a:gd name="connsiteY1" fmla="*/ 128116 h 509116"/>
                <a:gd name="connsiteX2" fmla="*/ 509116 w 509116"/>
                <a:gd name="connsiteY2" fmla="*/ 128116 h 509116"/>
                <a:gd name="connsiteX3" fmla="*/ 381000 w 509116"/>
                <a:gd name="connsiteY3" fmla="*/ 0 h 509116"/>
                <a:gd name="connsiteX4" fmla="*/ 381000 w 509116"/>
                <a:gd name="connsiteY4" fmla="*/ 509116 h 509116"/>
                <a:gd name="connsiteX5" fmla="*/ 509116 w 509116"/>
                <a:gd name="connsiteY5" fmla="*/ 381000 h 509116"/>
                <a:gd name="connsiteX6" fmla="*/ 0 w 509116"/>
                <a:gd name="connsiteY6" fmla="*/ 381000 h 509116"/>
                <a:gd name="connsiteX7" fmla="*/ 128116 w 509116"/>
                <a:gd name="connsiteY7" fmla="*/ 509116 h 509116"/>
                <a:gd name="connsiteX8" fmla="*/ 128116 w 509116"/>
                <a:gd name="connsiteY8" fmla="*/ 0 h 50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116" h="509116">
                  <a:moveTo>
                    <a:pt x="128116" y="0"/>
                  </a:moveTo>
                  <a:lnTo>
                    <a:pt x="0" y="128116"/>
                  </a:lnTo>
                  <a:cubicBezTo>
                    <a:pt x="140516" y="-12400"/>
                    <a:pt x="368600" y="-12400"/>
                    <a:pt x="509116" y="128116"/>
                  </a:cubicBezTo>
                  <a:lnTo>
                    <a:pt x="381000" y="0"/>
                  </a:lnTo>
                  <a:cubicBezTo>
                    <a:pt x="521516" y="140516"/>
                    <a:pt x="521516" y="368600"/>
                    <a:pt x="381000" y="509116"/>
                  </a:cubicBezTo>
                  <a:lnTo>
                    <a:pt x="509116" y="381000"/>
                  </a:lnTo>
                  <a:cubicBezTo>
                    <a:pt x="368600" y="521516"/>
                    <a:pt x="140516" y="521516"/>
                    <a:pt x="0" y="381000"/>
                  </a:cubicBezTo>
                  <a:lnTo>
                    <a:pt x="128116" y="509116"/>
                  </a:lnTo>
                  <a:cubicBezTo>
                    <a:pt x="-12400" y="368600"/>
                    <a:pt x="-12400" y="140516"/>
                    <a:pt x="128116" y="0"/>
                  </a:cubicBezTo>
                </a:path>
              </a:pathLst>
            </a:custGeom>
            <a:noFill/>
            <a:ln>
              <a:solidFill>
                <a:srgbClr val="F3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标题 1"/>
            <p:cNvSpPr txBox="1"/>
            <p:nvPr/>
          </p:nvSpPr>
          <p:spPr>
            <a:xfrm>
              <a:off x="6665686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传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8" name="标题 1"/>
            <p:cNvSpPr txBox="1"/>
            <p:nvPr/>
          </p:nvSpPr>
          <p:spPr>
            <a:xfrm>
              <a:off x="7672204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节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9" name="标题 1"/>
            <p:cNvSpPr txBox="1"/>
            <p:nvPr/>
          </p:nvSpPr>
          <p:spPr>
            <a:xfrm>
              <a:off x="8175462" y="1110620"/>
              <a:ext cx="576000" cy="576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508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三极春联字体简" panose="00000500000000000000" pitchFamily="2" charset="-122"/>
                  <a:ea typeface="三极春联字体简" panose="00000500000000000000" pitchFamily="2" charset="-122"/>
                  <a:cs typeface="阿里巴巴普惠体" panose="00020600040101010101" pitchFamily="18" charset="-122"/>
                </a:rPr>
                <a:t>日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三极春联字体简" panose="00000500000000000000" pitchFamily="2" charset="-122"/>
                <a:ea typeface="三极春联字体简" panose="00000500000000000000" pitchFamily="2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>
            <a:off x="4095448" y="3366615"/>
            <a:ext cx="1790700" cy="196611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7524642" y="2688910"/>
            <a:ext cx="1000125" cy="103492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3775430" y="867213"/>
            <a:ext cx="694747" cy="7189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2291881" y="2876550"/>
            <a:ext cx="1181101" cy="11049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8886401" y="2781555"/>
            <a:ext cx="1181101" cy="11049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>
            <a:off x="8312281" y="139921"/>
            <a:ext cx="1859179" cy="204130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 flipH="1">
            <a:off x="1916181" y="178022"/>
            <a:ext cx="1502134" cy="16492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2815" y="1000125"/>
            <a:ext cx="4577715" cy="4332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245" y="461645"/>
            <a:ext cx="3678555" cy="4566285"/>
            <a:chOff x="687" y="727"/>
            <a:chExt cx="5793" cy="71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r="63751" b="53537"/>
            <a:stretch>
              <a:fillRect/>
            </a:stretch>
          </p:blipFill>
          <p:spPr>
            <a:xfrm>
              <a:off x="4810" y="727"/>
              <a:ext cx="1670" cy="1780"/>
            </a:xfrm>
            <a:custGeom>
              <a:avLst/>
              <a:gdLst>
                <a:gd name="connsiteX0" fmla="*/ 388135 w 2989625"/>
                <a:gd name="connsiteY0" fmla="*/ 0 h 3186430"/>
                <a:gd name="connsiteX1" fmla="*/ 2989625 w 2989625"/>
                <a:gd name="connsiteY1" fmla="*/ 0 h 3186430"/>
                <a:gd name="connsiteX2" fmla="*/ 2989625 w 2989625"/>
                <a:gd name="connsiteY2" fmla="*/ 2748443 h 3186430"/>
                <a:gd name="connsiteX3" fmla="*/ 2488508 w 2989625"/>
                <a:gd name="connsiteY3" fmla="*/ 3186430 h 3186430"/>
                <a:gd name="connsiteX4" fmla="*/ 0 w 2989625"/>
                <a:gd name="connsiteY4" fmla="*/ 339238 h 3186430"/>
                <a:gd name="connsiteX5" fmla="*/ 388135 w 2989625"/>
                <a:gd name="connsiteY5" fmla="*/ 0 h 31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9625" h="3186430">
                  <a:moveTo>
                    <a:pt x="388135" y="0"/>
                  </a:moveTo>
                  <a:lnTo>
                    <a:pt x="2989625" y="0"/>
                  </a:lnTo>
                  <a:lnTo>
                    <a:pt x="2989625" y="2748443"/>
                  </a:lnTo>
                  <a:lnTo>
                    <a:pt x="2488508" y="3186430"/>
                  </a:lnTo>
                  <a:lnTo>
                    <a:pt x="0" y="339238"/>
                  </a:lnTo>
                  <a:lnTo>
                    <a:pt x="388135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51" b="52083"/>
            <a:stretch>
              <a:fillRect/>
            </a:stretch>
          </p:blipFill>
          <p:spPr>
            <a:xfrm>
              <a:off x="687" y="6140"/>
              <a:ext cx="1794" cy="1779"/>
            </a:xfrm>
            <a:custGeom>
              <a:avLst/>
              <a:gdLst>
                <a:gd name="connsiteX0" fmla="*/ 0 w 3314700"/>
                <a:gd name="connsiteY0" fmla="*/ 0 h 3286125"/>
                <a:gd name="connsiteX1" fmla="*/ 713210 w 3314700"/>
                <a:gd name="connsiteY1" fmla="*/ 0 h 3286125"/>
                <a:gd name="connsiteX2" fmla="*/ 325075 w 3314700"/>
                <a:gd name="connsiteY2" fmla="*/ 339238 h 3286125"/>
                <a:gd name="connsiteX3" fmla="*/ 2813583 w 3314700"/>
                <a:gd name="connsiteY3" fmla="*/ 3186430 h 3286125"/>
                <a:gd name="connsiteX4" fmla="*/ 3314700 w 3314700"/>
                <a:gd name="connsiteY4" fmla="*/ 2748443 h 3286125"/>
                <a:gd name="connsiteX5" fmla="*/ 3314700 w 3314700"/>
                <a:gd name="connsiteY5" fmla="*/ 3286125 h 3286125"/>
                <a:gd name="connsiteX6" fmla="*/ 0 w 3314700"/>
                <a:gd name="connsiteY6" fmla="*/ 3286125 h 3286125"/>
                <a:gd name="connsiteX7" fmla="*/ 0 w 3314700"/>
                <a:gd name="connsiteY7" fmla="*/ 0 h 32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700" h="3286125">
                  <a:moveTo>
                    <a:pt x="0" y="0"/>
                  </a:moveTo>
                  <a:lnTo>
                    <a:pt x="713210" y="0"/>
                  </a:lnTo>
                  <a:lnTo>
                    <a:pt x="325075" y="339238"/>
                  </a:lnTo>
                  <a:lnTo>
                    <a:pt x="2813583" y="3186430"/>
                  </a:lnTo>
                  <a:lnTo>
                    <a:pt x="3314700" y="2748443"/>
                  </a:lnTo>
                  <a:lnTo>
                    <a:pt x="3314700" y="3286125"/>
                  </a:lnTo>
                  <a:lnTo>
                    <a:pt x="0" y="32861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0" name="图片 99"/>
            <p:cNvPicPr/>
            <p:nvPr/>
          </p:nvPicPr>
          <p:blipFill>
            <a:blip r:embed="rId3"/>
            <a:srcRect t="5806" b="7731"/>
            <a:stretch>
              <a:fillRect/>
            </a:stretch>
          </p:blipFill>
          <p:spPr>
            <a:xfrm>
              <a:off x="1114" y="1166"/>
              <a:ext cx="4760" cy="623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802130" y="1833880"/>
            <a:ext cx="3677920" cy="4566920"/>
            <a:chOff x="2838" y="2888"/>
            <a:chExt cx="5792" cy="7192"/>
          </a:xfrm>
        </p:grpSpPr>
        <p:grpSp>
          <p:nvGrpSpPr>
            <p:cNvPr id="3" name="组合 2"/>
            <p:cNvGrpSpPr/>
            <p:nvPr/>
          </p:nvGrpSpPr>
          <p:grpSpPr>
            <a:xfrm>
              <a:off x="2838" y="2888"/>
              <a:ext cx="5793" cy="7192"/>
              <a:chOff x="687" y="727"/>
              <a:chExt cx="5793" cy="719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63751" b="53537"/>
              <a:stretch>
                <a:fillRect/>
              </a:stretch>
            </p:blipFill>
            <p:spPr>
              <a:xfrm>
                <a:off x="4810" y="727"/>
                <a:ext cx="1670" cy="1780"/>
              </a:xfrm>
              <a:custGeom>
                <a:avLst/>
                <a:gdLst>
                  <a:gd name="connsiteX0" fmla="*/ 388135 w 2989625"/>
                  <a:gd name="connsiteY0" fmla="*/ 0 h 3186430"/>
                  <a:gd name="connsiteX1" fmla="*/ 2989625 w 2989625"/>
                  <a:gd name="connsiteY1" fmla="*/ 0 h 3186430"/>
                  <a:gd name="connsiteX2" fmla="*/ 2989625 w 2989625"/>
                  <a:gd name="connsiteY2" fmla="*/ 2748443 h 3186430"/>
                  <a:gd name="connsiteX3" fmla="*/ 2488508 w 2989625"/>
                  <a:gd name="connsiteY3" fmla="*/ 3186430 h 3186430"/>
                  <a:gd name="connsiteX4" fmla="*/ 0 w 2989625"/>
                  <a:gd name="connsiteY4" fmla="*/ 339238 h 3186430"/>
                  <a:gd name="connsiteX5" fmla="*/ 388135 w 2989625"/>
                  <a:gd name="connsiteY5" fmla="*/ 0 h 318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625" h="3186430">
                    <a:moveTo>
                      <a:pt x="388135" y="0"/>
                    </a:moveTo>
                    <a:lnTo>
                      <a:pt x="2989625" y="0"/>
                    </a:lnTo>
                    <a:lnTo>
                      <a:pt x="2989625" y="2748443"/>
                    </a:lnTo>
                    <a:lnTo>
                      <a:pt x="2488508" y="3186430"/>
                    </a:lnTo>
                    <a:lnTo>
                      <a:pt x="0" y="339238"/>
                    </a:lnTo>
                    <a:lnTo>
                      <a:pt x="388135" y="0"/>
                    </a:lnTo>
                    <a:close/>
                  </a:path>
                </a:pathLst>
              </a:cu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751" b="52083"/>
              <a:stretch>
                <a:fillRect/>
              </a:stretch>
            </p:blipFill>
            <p:spPr>
              <a:xfrm>
                <a:off x="687" y="6140"/>
                <a:ext cx="1794" cy="1779"/>
              </a:xfrm>
              <a:custGeom>
                <a:avLst/>
                <a:gdLst>
                  <a:gd name="connsiteX0" fmla="*/ 0 w 3314700"/>
                  <a:gd name="connsiteY0" fmla="*/ 0 h 3286125"/>
                  <a:gd name="connsiteX1" fmla="*/ 713210 w 3314700"/>
                  <a:gd name="connsiteY1" fmla="*/ 0 h 3286125"/>
                  <a:gd name="connsiteX2" fmla="*/ 325075 w 3314700"/>
                  <a:gd name="connsiteY2" fmla="*/ 339238 h 3286125"/>
                  <a:gd name="connsiteX3" fmla="*/ 2813583 w 3314700"/>
                  <a:gd name="connsiteY3" fmla="*/ 3186430 h 3286125"/>
                  <a:gd name="connsiteX4" fmla="*/ 3314700 w 3314700"/>
                  <a:gd name="connsiteY4" fmla="*/ 2748443 h 3286125"/>
                  <a:gd name="connsiteX5" fmla="*/ 3314700 w 3314700"/>
                  <a:gd name="connsiteY5" fmla="*/ 3286125 h 3286125"/>
                  <a:gd name="connsiteX6" fmla="*/ 0 w 3314700"/>
                  <a:gd name="connsiteY6" fmla="*/ 3286125 h 3286125"/>
                  <a:gd name="connsiteX7" fmla="*/ 0 w 3314700"/>
                  <a:gd name="connsiteY7" fmla="*/ 0 h 32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4700" h="3286125">
                    <a:moveTo>
                      <a:pt x="0" y="0"/>
                    </a:moveTo>
                    <a:lnTo>
                      <a:pt x="713210" y="0"/>
                    </a:lnTo>
                    <a:lnTo>
                      <a:pt x="325075" y="339238"/>
                    </a:lnTo>
                    <a:lnTo>
                      <a:pt x="2813583" y="3186430"/>
                    </a:lnTo>
                    <a:lnTo>
                      <a:pt x="3314700" y="2748443"/>
                    </a:lnTo>
                    <a:lnTo>
                      <a:pt x="3314700" y="3286125"/>
                    </a:lnTo>
                    <a:lnTo>
                      <a:pt x="0" y="32861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101" name="图片 100"/>
            <p:cNvPicPr/>
            <p:nvPr/>
          </p:nvPicPr>
          <p:blipFill>
            <a:blip r:embed="rId4"/>
            <a:srcRect b="9583"/>
            <a:stretch>
              <a:fillRect/>
            </a:stretch>
          </p:blipFill>
          <p:spPr>
            <a:xfrm>
              <a:off x="3349" y="3309"/>
              <a:ext cx="4759" cy="623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>
            <a:off x="3990340" y="398780"/>
            <a:ext cx="3677920" cy="4566920"/>
            <a:chOff x="6284" y="628"/>
            <a:chExt cx="5792" cy="7192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6284" y="628"/>
              <a:ext cx="5793" cy="7192"/>
              <a:chOff x="687" y="727"/>
              <a:chExt cx="5793" cy="719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63751" b="53537"/>
              <a:stretch>
                <a:fillRect/>
              </a:stretch>
            </p:blipFill>
            <p:spPr>
              <a:xfrm>
                <a:off x="4810" y="727"/>
                <a:ext cx="1670" cy="1780"/>
              </a:xfrm>
              <a:custGeom>
                <a:avLst/>
                <a:gdLst>
                  <a:gd name="connsiteX0" fmla="*/ 388135 w 2989625"/>
                  <a:gd name="connsiteY0" fmla="*/ 0 h 3186430"/>
                  <a:gd name="connsiteX1" fmla="*/ 2989625 w 2989625"/>
                  <a:gd name="connsiteY1" fmla="*/ 0 h 3186430"/>
                  <a:gd name="connsiteX2" fmla="*/ 2989625 w 2989625"/>
                  <a:gd name="connsiteY2" fmla="*/ 2748443 h 3186430"/>
                  <a:gd name="connsiteX3" fmla="*/ 2488508 w 2989625"/>
                  <a:gd name="connsiteY3" fmla="*/ 3186430 h 3186430"/>
                  <a:gd name="connsiteX4" fmla="*/ 0 w 2989625"/>
                  <a:gd name="connsiteY4" fmla="*/ 339238 h 3186430"/>
                  <a:gd name="connsiteX5" fmla="*/ 388135 w 2989625"/>
                  <a:gd name="connsiteY5" fmla="*/ 0 h 318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625" h="3186430">
                    <a:moveTo>
                      <a:pt x="388135" y="0"/>
                    </a:moveTo>
                    <a:lnTo>
                      <a:pt x="2989625" y="0"/>
                    </a:lnTo>
                    <a:lnTo>
                      <a:pt x="2989625" y="2748443"/>
                    </a:lnTo>
                    <a:lnTo>
                      <a:pt x="2488508" y="3186430"/>
                    </a:lnTo>
                    <a:lnTo>
                      <a:pt x="0" y="339238"/>
                    </a:lnTo>
                    <a:lnTo>
                      <a:pt x="388135" y="0"/>
                    </a:lnTo>
                    <a:close/>
                  </a:path>
                </a:pathLst>
              </a:cu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751" b="52083"/>
              <a:stretch>
                <a:fillRect/>
              </a:stretch>
            </p:blipFill>
            <p:spPr>
              <a:xfrm>
                <a:off x="687" y="6140"/>
                <a:ext cx="1794" cy="1779"/>
              </a:xfrm>
              <a:custGeom>
                <a:avLst/>
                <a:gdLst>
                  <a:gd name="connsiteX0" fmla="*/ 0 w 3314700"/>
                  <a:gd name="connsiteY0" fmla="*/ 0 h 3286125"/>
                  <a:gd name="connsiteX1" fmla="*/ 713210 w 3314700"/>
                  <a:gd name="connsiteY1" fmla="*/ 0 h 3286125"/>
                  <a:gd name="connsiteX2" fmla="*/ 325075 w 3314700"/>
                  <a:gd name="connsiteY2" fmla="*/ 339238 h 3286125"/>
                  <a:gd name="connsiteX3" fmla="*/ 2813583 w 3314700"/>
                  <a:gd name="connsiteY3" fmla="*/ 3186430 h 3286125"/>
                  <a:gd name="connsiteX4" fmla="*/ 3314700 w 3314700"/>
                  <a:gd name="connsiteY4" fmla="*/ 2748443 h 3286125"/>
                  <a:gd name="connsiteX5" fmla="*/ 3314700 w 3314700"/>
                  <a:gd name="connsiteY5" fmla="*/ 3286125 h 3286125"/>
                  <a:gd name="connsiteX6" fmla="*/ 0 w 3314700"/>
                  <a:gd name="connsiteY6" fmla="*/ 3286125 h 3286125"/>
                  <a:gd name="connsiteX7" fmla="*/ 0 w 3314700"/>
                  <a:gd name="connsiteY7" fmla="*/ 0 h 32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4700" h="3286125">
                    <a:moveTo>
                      <a:pt x="0" y="0"/>
                    </a:moveTo>
                    <a:lnTo>
                      <a:pt x="713210" y="0"/>
                    </a:lnTo>
                    <a:lnTo>
                      <a:pt x="325075" y="339238"/>
                    </a:lnTo>
                    <a:lnTo>
                      <a:pt x="2813583" y="3186430"/>
                    </a:lnTo>
                    <a:lnTo>
                      <a:pt x="3314700" y="2748443"/>
                    </a:lnTo>
                    <a:lnTo>
                      <a:pt x="3314700" y="3286125"/>
                    </a:lnTo>
                    <a:lnTo>
                      <a:pt x="0" y="32861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102" name="图片 101"/>
            <p:cNvPicPr/>
            <p:nvPr/>
          </p:nvPicPr>
          <p:blipFill>
            <a:blip r:embed="rId5"/>
            <a:srcRect b="8166"/>
            <a:stretch>
              <a:fillRect/>
            </a:stretch>
          </p:blipFill>
          <p:spPr>
            <a:xfrm>
              <a:off x="6821" y="1075"/>
              <a:ext cx="4690" cy="622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9" name="组合 28"/>
          <p:cNvGrpSpPr/>
          <p:nvPr/>
        </p:nvGrpSpPr>
        <p:grpSpPr>
          <a:xfrm>
            <a:off x="5841365" y="1833880"/>
            <a:ext cx="3677920" cy="4566920"/>
            <a:chOff x="9199" y="2888"/>
            <a:chExt cx="5792" cy="7192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9199" y="2888"/>
              <a:ext cx="5793" cy="7192"/>
              <a:chOff x="687" y="727"/>
              <a:chExt cx="5793" cy="7192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63751" b="53537"/>
              <a:stretch>
                <a:fillRect/>
              </a:stretch>
            </p:blipFill>
            <p:spPr>
              <a:xfrm>
                <a:off x="4810" y="727"/>
                <a:ext cx="1670" cy="1780"/>
              </a:xfrm>
              <a:custGeom>
                <a:avLst/>
                <a:gdLst>
                  <a:gd name="connsiteX0" fmla="*/ 388135 w 2989625"/>
                  <a:gd name="connsiteY0" fmla="*/ 0 h 3186430"/>
                  <a:gd name="connsiteX1" fmla="*/ 2989625 w 2989625"/>
                  <a:gd name="connsiteY1" fmla="*/ 0 h 3186430"/>
                  <a:gd name="connsiteX2" fmla="*/ 2989625 w 2989625"/>
                  <a:gd name="connsiteY2" fmla="*/ 2748443 h 3186430"/>
                  <a:gd name="connsiteX3" fmla="*/ 2488508 w 2989625"/>
                  <a:gd name="connsiteY3" fmla="*/ 3186430 h 3186430"/>
                  <a:gd name="connsiteX4" fmla="*/ 0 w 2989625"/>
                  <a:gd name="connsiteY4" fmla="*/ 339238 h 3186430"/>
                  <a:gd name="connsiteX5" fmla="*/ 388135 w 2989625"/>
                  <a:gd name="connsiteY5" fmla="*/ 0 h 318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625" h="3186430">
                    <a:moveTo>
                      <a:pt x="388135" y="0"/>
                    </a:moveTo>
                    <a:lnTo>
                      <a:pt x="2989625" y="0"/>
                    </a:lnTo>
                    <a:lnTo>
                      <a:pt x="2989625" y="2748443"/>
                    </a:lnTo>
                    <a:lnTo>
                      <a:pt x="2488508" y="3186430"/>
                    </a:lnTo>
                    <a:lnTo>
                      <a:pt x="0" y="339238"/>
                    </a:lnTo>
                    <a:lnTo>
                      <a:pt x="388135" y="0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751" b="52083"/>
              <a:stretch>
                <a:fillRect/>
              </a:stretch>
            </p:blipFill>
            <p:spPr>
              <a:xfrm>
                <a:off x="687" y="6140"/>
                <a:ext cx="1794" cy="1779"/>
              </a:xfrm>
              <a:custGeom>
                <a:avLst/>
                <a:gdLst>
                  <a:gd name="connsiteX0" fmla="*/ 0 w 3314700"/>
                  <a:gd name="connsiteY0" fmla="*/ 0 h 3286125"/>
                  <a:gd name="connsiteX1" fmla="*/ 713210 w 3314700"/>
                  <a:gd name="connsiteY1" fmla="*/ 0 h 3286125"/>
                  <a:gd name="connsiteX2" fmla="*/ 325075 w 3314700"/>
                  <a:gd name="connsiteY2" fmla="*/ 339238 h 3286125"/>
                  <a:gd name="connsiteX3" fmla="*/ 2813583 w 3314700"/>
                  <a:gd name="connsiteY3" fmla="*/ 3186430 h 3286125"/>
                  <a:gd name="connsiteX4" fmla="*/ 3314700 w 3314700"/>
                  <a:gd name="connsiteY4" fmla="*/ 2748443 h 3286125"/>
                  <a:gd name="connsiteX5" fmla="*/ 3314700 w 3314700"/>
                  <a:gd name="connsiteY5" fmla="*/ 3286125 h 3286125"/>
                  <a:gd name="connsiteX6" fmla="*/ 0 w 3314700"/>
                  <a:gd name="connsiteY6" fmla="*/ 3286125 h 3286125"/>
                  <a:gd name="connsiteX7" fmla="*/ 0 w 3314700"/>
                  <a:gd name="connsiteY7" fmla="*/ 0 h 32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4700" h="3286125">
                    <a:moveTo>
                      <a:pt x="0" y="0"/>
                    </a:moveTo>
                    <a:lnTo>
                      <a:pt x="713210" y="0"/>
                    </a:lnTo>
                    <a:lnTo>
                      <a:pt x="325075" y="339238"/>
                    </a:lnTo>
                    <a:lnTo>
                      <a:pt x="2813583" y="3186430"/>
                    </a:lnTo>
                    <a:lnTo>
                      <a:pt x="3314700" y="2748443"/>
                    </a:lnTo>
                    <a:lnTo>
                      <a:pt x="3314700" y="3286125"/>
                    </a:lnTo>
                    <a:lnTo>
                      <a:pt x="0" y="32861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103" name="图片 102"/>
            <p:cNvPicPr/>
            <p:nvPr/>
          </p:nvPicPr>
          <p:blipFill>
            <a:blip r:embed="rId6"/>
            <a:srcRect b="12546"/>
            <a:stretch>
              <a:fillRect/>
            </a:stretch>
          </p:blipFill>
          <p:spPr>
            <a:xfrm>
              <a:off x="9862" y="3413"/>
              <a:ext cx="4510" cy="613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0" name="组合 29"/>
          <p:cNvGrpSpPr/>
          <p:nvPr/>
        </p:nvGrpSpPr>
        <p:grpSpPr>
          <a:xfrm>
            <a:off x="7929245" y="398780"/>
            <a:ext cx="3677920" cy="4566920"/>
            <a:chOff x="12487" y="628"/>
            <a:chExt cx="5792" cy="7192"/>
          </a:xfrm>
        </p:grpSpPr>
        <p:grpSp>
          <p:nvGrpSpPr>
            <p:cNvPr id="25" name="组合 24"/>
            <p:cNvGrpSpPr/>
            <p:nvPr/>
          </p:nvGrpSpPr>
          <p:grpSpPr>
            <a:xfrm rot="0">
              <a:off x="12487" y="628"/>
              <a:ext cx="5793" cy="7192"/>
              <a:chOff x="687" y="727"/>
              <a:chExt cx="5793" cy="7192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63751" b="53537"/>
              <a:stretch>
                <a:fillRect/>
              </a:stretch>
            </p:blipFill>
            <p:spPr>
              <a:xfrm>
                <a:off x="4810" y="727"/>
                <a:ext cx="1670" cy="1780"/>
              </a:xfrm>
              <a:custGeom>
                <a:avLst/>
                <a:gdLst>
                  <a:gd name="connsiteX0" fmla="*/ 388135 w 2989625"/>
                  <a:gd name="connsiteY0" fmla="*/ 0 h 3186430"/>
                  <a:gd name="connsiteX1" fmla="*/ 2989625 w 2989625"/>
                  <a:gd name="connsiteY1" fmla="*/ 0 h 3186430"/>
                  <a:gd name="connsiteX2" fmla="*/ 2989625 w 2989625"/>
                  <a:gd name="connsiteY2" fmla="*/ 2748443 h 3186430"/>
                  <a:gd name="connsiteX3" fmla="*/ 2488508 w 2989625"/>
                  <a:gd name="connsiteY3" fmla="*/ 3186430 h 3186430"/>
                  <a:gd name="connsiteX4" fmla="*/ 0 w 2989625"/>
                  <a:gd name="connsiteY4" fmla="*/ 339238 h 3186430"/>
                  <a:gd name="connsiteX5" fmla="*/ 388135 w 2989625"/>
                  <a:gd name="connsiteY5" fmla="*/ 0 h 318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625" h="3186430">
                    <a:moveTo>
                      <a:pt x="388135" y="0"/>
                    </a:moveTo>
                    <a:lnTo>
                      <a:pt x="2989625" y="0"/>
                    </a:lnTo>
                    <a:lnTo>
                      <a:pt x="2989625" y="2748443"/>
                    </a:lnTo>
                    <a:lnTo>
                      <a:pt x="2488508" y="3186430"/>
                    </a:lnTo>
                    <a:lnTo>
                      <a:pt x="0" y="339238"/>
                    </a:lnTo>
                    <a:lnTo>
                      <a:pt x="388135" y="0"/>
                    </a:lnTo>
                    <a:close/>
                  </a:path>
                </a:pathLst>
              </a:cu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751" b="52083"/>
              <a:stretch>
                <a:fillRect/>
              </a:stretch>
            </p:blipFill>
            <p:spPr>
              <a:xfrm>
                <a:off x="687" y="6140"/>
                <a:ext cx="1794" cy="1779"/>
              </a:xfrm>
              <a:custGeom>
                <a:avLst/>
                <a:gdLst>
                  <a:gd name="connsiteX0" fmla="*/ 0 w 3314700"/>
                  <a:gd name="connsiteY0" fmla="*/ 0 h 3286125"/>
                  <a:gd name="connsiteX1" fmla="*/ 713210 w 3314700"/>
                  <a:gd name="connsiteY1" fmla="*/ 0 h 3286125"/>
                  <a:gd name="connsiteX2" fmla="*/ 325075 w 3314700"/>
                  <a:gd name="connsiteY2" fmla="*/ 339238 h 3286125"/>
                  <a:gd name="connsiteX3" fmla="*/ 2813583 w 3314700"/>
                  <a:gd name="connsiteY3" fmla="*/ 3186430 h 3286125"/>
                  <a:gd name="connsiteX4" fmla="*/ 3314700 w 3314700"/>
                  <a:gd name="connsiteY4" fmla="*/ 2748443 h 3286125"/>
                  <a:gd name="connsiteX5" fmla="*/ 3314700 w 3314700"/>
                  <a:gd name="connsiteY5" fmla="*/ 3286125 h 3286125"/>
                  <a:gd name="connsiteX6" fmla="*/ 0 w 3314700"/>
                  <a:gd name="connsiteY6" fmla="*/ 3286125 h 3286125"/>
                  <a:gd name="connsiteX7" fmla="*/ 0 w 3314700"/>
                  <a:gd name="connsiteY7" fmla="*/ 0 h 32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4700" h="3286125">
                    <a:moveTo>
                      <a:pt x="0" y="0"/>
                    </a:moveTo>
                    <a:lnTo>
                      <a:pt x="713210" y="0"/>
                    </a:lnTo>
                    <a:lnTo>
                      <a:pt x="325075" y="339238"/>
                    </a:lnTo>
                    <a:lnTo>
                      <a:pt x="2813583" y="3186430"/>
                    </a:lnTo>
                    <a:lnTo>
                      <a:pt x="3314700" y="2748443"/>
                    </a:lnTo>
                    <a:lnTo>
                      <a:pt x="3314700" y="3286125"/>
                    </a:lnTo>
                    <a:lnTo>
                      <a:pt x="0" y="32861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104" name="图片 103"/>
            <p:cNvPicPr/>
            <p:nvPr/>
          </p:nvPicPr>
          <p:blipFill>
            <a:blip r:embed="rId7"/>
            <a:srcRect b="8861"/>
            <a:stretch>
              <a:fillRect/>
            </a:stretch>
          </p:blipFill>
          <p:spPr>
            <a:xfrm>
              <a:off x="13064" y="1166"/>
              <a:ext cx="4620" cy="611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缺角矩形 6"/>
          <p:cNvSpPr/>
          <p:nvPr/>
        </p:nvSpPr>
        <p:spPr>
          <a:xfrm>
            <a:off x="1414780" y="1612265"/>
            <a:ext cx="3268980" cy="349313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传统文化是中国人的根，而传统节日里则藏着中华民族的文化密码。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0">
            <a:off x="5334000" y="19050"/>
            <a:ext cx="5534660" cy="5021580"/>
            <a:chOff x="687" y="727"/>
            <a:chExt cx="5793" cy="719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r="63751" b="53537"/>
            <a:stretch>
              <a:fillRect/>
            </a:stretch>
          </p:blipFill>
          <p:spPr>
            <a:xfrm>
              <a:off x="4810" y="727"/>
              <a:ext cx="1670" cy="1780"/>
            </a:xfrm>
            <a:custGeom>
              <a:avLst/>
              <a:gdLst>
                <a:gd name="connsiteX0" fmla="*/ 388135 w 2989625"/>
                <a:gd name="connsiteY0" fmla="*/ 0 h 3186430"/>
                <a:gd name="connsiteX1" fmla="*/ 2989625 w 2989625"/>
                <a:gd name="connsiteY1" fmla="*/ 0 h 3186430"/>
                <a:gd name="connsiteX2" fmla="*/ 2989625 w 2989625"/>
                <a:gd name="connsiteY2" fmla="*/ 2748443 h 3186430"/>
                <a:gd name="connsiteX3" fmla="*/ 2488508 w 2989625"/>
                <a:gd name="connsiteY3" fmla="*/ 3186430 h 3186430"/>
                <a:gd name="connsiteX4" fmla="*/ 0 w 2989625"/>
                <a:gd name="connsiteY4" fmla="*/ 339238 h 3186430"/>
                <a:gd name="connsiteX5" fmla="*/ 388135 w 2989625"/>
                <a:gd name="connsiteY5" fmla="*/ 0 h 31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9625" h="3186430">
                  <a:moveTo>
                    <a:pt x="388135" y="0"/>
                  </a:moveTo>
                  <a:lnTo>
                    <a:pt x="2989625" y="0"/>
                  </a:lnTo>
                  <a:lnTo>
                    <a:pt x="2989625" y="2748443"/>
                  </a:lnTo>
                  <a:lnTo>
                    <a:pt x="2488508" y="3186430"/>
                  </a:lnTo>
                  <a:lnTo>
                    <a:pt x="0" y="339238"/>
                  </a:lnTo>
                  <a:lnTo>
                    <a:pt x="388135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51" b="52083"/>
            <a:stretch>
              <a:fillRect/>
            </a:stretch>
          </p:blipFill>
          <p:spPr>
            <a:xfrm>
              <a:off x="687" y="6140"/>
              <a:ext cx="1794" cy="1779"/>
            </a:xfrm>
            <a:custGeom>
              <a:avLst/>
              <a:gdLst>
                <a:gd name="connsiteX0" fmla="*/ 0 w 3314700"/>
                <a:gd name="connsiteY0" fmla="*/ 0 h 3286125"/>
                <a:gd name="connsiteX1" fmla="*/ 713210 w 3314700"/>
                <a:gd name="connsiteY1" fmla="*/ 0 h 3286125"/>
                <a:gd name="connsiteX2" fmla="*/ 325075 w 3314700"/>
                <a:gd name="connsiteY2" fmla="*/ 339238 h 3286125"/>
                <a:gd name="connsiteX3" fmla="*/ 2813583 w 3314700"/>
                <a:gd name="connsiteY3" fmla="*/ 3186430 h 3286125"/>
                <a:gd name="connsiteX4" fmla="*/ 3314700 w 3314700"/>
                <a:gd name="connsiteY4" fmla="*/ 2748443 h 3286125"/>
                <a:gd name="connsiteX5" fmla="*/ 3314700 w 3314700"/>
                <a:gd name="connsiteY5" fmla="*/ 3286125 h 3286125"/>
                <a:gd name="connsiteX6" fmla="*/ 0 w 3314700"/>
                <a:gd name="connsiteY6" fmla="*/ 3286125 h 3286125"/>
                <a:gd name="connsiteX7" fmla="*/ 0 w 3314700"/>
                <a:gd name="connsiteY7" fmla="*/ 0 h 32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700" h="3286125">
                  <a:moveTo>
                    <a:pt x="0" y="0"/>
                  </a:moveTo>
                  <a:lnTo>
                    <a:pt x="713210" y="0"/>
                  </a:lnTo>
                  <a:lnTo>
                    <a:pt x="325075" y="339238"/>
                  </a:lnTo>
                  <a:lnTo>
                    <a:pt x="2813583" y="3186430"/>
                  </a:lnTo>
                  <a:lnTo>
                    <a:pt x="3314700" y="2748443"/>
                  </a:lnTo>
                  <a:lnTo>
                    <a:pt x="3314700" y="3286125"/>
                  </a:lnTo>
                  <a:lnTo>
                    <a:pt x="0" y="32861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595" y="390525"/>
            <a:ext cx="4714875" cy="601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缺角矩形 6"/>
          <p:cNvSpPr/>
          <p:nvPr/>
        </p:nvSpPr>
        <p:spPr>
          <a:xfrm>
            <a:off x="1769110" y="1752600"/>
            <a:ext cx="8694420" cy="335280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在漫漫历史长河中，历代的文人雅士、诗人墨客，写下了许多与传统节日有关的名篇，今天我们学习其中的三首古诗，在古诗中探寻传统节日的无穷风味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endParaRPr lang="en-US" altLang="zh-CN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2513127" y="1275999"/>
            <a:ext cx="902741" cy="9341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5652063" y="5366378"/>
            <a:ext cx="887875" cy="83059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65015" b="52267"/>
          <a:stretch>
            <a:fillRect/>
          </a:stretch>
        </p:blipFill>
        <p:spPr>
          <a:xfrm>
            <a:off x="8474206" y="178022"/>
            <a:ext cx="1546873" cy="16984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r="75625" b="24683"/>
          <a:stretch>
            <a:fillRect/>
          </a:stretch>
        </p:blipFill>
        <p:spPr>
          <a:xfrm flipH="1">
            <a:off x="9220200" y="1414463"/>
            <a:ext cx="2971800" cy="4029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r="75625" b="24683"/>
          <a:stretch>
            <a:fillRect/>
          </a:stretch>
        </p:blipFill>
        <p:spPr>
          <a:xfrm>
            <a:off x="0" y="1414463"/>
            <a:ext cx="2971800" cy="402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3" b="51805"/>
          <a:stretch>
            <a:fillRect/>
          </a:stretch>
        </p:blipFill>
        <p:spPr>
          <a:xfrm>
            <a:off x="9792885" y="1347369"/>
            <a:ext cx="1813697" cy="3809797"/>
          </a:xfrm>
          <a:custGeom>
            <a:avLst/>
            <a:gdLst>
              <a:gd name="connsiteX0" fmla="*/ 0 w 1573466"/>
              <a:gd name="connsiteY0" fmla="*/ 0 h 3305175"/>
              <a:gd name="connsiteX1" fmla="*/ 1573466 w 1573466"/>
              <a:gd name="connsiteY1" fmla="*/ 0 h 3305175"/>
              <a:gd name="connsiteX2" fmla="*/ 1573466 w 1573466"/>
              <a:gd name="connsiteY2" fmla="*/ 3305175 h 3305175"/>
              <a:gd name="connsiteX3" fmla="*/ 0 w 1573466"/>
              <a:gd name="connsiteY3" fmla="*/ 3305175 h 3305175"/>
              <a:gd name="connsiteX4" fmla="*/ 0 w 1573466"/>
              <a:gd name="connsiteY4" fmla="*/ 0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466" h="3305175">
                <a:moveTo>
                  <a:pt x="0" y="0"/>
                </a:moveTo>
                <a:lnTo>
                  <a:pt x="1573466" y="0"/>
                </a:lnTo>
                <a:lnTo>
                  <a:pt x="1573466" y="3305175"/>
                </a:lnTo>
                <a:lnTo>
                  <a:pt x="0" y="3305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7" r="17207" b="51805"/>
          <a:stretch>
            <a:fillRect/>
          </a:stretch>
        </p:blipFill>
        <p:spPr>
          <a:xfrm>
            <a:off x="592471" y="1347369"/>
            <a:ext cx="1831411" cy="38097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5780" r="75234" b="46093"/>
          <a:stretch>
            <a:fillRect/>
          </a:stretch>
        </p:blipFill>
        <p:spPr>
          <a:xfrm>
            <a:off x="7807918" y="4791415"/>
            <a:ext cx="1170875" cy="109533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97965" y="2104390"/>
            <a:ext cx="9196705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①借助诗中注音，自由朗读课文，读不流畅的地方反复多读几遍。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②看看注释，想想这三首古诗分别和哪些传统节日有关。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③同桌相互检查分享自学成果——朗读古诗，说清节日。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缺角矩形 2"/>
          <p:cNvSpPr/>
          <p:nvPr/>
        </p:nvSpPr>
        <p:spPr>
          <a:xfrm>
            <a:off x="4449445" y="1184275"/>
            <a:ext cx="3129280" cy="85407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自读要求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3971809" y="1046511"/>
            <a:ext cx="694747" cy="718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629285" y="227330"/>
            <a:ext cx="5608320" cy="6436360"/>
            <a:chOff x="1536" y="358"/>
            <a:chExt cx="8832" cy="10136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1536" y="358"/>
              <a:ext cx="8833" cy="10136"/>
              <a:chOff x="687" y="615"/>
              <a:chExt cx="5734" cy="7304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63751" b="53537"/>
              <a:stretch>
                <a:fillRect/>
              </a:stretch>
            </p:blipFill>
            <p:spPr>
              <a:xfrm>
                <a:off x="4751" y="615"/>
                <a:ext cx="1670" cy="1780"/>
              </a:xfrm>
              <a:custGeom>
                <a:avLst/>
                <a:gdLst>
                  <a:gd name="connsiteX0" fmla="*/ 388135 w 2989625"/>
                  <a:gd name="connsiteY0" fmla="*/ 0 h 3186430"/>
                  <a:gd name="connsiteX1" fmla="*/ 2989625 w 2989625"/>
                  <a:gd name="connsiteY1" fmla="*/ 0 h 3186430"/>
                  <a:gd name="connsiteX2" fmla="*/ 2989625 w 2989625"/>
                  <a:gd name="connsiteY2" fmla="*/ 2748443 h 3186430"/>
                  <a:gd name="connsiteX3" fmla="*/ 2488508 w 2989625"/>
                  <a:gd name="connsiteY3" fmla="*/ 3186430 h 3186430"/>
                  <a:gd name="connsiteX4" fmla="*/ 0 w 2989625"/>
                  <a:gd name="connsiteY4" fmla="*/ 339238 h 3186430"/>
                  <a:gd name="connsiteX5" fmla="*/ 388135 w 2989625"/>
                  <a:gd name="connsiteY5" fmla="*/ 0 h 318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9625" h="3186430">
                    <a:moveTo>
                      <a:pt x="388135" y="0"/>
                    </a:moveTo>
                    <a:lnTo>
                      <a:pt x="2989625" y="0"/>
                    </a:lnTo>
                    <a:lnTo>
                      <a:pt x="2989625" y="2748443"/>
                    </a:lnTo>
                    <a:lnTo>
                      <a:pt x="2488508" y="3186430"/>
                    </a:lnTo>
                    <a:lnTo>
                      <a:pt x="0" y="339238"/>
                    </a:lnTo>
                    <a:lnTo>
                      <a:pt x="388135" y="0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751" b="52083"/>
              <a:stretch>
                <a:fillRect/>
              </a:stretch>
            </p:blipFill>
            <p:spPr>
              <a:xfrm>
                <a:off x="687" y="6140"/>
                <a:ext cx="1794" cy="1779"/>
              </a:xfrm>
              <a:custGeom>
                <a:avLst/>
                <a:gdLst>
                  <a:gd name="connsiteX0" fmla="*/ 0 w 3314700"/>
                  <a:gd name="connsiteY0" fmla="*/ 0 h 3286125"/>
                  <a:gd name="connsiteX1" fmla="*/ 713210 w 3314700"/>
                  <a:gd name="connsiteY1" fmla="*/ 0 h 3286125"/>
                  <a:gd name="connsiteX2" fmla="*/ 325075 w 3314700"/>
                  <a:gd name="connsiteY2" fmla="*/ 339238 h 3286125"/>
                  <a:gd name="connsiteX3" fmla="*/ 2813583 w 3314700"/>
                  <a:gd name="connsiteY3" fmla="*/ 3186430 h 3286125"/>
                  <a:gd name="connsiteX4" fmla="*/ 3314700 w 3314700"/>
                  <a:gd name="connsiteY4" fmla="*/ 2748443 h 3286125"/>
                  <a:gd name="connsiteX5" fmla="*/ 3314700 w 3314700"/>
                  <a:gd name="connsiteY5" fmla="*/ 3286125 h 3286125"/>
                  <a:gd name="connsiteX6" fmla="*/ 0 w 3314700"/>
                  <a:gd name="connsiteY6" fmla="*/ 3286125 h 3286125"/>
                  <a:gd name="connsiteX7" fmla="*/ 0 w 3314700"/>
                  <a:gd name="connsiteY7" fmla="*/ 0 h 32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4700" h="3286125">
                    <a:moveTo>
                      <a:pt x="0" y="0"/>
                    </a:moveTo>
                    <a:lnTo>
                      <a:pt x="713210" y="0"/>
                    </a:lnTo>
                    <a:lnTo>
                      <a:pt x="325075" y="339238"/>
                    </a:lnTo>
                    <a:lnTo>
                      <a:pt x="2813583" y="3186430"/>
                    </a:lnTo>
                    <a:lnTo>
                      <a:pt x="3314700" y="2748443"/>
                    </a:lnTo>
                    <a:lnTo>
                      <a:pt x="3314700" y="3286125"/>
                    </a:lnTo>
                    <a:lnTo>
                      <a:pt x="0" y="32861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106" name="图片 105"/>
            <p:cNvPicPr/>
            <p:nvPr/>
          </p:nvPicPr>
          <p:blipFill>
            <a:blip r:embed="rId3"/>
            <a:srcRect t="4646" b="10768"/>
            <a:stretch>
              <a:fillRect/>
            </a:stretch>
          </p:blipFill>
          <p:spPr>
            <a:xfrm>
              <a:off x="2281" y="1049"/>
              <a:ext cx="7180" cy="868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2"/>
          <p:cNvGrpSpPr/>
          <p:nvPr/>
        </p:nvGrpSpPr>
        <p:grpSpPr>
          <a:xfrm rot="0">
            <a:off x="5992495" y="227055"/>
            <a:ext cx="5609026" cy="6436635"/>
            <a:chOff x="687" y="615"/>
            <a:chExt cx="5734" cy="73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r="63751" b="53537"/>
            <a:stretch>
              <a:fillRect/>
            </a:stretch>
          </p:blipFill>
          <p:spPr>
            <a:xfrm>
              <a:off x="4751" y="615"/>
              <a:ext cx="1670" cy="1780"/>
            </a:xfrm>
            <a:custGeom>
              <a:avLst/>
              <a:gdLst>
                <a:gd name="connsiteX0" fmla="*/ 388135 w 2989625"/>
                <a:gd name="connsiteY0" fmla="*/ 0 h 3186430"/>
                <a:gd name="connsiteX1" fmla="*/ 2989625 w 2989625"/>
                <a:gd name="connsiteY1" fmla="*/ 0 h 3186430"/>
                <a:gd name="connsiteX2" fmla="*/ 2989625 w 2989625"/>
                <a:gd name="connsiteY2" fmla="*/ 2748443 h 3186430"/>
                <a:gd name="connsiteX3" fmla="*/ 2488508 w 2989625"/>
                <a:gd name="connsiteY3" fmla="*/ 3186430 h 3186430"/>
                <a:gd name="connsiteX4" fmla="*/ 0 w 2989625"/>
                <a:gd name="connsiteY4" fmla="*/ 339238 h 3186430"/>
                <a:gd name="connsiteX5" fmla="*/ 388135 w 2989625"/>
                <a:gd name="connsiteY5" fmla="*/ 0 h 31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9625" h="3186430">
                  <a:moveTo>
                    <a:pt x="388135" y="0"/>
                  </a:moveTo>
                  <a:lnTo>
                    <a:pt x="2989625" y="0"/>
                  </a:lnTo>
                  <a:lnTo>
                    <a:pt x="2989625" y="2748443"/>
                  </a:lnTo>
                  <a:lnTo>
                    <a:pt x="2488508" y="3186430"/>
                  </a:lnTo>
                  <a:lnTo>
                    <a:pt x="0" y="339238"/>
                  </a:lnTo>
                  <a:lnTo>
                    <a:pt x="388135" y="0"/>
                  </a:lnTo>
                  <a:close/>
                </a:path>
              </a:pathLst>
            </a:cu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51" b="52083"/>
            <a:stretch>
              <a:fillRect/>
            </a:stretch>
          </p:blipFill>
          <p:spPr>
            <a:xfrm>
              <a:off x="687" y="6140"/>
              <a:ext cx="1794" cy="1779"/>
            </a:xfrm>
            <a:custGeom>
              <a:avLst/>
              <a:gdLst>
                <a:gd name="connsiteX0" fmla="*/ 0 w 3314700"/>
                <a:gd name="connsiteY0" fmla="*/ 0 h 3286125"/>
                <a:gd name="connsiteX1" fmla="*/ 713210 w 3314700"/>
                <a:gd name="connsiteY1" fmla="*/ 0 h 3286125"/>
                <a:gd name="connsiteX2" fmla="*/ 325075 w 3314700"/>
                <a:gd name="connsiteY2" fmla="*/ 339238 h 3286125"/>
                <a:gd name="connsiteX3" fmla="*/ 2813583 w 3314700"/>
                <a:gd name="connsiteY3" fmla="*/ 3186430 h 3286125"/>
                <a:gd name="connsiteX4" fmla="*/ 3314700 w 3314700"/>
                <a:gd name="connsiteY4" fmla="*/ 2748443 h 3286125"/>
                <a:gd name="connsiteX5" fmla="*/ 3314700 w 3314700"/>
                <a:gd name="connsiteY5" fmla="*/ 3286125 h 3286125"/>
                <a:gd name="connsiteX6" fmla="*/ 0 w 3314700"/>
                <a:gd name="connsiteY6" fmla="*/ 3286125 h 3286125"/>
                <a:gd name="connsiteX7" fmla="*/ 0 w 3314700"/>
                <a:gd name="connsiteY7" fmla="*/ 0 h 32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700" h="3286125">
                  <a:moveTo>
                    <a:pt x="0" y="0"/>
                  </a:moveTo>
                  <a:lnTo>
                    <a:pt x="713210" y="0"/>
                  </a:lnTo>
                  <a:lnTo>
                    <a:pt x="325075" y="339238"/>
                  </a:lnTo>
                  <a:lnTo>
                    <a:pt x="2813583" y="3186430"/>
                  </a:lnTo>
                  <a:lnTo>
                    <a:pt x="3314700" y="2748443"/>
                  </a:lnTo>
                  <a:lnTo>
                    <a:pt x="3314700" y="3286125"/>
                  </a:lnTo>
                  <a:lnTo>
                    <a:pt x="0" y="32861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7" name="图片 106"/>
          <p:cNvPicPr/>
          <p:nvPr/>
        </p:nvPicPr>
        <p:blipFill>
          <a:blip r:embed="rId4"/>
          <a:srcRect b="10318"/>
          <a:stretch>
            <a:fillRect/>
          </a:stretch>
        </p:blipFill>
        <p:spPr>
          <a:xfrm>
            <a:off x="6530340" y="748030"/>
            <a:ext cx="4467860" cy="5515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缺角矩形 6"/>
          <p:cNvSpPr/>
          <p:nvPr/>
        </p:nvSpPr>
        <p:spPr>
          <a:xfrm>
            <a:off x="1670050" y="1480820"/>
            <a:ext cx="2239645" cy="206565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春节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缺角矩形 8"/>
          <p:cNvSpPr/>
          <p:nvPr/>
        </p:nvSpPr>
        <p:spPr>
          <a:xfrm>
            <a:off x="1541780" y="4065270"/>
            <a:ext cx="2367280" cy="206565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清明节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缺角矩形 9"/>
          <p:cNvSpPr/>
          <p:nvPr/>
        </p:nvSpPr>
        <p:spPr>
          <a:xfrm>
            <a:off x="6847840" y="811530"/>
            <a:ext cx="2367280" cy="206565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重阳节</a:t>
            </a:r>
            <a:endParaRPr lang="zh-CN" altLang="en-US" sz="4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缺角矩形 10"/>
          <p:cNvSpPr/>
          <p:nvPr/>
        </p:nvSpPr>
        <p:spPr>
          <a:xfrm>
            <a:off x="4308475" y="2997200"/>
            <a:ext cx="3129280" cy="854075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传统节日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ldLvl="0" animBg="1"/>
      <p:bldP spid="10" grpId="0" bldLvl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0139" r="8125" b="10417"/>
          <a:stretch>
            <a:fillRect/>
          </a:stretch>
        </p:blipFill>
        <p:spPr>
          <a:xfrm>
            <a:off x="781051" y="1125220"/>
            <a:ext cx="10629899" cy="5448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5700" y="1932940"/>
            <a:ext cx="7251700" cy="3802380"/>
          </a:xfrm>
          <a:prstGeom prst="rect">
            <a:avLst/>
          </a:prstGeom>
          <a:blipFill dpi="0" rotWithShape="0">
            <a:blip r:embed="rId2"/>
            <a:srcRect/>
            <a:tile tx="0" ty="0" sx="18000" sy="18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24829" r="32969" b="58191"/>
          <a:stretch>
            <a:fillRect/>
          </a:stretch>
        </p:blipFill>
        <p:spPr>
          <a:xfrm>
            <a:off x="1846377" y="933099"/>
            <a:ext cx="1201623" cy="1243430"/>
          </a:xfrm>
          <a:prstGeom prst="rect">
            <a:avLst/>
          </a:prstGeom>
        </p:spPr>
      </p:pic>
      <p:sp>
        <p:nvSpPr>
          <p:cNvPr id="12290" name="Text Box 15"/>
          <p:cNvSpPr txBox="1">
            <a:spLocks noChangeArrowheads="1"/>
          </p:cNvSpPr>
          <p:nvPr/>
        </p:nvSpPr>
        <p:spPr bwMode="auto">
          <a:xfrm>
            <a:off x="2915603" y="2023428"/>
            <a:ext cx="5135563" cy="36201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元  日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]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王安石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爆竹声中一岁除，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春风送暖入屠苏。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千门万户曈曈日，</a:t>
            </a:r>
            <a:endParaRPr kumimoji="0" lang="en-US" altLang="zh-CN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总把新桃换旧符。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8809"/>
          <a:stretch>
            <a:fillRect/>
          </a:stretch>
        </p:blipFill>
        <p:spPr>
          <a:xfrm>
            <a:off x="7308850" y="3190875"/>
            <a:ext cx="2436495" cy="2811145"/>
          </a:xfrm>
          <a:prstGeom prst="rect">
            <a:avLst/>
          </a:prstGeom>
        </p:spPr>
      </p:pic>
      <p:sp>
        <p:nvSpPr>
          <p:cNvPr id="7" name="缺角矩形 6"/>
          <p:cNvSpPr/>
          <p:nvPr/>
        </p:nvSpPr>
        <p:spPr>
          <a:xfrm>
            <a:off x="4663440" y="742950"/>
            <a:ext cx="2776855" cy="603250"/>
          </a:xfrm>
          <a:prstGeom prst="plaque">
            <a:avLst>
              <a:gd name="adj" fmla="val 10016"/>
            </a:avLst>
          </a:prstGeom>
          <a:solidFill>
            <a:srgbClr val="F30000">
              <a:alpha val="10000"/>
            </a:srgbClr>
          </a:solidFill>
          <a:ln w="3175">
            <a:solidFill>
              <a:srgbClr val="F3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推荐</a:t>
            </a: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朗读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COMMONDATA" val="eyJoZGlkIjoiNzk0MjQ2MTM3NTU3OGUwYjMzZmFmZDllM2NkNzVhNjMifQ=="/>
  <p:tag name="commondata" val="eyJoZGlkIjoiNWE0ZDk3NjMzNWY3MTU5ZWYxYzdjOWQzNTlmNzEyNm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演示</Application>
  <PresentationFormat>宽屏</PresentationFormat>
  <Paragraphs>235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Aa新华惊马体</vt:lpstr>
      <vt:lpstr>三极春联字体简</vt:lpstr>
      <vt:lpstr>阿里巴巴普惠体</vt:lpstr>
      <vt:lpstr>楷体</vt:lpstr>
      <vt:lpstr>仿宋</vt:lpstr>
      <vt:lpstr>Calibri</vt:lpstr>
      <vt:lpstr>微软雅黑</vt:lpstr>
      <vt:lpstr>Arial Unicode MS</vt:lpstr>
      <vt:lpstr>等线</vt:lpstr>
      <vt:lpstr>华康行楷体 W5</vt:lpstr>
      <vt:lpstr>华文楷体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主题名称</dc:title>
  <dc:creator>张勇</dc:creator>
  <cp:lastModifiedBy>Memo</cp:lastModifiedBy>
  <cp:revision>82</cp:revision>
  <dcterms:created xsi:type="dcterms:W3CDTF">2022-08-17T14:34:00Z</dcterms:created>
  <dcterms:modified xsi:type="dcterms:W3CDTF">2024-03-25T13:48:40Z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714A4EE3E224454D95AEAD3F930013E1_13</vt:lpwstr>
  </property>
  <property fmtid="{D5CDD505-2E9C-101B-9397-08002B2CF9AE}" pid="3" name="KSOProductBuildVer">
    <vt:lpwstr>2052-12.1.0.16388</vt:lpwstr>
  </property>
</Properties>
</file>