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6"/>
  </p:notesMasterIdLst>
  <p:sldIdLst>
    <p:sldId id="555" r:id="rId4"/>
    <p:sldId id="566" r:id="rId5"/>
    <p:sldId id="567" r:id="rId6"/>
    <p:sldId id="545" r:id="rId7"/>
    <p:sldId id="294" r:id="rId8"/>
    <p:sldId id="553" r:id="rId9"/>
    <p:sldId id="532" r:id="rId10"/>
    <p:sldId id="467" r:id="rId11"/>
    <p:sldId id="512" r:id="rId12"/>
    <p:sldId id="485" r:id="rId13"/>
    <p:sldId id="484" r:id="rId14"/>
    <p:sldId id="556" r:id="rId1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370"/>
    <a:srgbClr val="FFFFFF"/>
    <a:srgbClr val="FCFCD4"/>
    <a:srgbClr val="FCEA6D"/>
    <a:srgbClr val="FCE965"/>
    <a:srgbClr val="FCFCCF"/>
    <a:srgbClr val="FFC000"/>
    <a:srgbClr val="FFCC00"/>
    <a:srgbClr val="FF5B90"/>
    <a:srgbClr val="FFE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/>
    <p:restoredTop sz="94660"/>
  </p:normalViewPr>
  <p:slideViewPr>
    <p:cSldViewPr snapToGrid="0" showGuides="1">
      <p:cViewPr>
        <p:scale>
          <a:sx n="66" d="100"/>
          <a:sy n="66" d="100"/>
        </p:scale>
        <p:origin x="1716" y="972"/>
      </p:cViewPr>
      <p:guideLst>
        <p:guide orient="horz" pos="2150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image" Target="../media/image15.wmf"/><Relationship Id="rId7" Type="http://schemas.openxmlformats.org/officeDocument/2006/relationships/image" Target="../media/image14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0" Type="http://schemas.openxmlformats.org/officeDocument/2006/relationships/image" Target="../media/image27.wmf"/><Relationship Id="rId2" Type="http://schemas.openxmlformats.org/officeDocument/2006/relationships/image" Target="../media/image9.wmf"/><Relationship Id="rId19" Type="http://schemas.openxmlformats.org/officeDocument/2006/relationships/image" Target="../media/image26.wmf"/><Relationship Id="rId18" Type="http://schemas.openxmlformats.org/officeDocument/2006/relationships/image" Target="../media/image25.wmf"/><Relationship Id="rId17" Type="http://schemas.openxmlformats.org/officeDocument/2006/relationships/image" Target="../media/image24.wmf"/><Relationship Id="rId16" Type="http://schemas.openxmlformats.org/officeDocument/2006/relationships/image" Target="../media/image23.wmf"/><Relationship Id="rId15" Type="http://schemas.openxmlformats.org/officeDocument/2006/relationships/image" Target="../media/image22.wmf"/><Relationship Id="rId14" Type="http://schemas.openxmlformats.org/officeDocument/2006/relationships/image" Target="../media/image21.wmf"/><Relationship Id="rId13" Type="http://schemas.openxmlformats.org/officeDocument/2006/relationships/image" Target="../media/image20.wmf"/><Relationship Id="rId12" Type="http://schemas.openxmlformats.org/officeDocument/2006/relationships/image" Target="../media/image19.wmf"/><Relationship Id="rId11" Type="http://schemas.openxmlformats.org/officeDocument/2006/relationships/image" Target="../media/image18.wmf"/><Relationship Id="rId10" Type="http://schemas.openxmlformats.org/officeDocument/2006/relationships/image" Target="../media/image17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148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86750" y="111599"/>
            <a:ext cx="12397596" cy="365922"/>
            <a:chOff x="448829" y="159173"/>
            <a:chExt cx="12397596" cy="365922"/>
          </a:xfrm>
        </p:grpSpPr>
        <p:sp>
          <p:nvSpPr>
            <p:cNvPr id="6" name="ïṡḷîḑe"/>
            <p:cNvSpPr/>
            <p:nvPr/>
          </p:nvSpPr>
          <p:spPr>
            <a:xfrm>
              <a:off x="709877" y="159173"/>
              <a:ext cx="12136548" cy="365922"/>
            </a:xfrm>
            <a:prstGeom prst="rect">
              <a:avLst/>
            </a:prstGeom>
            <a:solidFill>
              <a:srgbClr val="FBE7E9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ïşļïḋè"/>
            <p:cNvSpPr/>
            <p:nvPr/>
          </p:nvSpPr>
          <p:spPr>
            <a:xfrm>
              <a:off x="448829" y="159173"/>
              <a:ext cx="365921" cy="365921"/>
            </a:xfrm>
            <a:prstGeom prst="ellipse">
              <a:avLst/>
            </a:prstGeom>
            <a:solidFill>
              <a:srgbClr val="6C83EB"/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ctr" defTabSz="914400"/>
              <a:r>
                <a:rPr lang="en-US" altLang="zh-CN" sz="2800" dirty="0">
                  <a:solidFill>
                    <a:schemeClr val="bg1"/>
                  </a:solidFill>
                </a:rPr>
                <a:t> 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 rot="10800000">
            <a:off x="-294250" y="6393867"/>
            <a:ext cx="12397596" cy="365922"/>
            <a:chOff x="448829" y="159173"/>
            <a:chExt cx="12397596" cy="365922"/>
          </a:xfrm>
        </p:grpSpPr>
        <p:sp>
          <p:nvSpPr>
            <p:cNvPr id="9" name="ïṡḷîḑe"/>
            <p:cNvSpPr/>
            <p:nvPr/>
          </p:nvSpPr>
          <p:spPr>
            <a:xfrm>
              <a:off x="709877" y="159173"/>
              <a:ext cx="12136548" cy="365922"/>
            </a:xfrm>
            <a:prstGeom prst="rect">
              <a:avLst/>
            </a:prstGeom>
            <a:solidFill>
              <a:srgbClr val="FBE7E9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ïşļïḋè"/>
            <p:cNvSpPr/>
            <p:nvPr/>
          </p:nvSpPr>
          <p:spPr>
            <a:xfrm>
              <a:off x="448829" y="159173"/>
              <a:ext cx="365921" cy="365921"/>
            </a:xfrm>
            <a:prstGeom prst="ellipse">
              <a:avLst/>
            </a:prstGeom>
            <a:solidFill>
              <a:srgbClr val="6C83EB"/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ctr" defTabSz="914400"/>
              <a:r>
                <a:rPr lang="en-US" altLang="zh-CN" sz="2800" dirty="0">
                  <a:solidFill>
                    <a:schemeClr val="bg1"/>
                  </a:solidFill>
                </a:rPr>
                <a:t> 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smtClean="0">
                <a:latin typeface="Arial" panose="020B0604020202020204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6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0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4" Type="http://schemas.openxmlformats.org/officeDocument/2006/relationships/vmlDrawing" Target="../drawings/vmlDrawing2.vml"/><Relationship Id="rId43" Type="http://schemas.openxmlformats.org/officeDocument/2006/relationships/slideLayout" Target="../slideLayouts/slideLayout19.xml"/><Relationship Id="rId42" Type="http://schemas.openxmlformats.org/officeDocument/2006/relationships/image" Target="../media/image27.wmf"/><Relationship Id="rId41" Type="http://schemas.openxmlformats.org/officeDocument/2006/relationships/oleObject" Target="../embeddings/oleObject23.bin"/><Relationship Id="rId40" Type="http://schemas.openxmlformats.org/officeDocument/2006/relationships/image" Target="../media/image26.wmf"/><Relationship Id="rId4" Type="http://schemas.openxmlformats.org/officeDocument/2006/relationships/image" Target="../media/image8.wmf"/><Relationship Id="rId39" Type="http://schemas.openxmlformats.org/officeDocument/2006/relationships/oleObject" Target="../embeddings/oleObject22.bin"/><Relationship Id="rId38" Type="http://schemas.openxmlformats.org/officeDocument/2006/relationships/image" Target="../media/image25.wmf"/><Relationship Id="rId37" Type="http://schemas.openxmlformats.org/officeDocument/2006/relationships/oleObject" Target="../embeddings/oleObject21.bin"/><Relationship Id="rId36" Type="http://schemas.openxmlformats.org/officeDocument/2006/relationships/image" Target="../media/image24.wmf"/><Relationship Id="rId35" Type="http://schemas.openxmlformats.org/officeDocument/2006/relationships/oleObject" Target="../embeddings/oleObject20.bin"/><Relationship Id="rId34" Type="http://schemas.openxmlformats.org/officeDocument/2006/relationships/image" Target="../media/image23.wmf"/><Relationship Id="rId33" Type="http://schemas.openxmlformats.org/officeDocument/2006/relationships/oleObject" Target="../embeddings/oleObject19.bin"/><Relationship Id="rId32" Type="http://schemas.openxmlformats.org/officeDocument/2006/relationships/image" Target="../media/image22.wmf"/><Relationship Id="rId31" Type="http://schemas.openxmlformats.org/officeDocument/2006/relationships/oleObject" Target="../embeddings/oleObject18.bin"/><Relationship Id="rId30" Type="http://schemas.openxmlformats.org/officeDocument/2006/relationships/image" Target="../media/image21.wmf"/><Relationship Id="rId3" Type="http://schemas.openxmlformats.org/officeDocument/2006/relationships/oleObject" Target="../embeddings/oleObject4.bin"/><Relationship Id="rId29" Type="http://schemas.openxmlformats.org/officeDocument/2006/relationships/oleObject" Target="../embeddings/oleObject17.bin"/><Relationship Id="rId28" Type="http://schemas.openxmlformats.org/officeDocument/2006/relationships/image" Target="../media/image20.wmf"/><Relationship Id="rId27" Type="http://schemas.openxmlformats.org/officeDocument/2006/relationships/oleObject" Target="../embeddings/oleObject16.bin"/><Relationship Id="rId26" Type="http://schemas.openxmlformats.org/officeDocument/2006/relationships/image" Target="../media/image19.wmf"/><Relationship Id="rId25" Type="http://schemas.openxmlformats.org/officeDocument/2006/relationships/oleObject" Target="../embeddings/oleObject15.bin"/><Relationship Id="rId24" Type="http://schemas.openxmlformats.org/officeDocument/2006/relationships/image" Target="../media/image18.wmf"/><Relationship Id="rId23" Type="http://schemas.openxmlformats.org/officeDocument/2006/relationships/oleObject" Target="../embeddings/oleObject14.bin"/><Relationship Id="rId22" Type="http://schemas.openxmlformats.org/officeDocument/2006/relationships/image" Target="../media/image17.wmf"/><Relationship Id="rId21" Type="http://schemas.openxmlformats.org/officeDocument/2006/relationships/oleObject" Target="../embeddings/oleObject13.bin"/><Relationship Id="rId20" Type="http://schemas.openxmlformats.org/officeDocument/2006/relationships/image" Target="../media/image16.wmf"/><Relationship Id="rId2" Type="http://schemas.openxmlformats.org/officeDocument/2006/relationships/image" Target="../media/image7.png"/><Relationship Id="rId19" Type="http://schemas.openxmlformats.org/officeDocument/2006/relationships/oleObject" Target="../embeddings/oleObject12.bin"/><Relationship Id="rId18" Type="http://schemas.openxmlformats.org/officeDocument/2006/relationships/image" Target="../media/image15.wmf"/><Relationship Id="rId17" Type="http://schemas.openxmlformats.org/officeDocument/2006/relationships/oleObject" Target="../embeddings/oleObject11.bin"/><Relationship Id="rId16" Type="http://schemas.openxmlformats.org/officeDocument/2006/relationships/image" Target="../media/image14.wmf"/><Relationship Id="rId15" Type="http://schemas.openxmlformats.org/officeDocument/2006/relationships/oleObject" Target="../embeddings/oleObject10.bin"/><Relationship Id="rId14" Type="http://schemas.openxmlformats.org/officeDocument/2006/relationships/image" Target="../media/image13.wmf"/><Relationship Id="rId13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28.wmf"/><Relationship Id="rId2" Type="http://schemas.openxmlformats.org/officeDocument/2006/relationships/oleObject" Target="../embeddings/oleObject24.bin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/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55809" y="0"/>
            <a:ext cx="8480380" cy="6858000"/>
            <a:chOff x="1855809" y="0"/>
            <a:chExt cx="8480380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10" b="40051"/>
            <a:stretch>
              <a:fillRect/>
            </a:stretch>
          </p:blipFill>
          <p:spPr>
            <a:xfrm>
              <a:off x="1855809" y="0"/>
              <a:ext cx="8480380" cy="6858000"/>
            </a:xfrm>
            <a:prstGeom prst="rect">
              <a:avLst/>
            </a:prstGeom>
          </p:spPr>
        </p:pic>
        <p:sp>
          <p:nvSpPr>
            <p:cNvPr id="14" name="矩形: 圆角 13"/>
            <p:cNvSpPr/>
            <p:nvPr/>
          </p:nvSpPr>
          <p:spPr>
            <a:xfrm>
              <a:off x="4900437" y="5079929"/>
              <a:ext cx="2377023" cy="535646"/>
            </a:xfrm>
            <a:prstGeom prst="roundRect">
              <a:avLst>
                <a:gd name="adj" fmla="val 50000"/>
              </a:avLst>
            </a:prstGeom>
            <a:solidFill>
              <a:srgbClr val="BED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3734068" y="4588577"/>
              <a:ext cx="1086170" cy="0"/>
            </a:xfrm>
            <a:prstGeom prst="line">
              <a:avLst/>
            </a:prstGeom>
            <a:ln w="28575">
              <a:solidFill>
                <a:srgbClr val="6C83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277460" y="4596718"/>
              <a:ext cx="1086170" cy="0"/>
            </a:xfrm>
            <a:prstGeom prst="line">
              <a:avLst/>
            </a:prstGeom>
            <a:ln w="28575">
              <a:solidFill>
                <a:srgbClr val="6C83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/>
          </p:nvSpPr>
          <p:spPr>
            <a:xfrm>
              <a:off x="5693895" y="6024927"/>
              <a:ext cx="211859" cy="211859"/>
            </a:xfrm>
            <a:prstGeom prst="ellipse">
              <a:avLst/>
            </a:prstGeom>
            <a:solidFill>
              <a:srgbClr val="6C8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6004994" y="6024927"/>
              <a:ext cx="211859" cy="211859"/>
            </a:xfrm>
            <a:prstGeom prst="ellipse">
              <a:avLst/>
            </a:prstGeom>
            <a:solidFill>
              <a:srgbClr val="6C8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6339353" y="6024927"/>
              <a:ext cx="211859" cy="211859"/>
            </a:xfrm>
            <a:prstGeom prst="ellipse">
              <a:avLst/>
            </a:prstGeom>
            <a:solidFill>
              <a:srgbClr val="6C8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429212" y="2910814"/>
            <a:ext cx="5319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kern="0" dirty="0">
                <a:solidFill>
                  <a:srgbClr val="6C83E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百分数的认识</a:t>
            </a:r>
            <a:endParaRPr lang="zh-CN" altLang="en-US" sz="6600" kern="0" dirty="0">
              <a:solidFill>
                <a:srgbClr val="6C83E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82473" y="5128160"/>
            <a:ext cx="1627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>
              <a:defRPr/>
            </a:pPr>
            <a:r>
              <a:rPr lang="zh-CN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标粗圆体" panose="02010601030101010101" pitchFamily="2" charset="-122"/>
                <a:ea typeface="汉标粗圆体" panose="02010601030101010101" pitchFamily="2" charset="-122"/>
              </a:rPr>
              <a:t>梁燕</a:t>
            </a:r>
            <a:endParaRPr lang="zh-CN" altLang="en-US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标粗圆体" panose="02010601030101010101" pitchFamily="2" charset="-122"/>
              <a:ea typeface="汉标粗圆体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40316" y="4396663"/>
            <a:ext cx="2337144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6C83E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南塘桥</a:t>
            </a:r>
            <a:r>
              <a:rPr lang="zh-CN" altLang="en-US" sz="2000" dirty="0">
                <a:solidFill>
                  <a:srgbClr val="6C83E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小学</a:t>
            </a:r>
            <a:endParaRPr lang="zh-CN" altLang="en-US" sz="2000" dirty="0">
              <a:solidFill>
                <a:srgbClr val="6C83E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矩形 59401"/>
          <p:cNvSpPr/>
          <p:nvPr/>
        </p:nvSpPr>
        <p:spPr>
          <a:xfrm>
            <a:off x="8894128" y="4766629"/>
            <a:ext cx="1255712" cy="1411287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59403" name="文本框 59402"/>
          <p:cNvSpPr txBox="1"/>
          <p:nvPr/>
        </p:nvSpPr>
        <p:spPr>
          <a:xfrm>
            <a:off x="9156066" y="4693603"/>
            <a:ext cx="862013" cy="1555750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wrap="none" anchor="t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1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59404" name="文本框 59403"/>
          <p:cNvSpPr txBox="1"/>
          <p:nvPr/>
        </p:nvSpPr>
        <p:spPr>
          <a:xfrm>
            <a:off x="9138603" y="4693603"/>
            <a:ext cx="862012" cy="1555750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wrap="none" anchor="t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2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59405" name="文本框 59404"/>
          <p:cNvSpPr txBox="1"/>
          <p:nvPr/>
        </p:nvSpPr>
        <p:spPr>
          <a:xfrm>
            <a:off x="9137016" y="4679315"/>
            <a:ext cx="862013" cy="1555750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wrap="none" anchor="t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3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59406" name="文本框 59405"/>
          <p:cNvSpPr txBox="1"/>
          <p:nvPr/>
        </p:nvSpPr>
        <p:spPr>
          <a:xfrm>
            <a:off x="9094153" y="4650740"/>
            <a:ext cx="862012" cy="1555750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wrap="none" anchor="t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4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59407" name="文本框 59406"/>
          <p:cNvSpPr txBox="1"/>
          <p:nvPr/>
        </p:nvSpPr>
        <p:spPr>
          <a:xfrm>
            <a:off x="9105266" y="4650740"/>
            <a:ext cx="862013" cy="1555750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wrap="none" anchor="t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5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59408" name="文本框 59407"/>
          <p:cNvSpPr txBox="1"/>
          <p:nvPr/>
        </p:nvSpPr>
        <p:spPr>
          <a:xfrm>
            <a:off x="9132253" y="4618990"/>
            <a:ext cx="862012" cy="1555750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wrap="none" anchor="t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6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59409" name="文本框 59408"/>
          <p:cNvSpPr txBox="1"/>
          <p:nvPr/>
        </p:nvSpPr>
        <p:spPr>
          <a:xfrm>
            <a:off x="9129078" y="4622165"/>
            <a:ext cx="862012" cy="1555750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wrap="none" anchor="t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7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59410" name="文本框 59409"/>
          <p:cNvSpPr txBox="1"/>
          <p:nvPr/>
        </p:nvSpPr>
        <p:spPr>
          <a:xfrm>
            <a:off x="9113203" y="4622165"/>
            <a:ext cx="862012" cy="1555750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wrap="none" anchor="t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8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59411" name="文本框 59410"/>
          <p:cNvSpPr txBox="1"/>
          <p:nvPr/>
        </p:nvSpPr>
        <p:spPr>
          <a:xfrm>
            <a:off x="9106853" y="4650740"/>
            <a:ext cx="862012" cy="1555750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anchor="t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9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59412" name="文本框 59411"/>
          <p:cNvSpPr txBox="1"/>
          <p:nvPr/>
        </p:nvSpPr>
        <p:spPr>
          <a:xfrm>
            <a:off x="8754429" y="4665028"/>
            <a:ext cx="1539875" cy="1555750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wrap="none" anchor="t">
            <a:spAutoFit/>
          </a:bodyPr>
          <a:lstStyle/>
          <a:p>
            <a:r>
              <a:rPr lang="en-US" altLang="zh-CN" sz="9600" b="1">
                <a:solidFill>
                  <a:srgbClr val="FF0000"/>
                </a:solidFill>
              </a:rPr>
              <a:t>10</a:t>
            </a:r>
            <a:endParaRPr lang="en-US" altLang="zh-CN" sz="9600" b="1">
              <a:solidFill>
                <a:srgbClr val="FF0000"/>
              </a:solidFill>
            </a:endParaRPr>
          </a:p>
        </p:txBody>
      </p:sp>
      <p:sp>
        <p:nvSpPr>
          <p:cNvPr id="2" name="WordArt 5" descr="窄竖线"/>
          <p:cNvSpPr>
            <a:spLocks noTextEdit="1"/>
          </p:cNvSpPr>
          <p:nvPr/>
        </p:nvSpPr>
        <p:spPr>
          <a:xfrm>
            <a:off x="918155" y="105915"/>
            <a:ext cx="3600450" cy="20605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6005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5000"/>
                    </a:srgbClr>
                  </a:outerShdw>
                </a:effectLst>
                <a:latin typeface="宋体" pitchFamily="2" charset="-122"/>
              </a:rPr>
              <a:t>游戏：</a:t>
            </a:r>
            <a:endParaRPr lang="zh-CN" altLang="en-US" sz="3600" b="1" dirty="0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5000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21507" name="Rectangle 3"/>
          <p:cNvSpPr/>
          <p:nvPr/>
        </p:nvSpPr>
        <p:spPr>
          <a:xfrm>
            <a:off x="1778766" y="2282379"/>
            <a:ext cx="7235825" cy="6413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</a:rPr>
              <a:t>请你在</a:t>
            </a:r>
            <a:r>
              <a:rPr lang="en-US" altLang="zh-CN" sz="3600" b="1" dirty="0">
                <a:solidFill>
                  <a:srgbClr val="0000FF"/>
                </a:solidFill>
              </a:rPr>
              <a:t>10</a:t>
            </a:r>
            <a:r>
              <a:rPr lang="zh-CN" altLang="en-US" sz="3600" b="1" dirty="0">
                <a:solidFill>
                  <a:srgbClr val="0000FF"/>
                </a:solidFill>
              </a:rPr>
              <a:t>秒内写</a:t>
            </a:r>
            <a:r>
              <a:rPr lang="en-US" altLang="zh-CN" sz="3600" b="1" dirty="0">
                <a:solidFill>
                  <a:srgbClr val="0000FF"/>
                </a:solidFill>
              </a:rPr>
              <a:t>10</a:t>
            </a:r>
            <a:r>
              <a:rPr lang="zh-CN" altLang="en-US" sz="3600" b="1" dirty="0">
                <a:solidFill>
                  <a:srgbClr val="0000FF"/>
                </a:solidFill>
              </a:rPr>
              <a:t>个不同的百分数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21508" name="Rectangle 4"/>
          <p:cNvSpPr/>
          <p:nvPr/>
        </p:nvSpPr>
        <p:spPr>
          <a:xfrm>
            <a:off x="1886342" y="3044028"/>
            <a:ext cx="8785225" cy="17526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</a:rPr>
              <a:t>说一说</a:t>
            </a:r>
            <a:r>
              <a:rPr lang="en-US" altLang="zh-CN" sz="3600" b="1" dirty="0">
                <a:solidFill>
                  <a:srgbClr val="0000FF"/>
                </a:solidFill>
              </a:rPr>
              <a:t>:     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r>
              <a:rPr lang="en-US" altLang="zh-CN" sz="3600" b="1" dirty="0">
                <a:solidFill>
                  <a:srgbClr val="0000FF"/>
                </a:solidFill>
              </a:rPr>
              <a:t>    </a:t>
            </a:r>
            <a:r>
              <a:rPr lang="zh-CN" altLang="en-US" sz="3600" b="1" dirty="0">
                <a:solidFill>
                  <a:srgbClr val="0000FF"/>
                </a:solidFill>
              </a:rPr>
              <a:t>我写了（  ） 个，完成任务的（  ）</a:t>
            </a:r>
            <a:r>
              <a:rPr lang="en-US" altLang="zh-CN" sz="3600" b="1" dirty="0">
                <a:solidFill>
                  <a:srgbClr val="0000FF"/>
                </a:solidFill>
              </a:rPr>
              <a:t>%</a:t>
            </a:r>
            <a:r>
              <a:rPr lang="zh-CN" altLang="en-US" sz="3600" b="1" dirty="0">
                <a:solidFill>
                  <a:srgbClr val="0000FF"/>
                </a:solidFill>
              </a:rPr>
              <a:t>，还差任务的（  ）</a:t>
            </a:r>
            <a:r>
              <a:rPr lang="en-US" altLang="zh-CN" sz="3600" b="1" dirty="0">
                <a:solidFill>
                  <a:srgbClr val="0000FF"/>
                </a:solidFill>
              </a:rPr>
              <a:t>%</a:t>
            </a:r>
            <a:r>
              <a:rPr lang="zh-CN" altLang="en-US" sz="3600" b="1" dirty="0">
                <a:solidFill>
                  <a:srgbClr val="0000FF"/>
                </a:solidFill>
              </a:rPr>
              <a:t>没完成。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bldLvl="0" animBg="1"/>
      <p:bldP spid="59403" grpId="0" bldLvl="0" animBg="1"/>
      <p:bldP spid="59404" grpId="0" bldLvl="0" animBg="1"/>
      <p:bldP spid="59405" grpId="0" bldLvl="0" animBg="1"/>
      <p:bldP spid="59406" grpId="0" bldLvl="0" animBg="1"/>
      <p:bldP spid="59407" grpId="0" bldLvl="0" animBg="1"/>
      <p:bldP spid="59408" grpId="0" bldLvl="0" animBg="1"/>
      <p:bldP spid="59409" grpId="0" bldLvl="0" animBg="1"/>
      <p:bldP spid="59410" grpId="0" bldLvl="0" animBg="1"/>
      <p:bldP spid="59411" grpId="0" bldLvl="0" animBg="1"/>
      <p:bldP spid="59412" grpId="0" bldLvl="0" animBg="1"/>
      <p:bldP spid="21507" grpId="0"/>
      <p:bldP spid="215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/>
          <p:nvPr/>
        </p:nvSpPr>
        <p:spPr>
          <a:xfrm>
            <a:off x="2486026" y="1269683"/>
            <a:ext cx="7343775" cy="14478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4400" b="1" dirty="0"/>
              <a:t>       能用</a:t>
            </a:r>
            <a:r>
              <a:rPr lang="zh-CN" altLang="en-US" sz="4400" b="1" dirty="0">
                <a:solidFill>
                  <a:srgbClr val="FF3300"/>
                </a:solidFill>
              </a:rPr>
              <a:t>百分数</a:t>
            </a:r>
            <a:r>
              <a:rPr lang="zh-CN" altLang="en-US" sz="4400" b="1" dirty="0"/>
              <a:t>评价一下自己今天的表现吗？ </a:t>
            </a:r>
            <a:endParaRPr lang="zh-CN" altLang="en-US" sz="4400" b="1" dirty="0"/>
          </a:p>
        </p:txBody>
      </p:sp>
      <p:sp>
        <p:nvSpPr>
          <p:cNvPr id="25603" name="Text Box 3"/>
          <p:cNvSpPr txBox="1"/>
          <p:nvPr/>
        </p:nvSpPr>
        <p:spPr>
          <a:xfrm>
            <a:off x="2590801" y="3234691"/>
            <a:ext cx="7239000" cy="212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 dirty="0"/>
              <a:t>      你觉得听课的老师中有百分之几的人会为我们这节课鼓掌？</a:t>
            </a:r>
            <a:endParaRPr lang="zh-CN" alt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/>
          <a:stretch>
            <a:fillRect/>
          </a:stretch>
        </p:blipFill>
        <p:spPr>
          <a:xfrm rot="16200000">
            <a:off x="2666999" y="-2667001"/>
            <a:ext cx="6858001" cy="1219199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55809" y="0"/>
            <a:ext cx="8480380" cy="6858000"/>
            <a:chOff x="1855809" y="0"/>
            <a:chExt cx="8480380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10" b="40051"/>
            <a:stretch>
              <a:fillRect/>
            </a:stretch>
          </p:blipFill>
          <p:spPr>
            <a:xfrm>
              <a:off x="1855809" y="0"/>
              <a:ext cx="8480380" cy="6858000"/>
            </a:xfrm>
            <a:prstGeom prst="rect">
              <a:avLst/>
            </a:prstGeom>
          </p:spPr>
        </p:pic>
        <p:grpSp>
          <p:nvGrpSpPr>
            <p:cNvPr id="3" name="组合 2"/>
            <p:cNvGrpSpPr/>
            <p:nvPr/>
          </p:nvGrpSpPr>
          <p:grpSpPr>
            <a:xfrm>
              <a:off x="3567953" y="4596718"/>
              <a:ext cx="4795677" cy="1640068"/>
              <a:chOff x="3567953" y="4596718"/>
              <a:chExt cx="4795677" cy="164006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567953" y="4596718"/>
                <a:ext cx="4795677" cy="0"/>
              </a:xfrm>
              <a:prstGeom prst="line">
                <a:avLst/>
              </a:prstGeom>
              <a:ln w="28575">
                <a:solidFill>
                  <a:srgbClr val="6C83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5693895" y="6024927"/>
                <a:ext cx="211859" cy="211859"/>
              </a:xfrm>
              <a:prstGeom prst="ellipse">
                <a:avLst/>
              </a:prstGeom>
              <a:solidFill>
                <a:srgbClr val="6C83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6004994" y="6024927"/>
                <a:ext cx="211859" cy="211859"/>
              </a:xfrm>
              <a:prstGeom prst="ellipse">
                <a:avLst/>
              </a:prstGeom>
              <a:solidFill>
                <a:srgbClr val="6C83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6339353" y="6024927"/>
                <a:ext cx="211859" cy="211859"/>
              </a:xfrm>
              <a:prstGeom prst="ellipse">
                <a:avLst/>
              </a:prstGeom>
              <a:solidFill>
                <a:srgbClr val="6C83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>
                <a:off x="3567953" y="5143565"/>
                <a:ext cx="4795677" cy="0"/>
              </a:xfrm>
              <a:prstGeom prst="line">
                <a:avLst/>
              </a:prstGeom>
              <a:ln w="28575">
                <a:solidFill>
                  <a:srgbClr val="6C83E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文本框 11"/>
          <p:cNvSpPr txBox="1"/>
          <p:nvPr/>
        </p:nvSpPr>
        <p:spPr>
          <a:xfrm>
            <a:off x="2827560" y="2996073"/>
            <a:ext cx="635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7200" kern="0" dirty="0">
                <a:solidFill>
                  <a:srgbClr val="6C83EB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THANK YOU</a:t>
            </a:r>
            <a:endParaRPr lang="en-US" altLang="zh-CN" sz="7200" kern="0" dirty="0">
              <a:solidFill>
                <a:srgbClr val="6C83EB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01" y="3135630"/>
            <a:ext cx="164909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1" name="流程图: 可选过程 10"/>
          <p:cNvSpPr/>
          <p:nvPr/>
        </p:nvSpPr>
        <p:spPr>
          <a:xfrm>
            <a:off x="2322195" y="831850"/>
            <a:ext cx="8042910" cy="1042035"/>
          </a:xfrm>
          <a:prstGeom prst="flowChartAlternateProcess">
            <a:avLst/>
          </a:prstGeom>
          <a:gradFill>
            <a:gsLst>
              <a:gs pos="6000">
                <a:srgbClr val="FCEA6D"/>
              </a:gs>
              <a:gs pos="0">
                <a:srgbClr val="FBFB11">
                  <a:alpha val="100000"/>
                  <a:lumMod val="0"/>
                  <a:lumOff val="100000"/>
                </a:srgbClr>
              </a:gs>
              <a:gs pos="93000">
                <a:srgbClr val="FCFCD4"/>
              </a:gs>
              <a:gs pos="92000">
                <a:srgbClr val="FDD527">
                  <a:lumMod val="80000"/>
                  <a:alpha val="15000"/>
                </a:srgbClr>
              </a:gs>
              <a:gs pos="100000">
                <a:srgbClr val="FCFCD4"/>
              </a:gs>
            </a:gsLst>
            <a:lin ang="5400000" scaled="0"/>
          </a:gradFill>
          <a:ln>
            <a:solidFill>
              <a:srgbClr val="FFFFF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24455" y="937896"/>
            <a:ext cx="7740650" cy="829945"/>
          </a:xfrm>
          <a:prstGeom prst="rect">
            <a:avLst/>
          </a:prstGeom>
          <a:noFill/>
          <a:ln>
            <a:solidFill>
              <a:srgbClr val="FEE37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    </a:t>
            </a:r>
            <a:r>
              <a:rPr lang="zh-CN" altLang="en-US" sz="2400" b="1">
                <a:latin typeface="新宋体" panose="02010609030101010101" charset="-122"/>
                <a:ea typeface="新宋体" panose="02010609030101010101" charset="-122"/>
                <a:cs typeface="新宋体" panose="02010609030101010101" charset="-122"/>
              </a:rPr>
              <a:t>学校篮球队参加了三场比赛，王老师记录了这三场比赛中的投篮情况。</a:t>
            </a:r>
            <a:endParaRPr lang="zh-CN" altLang="en-US" sz="2400" b="1">
              <a:latin typeface="新宋体" panose="02010609030101010101" charset="-122"/>
              <a:ea typeface="新宋体" panose="02010609030101010101" charset="-122"/>
              <a:cs typeface="新宋体" panose="02010609030101010101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883535" y="2016761"/>
          <a:ext cx="7066280" cy="295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570"/>
                <a:gridCol w="1766570"/>
                <a:gridCol w="1766570"/>
                <a:gridCol w="1766570"/>
              </a:tblGrid>
              <a:tr h="9848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第一场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第二场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第三场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9848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投篮次数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</a:rPr>
                        <a:t>25</a:t>
                      </a: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</a:rPr>
                        <a:t>20</a:t>
                      </a: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</a:rPr>
                        <a:t>30</a:t>
                      </a: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9848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投中次数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</a:rPr>
                        <a:t>16</a:t>
                      </a: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</a:rPr>
                        <a:t>13</a:t>
                      </a: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latin typeface="楷体" panose="02010609060101010101" charset="-122"/>
                          <a:ea typeface="楷体" panose="02010609060101010101" charset="-122"/>
                        </a:rPr>
                        <a:t>18</a:t>
                      </a:r>
                      <a:endParaRPr lang="en-US" altLang="zh-CN" sz="28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86750" y="111599"/>
            <a:ext cx="12397596" cy="365922"/>
            <a:chOff x="448829" y="159173"/>
            <a:chExt cx="12397596" cy="365922"/>
          </a:xfrm>
        </p:grpSpPr>
        <p:sp>
          <p:nvSpPr>
            <p:cNvPr id="6" name="ïṡḷîḑe"/>
            <p:cNvSpPr/>
            <p:nvPr/>
          </p:nvSpPr>
          <p:spPr>
            <a:xfrm>
              <a:off x="709877" y="159173"/>
              <a:ext cx="12136548" cy="365922"/>
            </a:xfrm>
            <a:prstGeom prst="rect">
              <a:avLst/>
            </a:prstGeom>
            <a:solidFill>
              <a:srgbClr val="FBE7E9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ïşļïḋè"/>
            <p:cNvSpPr/>
            <p:nvPr/>
          </p:nvSpPr>
          <p:spPr>
            <a:xfrm>
              <a:off x="448829" y="159173"/>
              <a:ext cx="365921" cy="365921"/>
            </a:xfrm>
            <a:prstGeom prst="ellipse">
              <a:avLst/>
            </a:prstGeom>
            <a:solidFill>
              <a:srgbClr val="6C83EB"/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ctr" defTabSz="914400"/>
              <a:r>
                <a:rPr lang="en-US" altLang="zh-CN" sz="2800" dirty="0">
                  <a:solidFill>
                    <a:schemeClr val="bg1"/>
                  </a:solidFill>
                </a:rPr>
                <a:t> 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图片 8" descr="微信截图_202011172157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230" y="5175885"/>
            <a:ext cx="7381875" cy="12573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15920" y="5472430"/>
            <a:ext cx="6480810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2624455" y="5472430"/>
            <a:ext cx="6708775" cy="525780"/>
          </a:xfrm>
          <a:prstGeom prst="wedgeRoundRectCallout">
            <a:avLst>
              <a:gd name="adj1" fmla="val 52972"/>
              <a:gd name="adj2" fmla="val 6231"/>
              <a:gd name="adj3" fmla="val 16667"/>
            </a:avLst>
          </a:prstGeom>
          <a:gradFill>
            <a:gsLst>
              <a:gs pos="6000">
                <a:srgbClr val="FCEA6D"/>
              </a:gs>
              <a:gs pos="0">
                <a:srgbClr val="FFFFFF">
                  <a:lumMod val="0"/>
                  <a:lumOff val="100000"/>
                </a:srgbClr>
              </a:gs>
              <a:gs pos="93000">
                <a:srgbClr val="FCFCD4"/>
              </a:gs>
              <a:gs pos="100000">
                <a:srgbClr val="E7BD02">
                  <a:lumMod val="80000"/>
                  <a:alpha val="15000"/>
                </a:srgbClr>
              </a:gs>
              <a:gs pos="100000">
                <a:srgbClr val="FCFCD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522855" y="5472430"/>
            <a:ext cx="69119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可以怎样比较这三场比赛的投篮情况？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61001" y="3135630"/>
            <a:ext cx="164909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289810" y="2749551"/>
          <a:ext cx="7891780" cy="319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945"/>
                <a:gridCol w="1972945"/>
                <a:gridCol w="1972945"/>
                <a:gridCol w="1972945"/>
              </a:tblGrid>
              <a:tr h="55753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第一场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第二场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第三场</a:t>
                      </a:r>
                      <a:endParaRPr lang="zh-CN" altLang="en-US" sz="28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578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投篮次数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</a:rPr>
                        <a:t>25</a:t>
                      </a: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</a:rPr>
                        <a:t>20</a:t>
                      </a: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</a:rPr>
                        <a:t>30</a:t>
                      </a: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投中次数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</a:rPr>
                        <a:t>16</a:t>
                      </a: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>
                          <a:latin typeface="楷体" panose="02010609060101010101" charset="-122"/>
                          <a:ea typeface="楷体" panose="02010609060101010101" charset="-122"/>
                        </a:rPr>
                        <a:t>13</a:t>
                      </a: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dirty="0">
                          <a:latin typeface="楷体" panose="02010609060101010101" charset="-122"/>
                          <a:ea typeface="楷体" panose="02010609060101010101" charset="-122"/>
                        </a:rPr>
                        <a:t>18</a:t>
                      </a:r>
                      <a:endParaRPr lang="en-US" altLang="zh-CN" sz="28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  <a:tr h="14763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楷体" panose="02010609060101010101" charset="-122"/>
                          <a:ea typeface="楷体" panose="02010609060101010101" charset="-122"/>
                        </a:rPr>
                        <a:t>投中次数是投篮次数的几分之几</a:t>
                      </a:r>
                      <a:endParaRPr lang="zh-CN" altLang="en-US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28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86750" y="111599"/>
            <a:ext cx="12397596" cy="365922"/>
            <a:chOff x="448829" y="159173"/>
            <a:chExt cx="12397596" cy="365922"/>
          </a:xfrm>
        </p:grpSpPr>
        <p:sp>
          <p:nvSpPr>
            <p:cNvPr id="6" name="ïṡḷîḑe"/>
            <p:cNvSpPr/>
            <p:nvPr/>
          </p:nvSpPr>
          <p:spPr>
            <a:xfrm>
              <a:off x="709877" y="159173"/>
              <a:ext cx="12136548" cy="365922"/>
            </a:xfrm>
            <a:prstGeom prst="rect">
              <a:avLst/>
            </a:prstGeom>
            <a:solidFill>
              <a:srgbClr val="FBE7E9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92500" lnSpcReduction="20000"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 </a:t>
              </a:r>
              <a:endParaRPr lang="en-US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ïşļïḋè"/>
            <p:cNvSpPr/>
            <p:nvPr/>
          </p:nvSpPr>
          <p:spPr>
            <a:xfrm>
              <a:off x="448829" y="159173"/>
              <a:ext cx="365921" cy="365921"/>
            </a:xfrm>
            <a:prstGeom prst="ellipse">
              <a:avLst/>
            </a:prstGeom>
            <a:solidFill>
              <a:srgbClr val="6C83EB"/>
            </a:solidFill>
            <a:ln w="3810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47500" lnSpcReduction="20000"/>
            </a:bodyPr>
            <a:lstStyle/>
            <a:p>
              <a:pPr algn="ctr" defTabSz="914400"/>
              <a:r>
                <a:rPr lang="en-US" altLang="zh-CN" sz="2800" dirty="0">
                  <a:solidFill>
                    <a:schemeClr val="bg1"/>
                  </a:solidFill>
                </a:rPr>
                <a:t> 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98345" y="652780"/>
            <a:ext cx="924687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r>
              <a:rPr lang="en-US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学习单一</a:t>
            </a:r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想一想：投中次数是投篮次数的几分之几可以怎样求。</a:t>
            </a:r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算一算：把计算的结果填入表格。</a:t>
            </a:r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alt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说一说：在小组内说说每个分数表示什么意思。</a:t>
            </a:r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48885" y="4715510"/>
          <a:ext cx="487680" cy="84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228600" imgH="393700" progId="Equation.KSEE3">
                  <p:embed/>
                </p:oleObj>
              </mc:Choice>
              <mc:Fallback>
                <p:oleObj name="" r:id="rId2" imgW="2286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8885" y="4715510"/>
                        <a:ext cx="487680" cy="84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00240" y="4715510"/>
          <a:ext cx="487680" cy="840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4" imgW="228600" imgH="393700" progId="Equation.KSEE3">
                  <p:embed/>
                </p:oleObj>
              </mc:Choice>
              <mc:Fallback>
                <p:oleObj name="" r:id="rId4" imgW="2286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00240" y="4715510"/>
                        <a:ext cx="487680" cy="840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054465" y="4636135"/>
          <a:ext cx="298985" cy="8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6" imgW="139700" imgH="393700" progId="Equation.KSEE3">
                  <p:embed/>
                </p:oleObj>
              </mc:Choice>
              <mc:Fallback>
                <p:oleObj name="" r:id="rId6" imgW="1397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54465" y="4636135"/>
                        <a:ext cx="298985" cy="8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01341" y="2026920"/>
            <a:ext cx="57486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宋体" pitchFamily="2" charset="-122"/>
                <a:cs typeface="宋体" pitchFamily="2" charset="-122"/>
              </a:rPr>
              <a:t>小组活动要求：</a:t>
            </a:r>
            <a:endParaRPr lang="zh-CN" altLang="en-US" sz="2800" b="1">
              <a:latin typeface="宋体" pitchFamily="2" charset="-122"/>
              <a:cs typeface="宋体" pitchFamily="2" charset="-122"/>
            </a:endParaRPr>
          </a:p>
          <a:p>
            <a:endParaRPr lang="zh-CN" altLang="en-US" sz="2800" b="1">
              <a:latin typeface="宋体" pitchFamily="2" charset="-122"/>
              <a:cs typeface="宋体" pitchFamily="2" charset="-122"/>
            </a:endParaRPr>
          </a:p>
          <a:p>
            <a:r>
              <a:rPr lang="en-US" altLang="zh-CN" sz="2800" b="1">
                <a:latin typeface="宋体" pitchFamily="2" charset="-122"/>
                <a:cs typeface="宋体" pitchFamily="2" charset="-122"/>
              </a:rPr>
              <a:t>1.</a:t>
            </a:r>
            <a:r>
              <a:rPr lang="zh-CN" altLang="en-US" sz="2800" b="1">
                <a:latin typeface="宋体" pitchFamily="2" charset="-122"/>
                <a:cs typeface="宋体" pitchFamily="2" charset="-122"/>
              </a:rPr>
              <a:t>读一读：读读自己收集的百分数。</a:t>
            </a:r>
            <a:endParaRPr lang="zh-CN" altLang="en-US" sz="2800" b="1">
              <a:latin typeface="宋体" pitchFamily="2" charset="-122"/>
              <a:cs typeface="宋体" pitchFamily="2" charset="-122"/>
            </a:endParaRPr>
          </a:p>
          <a:p>
            <a:endParaRPr lang="zh-CN" altLang="en-US" sz="2800" b="1">
              <a:latin typeface="宋体" pitchFamily="2" charset="-122"/>
              <a:cs typeface="宋体" pitchFamily="2" charset="-122"/>
            </a:endParaRPr>
          </a:p>
          <a:p>
            <a:r>
              <a:rPr lang="en-US" altLang="zh-CN" sz="2800" b="1">
                <a:latin typeface="宋体" pitchFamily="2" charset="-122"/>
                <a:cs typeface="宋体" pitchFamily="2" charset="-122"/>
              </a:rPr>
              <a:t>2.</a:t>
            </a:r>
            <a:r>
              <a:rPr lang="zh-CN" altLang="en-US" sz="2800" b="1">
                <a:latin typeface="宋体" pitchFamily="2" charset="-122"/>
                <a:cs typeface="宋体" pitchFamily="2" charset="-122"/>
              </a:rPr>
              <a:t>说一说：说说百分数表示的意思。</a:t>
            </a:r>
            <a:endParaRPr lang="zh-CN" altLang="en-US" sz="2800" b="1">
              <a:latin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/>
          <p:nvPr/>
        </p:nvSpPr>
        <p:spPr>
          <a:xfrm>
            <a:off x="2428875" y="1374776"/>
            <a:ext cx="9226550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itchFamily="2" charset="-122"/>
              </a:rPr>
              <a:t>（</a:t>
            </a:r>
            <a:r>
              <a:rPr lang="en-US" altLang="zh-CN" sz="2800" b="1">
                <a:latin typeface="宋体" pitchFamily="2" charset="-122"/>
              </a:rPr>
              <a:t>1</a:t>
            </a:r>
            <a:r>
              <a:rPr lang="zh-CN" altLang="en-US" sz="2800" b="1" dirty="0">
                <a:latin typeface="宋体" pitchFamily="2" charset="-122"/>
              </a:rPr>
              <a:t>）学校合唱队中，男生人数是女生的</a:t>
            </a:r>
            <a:r>
              <a:rPr lang="en-US" altLang="zh-CN" sz="2800" b="1">
                <a:latin typeface="宋体" pitchFamily="2" charset="-122"/>
              </a:rPr>
              <a:t>45%</a:t>
            </a:r>
            <a:r>
              <a:rPr lang="zh-CN" altLang="en-US" sz="2800" b="1" dirty="0">
                <a:latin typeface="宋体" pitchFamily="2" charset="-122"/>
              </a:rPr>
              <a:t>。</a:t>
            </a:r>
            <a:endParaRPr lang="zh-CN" altLang="en-US" sz="2800" b="1" dirty="0">
              <a:latin typeface="宋体" pitchFamily="2" charset="-122"/>
            </a:endParaRPr>
          </a:p>
        </p:txBody>
      </p:sp>
      <p:sp>
        <p:nvSpPr>
          <p:cNvPr id="19458" name="Text Box 6"/>
          <p:cNvSpPr txBox="1"/>
          <p:nvPr/>
        </p:nvSpPr>
        <p:spPr>
          <a:xfrm>
            <a:off x="2417764" y="1235075"/>
            <a:ext cx="8135937" cy="1168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800" b="1" dirty="0">
              <a:latin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宋体" pitchFamily="2" charset="-122"/>
              </a:rPr>
              <a:t>     男生人数是女生的            。</a:t>
            </a:r>
            <a:endParaRPr lang="zh-CN" altLang="en-US" sz="2800" b="1" dirty="0">
              <a:latin typeface="宋体" pitchFamily="2" charset="-122"/>
            </a:endParaRPr>
          </a:p>
        </p:txBody>
      </p:sp>
      <p:grpSp>
        <p:nvGrpSpPr>
          <p:cNvPr id="19459" name="Group 7"/>
          <p:cNvGrpSpPr/>
          <p:nvPr/>
        </p:nvGrpSpPr>
        <p:grpSpPr>
          <a:xfrm>
            <a:off x="6610351" y="1754189"/>
            <a:ext cx="2938463" cy="960437"/>
            <a:chOff x="0" y="64"/>
            <a:chExt cx="1851" cy="605"/>
          </a:xfrm>
        </p:grpSpPr>
        <p:sp>
          <p:nvSpPr>
            <p:cNvPr id="19460" name="Line 8"/>
            <p:cNvSpPr/>
            <p:nvPr/>
          </p:nvSpPr>
          <p:spPr>
            <a:xfrm>
              <a:off x="218" y="359"/>
              <a:ext cx="8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461" name="Text Box 9"/>
            <p:cNvSpPr txBox="1"/>
            <p:nvPr/>
          </p:nvSpPr>
          <p:spPr>
            <a:xfrm>
              <a:off x="0" y="64"/>
              <a:ext cx="158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latin typeface="宋体" pitchFamily="2" charset="-122"/>
                </a:rPr>
                <a:t> </a:t>
              </a:r>
              <a:r>
                <a:rPr lang="zh-CN" altLang="en-US" sz="2800" b="1" dirty="0">
                  <a:latin typeface="宋体" pitchFamily="2" charset="-122"/>
                </a:rPr>
                <a:t>（    ）</a:t>
              </a:r>
              <a:endParaRPr lang="zh-CN" altLang="en-US" sz="2800" b="1" dirty="0">
                <a:latin typeface="宋体" pitchFamily="2" charset="-122"/>
              </a:endParaRPr>
            </a:p>
          </p:txBody>
        </p:sp>
        <p:sp>
          <p:nvSpPr>
            <p:cNvPr id="19462" name="Text Box 10"/>
            <p:cNvSpPr txBox="1"/>
            <p:nvPr/>
          </p:nvSpPr>
          <p:spPr>
            <a:xfrm>
              <a:off x="263" y="342"/>
              <a:ext cx="15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宋体" pitchFamily="2" charset="-122"/>
                </a:rPr>
                <a:t> 100 </a:t>
              </a:r>
              <a:endParaRPr lang="en-US" altLang="zh-CN" sz="2800" b="1">
                <a:latin typeface="宋体" pitchFamily="2" charset="-122"/>
              </a:endParaRPr>
            </a:p>
          </p:txBody>
        </p:sp>
      </p:grpSp>
      <p:sp>
        <p:nvSpPr>
          <p:cNvPr id="17419" name="Text Box 11"/>
          <p:cNvSpPr txBox="1"/>
          <p:nvPr/>
        </p:nvSpPr>
        <p:spPr>
          <a:xfrm>
            <a:off x="7124700" y="1743076"/>
            <a:ext cx="129698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宋体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</a:rPr>
              <a:t>45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324225" y="2662239"/>
            <a:ext cx="62611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男生与女生人数的比是（  ）：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100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。 </a:t>
            </a:r>
            <a:endParaRPr lang="zh-CN" alt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</p:txBody>
      </p:sp>
      <p:sp>
        <p:nvSpPr>
          <p:cNvPr id="17421" name="Text Box 13"/>
          <p:cNvSpPr txBox="1"/>
          <p:nvPr/>
        </p:nvSpPr>
        <p:spPr>
          <a:xfrm>
            <a:off x="7235826" y="2679701"/>
            <a:ext cx="1338263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</a:rPr>
              <a:t>45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9466" name="Text Box 5"/>
          <p:cNvSpPr txBox="1"/>
          <p:nvPr/>
        </p:nvSpPr>
        <p:spPr>
          <a:xfrm>
            <a:off x="1989455" y="468631"/>
            <a:ext cx="74409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</a:rPr>
              <a:t>学习单二：根据百分数的意义填空。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19467" name="文本框 22543"/>
          <p:cNvSpPr txBox="1"/>
          <p:nvPr/>
        </p:nvSpPr>
        <p:spPr>
          <a:xfrm>
            <a:off x="2468880" y="4467225"/>
            <a:ext cx="7611745" cy="2014855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3</a:t>
            </a:r>
            <a:r>
              <a:rPr lang="zh-CN" altLang="en-US" sz="2800" b="1" dirty="0"/>
              <a:t>）六年级一班学生的近视率是</a:t>
            </a:r>
            <a:r>
              <a:rPr lang="en-US" altLang="zh-CN" sz="2800" b="1"/>
              <a:t>20%</a:t>
            </a:r>
            <a:r>
              <a:rPr lang="zh-CN" altLang="en-US" sz="2800" b="1" dirty="0"/>
              <a:t>。</a:t>
            </a:r>
            <a:r>
              <a:rPr lang="zh-CN" altLang="en-US" sz="2800" b="1" dirty="0">
                <a:sym typeface="+mn-ea"/>
              </a:rPr>
              <a:t>（        ）的人数占全班人数的</a:t>
            </a:r>
            <a:r>
              <a:rPr lang="en-US" altLang="zh-CN" sz="2800" b="1">
                <a:sym typeface="+mn-ea"/>
              </a:rPr>
              <a:t>20%</a:t>
            </a:r>
            <a:r>
              <a:rPr lang="zh-CN" altLang="en-US" sz="2800" b="1" dirty="0">
                <a:sym typeface="+mn-ea"/>
              </a:rPr>
              <a:t>。 </a:t>
            </a:r>
            <a:endParaRPr lang="zh-CN" altLang="en-US" sz="2800" dirty="0"/>
          </a:p>
          <a:p>
            <a:pPr>
              <a:spcBef>
                <a:spcPct val="50000"/>
              </a:spcBef>
            </a:pPr>
            <a:endParaRPr lang="zh-CN" altLang="en-US" sz="2800" b="1" dirty="0"/>
          </a:p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itchFamily="2" charset="-122"/>
            </a:endParaRPr>
          </a:p>
        </p:txBody>
      </p:sp>
      <p:sp>
        <p:nvSpPr>
          <p:cNvPr id="19470" name="文本框 22548"/>
          <p:cNvSpPr txBox="1"/>
          <p:nvPr/>
        </p:nvSpPr>
        <p:spPr>
          <a:xfrm>
            <a:off x="2409825" y="3352800"/>
            <a:ext cx="7689850" cy="953135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）给一艘轮船装货，已经完成了</a:t>
            </a:r>
            <a:r>
              <a:rPr lang="en-US" altLang="zh-CN" sz="2800" b="1" dirty="0"/>
              <a:t>75%</a:t>
            </a:r>
            <a:r>
              <a:rPr lang="zh-CN" altLang="en-US" sz="2800" b="1" dirty="0"/>
              <a:t>，已经装船的货物与货物总量的比是（  </a:t>
            </a:r>
            <a:r>
              <a:rPr lang="en-US" altLang="zh-CN" sz="2800" b="1" dirty="0">
                <a:solidFill>
                  <a:srgbClr val="FF0000"/>
                </a:solidFill>
              </a:rPr>
              <a:t>   </a:t>
            </a:r>
            <a:r>
              <a:rPr lang="zh-CN" altLang="en-US" sz="2800" b="1" dirty="0"/>
              <a:t>）</a:t>
            </a:r>
            <a:r>
              <a:rPr lang="zh-CN" altLang="en-US" sz="2800" b="1" dirty="0">
                <a:sym typeface="Wingdings" panose="05000000000000000000" pitchFamily="2" charset="2"/>
              </a:rPr>
              <a:t>：（ </a:t>
            </a:r>
            <a:r>
              <a:rPr lang="zh-CN" alt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en-US" altLang="zh-CN" sz="2800" b="1" dirty="0">
                <a:sym typeface="Wingdings" panose="05000000000000000000" pitchFamily="2" charset="2"/>
              </a:rPr>
              <a:t>  </a:t>
            </a:r>
            <a:r>
              <a:rPr lang="zh-CN" altLang="en-US" sz="2800" b="1" dirty="0">
                <a:sym typeface="Wingdings" panose="05000000000000000000" pitchFamily="2" charset="2"/>
              </a:rPr>
              <a:t>）</a:t>
            </a:r>
            <a:endParaRPr lang="zh-CN" altLang="en-US" sz="2800" b="1" dirty="0"/>
          </a:p>
        </p:txBody>
      </p:sp>
      <p:sp>
        <p:nvSpPr>
          <p:cNvPr id="22550" name="文本框 22549"/>
          <p:cNvSpPr txBox="1"/>
          <p:nvPr/>
        </p:nvSpPr>
        <p:spPr>
          <a:xfrm>
            <a:off x="7444106" y="3786506"/>
            <a:ext cx="2613025" cy="519113"/>
          </a:xfrm>
          <a:prstGeom prst="rect">
            <a:avLst/>
          </a:prstGeom>
          <a:noFill/>
          <a:ln w="9525">
            <a:noFill/>
          </a:ln>
          <a:effectLst>
            <a:prstShdw prst="shdw15" dir="16200000">
              <a:srgbClr val="708688">
                <a:alpha val="50000"/>
              </a:srgbClr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75           100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72880" y="4415790"/>
            <a:ext cx="1261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近视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  <p:bldP spid="17421" grpId="0"/>
      <p:bldP spid="22550" grpId="0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表格 14338"/>
          <p:cNvGraphicFramePr/>
          <p:nvPr>
            <p:custDataLst>
              <p:tags r:id="rId1"/>
            </p:custDataLst>
          </p:nvPr>
        </p:nvGraphicFramePr>
        <p:xfrm>
          <a:off x="2284095" y="546795"/>
          <a:ext cx="7086600" cy="5883447"/>
        </p:xfrm>
        <a:graphic>
          <a:graphicData uri="http://schemas.openxmlformats.org/drawingml/2006/table">
            <a:tbl>
              <a:tblPr/>
              <a:tblGrid>
                <a:gridCol w="885825"/>
                <a:gridCol w="1362710"/>
                <a:gridCol w="1294765"/>
                <a:gridCol w="1181100"/>
                <a:gridCol w="1181100"/>
                <a:gridCol w="1181100"/>
              </a:tblGrid>
              <a:tr h="661905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 dirty="0">
                          <a:solidFill>
                            <a:schemeClr val="bg1"/>
                          </a:solidFill>
                        </a:rPr>
                        <a:t>队员</a:t>
                      </a:r>
                      <a:endParaRPr lang="zh-CN" alt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</a:rPr>
                        <a:t>投中个数</a:t>
                      </a:r>
                      <a:endParaRPr lang="zh-CN" altLang="en-US" sz="2000" b="1">
                        <a:solidFill>
                          <a:schemeClr val="bg1"/>
                        </a:solidFill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</a:rPr>
                        <a:t>罚球总数</a:t>
                      </a:r>
                      <a:endParaRPr lang="zh-CN" altLang="en-US" sz="2000" b="1">
                        <a:solidFill>
                          <a:schemeClr val="bg1"/>
                        </a:solidFill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10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</a:rPr>
                        <a:t>命中率</a:t>
                      </a:r>
                      <a:endParaRPr lang="zh-CN" altLang="en-US" sz="2000" b="1">
                        <a:solidFill>
                          <a:schemeClr val="bg1"/>
                        </a:solidFill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2042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36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50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</a:tr>
              <a:tr h="528364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16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25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</a:tr>
              <a:tr h="522043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3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10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</a:tr>
              <a:tr h="520416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4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10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</a:tr>
              <a:tr h="521717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5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5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</a:tr>
              <a:tr h="522043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6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13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20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</a:tr>
              <a:tr h="520416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7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20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26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</a:tr>
              <a:tr h="522042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8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21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28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</a:tr>
              <a:tr h="520416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9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10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14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>
                        <a:alpha val="100000"/>
                      </a:srgbClr>
                    </a:solidFill>
                  </a:tcPr>
                </a:tc>
              </a:tr>
              <a:tr h="522043"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10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37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r>
                        <a:rPr lang="en-US" altLang="x-none" sz="2400" b="1" dirty="0">
                          <a:solidFill>
                            <a:srgbClr val="006600"/>
                          </a:solidFill>
                          <a:latin typeface="黑体" panose="02010609060101010101" charset="-122"/>
                          <a:ea typeface="黑体" panose="02010609060101010101" charset="-122"/>
                        </a:rPr>
                        <a:t>52</a:t>
                      </a:r>
                      <a:endParaRPr lang="en-US" altLang="x-none" sz="2400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just" eaLnBrk="1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0" fontAlgn="base" latinLnBrk="0" hangingPunct="0">
                        <a:lnSpc>
                          <a:spcPct val="11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30000"/>
                        <a:buBlip>
                          <a:blip r:embed="rId2"/>
                        </a:buBlip>
                        <a:defRPr sz="1800" b="0" i="0" u="none" kern="1200" baseline="0">
                          <a:solidFill>
                            <a:srgbClr val="7B9921"/>
                          </a:solidFill>
                          <a:latin typeface="新宋体" panose="02010609030101010101" charset="-122"/>
                          <a:ea typeface="新宋体" panose="02010609030101010101" charset="-122"/>
                        </a:defRPr>
                      </a:lvl1pPr>
                      <a:lvl2pPr lvl="1" algn="l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EC884"/>
                        </a:buClr>
                        <a:buFont typeface="幼圆" panose="02010509060101010101" pitchFamily="1" charset="-122"/>
                        <a:buChar char=" "/>
                        <a:defRPr sz="1400" kern="1200">
                          <a:solidFill>
                            <a:srgbClr val="7D7D7D"/>
                          </a:solidFill>
                          <a:latin typeface="幼圆" panose="02010509060101010101" pitchFamily="1" charset="-122"/>
                          <a:ea typeface="幼圆" panose="02010509060101010101" pitchFamily="1" charset="-122"/>
                        </a:defRPr>
                      </a:lvl2pPr>
                      <a:lvl3pPr marL="1143000" lvl="2" indent="-22860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lvl="3" indent="-228600" algn="l">
                        <a:defRPr sz="1600" kern="1200"/>
                      </a:lvl4pPr>
                      <a:lvl5pPr marL="2057400" lvl="4" indent="-228600" algn="l">
                        <a:defRPr sz="1600" kern="1200"/>
                      </a:lvl5pPr>
                    </a:lstStyle>
                    <a:p>
                      <a:pPr marL="0" lvl="0" indent="0" algn="ctr" ea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buClr>
                          <a:schemeClr val="accent1"/>
                        </a:buClr>
                        <a:buSzPct val="130000"/>
                        <a:buFont typeface="Arial" panose="020B0604020202020204" pitchFamily="34" charset="0"/>
                        <a:buNone/>
                      </a:pPr>
                      <a:endParaRPr lang="zh-CN" altLang="en-US" b="1" dirty="0">
                        <a:solidFill>
                          <a:srgbClr val="006600"/>
                        </a:solidFill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T="45714" marB="4571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423" name="对象 14422"/>
          <p:cNvGraphicFramePr>
            <a:graphicFrameLocks noChangeAspect="1"/>
          </p:cNvGraphicFramePr>
          <p:nvPr/>
        </p:nvGraphicFramePr>
        <p:xfrm>
          <a:off x="6293887" y="2229159"/>
          <a:ext cx="20701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" r:id="rId3" imgW="152400" imgH="393700" progId="Equation.3">
                  <p:embed/>
                </p:oleObj>
              </mc:Choice>
              <mc:Fallback>
                <p:oleObj name="" r:id="rId3" imgW="152400" imgH="393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93887" y="2229159"/>
                        <a:ext cx="20701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24" name="对象 14423"/>
          <p:cNvGraphicFramePr>
            <a:graphicFrameLocks noChangeAspect="1"/>
          </p:cNvGraphicFramePr>
          <p:nvPr/>
        </p:nvGraphicFramePr>
        <p:xfrm>
          <a:off x="6269598" y="1220863"/>
          <a:ext cx="26511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5" imgW="217805" imgH="409575" progId="Equation.3">
                  <p:embed/>
                </p:oleObj>
              </mc:Choice>
              <mc:Fallback>
                <p:oleObj name="" r:id="rId5" imgW="217805" imgH="409575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9598" y="1220863"/>
                        <a:ext cx="265112" cy="501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25" name="对象 14424"/>
          <p:cNvGraphicFramePr>
            <a:graphicFrameLocks noChangeAspect="1"/>
          </p:cNvGraphicFramePr>
          <p:nvPr/>
        </p:nvGraphicFramePr>
        <p:xfrm>
          <a:off x="6260074" y="1731479"/>
          <a:ext cx="2746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" r:id="rId7" imgW="230505" imgH="396240" progId="Equation.3">
                  <p:embed/>
                </p:oleObj>
              </mc:Choice>
              <mc:Fallback>
                <p:oleObj name="" r:id="rId7" imgW="230505" imgH="39624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60074" y="1731479"/>
                        <a:ext cx="274637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26" name="对象 14425"/>
          <p:cNvGraphicFramePr>
            <a:graphicFrameLocks noChangeAspect="1"/>
          </p:cNvGraphicFramePr>
          <p:nvPr/>
        </p:nvGraphicFramePr>
        <p:xfrm>
          <a:off x="6247373" y="2732631"/>
          <a:ext cx="2921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" r:id="rId9" imgW="217805" imgH="409575" progId="Equation.3">
                  <p:embed/>
                </p:oleObj>
              </mc:Choice>
              <mc:Fallback>
                <p:oleObj name="" r:id="rId9" imgW="217805" imgH="409575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47373" y="2732631"/>
                        <a:ext cx="292100" cy="550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27" name="对象 14426"/>
          <p:cNvGraphicFramePr>
            <a:graphicFrameLocks noChangeAspect="1"/>
          </p:cNvGraphicFramePr>
          <p:nvPr/>
        </p:nvGraphicFramePr>
        <p:xfrm>
          <a:off x="6281270" y="3263231"/>
          <a:ext cx="1984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" r:id="rId11" imgW="140970" imgH="410210" progId="Equation.3">
                  <p:embed/>
                </p:oleObj>
              </mc:Choice>
              <mc:Fallback>
                <p:oleObj name="" r:id="rId11" imgW="140970" imgH="41021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81270" y="3263231"/>
                        <a:ext cx="198438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28" name="对象 14427"/>
          <p:cNvGraphicFramePr>
            <a:graphicFrameLocks noChangeAspect="1"/>
          </p:cNvGraphicFramePr>
          <p:nvPr/>
        </p:nvGraphicFramePr>
        <p:xfrm>
          <a:off x="6237848" y="3791775"/>
          <a:ext cx="3048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" r:id="rId13" imgW="217805" imgH="409575" progId="Equation.3">
                  <p:embed/>
                </p:oleObj>
              </mc:Choice>
              <mc:Fallback>
                <p:oleObj name="" r:id="rId13" imgW="217805" imgH="409575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37848" y="3791775"/>
                        <a:ext cx="304800" cy="573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29" name="对象 14428"/>
          <p:cNvGraphicFramePr>
            <a:graphicFrameLocks noChangeAspect="1"/>
          </p:cNvGraphicFramePr>
          <p:nvPr/>
        </p:nvGraphicFramePr>
        <p:xfrm>
          <a:off x="6237848" y="4306125"/>
          <a:ext cx="3048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" r:id="rId15" imgW="217805" imgH="409575" progId="Equation.3">
                  <p:embed/>
                </p:oleObj>
              </mc:Choice>
              <mc:Fallback>
                <p:oleObj name="" r:id="rId15" imgW="217805" imgH="409575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37848" y="4306125"/>
                        <a:ext cx="304800" cy="573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0" name="对象 14429"/>
          <p:cNvGraphicFramePr>
            <a:graphicFrameLocks noChangeAspect="1"/>
          </p:cNvGraphicFramePr>
          <p:nvPr/>
        </p:nvGraphicFramePr>
        <p:xfrm>
          <a:off x="6282298" y="4812539"/>
          <a:ext cx="2159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" r:id="rId17" imgW="153670" imgH="409575" progId="Equation.3">
                  <p:embed/>
                </p:oleObj>
              </mc:Choice>
              <mc:Fallback>
                <p:oleObj name="" r:id="rId17" imgW="153670" imgH="409575" progId="Equation.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82298" y="4812539"/>
                        <a:ext cx="215900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1" name="对象 14430"/>
          <p:cNvGraphicFramePr>
            <a:graphicFrameLocks noChangeAspect="1"/>
          </p:cNvGraphicFramePr>
          <p:nvPr/>
        </p:nvGraphicFramePr>
        <p:xfrm>
          <a:off x="6287529" y="5341176"/>
          <a:ext cx="1984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" r:id="rId19" imgW="140970" imgH="410210" progId="Equation.3">
                  <p:embed/>
                </p:oleObj>
              </mc:Choice>
              <mc:Fallback>
                <p:oleObj name="" r:id="rId19" imgW="140970" imgH="410210" progId="Equation.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87529" y="5341176"/>
                        <a:ext cx="198437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2" name="对象 14431"/>
          <p:cNvGraphicFramePr>
            <a:graphicFrameLocks noChangeAspect="1"/>
          </p:cNvGraphicFramePr>
          <p:nvPr/>
        </p:nvGraphicFramePr>
        <p:xfrm>
          <a:off x="6235140" y="5859169"/>
          <a:ext cx="304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" r:id="rId21" imgW="217805" imgH="409575" progId="Equation.3">
                  <p:embed/>
                </p:oleObj>
              </mc:Choice>
              <mc:Fallback>
                <p:oleObj name="" r:id="rId21" imgW="217805" imgH="409575" progId="Equation.3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35140" y="5859169"/>
                        <a:ext cx="304800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3" name="对象 14432"/>
          <p:cNvGraphicFramePr>
            <a:graphicFrameLocks noChangeAspect="1"/>
          </p:cNvGraphicFramePr>
          <p:nvPr/>
        </p:nvGraphicFramePr>
        <p:xfrm>
          <a:off x="7239000" y="1165861"/>
          <a:ext cx="6286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" r:id="rId23" imgW="448310" imgH="409575" progId="Equation.3">
                  <p:embed/>
                </p:oleObj>
              </mc:Choice>
              <mc:Fallback>
                <p:oleObj name="" r:id="rId23" imgW="448310" imgH="409575" progId="Equation.3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239000" y="1165861"/>
                        <a:ext cx="628650" cy="576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4" name="对象 14433"/>
          <p:cNvGraphicFramePr>
            <a:graphicFrameLocks noChangeAspect="1"/>
          </p:cNvGraphicFramePr>
          <p:nvPr/>
        </p:nvGraphicFramePr>
        <p:xfrm>
          <a:off x="7239001" y="1673300"/>
          <a:ext cx="627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" r:id="rId25" imgW="448310" imgH="409575" progId="Equation.3">
                  <p:embed/>
                </p:oleObj>
              </mc:Choice>
              <mc:Fallback>
                <p:oleObj name="" r:id="rId25" imgW="448310" imgH="409575" progId="Equation.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39001" y="1673300"/>
                        <a:ext cx="627063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5" name="对象 14434"/>
          <p:cNvGraphicFramePr>
            <a:graphicFrameLocks noChangeAspect="1"/>
          </p:cNvGraphicFramePr>
          <p:nvPr/>
        </p:nvGraphicFramePr>
        <p:xfrm>
          <a:off x="7239001" y="2211370"/>
          <a:ext cx="627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" r:id="rId27" imgW="448310" imgH="409575" progId="Equation.3">
                  <p:embed/>
                </p:oleObj>
              </mc:Choice>
              <mc:Fallback>
                <p:oleObj name="" r:id="rId27" imgW="448310" imgH="409575" progId="Equation.3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239001" y="2211370"/>
                        <a:ext cx="627063" cy="571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6" name="对象 14435"/>
          <p:cNvGraphicFramePr>
            <a:graphicFrameLocks noChangeAspect="1"/>
          </p:cNvGraphicFramePr>
          <p:nvPr/>
        </p:nvGraphicFramePr>
        <p:xfrm>
          <a:off x="7239000" y="2720398"/>
          <a:ext cx="6286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" r:id="rId29" imgW="448310" imgH="409575" progId="Equation.3">
                  <p:embed/>
                </p:oleObj>
              </mc:Choice>
              <mc:Fallback>
                <p:oleObj name="" r:id="rId29" imgW="448310" imgH="409575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239000" y="2720398"/>
                        <a:ext cx="628650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7" name="对象 14436"/>
          <p:cNvGraphicFramePr>
            <a:graphicFrameLocks noChangeAspect="1"/>
          </p:cNvGraphicFramePr>
          <p:nvPr/>
        </p:nvGraphicFramePr>
        <p:xfrm>
          <a:off x="7239001" y="3258468"/>
          <a:ext cx="6270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" r:id="rId31" imgW="448310" imgH="409575" progId="Equation.3">
                  <p:embed/>
                </p:oleObj>
              </mc:Choice>
              <mc:Fallback>
                <p:oleObj name="" r:id="rId31" imgW="448310" imgH="409575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239001" y="3258468"/>
                        <a:ext cx="627063" cy="573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" name="对象 14437"/>
          <p:cNvGraphicFramePr>
            <a:graphicFrameLocks noChangeAspect="1"/>
          </p:cNvGraphicFramePr>
          <p:nvPr/>
        </p:nvGraphicFramePr>
        <p:xfrm>
          <a:off x="7239001" y="3769644"/>
          <a:ext cx="6270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" r:id="rId33" imgW="448310" imgH="409575" progId="Equation.3">
                  <p:embed/>
                </p:oleObj>
              </mc:Choice>
              <mc:Fallback>
                <p:oleObj name="" r:id="rId33" imgW="448310" imgH="409575" progId="Equation.3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239001" y="3769644"/>
                        <a:ext cx="627063" cy="573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" name="对象 14438"/>
          <p:cNvGraphicFramePr>
            <a:graphicFrameLocks noChangeAspect="1"/>
          </p:cNvGraphicFramePr>
          <p:nvPr/>
        </p:nvGraphicFramePr>
        <p:xfrm>
          <a:off x="7239000" y="4295573"/>
          <a:ext cx="6286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" r:id="rId35" imgW="448310" imgH="409575" progId="Equation.3">
                  <p:embed/>
                </p:oleObj>
              </mc:Choice>
              <mc:Fallback>
                <p:oleObj name="" r:id="rId35" imgW="448310" imgH="409575" progId="Equation.3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239000" y="4295573"/>
                        <a:ext cx="628650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0" name="对象 14439"/>
          <p:cNvGraphicFramePr>
            <a:graphicFrameLocks noChangeAspect="1"/>
          </p:cNvGraphicFramePr>
          <p:nvPr/>
        </p:nvGraphicFramePr>
        <p:xfrm>
          <a:off x="7239000" y="4827294"/>
          <a:ext cx="6286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" r:id="rId37" imgW="448310" imgH="409575" progId="Equation.3">
                  <p:embed/>
                </p:oleObj>
              </mc:Choice>
              <mc:Fallback>
                <p:oleObj name="" r:id="rId37" imgW="448310" imgH="409575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239000" y="4827294"/>
                        <a:ext cx="628650" cy="574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1" name="对象 14440"/>
          <p:cNvGraphicFramePr>
            <a:graphicFrameLocks noChangeAspect="1"/>
          </p:cNvGraphicFramePr>
          <p:nvPr/>
        </p:nvGraphicFramePr>
        <p:xfrm>
          <a:off x="7239001" y="5365364"/>
          <a:ext cx="627063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" r:id="rId39" imgW="448310" imgH="409575" progId="Equation.3">
                  <p:embed/>
                </p:oleObj>
              </mc:Choice>
              <mc:Fallback>
                <p:oleObj name="" r:id="rId39" imgW="448310" imgH="409575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7239001" y="5365364"/>
                        <a:ext cx="627063" cy="573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2" name="对象 14441"/>
          <p:cNvGraphicFramePr>
            <a:graphicFrameLocks noChangeAspect="1"/>
          </p:cNvGraphicFramePr>
          <p:nvPr/>
        </p:nvGraphicFramePr>
        <p:xfrm>
          <a:off x="7239000" y="5870748"/>
          <a:ext cx="6286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" r:id="rId41" imgW="448310" imgH="409575" progId="Equation.3">
                  <p:embed/>
                </p:oleObj>
              </mc:Choice>
              <mc:Fallback>
                <p:oleObj name="" r:id="rId41" imgW="448310" imgH="409575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239000" y="5870748"/>
                        <a:ext cx="628650" cy="57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3" name="Text Box 21"/>
          <p:cNvSpPr txBox="1"/>
          <p:nvPr/>
        </p:nvSpPr>
        <p:spPr>
          <a:xfrm>
            <a:off x="8332788" y="1240941"/>
            <a:ext cx="10398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00"/>
                </a:solidFill>
              </a:rPr>
              <a:t>72%</a:t>
            </a:r>
            <a:endParaRPr lang="en-US" altLang="zh-CN" sz="2400" dirty="0">
              <a:solidFill>
                <a:srgbClr val="006600"/>
              </a:solidFill>
            </a:endParaRPr>
          </a:p>
        </p:txBody>
      </p:sp>
      <p:sp>
        <p:nvSpPr>
          <p:cNvPr id="14444" name="Text Box 21"/>
          <p:cNvSpPr txBox="1"/>
          <p:nvPr/>
        </p:nvSpPr>
        <p:spPr>
          <a:xfrm>
            <a:off x="8332788" y="1752116"/>
            <a:ext cx="10398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00"/>
                </a:solidFill>
              </a:rPr>
              <a:t>64%</a:t>
            </a:r>
            <a:endParaRPr lang="en-US" altLang="zh-CN" sz="2400" dirty="0">
              <a:solidFill>
                <a:srgbClr val="006600"/>
              </a:solidFill>
            </a:endParaRPr>
          </a:p>
        </p:txBody>
      </p:sp>
      <p:sp>
        <p:nvSpPr>
          <p:cNvPr id="14445" name="Text Box 21"/>
          <p:cNvSpPr txBox="1"/>
          <p:nvPr/>
        </p:nvSpPr>
        <p:spPr>
          <a:xfrm>
            <a:off x="8331201" y="2293360"/>
            <a:ext cx="103981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00"/>
                </a:solidFill>
              </a:rPr>
              <a:t>80%</a:t>
            </a:r>
            <a:endParaRPr lang="en-US" altLang="zh-CN" sz="2400" dirty="0">
              <a:solidFill>
                <a:srgbClr val="006600"/>
              </a:solidFill>
            </a:endParaRPr>
          </a:p>
        </p:txBody>
      </p:sp>
      <p:sp>
        <p:nvSpPr>
          <p:cNvPr id="14446" name="Text Box 21"/>
          <p:cNvSpPr txBox="1"/>
          <p:nvPr/>
        </p:nvSpPr>
        <p:spPr>
          <a:xfrm>
            <a:off x="8332788" y="2795571"/>
            <a:ext cx="10398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00"/>
                </a:solidFill>
              </a:rPr>
              <a:t>70%</a:t>
            </a:r>
            <a:endParaRPr lang="en-US" altLang="zh-CN" sz="2400" dirty="0">
              <a:solidFill>
                <a:srgbClr val="006600"/>
              </a:solidFill>
            </a:endParaRPr>
          </a:p>
        </p:txBody>
      </p:sp>
      <p:sp>
        <p:nvSpPr>
          <p:cNvPr id="14447" name="Text Box 21"/>
          <p:cNvSpPr txBox="1"/>
          <p:nvPr/>
        </p:nvSpPr>
        <p:spPr>
          <a:xfrm>
            <a:off x="8330883" y="3332706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00"/>
                </a:solidFill>
              </a:rPr>
              <a:t>62.5%</a:t>
            </a:r>
            <a:endParaRPr lang="en-US" altLang="zh-CN" sz="2400" dirty="0">
              <a:solidFill>
                <a:srgbClr val="006600"/>
              </a:solidFill>
            </a:endParaRPr>
          </a:p>
        </p:txBody>
      </p:sp>
      <p:sp>
        <p:nvSpPr>
          <p:cNvPr id="14448" name="Text Box 21"/>
          <p:cNvSpPr txBox="1"/>
          <p:nvPr/>
        </p:nvSpPr>
        <p:spPr>
          <a:xfrm>
            <a:off x="8330883" y="3830061"/>
            <a:ext cx="1039812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00"/>
                </a:solidFill>
              </a:rPr>
              <a:t>65%</a:t>
            </a:r>
            <a:endParaRPr lang="en-US" altLang="zh-CN" sz="2400" dirty="0">
              <a:solidFill>
                <a:srgbClr val="006600"/>
              </a:solidFill>
            </a:endParaRPr>
          </a:p>
        </p:txBody>
      </p:sp>
      <p:sp>
        <p:nvSpPr>
          <p:cNvPr id="14449" name="Text Box 21"/>
          <p:cNvSpPr txBox="1"/>
          <p:nvPr/>
        </p:nvSpPr>
        <p:spPr>
          <a:xfrm>
            <a:off x="8273415" y="4384564"/>
            <a:ext cx="15176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00"/>
                </a:solidFill>
              </a:rPr>
              <a:t>76.9%</a:t>
            </a:r>
            <a:endParaRPr lang="en-US" altLang="zh-CN" sz="2400" dirty="0">
              <a:solidFill>
                <a:srgbClr val="006600"/>
              </a:solidFill>
            </a:endParaRPr>
          </a:p>
        </p:txBody>
      </p:sp>
      <p:sp>
        <p:nvSpPr>
          <p:cNvPr id="14450" name="Text Box 21"/>
          <p:cNvSpPr txBox="1"/>
          <p:nvPr/>
        </p:nvSpPr>
        <p:spPr>
          <a:xfrm>
            <a:off x="8334376" y="4872394"/>
            <a:ext cx="1096963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00"/>
                </a:solidFill>
              </a:rPr>
              <a:t>75%</a:t>
            </a:r>
            <a:endParaRPr lang="en-US" altLang="zh-CN" sz="2400" dirty="0">
              <a:solidFill>
                <a:srgbClr val="006600"/>
              </a:solidFill>
            </a:endParaRPr>
          </a:p>
        </p:txBody>
      </p:sp>
      <p:sp>
        <p:nvSpPr>
          <p:cNvPr id="14451" name="Text Box 21"/>
          <p:cNvSpPr txBox="1"/>
          <p:nvPr/>
        </p:nvSpPr>
        <p:spPr>
          <a:xfrm>
            <a:off x="8339455" y="5415319"/>
            <a:ext cx="14874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00"/>
                </a:solidFill>
              </a:rPr>
              <a:t>71.4%</a:t>
            </a:r>
            <a:endParaRPr lang="en-US" altLang="zh-CN" sz="2400" dirty="0">
              <a:solidFill>
                <a:srgbClr val="006600"/>
              </a:solidFill>
            </a:endParaRPr>
          </a:p>
        </p:txBody>
      </p:sp>
      <p:sp>
        <p:nvSpPr>
          <p:cNvPr id="14452" name="Text Box 21"/>
          <p:cNvSpPr txBox="1"/>
          <p:nvPr/>
        </p:nvSpPr>
        <p:spPr>
          <a:xfrm>
            <a:off x="8339139" y="5928961"/>
            <a:ext cx="14890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6600"/>
                </a:solidFill>
              </a:rPr>
              <a:t>71.2%</a:t>
            </a:r>
            <a:endParaRPr lang="en-US" altLang="zh-CN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" grpId="0"/>
      <p:bldP spid="14444" grpId="0"/>
      <p:bldP spid="14445" grpId="0"/>
      <p:bldP spid="14446" grpId="0"/>
      <p:bldP spid="14447" grpId="0"/>
      <p:bldP spid="14448" grpId="0"/>
      <p:bldP spid="14449" grpId="0"/>
      <p:bldP spid="14450" grpId="0"/>
      <p:bldP spid="14451" grpId="0"/>
      <p:bldP spid="144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/>
          <p:nvPr/>
        </p:nvSpPr>
        <p:spPr>
          <a:xfrm>
            <a:off x="2256416" y="1261969"/>
            <a:ext cx="76923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/>
              <a:t>    </a:t>
            </a:r>
            <a:r>
              <a:rPr lang="zh-CN" altLang="en-US" sz="2800" b="1" dirty="0"/>
              <a:t>下面哪些分数可以用百分数表示，哪些不能</a:t>
            </a:r>
            <a:r>
              <a:rPr lang="zh-CN" altLang="zh-CN" sz="2800" b="1" dirty="0"/>
              <a:t>？为什么？</a:t>
            </a:r>
            <a:endParaRPr lang="zh-CN" altLang="zh-CN" sz="2800" b="1" dirty="0"/>
          </a:p>
        </p:txBody>
      </p:sp>
      <p:sp>
        <p:nvSpPr>
          <p:cNvPr id="16387" name="Text Box 21"/>
          <p:cNvSpPr txBox="1"/>
          <p:nvPr/>
        </p:nvSpPr>
        <p:spPr>
          <a:xfrm>
            <a:off x="8940427" y="2481170"/>
            <a:ext cx="1008063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</a:rPr>
              <a:t>75%</a:t>
            </a:r>
            <a:endParaRPr lang="en-US" altLang="zh-CN" sz="2800" b="1" dirty="0">
              <a:solidFill>
                <a:schemeClr val="accent2"/>
              </a:solidFill>
            </a:endParaRPr>
          </a:p>
        </p:txBody>
      </p:sp>
      <p:sp>
        <p:nvSpPr>
          <p:cNvPr id="16388" name="Text Box 22"/>
          <p:cNvSpPr txBox="1"/>
          <p:nvPr/>
        </p:nvSpPr>
        <p:spPr>
          <a:xfrm>
            <a:off x="8219702" y="3978182"/>
            <a:ext cx="15843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chemeClr val="accent2"/>
                </a:solidFill>
              </a:rPr>
              <a:t>50%</a:t>
            </a:r>
            <a:endParaRPr lang="en-US" altLang="zh-CN" sz="2800" b="1" dirty="0">
              <a:solidFill>
                <a:schemeClr val="accent2"/>
              </a:solidFill>
            </a:endParaRPr>
          </a:p>
        </p:txBody>
      </p:sp>
      <p:grpSp>
        <p:nvGrpSpPr>
          <p:cNvPr id="2" name="组合 2"/>
          <p:cNvGrpSpPr/>
          <p:nvPr/>
        </p:nvGrpSpPr>
        <p:grpSpPr>
          <a:xfrm>
            <a:off x="1709365" y="2284320"/>
            <a:ext cx="8160385" cy="2435225"/>
            <a:chOff x="-75565" y="0"/>
            <a:chExt cx="8160385" cy="2435224"/>
          </a:xfrm>
        </p:grpSpPr>
        <p:sp>
          <p:nvSpPr>
            <p:cNvPr id="16389" name="Text Box 3"/>
            <p:cNvSpPr txBox="1"/>
            <p:nvPr/>
          </p:nvSpPr>
          <p:spPr>
            <a:xfrm>
              <a:off x="-52705" y="197485"/>
              <a:ext cx="8137525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（</a:t>
              </a:r>
              <a:r>
                <a:rPr lang="en-US" altLang="zh-CN" sz="2800" b="1" dirty="0"/>
                <a:t>1</a:t>
              </a:r>
              <a:r>
                <a:rPr lang="zh-CN" altLang="en-US" sz="2800" b="1" dirty="0"/>
                <a:t>）一堆煤重         吨，运走了它的            。</a:t>
              </a:r>
              <a:endParaRPr lang="zh-CN" altLang="en-US" sz="2800" b="1" dirty="0"/>
            </a:p>
          </p:txBody>
        </p:sp>
        <p:grpSp>
          <p:nvGrpSpPr>
            <p:cNvPr id="16390" name="组合 1"/>
            <p:cNvGrpSpPr/>
            <p:nvPr/>
          </p:nvGrpSpPr>
          <p:grpSpPr>
            <a:xfrm>
              <a:off x="6048692" y="14605"/>
              <a:ext cx="792162" cy="959721"/>
              <a:chOff x="-7620" y="14605"/>
              <a:chExt cx="792162" cy="959721"/>
            </a:xfrm>
          </p:grpSpPr>
          <p:sp>
            <p:nvSpPr>
              <p:cNvPr id="16391" name="Line 7"/>
              <p:cNvSpPr/>
              <p:nvPr/>
            </p:nvSpPr>
            <p:spPr>
              <a:xfrm>
                <a:off x="63500" y="473870"/>
                <a:ext cx="649288" cy="1587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392" name="Text Box 8"/>
              <p:cNvSpPr txBox="1"/>
              <p:nvPr/>
            </p:nvSpPr>
            <p:spPr>
              <a:xfrm>
                <a:off x="3175" y="14605"/>
                <a:ext cx="731837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 75</a:t>
                </a:r>
                <a:endParaRPr lang="en-US" altLang="zh-CN" sz="2800" b="1" dirty="0"/>
              </a:p>
            </p:txBody>
          </p:sp>
          <p:sp>
            <p:nvSpPr>
              <p:cNvPr id="16393" name="Text Box 9"/>
              <p:cNvSpPr txBox="1"/>
              <p:nvPr/>
            </p:nvSpPr>
            <p:spPr>
              <a:xfrm>
                <a:off x="-7620" y="455214"/>
                <a:ext cx="792162" cy="519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100</a:t>
                </a:r>
                <a:endParaRPr lang="en-US" altLang="zh-CN" sz="2800" b="1" dirty="0"/>
              </a:p>
            </p:txBody>
          </p:sp>
        </p:grpSp>
        <p:sp>
          <p:nvSpPr>
            <p:cNvPr id="16394" name="Text Box 10"/>
            <p:cNvSpPr txBox="1"/>
            <p:nvPr/>
          </p:nvSpPr>
          <p:spPr>
            <a:xfrm>
              <a:off x="-75565" y="1722438"/>
              <a:ext cx="7129462" cy="51911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/>
                <a:t>（</a:t>
              </a:r>
              <a:r>
                <a:rPr lang="en-US" altLang="zh-CN" sz="2800" b="1" dirty="0"/>
                <a:t>2</a:t>
              </a:r>
              <a:r>
                <a:rPr lang="zh-CN" altLang="en-US" sz="2800" b="1" dirty="0"/>
                <a:t>）           米相当于           米的          。   </a:t>
              </a:r>
              <a:endParaRPr lang="zh-CN" altLang="en-US" sz="2800" b="1" dirty="0"/>
            </a:p>
          </p:txBody>
        </p:sp>
        <p:grpSp>
          <p:nvGrpSpPr>
            <p:cNvPr id="16395" name="组合 3"/>
            <p:cNvGrpSpPr/>
            <p:nvPr/>
          </p:nvGrpSpPr>
          <p:grpSpPr>
            <a:xfrm>
              <a:off x="2426335" y="0"/>
              <a:ext cx="976313" cy="1023302"/>
              <a:chOff x="-75497" y="0"/>
              <a:chExt cx="975436" cy="1023778"/>
            </a:xfrm>
          </p:grpSpPr>
          <p:sp>
            <p:nvSpPr>
              <p:cNvPr id="16396" name="Line 84"/>
              <p:cNvSpPr/>
              <p:nvPr/>
            </p:nvSpPr>
            <p:spPr>
              <a:xfrm>
                <a:off x="67250" y="484412"/>
                <a:ext cx="502786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sp>
          <p:sp>
            <p:nvSpPr>
              <p:cNvPr id="16397" name="Text Box 86"/>
              <p:cNvSpPr txBox="1"/>
              <p:nvPr/>
            </p:nvSpPr>
            <p:spPr>
              <a:xfrm>
                <a:off x="-75497" y="504665"/>
                <a:ext cx="865185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100</a:t>
                </a:r>
                <a:endParaRPr lang="en-US" altLang="zh-CN" sz="2800" b="1" dirty="0"/>
              </a:p>
            </p:txBody>
          </p:sp>
          <p:sp>
            <p:nvSpPr>
              <p:cNvPr id="16398" name="Text Box 85"/>
              <p:cNvSpPr txBox="1"/>
              <p:nvPr/>
            </p:nvSpPr>
            <p:spPr>
              <a:xfrm>
                <a:off x="33164" y="0"/>
                <a:ext cx="866775" cy="5222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97</a:t>
                </a:r>
                <a:endParaRPr lang="en-US" altLang="zh-CN" sz="2800" b="1" dirty="0"/>
              </a:p>
            </p:txBody>
          </p:sp>
        </p:grpSp>
        <p:grpSp>
          <p:nvGrpSpPr>
            <p:cNvPr id="16399" name="组合 3"/>
            <p:cNvGrpSpPr/>
            <p:nvPr/>
          </p:nvGrpSpPr>
          <p:grpSpPr>
            <a:xfrm>
              <a:off x="1208086" y="1487487"/>
              <a:ext cx="976312" cy="947737"/>
              <a:chOff x="0" y="0"/>
              <a:chExt cx="975435" cy="948178"/>
            </a:xfrm>
          </p:grpSpPr>
          <p:sp>
            <p:nvSpPr>
              <p:cNvPr id="16400" name="Line 84"/>
              <p:cNvSpPr/>
              <p:nvPr/>
            </p:nvSpPr>
            <p:spPr>
              <a:xfrm>
                <a:off x="142747" y="484412"/>
                <a:ext cx="502786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401" name="Text Box 86"/>
              <p:cNvSpPr txBox="1"/>
              <p:nvPr/>
            </p:nvSpPr>
            <p:spPr>
              <a:xfrm>
                <a:off x="0" y="429065"/>
                <a:ext cx="865185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100</a:t>
                </a:r>
                <a:endParaRPr lang="en-US" altLang="zh-CN" sz="2800" b="1" dirty="0"/>
              </a:p>
            </p:txBody>
          </p:sp>
          <p:sp>
            <p:nvSpPr>
              <p:cNvPr id="16402" name="Text Box 85"/>
              <p:cNvSpPr txBox="1"/>
              <p:nvPr/>
            </p:nvSpPr>
            <p:spPr>
              <a:xfrm>
                <a:off x="108661" y="0"/>
                <a:ext cx="866774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23</a:t>
                </a:r>
                <a:endParaRPr lang="en-US" altLang="zh-CN" sz="2800" b="1" dirty="0"/>
              </a:p>
            </p:txBody>
          </p:sp>
        </p:grpSp>
        <p:grpSp>
          <p:nvGrpSpPr>
            <p:cNvPr id="16403" name="组合 3"/>
            <p:cNvGrpSpPr/>
            <p:nvPr/>
          </p:nvGrpSpPr>
          <p:grpSpPr>
            <a:xfrm>
              <a:off x="3580606" y="1487487"/>
              <a:ext cx="976312" cy="947737"/>
              <a:chOff x="0" y="0"/>
              <a:chExt cx="975435" cy="948178"/>
            </a:xfrm>
          </p:grpSpPr>
          <p:sp>
            <p:nvSpPr>
              <p:cNvPr id="16404" name="Line 84"/>
              <p:cNvSpPr/>
              <p:nvPr/>
            </p:nvSpPr>
            <p:spPr>
              <a:xfrm>
                <a:off x="142747" y="484412"/>
                <a:ext cx="502786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405" name="Text Box 86"/>
              <p:cNvSpPr txBox="1"/>
              <p:nvPr/>
            </p:nvSpPr>
            <p:spPr>
              <a:xfrm>
                <a:off x="0" y="429065"/>
                <a:ext cx="865185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100</a:t>
                </a:r>
                <a:endParaRPr lang="en-US" altLang="zh-CN" sz="2800" b="1" dirty="0"/>
              </a:p>
            </p:txBody>
          </p:sp>
          <p:sp>
            <p:nvSpPr>
              <p:cNvPr id="16406" name="Text Box 85"/>
              <p:cNvSpPr txBox="1"/>
              <p:nvPr/>
            </p:nvSpPr>
            <p:spPr>
              <a:xfrm>
                <a:off x="108661" y="0"/>
                <a:ext cx="866774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46</a:t>
                </a:r>
                <a:endParaRPr lang="en-US" altLang="zh-CN" sz="2800" b="1" dirty="0"/>
              </a:p>
            </p:txBody>
          </p:sp>
        </p:grpSp>
        <p:grpSp>
          <p:nvGrpSpPr>
            <p:cNvPr id="16407" name="组合 3"/>
            <p:cNvGrpSpPr/>
            <p:nvPr/>
          </p:nvGrpSpPr>
          <p:grpSpPr>
            <a:xfrm>
              <a:off x="5383212" y="1487487"/>
              <a:ext cx="976312" cy="947737"/>
              <a:chOff x="0" y="0"/>
              <a:chExt cx="975435" cy="948178"/>
            </a:xfrm>
          </p:grpSpPr>
          <p:sp>
            <p:nvSpPr>
              <p:cNvPr id="16408" name="Line 84"/>
              <p:cNvSpPr/>
              <p:nvPr/>
            </p:nvSpPr>
            <p:spPr>
              <a:xfrm>
                <a:off x="142747" y="484412"/>
                <a:ext cx="502786" cy="0"/>
              </a:xfrm>
              <a:prstGeom prst="line">
                <a:avLst/>
              </a:prstGeom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6409" name="Text Box 86"/>
              <p:cNvSpPr txBox="1"/>
              <p:nvPr/>
            </p:nvSpPr>
            <p:spPr>
              <a:xfrm>
                <a:off x="0" y="429065"/>
                <a:ext cx="865185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100</a:t>
                </a:r>
                <a:endParaRPr lang="en-US" altLang="zh-CN" sz="2800" b="1" dirty="0"/>
              </a:p>
            </p:txBody>
          </p:sp>
          <p:sp>
            <p:nvSpPr>
              <p:cNvPr id="16410" name="Text Box 85"/>
              <p:cNvSpPr txBox="1"/>
              <p:nvPr/>
            </p:nvSpPr>
            <p:spPr>
              <a:xfrm>
                <a:off x="108661" y="0"/>
                <a:ext cx="866774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 dirty="0"/>
                  <a:t>50</a:t>
                </a:r>
                <a:endParaRPr lang="en-US" altLang="zh-CN" sz="2800" b="1" dirty="0"/>
              </a:p>
            </p:txBody>
          </p:sp>
        </p:grpSp>
      </p:grpSp>
      <p:sp>
        <p:nvSpPr>
          <p:cNvPr id="3" name="Line 7"/>
          <p:cNvSpPr/>
          <p:nvPr/>
        </p:nvSpPr>
        <p:spPr>
          <a:xfrm>
            <a:off x="7924426" y="2746283"/>
            <a:ext cx="649288" cy="158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Text Box 8"/>
          <p:cNvSpPr txBox="1"/>
          <p:nvPr/>
        </p:nvSpPr>
        <p:spPr>
          <a:xfrm>
            <a:off x="7870451" y="2284320"/>
            <a:ext cx="73183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 75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7859339" y="2727232"/>
            <a:ext cx="79216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100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6" name="Line 7"/>
          <p:cNvSpPr/>
          <p:nvPr/>
        </p:nvSpPr>
        <p:spPr>
          <a:xfrm>
            <a:off x="7337051" y="4241708"/>
            <a:ext cx="495300" cy="158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Text Box 8"/>
          <p:cNvSpPr txBox="1"/>
          <p:nvPr/>
        </p:nvSpPr>
        <p:spPr>
          <a:xfrm>
            <a:off x="7203701" y="3759108"/>
            <a:ext cx="73183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 50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7194177" y="4187732"/>
            <a:ext cx="7921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100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58895" y="678180"/>
            <a:ext cx="508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en-US" sz="3200" b="1" dirty="0">
                <a:solidFill>
                  <a:srgbClr val="C00000"/>
                </a:solidFill>
                <a:sym typeface="+mn-ea"/>
              </a:rPr>
              <a:t>学习单三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流程图: 可选过程 21"/>
          <p:cNvSpPr/>
          <p:nvPr/>
        </p:nvSpPr>
        <p:spPr>
          <a:xfrm>
            <a:off x="7506335" y="4373880"/>
            <a:ext cx="4483100" cy="1172845"/>
          </a:xfrm>
          <a:prstGeom prst="flowChartAlternateProcess">
            <a:avLst/>
          </a:prstGeom>
          <a:gradFill>
            <a:gsLst>
              <a:gs pos="6000">
                <a:srgbClr val="FCEA6D"/>
              </a:gs>
              <a:gs pos="0">
                <a:srgbClr val="FBFB11">
                  <a:alpha val="100000"/>
                  <a:lumMod val="0"/>
                  <a:lumOff val="100000"/>
                </a:srgbClr>
              </a:gs>
              <a:gs pos="93000">
                <a:srgbClr val="FCFCD4"/>
              </a:gs>
              <a:gs pos="92000">
                <a:srgbClr val="FDD527">
                  <a:lumMod val="80000"/>
                  <a:alpha val="15000"/>
                </a:srgbClr>
              </a:gs>
              <a:gs pos="100000">
                <a:srgbClr val="FCFCD4"/>
              </a:gs>
            </a:gsLst>
            <a:lin ang="5400000" scaled="0"/>
          </a:gradFill>
          <a:ln>
            <a:solidFill>
              <a:srgbClr val="FFFFF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30676" y="6353175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itchFamily="2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755141" y="857886"/>
          <a:ext cx="8341995" cy="327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665"/>
                <a:gridCol w="2780665"/>
                <a:gridCol w="2780665"/>
              </a:tblGrid>
              <a:tr h="1092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solidFill>
                      <a:srgbClr val="03A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FFFFFF"/>
                          </a:solidFill>
                        </a:rPr>
                        <a:t>分数</a:t>
                      </a:r>
                      <a:endParaRPr lang="zh-CN" altLang="en-US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solidFill>
                      <a:srgbClr val="03A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rgbClr val="FFFFFF"/>
                          </a:solidFill>
                        </a:rPr>
                        <a:t>百分数</a:t>
                      </a:r>
                      <a:endParaRPr lang="zh-CN" altLang="en-US" sz="240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 cap="rnd">
                      <a:solidFill>
                        <a:srgbClr val="03A9F5"/>
                      </a:solidFill>
                      <a:prstDash val="solid"/>
                    </a:lnT>
                    <a:lnB w="19050">
                      <a:solidFill>
                        <a:srgbClr val="03A9F5"/>
                      </a:solidFill>
                      <a:prstDash val="solid"/>
                    </a:lnB>
                    <a:solidFill>
                      <a:srgbClr val="03A9F5"/>
                    </a:solidFill>
                  </a:tcPr>
                </a:tc>
              </a:tr>
              <a:tr h="1092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</a:rPr>
                        <a:t>联系</a:t>
                      </a:r>
                      <a:endParaRPr lang="zh-CN" altLang="en-US" sz="2400" b="1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>
                      <a:solidFill>
                        <a:srgbClr val="03A9F5"/>
                      </a:solidFill>
                      <a:prstDash val="solid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  <a:solidFill>
                      <a:srgbClr val="F2F2F2"/>
                    </a:solidFill>
                  </a:tcPr>
                </a:tc>
                <a:tc hMerge="1">
                  <a:tcPr anchor="ctr"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19050">
                      <a:solidFill>
                        <a:srgbClr val="03A9F5"/>
                      </a:solidFill>
                      <a:prstDash val="solid"/>
                    </a:lnT>
                    <a:lnB w="3175">
                      <a:solidFill>
                        <a:srgbClr val="03A9F5"/>
                      </a:solidFill>
                      <a:prstDash val="dot"/>
                    </a:lnB>
                  </a:tcPr>
                </a:tc>
              </a:tr>
              <a:tr h="1092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404040"/>
                          </a:solidFill>
                        </a:rPr>
                        <a:t>区别</a:t>
                      </a:r>
                      <a:endParaRPr lang="zh-CN" altLang="en-US" sz="2400" b="1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19050" cap="rnd">
                      <a:solidFill>
                        <a:srgbClr val="03A9F5"/>
                      </a:solidFill>
                      <a:prstDash val="solid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3175">
                      <a:solidFill>
                        <a:srgbClr val="03A9F5"/>
                      </a:solidFill>
                      <a:prstDash val="dot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2400" b="1" dirty="0">
                        <a:solidFill>
                          <a:srgbClr val="404040"/>
                        </a:solidFill>
                      </a:endParaRPr>
                    </a:p>
                  </a:txBody>
                  <a:tcPr anchor="ctr">
                    <a:lnL w="3175">
                      <a:solidFill>
                        <a:srgbClr val="03A9F5"/>
                      </a:solidFill>
                      <a:prstDash val="dot"/>
                    </a:lnL>
                    <a:lnR w="19050" cap="rnd">
                      <a:solidFill>
                        <a:srgbClr val="03A9F5"/>
                      </a:solidFill>
                      <a:prstDash val="solid"/>
                    </a:lnR>
                    <a:lnT w="3175">
                      <a:solidFill>
                        <a:srgbClr val="03A9F5"/>
                      </a:solidFill>
                      <a:prstDash val="dot"/>
                    </a:lnT>
                    <a:lnB w="19050" cap="rnd">
                      <a:solidFill>
                        <a:srgbClr val="03A9F5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452746" y="2221231"/>
            <a:ext cx="4961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404040"/>
                </a:solidFill>
                <a:sym typeface="+mn-ea"/>
              </a:rPr>
              <a:t>表示两个数量之间的关系。</a:t>
            </a:r>
            <a:endParaRPr lang="zh-CN" altLang="en-US" sz="2400" b="1">
              <a:solidFill>
                <a:srgbClr val="40404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1045" y="3319781"/>
            <a:ext cx="2754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404040"/>
                </a:solidFill>
                <a:sym typeface="+mn-ea"/>
              </a:rPr>
              <a:t>表示一个具体的数。</a:t>
            </a:r>
            <a:endParaRPr lang="zh-CN" altLang="en-US" sz="2400" b="1">
              <a:solidFill>
                <a:srgbClr val="40404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6445" y="3319781"/>
            <a:ext cx="1562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404040"/>
                </a:solidFill>
                <a:sym typeface="+mn-ea"/>
              </a:rPr>
              <a:t>——</a:t>
            </a:r>
            <a:endParaRPr lang="en-US" altLang="zh-CN" sz="2400" b="1">
              <a:solidFill>
                <a:srgbClr val="404040"/>
              </a:solidFill>
              <a:sym typeface="+mn-ea"/>
            </a:endParaRPr>
          </a:p>
        </p:txBody>
      </p:sp>
      <p:sp>
        <p:nvSpPr>
          <p:cNvPr id="17434" name="Rectangle 26"/>
          <p:cNvSpPr/>
          <p:nvPr/>
        </p:nvSpPr>
        <p:spPr>
          <a:xfrm>
            <a:off x="7840980" y="4373880"/>
            <a:ext cx="3815715" cy="85979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lIns="90000" tIns="46800" rIns="90000" bIns="46800" anchor="ctr"/>
          <a:p>
            <a:pPr algn="ctr">
              <a:lnSpc>
                <a:spcPts val="376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中国耕地面积约占世界耕地总面积的</a:t>
            </a:r>
            <a:endParaRPr lang="zh-CN" altLang="en-US" sz="2000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>
              <a:lnSpc>
                <a:spcPts val="376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  </a:t>
            </a:r>
            <a:r>
              <a:rPr lang="en-US" altLang="zh-CN" sz="2000" b="1" dirty="0">
                <a:latin typeface="Arial" panose="020B0604020202020204" pitchFamily="34" charset="0"/>
                <a:ea typeface="楷体_GB2312" pitchFamily="49" charset="-122"/>
              </a:rPr>
              <a:t>9%</a:t>
            </a:r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，而人口约占世界总人口的</a:t>
            </a:r>
            <a:r>
              <a:rPr lang="en-US" altLang="zh-CN" sz="2000" b="1" dirty="0">
                <a:latin typeface="Arial" panose="020B0604020202020204" pitchFamily="34" charset="0"/>
                <a:ea typeface="楷体_GB2312" pitchFamily="49" charset="-122"/>
              </a:rPr>
              <a:t>21.5%</a:t>
            </a:r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。</a:t>
            </a:r>
            <a:endParaRPr lang="zh-CN" altLang="en-US" sz="2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8" name="流程图: 可选过程 17"/>
          <p:cNvSpPr/>
          <p:nvPr/>
        </p:nvSpPr>
        <p:spPr>
          <a:xfrm>
            <a:off x="1755140" y="4373880"/>
            <a:ext cx="5395595" cy="1152525"/>
          </a:xfrm>
          <a:prstGeom prst="flowChartAlternateProcess">
            <a:avLst/>
          </a:prstGeom>
          <a:gradFill>
            <a:gsLst>
              <a:gs pos="6000">
                <a:srgbClr val="FCEA6D"/>
              </a:gs>
              <a:gs pos="0">
                <a:srgbClr val="FBFB11">
                  <a:alpha val="100000"/>
                  <a:lumMod val="0"/>
                  <a:lumOff val="100000"/>
                </a:srgbClr>
              </a:gs>
              <a:gs pos="93000">
                <a:srgbClr val="FCFCD4"/>
              </a:gs>
              <a:gs pos="92000">
                <a:srgbClr val="FDD527">
                  <a:lumMod val="80000"/>
                  <a:alpha val="15000"/>
                </a:srgbClr>
              </a:gs>
              <a:gs pos="100000">
                <a:srgbClr val="FCFCD4"/>
              </a:gs>
            </a:gsLst>
            <a:lin ang="5400000" scaled="0"/>
          </a:gradFill>
          <a:ln>
            <a:solidFill>
              <a:srgbClr val="FFFFF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819910" y="4432300"/>
            <a:ext cx="5266055" cy="1055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3760"/>
              </a:lnSpc>
            </a:pPr>
            <a:r>
              <a:rPr lang="zh-CN" altLang="en-US" sz="2000" b="1" dirty="0">
                <a:ea typeface="楷体_GB2312" pitchFamily="49" charset="-122"/>
                <a:sym typeface="+mn-ea"/>
              </a:rPr>
              <a:t>第七次全国经济普查数据显示，我国城镇就业人数约占调查总人数的     </a:t>
            </a:r>
            <a:r>
              <a:rPr lang="zh-CN" altLang="en-US" sz="2400" b="1" dirty="0">
                <a:ea typeface="楷体_GB2312" pitchFamily="49" charset="-122"/>
                <a:sym typeface="+mn-ea"/>
              </a:rPr>
              <a:t>。</a:t>
            </a:r>
            <a:endParaRPr lang="zh-CN" altLang="en-US" sz="2400" b="1" dirty="0">
              <a:ea typeface="楷体_GB2312" pitchFamily="49" charset="-122"/>
              <a:sym typeface="+mn-ea"/>
            </a:endParaRPr>
          </a:p>
        </p:txBody>
      </p:sp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22495" y="4849495"/>
          <a:ext cx="361315" cy="75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" name="" r:id="rId2" imgW="228600" imgH="393700" progId="Equation.KSEE3">
                  <p:embed/>
                </p:oleObj>
              </mc:Choice>
              <mc:Fallback>
                <p:oleObj name="" r:id="rId2" imgW="2286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22495" y="4849495"/>
                        <a:ext cx="361315" cy="751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流程图: 可选过程 23"/>
          <p:cNvSpPr/>
          <p:nvPr/>
        </p:nvSpPr>
        <p:spPr>
          <a:xfrm>
            <a:off x="2080260" y="5649595"/>
            <a:ext cx="5070475" cy="686435"/>
          </a:xfrm>
          <a:prstGeom prst="flowChartAlternateProcess">
            <a:avLst/>
          </a:prstGeom>
          <a:gradFill>
            <a:gsLst>
              <a:gs pos="6000">
                <a:srgbClr val="FCEA6D"/>
              </a:gs>
              <a:gs pos="0">
                <a:srgbClr val="FBFB11">
                  <a:alpha val="100000"/>
                  <a:lumMod val="0"/>
                  <a:lumOff val="100000"/>
                </a:srgbClr>
              </a:gs>
              <a:gs pos="93000">
                <a:srgbClr val="FCFCD4"/>
              </a:gs>
              <a:gs pos="92000">
                <a:srgbClr val="FDD527">
                  <a:lumMod val="80000"/>
                  <a:alpha val="15000"/>
                </a:srgbClr>
              </a:gs>
              <a:gs pos="100000">
                <a:srgbClr val="FCFCD4"/>
              </a:gs>
            </a:gsLst>
            <a:lin ang="5400000" scaled="0"/>
          </a:gradFill>
          <a:ln>
            <a:solidFill>
              <a:srgbClr val="FFFFFF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112135" y="5793740"/>
            <a:ext cx="33166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一块地有   公顷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58945" y="5600700"/>
          <a:ext cx="388062" cy="7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r:id="rId4" imgW="203200" imgH="393700" progId="Equation.KSEE3">
                  <p:embed/>
                </p:oleObj>
              </mc:Choice>
              <mc:Fallback>
                <p:oleObj name="" r:id="rId4" imgW="203200" imgH="393700" progId="Equation.KSEE3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8945" y="5600700"/>
                        <a:ext cx="388062" cy="7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18" grpId="0" bldLvl="0" animBg="1"/>
      <p:bldP spid="18" grpId="1" animBg="1"/>
      <p:bldP spid="19" grpId="0"/>
      <p:bldP spid="19" grpId="1"/>
      <p:bldP spid="22" grpId="0" animBg="1"/>
      <p:bldP spid="22" grpId="1" animBg="1"/>
      <p:bldP spid="17434" grpId="0"/>
      <p:bldP spid="17434" grpId="1"/>
      <p:bldP spid="25" grpId="0"/>
      <p:bldP spid="25" grpId="1"/>
      <p:bldP spid="24" grpId="0" animBg="1"/>
      <p:bldP spid="2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截图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365" y="665480"/>
            <a:ext cx="10012045" cy="5641340"/>
          </a:xfrm>
          <a:prstGeom prst="rect">
            <a:avLst/>
          </a:prstGeom>
        </p:spPr>
      </p:pic>
      <p:sp>
        <p:nvSpPr>
          <p:cNvPr id="19462" name="Text Box 6"/>
          <p:cNvSpPr txBox="1"/>
          <p:nvPr/>
        </p:nvSpPr>
        <p:spPr>
          <a:xfrm>
            <a:off x="6510339" y="5600066"/>
            <a:ext cx="10747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70</a:t>
            </a:r>
            <a:r>
              <a:rPr lang="zh-CN" altLang="en-US" sz="2800" b="1" dirty="0">
                <a:solidFill>
                  <a:srgbClr val="FF0000"/>
                </a:solidFill>
              </a:rPr>
              <a:t>％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6510656" y="4772025"/>
            <a:ext cx="107632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30</a:t>
            </a:r>
            <a:r>
              <a:rPr lang="zh-CN" altLang="en-US" sz="2800" b="1" dirty="0">
                <a:solidFill>
                  <a:srgbClr val="FF0000"/>
                </a:solidFill>
              </a:rPr>
              <a:t>％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9235124" y="4767898"/>
            <a:ext cx="1074737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95</a:t>
            </a:r>
            <a:r>
              <a:rPr lang="zh-CN" altLang="en-US" sz="2800" b="1" dirty="0">
                <a:solidFill>
                  <a:srgbClr val="FF0000"/>
                </a:solidFill>
              </a:rPr>
              <a:t>％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9291639" y="5600066"/>
            <a:ext cx="1074737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％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3888105" y="4772026"/>
            <a:ext cx="107473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</a:rPr>
              <a:t>％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460" name="Text Box 4"/>
          <p:cNvSpPr txBox="1"/>
          <p:nvPr/>
        </p:nvSpPr>
        <p:spPr>
          <a:xfrm>
            <a:off x="3887789" y="5599748"/>
            <a:ext cx="1074737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93</a:t>
            </a:r>
            <a:r>
              <a:rPr lang="zh-CN" altLang="en-US" sz="2800" b="1" dirty="0">
                <a:solidFill>
                  <a:srgbClr val="FF0000"/>
                </a:solidFill>
              </a:rPr>
              <a:t>％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0475" y="665480"/>
            <a:ext cx="488950" cy="67373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TABLE_BEAUTIFY" val="smartTable{4800d9ad-0b93-43f7-8bc3-edc2cd478136}"/>
</p:tagLst>
</file>

<file path=ppt/tags/tag2.xml><?xml version="1.0" encoding="utf-8"?>
<p:tagLst xmlns:p="http://schemas.openxmlformats.org/presentationml/2006/main">
  <p:tag name="KSO_WM_UNIT_TABLE_BEAUTIFY" val="smartTable{4800d9ad-0b93-43f7-8bc3-edc2cd478136}"/>
  <p:tag name="TABLE_ENDDRAG_ORIGIN_RECT" val="621*251"/>
  <p:tag name="TABLE_ENDDRAG_RECT" val="180*216*621*251"/>
</p:tagLst>
</file>

<file path=ppt/tags/tag3.xml><?xml version="1.0" encoding="utf-8"?>
<p:tagLst xmlns:p="http://schemas.openxmlformats.org/presentationml/2006/main">
  <p:tag name="KSO_WM_UNIT_TABLE_BEAUTIFY" val="smartTable{07cbd1da-b6a6-4c8c-b03c-23c96616b8d1}"/>
</p:tagLst>
</file>

<file path=ppt/tags/tag4.xml><?xml version="1.0" encoding="utf-8"?>
<p:tagLst xmlns:p="http://schemas.openxmlformats.org/presentationml/2006/main">
  <p:tag name="KSO_WM_UNIT_TABLE_BEAUTIFY" val="smartTable{f05eb271-a04d-4a67-a440-464107f7525c}"/>
  <p:tag name="TABLE_EMPHASIZE_COLOR" val="240117"/>
  <p:tag name="TABLE_SKINIDX" val="0"/>
  <p:tag name="TABLE_COLORIDX" val="2"/>
  <p:tag name="TABLE_COLOR_RGB" val="0x000000*0xFFFFFF*0x212121*0xFFFFFF*0x03A9F5*0x00BCD5*0x009788*0x4CB050*0x8CC34B*0xCDDC39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WPS 表格</Application>
  <PresentationFormat>宽屏</PresentationFormat>
  <Paragraphs>302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25</vt:i4>
      </vt:variant>
      <vt:variant>
        <vt:lpstr>幻灯片标题</vt:lpstr>
      </vt:variant>
      <vt:variant>
        <vt:i4>12</vt:i4>
      </vt:variant>
    </vt:vector>
  </HeadingPairs>
  <TitlesOfParts>
    <vt:vector size="62" baseType="lpstr">
      <vt:lpstr>Arial</vt:lpstr>
      <vt:lpstr>宋体</vt:lpstr>
      <vt:lpstr>Wingdings</vt:lpstr>
      <vt:lpstr>汉仪书宋二KW</vt:lpstr>
      <vt:lpstr>思源黑体 CN Bold</vt:lpstr>
      <vt:lpstr>汉仪中黑KW</vt:lpstr>
      <vt:lpstr>汉标粗圆体</vt:lpstr>
      <vt:lpstr>新宋体</vt:lpstr>
      <vt:lpstr>方正书宋_GBK</vt:lpstr>
      <vt:lpstr>楷体</vt:lpstr>
      <vt:lpstr>汉仪楷体KW</vt:lpstr>
      <vt:lpstr>幼圆</vt:lpstr>
      <vt:lpstr>宋体-简</vt:lpstr>
      <vt:lpstr>黑体</vt:lpstr>
      <vt:lpstr>楷体_GB2312</vt:lpstr>
      <vt:lpstr>汉仪楷体简</vt:lpstr>
      <vt:lpstr>Calibri</vt:lpstr>
      <vt:lpstr>Helvetica Neue</vt:lpstr>
      <vt:lpstr>微软雅黑</vt:lpstr>
      <vt:lpstr>汉仪旗黑</vt:lpstr>
      <vt:lpstr>宋体</vt:lpstr>
      <vt:lpstr>Arial Unicode MS</vt:lpstr>
      <vt:lpstr>Calibri Light</vt:lpstr>
      <vt:lpstr>默认设计模板</vt:lpstr>
      <vt:lpstr>1_默认设计模板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Equation.3</vt:lpstr>
      <vt:lpstr>Equation.3</vt:lpstr>
      <vt:lpstr>Equation.3</vt:lpstr>
      <vt:lpstr>Equation.3</vt:lpstr>
      <vt:lpstr>Equation.KSEE3</vt:lpstr>
      <vt:lpstr>Equation.KSEE3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寰蒋绯荤粺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13775210468</cp:lastModifiedBy>
  <cp:revision>439</cp:revision>
  <dcterms:created xsi:type="dcterms:W3CDTF">2024-11-26T08:59:22Z</dcterms:created>
  <dcterms:modified xsi:type="dcterms:W3CDTF">2024-11-26T08:59:22Z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2052-6.0.2.8225</vt:lpwstr>
  </property>
  <property fmtid="{D5CDD505-2E9C-101B-9397-08002B2CF9AE}" pid="3" name="ICV">
    <vt:lpwstr>30DEAB4601A307C2EA8D45673DCB7912_42</vt:lpwstr>
  </property>
</Properties>
</file>