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12" r:id="rId3"/>
    <p:sldId id="367" r:id="rId4"/>
    <p:sldId id="355" r:id="rId5"/>
    <p:sldId id="381" r:id="rId6"/>
    <p:sldId id="294" r:id="rId7"/>
    <p:sldId id="313" r:id="rId8"/>
    <p:sldId id="295" r:id="rId9"/>
    <p:sldId id="379" r:id="rId10"/>
    <p:sldId id="368" r:id="rId11"/>
    <p:sldId id="346" r:id="rId12"/>
    <p:sldId id="333" r:id="rId14"/>
    <p:sldId id="348" r:id="rId15"/>
    <p:sldId id="369" r:id="rId16"/>
    <p:sldId id="392" r:id="rId17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课题" id="{D30EBDBA-89E0-41A9-BBBA-C0671EA020A3}">
          <p14:sldIdLst>
            <p14:sldId id="312"/>
            <p14:sldId id="367"/>
            <p14:sldId id="355"/>
            <p14:sldId id="381"/>
            <p14:sldId id="294"/>
            <p14:sldId id="313"/>
            <p14:sldId id="295"/>
            <p14:sldId id="379"/>
            <p14:sldId id="333"/>
            <p14:sldId id="348"/>
            <p14:sldId id="392"/>
            <p14:sldId id="346"/>
            <p14:sldId id="369"/>
            <p14:sldId id="3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747"/>
    <a:srgbClr val="EF75AC"/>
    <a:srgbClr val="FF0066"/>
    <a:srgbClr val="ECA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82" y="-498"/>
      </p:cViewPr>
      <p:guideLst>
        <p:guide orient="horz" pos="215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4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9FC48-152D-4CC8-824A-2D70881727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A2FD0-2340-4EA3-9B2A-6DC0166D31F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20000">
              <a:srgbClr val="85C2FF"/>
            </a:gs>
            <a:gs pos="42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image" Target="../media/image2.png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audio" Target="../media/audio1.wav"/><Relationship Id="rId6" Type="http://schemas.openxmlformats.org/officeDocument/2006/relationships/tags" Target="../tags/tag13.xml"/><Relationship Id="rId5" Type="http://schemas.openxmlformats.org/officeDocument/2006/relationships/slide" Target="slide6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18415"/>
            <a:ext cx="9194800" cy="6867525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H="1">
            <a:off x="8500110" y="5161280"/>
            <a:ext cx="17145" cy="10083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云形 4"/>
          <p:cNvSpPr/>
          <p:nvPr/>
        </p:nvSpPr>
        <p:spPr>
          <a:xfrm>
            <a:off x="7092315" y="450215"/>
            <a:ext cx="2592070" cy="79248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云形 6"/>
          <p:cNvSpPr/>
          <p:nvPr/>
        </p:nvSpPr>
        <p:spPr>
          <a:xfrm>
            <a:off x="3051810" y="274955"/>
            <a:ext cx="2592070" cy="79248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云形 7"/>
          <p:cNvSpPr/>
          <p:nvPr/>
        </p:nvSpPr>
        <p:spPr>
          <a:xfrm>
            <a:off x="-203200" y="1242695"/>
            <a:ext cx="2592070" cy="79248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7890510" y="4524375"/>
            <a:ext cx="1253490" cy="1253490"/>
            <a:chOff x="3444" y="3359"/>
            <a:chExt cx="5444" cy="5444"/>
          </a:xfrm>
        </p:grpSpPr>
        <p:sp>
          <p:nvSpPr>
            <p:cNvPr id="14" name="直角三角形 13"/>
            <p:cNvSpPr/>
            <p:nvPr/>
          </p:nvSpPr>
          <p:spPr>
            <a:xfrm rot="5400000">
              <a:off x="6166" y="3359"/>
              <a:ext cx="2722" cy="2722"/>
            </a:xfrm>
            <a:prstGeom prst="rtTriangle">
              <a:avLst/>
            </a:prstGeom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直角三角形 14"/>
            <p:cNvSpPr/>
            <p:nvPr/>
          </p:nvSpPr>
          <p:spPr>
            <a:xfrm>
              <a:off x="3444" y="3404"/>
              <a:ext cx="2722" cy="2722"/>
            </a:xfrm>
            <a:prstGeom prst="rtTriangle">
              <a:avLst/>
            </a:prstGeom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直角三角形 15"/>
            <p:cNvSpPr/>
            <p:nvPr/>
          </p:nvSpPr>
          <p:spPr>
            <a:xfrm rot="10800000">
              <a:off x="6166" y="6081"/>
              <a:ext cx="2722" cy="2722"/>
            </a:xfrm>
            <a:prstGeom prst="rtTriangle">
              <a:avLst/>
            </a:prstGeom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直角三角形 16"/>
            <p:cNvSpPr/>
            <p:nvPr/>
          </p:nvSpPr>
          <p:spPr>
            <a:xfrm rot="16200000">
              <a:off x="3444" y="6081"/>
              <a:ext cx="2722" cy="2722"/>
            </a:xfrm>
            <a:prstGeom prst="rtTriangle">
              <a:avLst/>
            </a:prstGeom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9" presetClass="entr" presetSubtype="0" repeatCount="indefinite" decel="10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5" grpId="0" animBg="1"/>
      <p:bldP spid="5" grpId="1" animBg="1"/>
      <p:bldP spid="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" name="组合 70"/>
          <p:cNvGrpSpPr/>
          <p:nvPr/>
        </p:nvGrpSpPr>
        <p:grpSpPr>
          <a:xfrm>
            <a:off x="1577340" y="1348740"/>
            <a:ext cx="4977130" cy="791845"/>
            <a:chOff x="2284" y="656"/>
            <a:chExt cx="9792" cy="2040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" y="656"/>
              <a:ext cx="720" cy="2040"/>
            </a:xfrm>
            <a:prstGeom prst="rect">
              <a:avLst/>
            </a:prstGeom>
          </p:spPr>
        </p:pic>
        <p:grpSp>
          <p:nvGrpSpPr>
            <p:cNvPr id="70" name="组合 69"/>
            <p:cNvGrpSpPr/>
            <p:nvPr/>
          </p:nvGrpSpPr>
          <p:grpSpPr>
            <a:xfrm>
              <a:off x="2284" y="656"/>
              <a:ext cx="8968" cy="2040"/>
              <a:chOff x="2284" y="656"/>
              <a:chExt cx="8968" cy="2040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2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32" y="656"/>
                <a:ext cx="720" cy="2040"/>
              </a:xfrm>
              <a:prstGeom prst="rect">
                <a:avLst/>
              </a:prstGeom>
            </p:spPr>
          </p:pic>
        </p:grpSp>
      </p:grpSp>
      <p:grpSp>
        <p:nvGrpSpPr>
          <p:cNvPr id="72" name="组合 71"/>
          <p:cNvGrpSpPr/>
          <p:nvPr/>
        </p:nvGrpSpPr>
        <p:grpSpPr>
          <a:xfrm>
            <a:off x="1593850" y="1224915"/>
            <a:ext cx="4977765" cy="1034415"/>
            <a:chOff x="2284" y="130"/>
            <a:chExt cx="9665" cy="2284"/>
          </a:xfrm>
        </p:grpSpPr>
        <p:sp>
          <p:nvSpPr>
            <p:cNvPr id="46" name="椭圆 45"/>
            <p:cNvSpPr/>
            <p:nvPr/>
          </p:nvSpPr>
          <p:spPr>
            <a:xfrm>
              <a:off x="2284" y="260"/>
              <a:ext cx="1546" cy="2155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3953" y="130"/>
              <a:ext cx="7996" cy="2258"/>
              <a:chOff x="3953" y="1260"/>
              <a:chExt cx="7996" cy="2258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3953" y="1364"/>
                <a:ext cx="1546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5509" y="1338"/>
                <a:ext cx="1546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7178" y="1312"/>
                <a:ext cx="1546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8847" y="1286"/>
                <a:ext cx="1546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10403" y="1260"/>
                <a:ext cx="1546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02970" y="2209165"/>
            <a:ext cx="867664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800" b="1"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  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，每</a:t>
            </a: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根一份，分成了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份。</a:t>
            </a:r>
            <a:endParaRPr lang="zh-CN" altLang="en-US" sz="28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6445250" y="2208530"/>
            <a:ext cx="77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6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1449705" y="2603500"/>
            <a:ext cx="5104130" cy="884555"/>
            <a:chOff x="2283" y="3314"/>
            <a:chExt cx="10020" cy="2163"/>
          </a:xfrm>
        </p:grpSpPr>
        <p:sp>
          <p:nvSpPr>
            <p:cNvPr id="58" name="椭圆 57"/>
            <p:cNvSpPr/>
            <p:nvPr/>
          </p:nvSpPr>
          <p:spPr>
            <a:xfrm>
              <a:off x="2283" y="3323"/>
              <a:ext cx="2475" cy="2155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4743" y="3314"/>
              <a:ext cx="7560" cy="2155"/>
              <a:chOff x="4743" y="715"/>
              <a:chExt cx="7560" cy="2155"/>
            </a:xfrm>
          </p:grpSpPr>
          <p:sp>
            <p:nvSpPr>
              <p:cNvPr id="59" name="椭圆 58"/>
              <p:cNvSpPr/>
              <p:nvPr/>
            </p:nvSpPr>
            <p:spPr>
              <a:xfrm>
                <a:off x="4743" y="715"/>
                <a:ext cx="2475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7229" y="715"/>
                <a:ext cx="2475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9828" y="715"/>
                <a:ext cx="2475" cy="215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902970" y="3428365"/>
            <a:ext cx="867664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800" b="1"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  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，每</a:t>
            </a: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根一份，分成了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份。</a:t>
            </a:r>
            <a:endParaRPr lang="zh-CN" altLang="en-US" sz="28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6445250" y="3442335"/>
            <a:ext cx="8248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4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1294765" y="3936365"/>
            <a:ext cx="5431790" cy="843280"/>
            <a:chOff x="2039" y="6817"/>
            <a:chExt cx="10322" cy="2206"/>
          </a:xfrm>
        </p:grpSpPr>
        <p:sp>
          <p:nvSpPr>
            <p:cNvPr id="64" name="椭圆 63"/>
            <p:cNvSpPr/>
            <p:nvPr/>
          </p:nvSpPr>
          <p:spPr>
            <a:xfrm>
              <a:off x="2039" y="6869"/>
              <a:ext cx="3543" cy="2155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5583" y="6843"/>
              <a:ext cx="3299" cy="2155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8993" y="6817"/>
              <a:ext cx="3368" cy="2155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902970" y="4636770"/>
            <a:ext cx="867664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800" b="1"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  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，每</a:t>
            </a: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根一份，分成了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份。</a:t>
            </a:r>
            <a:endParaRPr lang="zh-CN" altLang="en-US" sz="28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445250" y="4620895"/>
            <a:ext cx="987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3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902970" y="703580"/>
            <a:ext cx="867664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12</a:t>
            </a:r>
            <a:r>
              <a:rPr lang="zh-CN" altLang="en-US" sz="2800" b="1"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根  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，每</a:t>
            </a: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1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根一份，分成了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(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   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)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份</a:t>
            </a:r>
            <a:r>
              <a:rPr lang="zh-CN" altLang="en-US" sz="36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。</a:t>
            </a:r>
            <a:endParaRPr lang="zh-CN" altLang="en-US" sz="36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  <a:cs typeface="宋体-PUA" panose="02010600030101010101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003925" y="829310"/>
            <a:ext cx="77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12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1577340" y="-34925"/>
            <a:ext cx="4774565" cy="852968"/>
            <a:chOff x="2415" y="-55"/>
            <a:chExt cx="7519" cy="1343"/>
          </a:xfrm>
        </p:grpSpPr>
        <p:grpSp>
          <p:nvGrpSpPr>
            <p:cNvPr id="74" name="组合 73"/>
            <p:cNvGrpSpPr/>
            <p:nvPr/>
          </p:nvGrpSpPr>
          <p:grpSpPr>
            <a:xfrm>
              <a:off x="2484" y="-48"/>
              <a:ext cx="7450" cy="1336"/>
              <a:chOff x="2284" y="656"/>
              <a:chExt cx="9792" cy="2062"/>
            </a:xfrm>
          </p:grpSpPr>
          <p:pic>
            <p:nvPicPr>
              <p:cNvPr id="75" name="图片 7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56" y="656"/>
                <a:ext cx="720" cy="2040"/>
              </a:xfrm>
              <a:prstGeom prst="rect">
                <a:avLst/>
              </a:prstGeom>
            </p:spPr>
          </p:pic>
          <p:grpSp>
            <p:nvGrpSpPr>
              <p:cNvPr id="76" name="组合 75"/>
              <p:cNvGrpSpPr/>
              <p:nvPr/>
            </p:nvGrpSpPr>
            <p:grpSpPr>
              <a:xfrm>
                <a:off x="2284" y="656"/>
                <a:ext cx="8968" cy="2062"/>
                <a:chOff x="2284" y="656"/>
                <a:chExt cx="8968" cy="2062"/>
              </a:xfrm>
            </p:grpSpPr>
            <p:pic>
              <p:nvPicPr>
                <p:cNvPr id="77" name="图片 76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4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78" name="图片 77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09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79" name="图片 78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34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0" name="图片 79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58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1" name="图片 80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83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2" name="图片 81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408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3" name="图片 82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233" y="678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4" name="图片 83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57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5" name="图片 84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2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6" name="图片 85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707" y="656"/>
                  <a:ext cx="720" cy="2040"/>
                </a:xfrm>
                <a:prstGeom prst="rect">
                  <a:avLst/>
                </a:prstGeom>
              </p:spPr>
            </p:pic>
            <p:pic>
              <p:nvPicPr>
                <p:cNvPr id="87" name="图片 86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32" y="656"/>
                  <a:ext cx="720" cy="2040"/>
                </a:xfrm>
                <a:prstGeom prst="rect">
                  <a:avLst/>
                </a:prstGeom>
              </p:spPr>
            </p:pic>
          </p:grpSp>
        </p:grpSp>
        <p:sp>
          <p:nvSpPr>
            <p:cNvPr id="90" name="椭圆 89"/>
            <p:cNvSpPr/>
            <p:nvPr/>
          </p:nvSpPr>
          <p:spPr>
            <a:xfrm>
              <a:off x="5650" y="-55"/>
              <a:ext cx="600" cy="1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040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6867" y="-55"/>
              <a:ext cx="600" cy="1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6257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8675" y="-55"/>
              <a:ext cx="600" cy="1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4449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8084" y="-55"/>
              <a:ext cx="600" cy="1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7474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3025" y="-55"/>
              <a:ext cx="600" cy="1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415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3771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9308" y="-54"/>
              <a:ext cx="582" cy="134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144" name="图片 14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670560"/>
            <a:ext cx="347849" cy="839470"/>
          </a:xfrm>
          <a:prstGeom prst="rect">
            <a:avLst/>
          </a:prstGeom>
        </p:spPr>
      </p:pic>
      <p:pic>
        <p:nvPicPr>
          <p:cNvPr id="145" name="图片 14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60" y="2089150"/>
            <a:ext cx="347849" cy="839470"/>
          </a:xfrm>
          <a:prstGeom prst="rect">
            <a:avLst/>
          </a:prstGeom>
        </p:spPr>
      </p:pic>
      <p:grpSp>
        <p:nvGrpSpPr>
          <p:cNvPr id="146" name="组合 145"/>
          <p:cNvGrpSpPr/>
          <p:nvPr/>
        </p:nvGrpSpPr>
        <p:grpSpPr>
          <a:xfrm>
            <a:off x="1577340" y="2695575"/>
            <a:ext cx="4977130" cy="791845"/>
            <a:chOff x="2284" y="656"/>
            <a:chExt cx="9792" cy="2040"/>
          </a:xfrm>
        </p:grpSpPr>
        <p:pic>
          <p:nvPicPr>
            <p:cNvPr id="147" name="图片 14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" y="656"/>
              <a:ext cx="720" cy="2040"/>
            </a:xfrm>
            <a:prstGeom prst="rect">
              <a:avLst/>
            </a:prstGeom>
          </p:spPr>
        </p:pic>
        <p:grpSp>
          <p:nvGrpSpPr>
            <p:cNvPr id="148" name="组合 147"/>
            <p:cNvGrpSpPr/>
            <p:nvPr/>
          </p:nvGrpSpPr>
          <p:grpSpPr>
            <a:xfrm>
              <a:off x="2284" y="656"/>
              <a:ext cx="8968" cy="2040"/>
              <a:chOff x="2284" y="656"/>
              <a:chExt cx="8968" cy="2040"/>
            </a:xfrm>
          </p:grpSpPr>
          <p:pic>
            <p:nvPicPr>
              <p:cNvPr id="149" name="图片 14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0" name="图片 149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1" name="图片 150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2" name="图片 151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3" name="图片 152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4" name="图片 15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5" name="图片 15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6" name="图片 15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7" name="图片 15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2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8" name="图片 157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59" name="图片 15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32" y="656"/>
                <a:ext cx="720" cy="2040"/>
              </a:xfrm>
              <a:prstGeom prst="rect">
                <a:avLst/>
              </a:prstGeom>
            </p:spPr>
          </p:pic>
        </p:grpSp>
      </p:grpSp>
      <p:pic>
        <p:nvPicPr>
          <p:cNvPr id="160" name="图片 15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65" y="3341370"/>
            <a:ext cx="365965" cy="791845"/>
          </a:xfrm>
          <a:prstGeom prst="rect">
            <a:avLst/>
          </a:prstGeom>
        </p:spPr>
      </p:pic>
      <p:grpSp>
        <p:nvGrpSpPr>
          <p:cNvPr id="161" name="组合 160"/>
          <p:cNvGrpSpPr/>
          <p:nvPr/>
        </p:nvGrpSpPr>
        <p:grpSpPr>
          <a:xfrm>
            <a:off x="1577340" y="3987165"/>
            <a:ext cx="4977130" cy="791845"/>
            <a:chOff x="2284" y="656"/>
            <a:chExt cx="9792" cy="2040"/>
          </a:xfrm>
        </p:grpSpPr>
        <p:pic>
          <p:nvPicPr>
            <p:cNvPr id="162" name="图片 16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" y="656"/>
              <a:ext cx="720" cy="2040"/>
            </a:xfrm>
            <a:prstGeom prst="rect">
              <a:avLst/>
            </a:prstGeom>
          </p:spPr>
        </p:pic>
        <p:grpSp>
          <p:nvGrpSpPr>
            <p:cNvPr id="163" name="组合 162"/>
            <p:cNvGrpSpPr/>
            <p:nvPr/>
          </p:nvGrpSpPr>
          <p:grpSpPr>
            <a:xfrm>
              <a:off x="2284" y="656"/>
              <a:ext cx="8968" cy="2040"/>
              <a:chOff x="2284" y="656"/>
              <a:chExt cx="8968" cy="2040"/>
            </a:xfrm>
          </p:grpSpPr>
          <p:pic>
            <p:nvPicPr>
              <p:cNvPr id="164" name="图片 16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65" name="图片 16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66" name="图片 16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67" name="图片 16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68" name="图片 167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69" name="图片 16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70" name="图片 169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71" name="图片 170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72" name="图片 171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2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73" name="图片 172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74" name="图片 17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32" y="656"/>
                <a:ext cx="720" cy="2040"/>
              </a:xfrm>
              <a:prstGeom prst="rect">
                <a:avLst/>
              </a:prstGeom>
            </p:spPr>
          </p:pic>
        </p:grpSp>
      </p:grpSp>
      <p:pic>
        <p:nvPicPr>
          <p:cNvPr id="175" name="图片 17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605" y="4544695"/>
            <a:ext cx="365965" cy="791845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>
            <a:off x="1577340" y="5207000"/>
            <a:ext cx="4977130" cy="791845"/>
            <a:chOff x="2284" y="656"/>
            <a:chExt cx="9792" cy="2040"/>
          </a:xfrm>
        </p:grpSpPr>
        <p:pic>
          <p:nvPicPr>
            <p:cNvPr id="177" name="图片 17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" y="656"/>
              <a:ext cx="720" cy="2040"/>
            </a:xfrm>
            <a:prstGeom prst="rect">
              <a:avLst/>
            </a:prstGeom>
          </p:spPr>
        </p:pic>
        <p:grpSp>
          <p:nvGrpSpPr>
            <p:cNvPr id="178" name="组合 177"/>
            <p:cNvGrpSpPr/>
            <p:nvPr/>
          </p:nvGrpSpPr>
          <p:grpSpPr>
            <a:xfrm>
              <a:off x="2284" y="656"/>
              <a:ext cx="8968" cy="2040"/>
              <a:chOff x="2284" y="656"/>
              <a:chExt cx="8968" cy="2040"/>
            </a:xfrm>
          </p:grpSpPr>
          <p:pic>
            <p:nvPicPr>
              <p:cNvPr id="179" name="图片 17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0" name="图片 179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1" name="图片 180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2" name="图片 181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3" name="图片 182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4" name="图片 18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5" name="图片 18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6" name="图片 18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7" name="图片 18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2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8" name="图片 187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89" name="图片 18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32" y="656"/>
                <a:ext cx="720" cy="2040"/>
              </a:xfrm>
              <a:prstGeom prst="rect">
                <a:avLst/>
              </a:prstGeom>
            </p:spPr>
          </p:pic>
        </p:grpSp>
      </p:grpSp>
      <p:grpSp>
        <p:nvGrpSpPr>
          <p:cNvPr id="192" name="组合 191"/>
          <p:cNvGrpSpPr/>
          <p:nvPr/>
        </p:nvGrpSpPr>
        <p:grpSpPr>
          <a:xfrm>
            <a:off x="1450340" y="5158740"/>
            <a:ext cx="5281295" cy="975360"/>
            <a:chOff x="2284" y="7785"/>
            <a:chExt cx="8317" cy="1536"/>
          </a:xfrm>
        </p:grpSpPr>
        <p:sp>
          <p:nvSpPr>
            <p:cNvPr id="190" name="椭圆 189"/>
            <p:cNvSpPr/>
            <p:nvPr/>
          </p:nvSpPr>
          <p:spPr>
            <a:xfrm>
              <a:off x="2284" y="7785"/>
              <a:ext cx="4162" cy="1537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>
              <a:off x="6439" y="7785"/>
              <a:ext cx="4162" cy="1537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93" name="Text Box 7"/>
          <p:cNvSpPr txBox="1">
            <a:spLocks noChangeArrowheads="1"/>
          </p:cNvSpPr>
          <p:nvPr/>
        </p:nvSpPr>
        <p:spPr bwMode="auto">
          <a:xfrm>
            <a:off x="902970" y="5844540"/>
            <a:ext cx="867664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800" b="1"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  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，每</a:t>
            </a:r>
            <a:r>
              <a:rPr lang="en-US" altLang="zh-CN" sz="28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根一份，分成了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份</a:t>
            </a:r>
            <a:r>
              <a:rPr lang="zh-CN" altLang="en-US" sz="36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36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6445250" y="5967730"/>
            <a:ext cx="987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2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pic>
        <p:nvPicPr>
          <p:cNvPr id="195" name="图片 19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45" y="5819775"/>
            <a:ext cx="365965" cy="791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3809524" cy="33904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15" name="组合 14"/>
          <p:cNvGrpSpPr/>
          <p:nvPr/>
        </p:nvGrpSpPr>
        <p:grpSpPr>
          <a:xfrm>
            <a:off x="4499992" y="390761"/>
            <a:ext cx="3750881" cy="3326271"/>
            <a:chOff x="4286896" y="611797"/>
            <a:chExt cx="3750881" cy="3326271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11797"/>
              <a:ext cx="1561807" cy="2258154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6896" y="1510990"/>
              <a:ext cx="1293216" cy="2278050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9939" y="764704"/>
              <a:ext cx="1452381" cy="2377528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9010" y="1700808"/>
              <a:ext cx="1511262" cy="223726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1565476"/>
              <a:ext cx="1233529" cy="2367580"/>
            </a:xfrm>
            <a:prstGeom prst="rect">
              <a:avLst/>
            </a:prstGeom>
          </p:spPr>
        </p:pic>
      </p:grp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304797" y="4415899"/>
            <a:ext cx="6480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0030101010101" charset="-122"/>
                <a:ea typeface="黑体" panose="02010600030101010101" charset="-122"/>
              </a:rPr>
              <a:t>5</a:t>
            </a:r>
            <a:endParaRPr lang="zh-CN" altLang="en-US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0" y="4580890"/>
            <a:ext cx="9144000" cy="899795"/>
            <a:chOff x="0" y="7214"/>
            <a:chExt cx="14400" cy="1417"/>
          </a:xfrm>
        </p:grpSpPr>
        <p:sp>
          <p:nvSpPr>
            <p:cNvPr id="2" name="文本框 1"/>
            <p:cNvSpPr txBox="1"/>
            <p:nvPr/>
          </p:nvSpPr>
          <p:spPr>
            <a:xfrm>
              <a:off x="0" y="7214"/>
              <a:ext cx="1440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/>
                <a:t>15</a:t>
              </a:r>
              <a:r>
                <a:rPr lang="zh-CN" altLang="en-US" sz="4000"/>
                <a:t>个</a:t>
              </a:r>
              <a:r>
                <a:rPr lang="zh-CN" altLang="en-US" sz="4000">
                  <a:solidFill>
                    <a:srgbClr val="FF0000"/>
                  </a:solidFill>
                </a:rPr>
                <a:t>🎈</a:t>
              </a:r>
              <a:r>
                <a:rPr lang="zh-CN" altLang="en-US" sz="4000">
                  <a:solidFill>
                    <a:schemeClr val="tx1"/>
                  </a:solidFill>
                </a:rPr>
                <a:t>，</a:t>
              </a:r>
              <a:r>
                <a:rPr lang="zh-CN" altLang="en-US" sz="4000">
                  <a:solidFill>
                    <a:schemeClr val="tx1"/>
                  </a:solidFill>
                </a:rPr>
                <a:t>每人分</a:t>
              </a:r>
              <a:r>
                <a:rPr lang="en-US" altLang="zh-CN" sz="4000">
                  <a:solidFill>
                    <a:schemeClr val="tx1"/>
                  </a:solidFill>
                </a:rPr>
                <a:t>3</a:t>
              </a:r>
              <a:r>
                <a:rPr lang="zh-CN" altLang="en-US" sz="4000">
                  <a:solidFill>
                    <a:schemeClr val="tx1"/>
                  </a:solidFill>
                </a:rPr>
                <a:t>个，可以分给（  ）人。</a:t>
              </a:r>
              <a:endParaRPr lang="zh-CN" altLang="en-US" sz="400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797" y="7335"/>
              <a:ext cx="639" cy="1296"/>
              <a:chOff x="1756" y="5967"/>
              <a:chExt cx="680" cy="2380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1756" y="5967"/>
                <a:ext cx="681" cy="1020"/>
              </a:xfrm>
              <a:prstGeom prst="ellipse">
                <a:avLst/>
              </a:prstGeom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 w="12700" cmpd="sng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" name="梯形 5"/>
              <p:cNvSpPr/>
              <p:nvPr/>
            </p:nvSpPr>
            <p:spPr>
              <a:xfrm>
                <a:off x="1984" y="6987"/>
                <a:ext cx="226" cy="119"/>
              </a:xfrm>
              <a:prstGeom prst="trapezoid">
                <a:avLst/>
              </a:prstGeom>
              <a:solidFill>
                <a:srgbClr val="C00000"/>
              </a:solidFill>
              <a:ln w="12700" cmpd="sng">
                <a:solidFill>
                  <a:schemeClr val="accent1">
                    <a:shade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cxnSp>
            <p:nvCxnSpPr>
              <p:cNvPr id="8" name="曲线连接符 7"/>
              <p:cNvCxnSpPr>
                <a:stCxn id="6" idx="2"/>
              </p:cNvCxnSpPr>
              <p:nvPr/>
            </p:nvCxnSpPr>
            <p:spPr>
              <a:xfrm rot="5400000">
                <a:off x="1305" y="7556"/>
                <a:ext cx="1242" cy="341"/>
              </a:xfrm>
              <a:prstGeom prst="curvedConnector3">
                <a:avLst>
                  <a:gd name="adj1" fmla="val 49960"/>
                </a:avLst>
              </a:prstGeom>
              <a:ln w="25400" cmpd="sng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75" y="20320"/>
            <a:ext cx="9194800" cy="6867525"/>
          </a:xfrm>
          <a:prstGeom prst="rect">
            <a:avLst/>
          </a:prstGeom>
        </p:spPr>
      </p:pic>
      <p:sp>
        <p:nvSpPr>
          <p:cNvPr id="6" name="WordArt 5" descr="认识“＝”、“＞”、“＜”"/>
          <p:cNvSpPr>
            <a:spLocks noChangeAspect="1" noChangeArrowheads="1" noChangeShapeType="1" noTextEdit="1"/>
          </p:cNvSpPr>
          <p:nvPr/>
        </p:nvSpPr>
        <p:spPr bwMode="auto">
          <a:xfrm>
            <a:off x="709930" y="1417955"/>
            <a:ext cx="7976870" cy="18211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p>
            <a:pPr>
              <a:defRPr/>
            </a:pPr>
            <a:r>
              <a:rPr lang="zh-CN" altLang="en-US" sz="8000" b="1" kern="1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认识平均分</a:t>
            </a:r>
            <a:endParaRPr lang="zh-CN" altLang="en-US" sz="8000" b="1" kern="10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256598"/>
            <a:ext cx="8229600" cy="1143000"/>
          </a:xfrm>
        </p:spPr>
        <p:txBody>
          <a:bodyPr>
            <a:noAutofit/>
          </a:bodyPr>
          <a:p>
            <a:r>
              <a:rPr lang="zh-CN" altLang="en-US" sz="13800" b="1">
                <a:solidFill>
                  <a:srgbClr val="FF0000"/>
                </a:solidFill>
              </a:rPr>
              <a:t>平均分</a:t>
            </a:r>
            <a:endParaRPr lang="zh-CN" altLang="en-US" sz="13800" b="1">
              <a:solidFill>
                <a:srgbClr val="FF0000"/>
              </a:solidFill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59410" y="836295"/>
            <a:ext cx="8327390" cy="4427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7200" b="1">
                <a:solidFill>
                  <a:schemeClr val="tx1"/>
                </a:solidFill>
              </a:rPr>
              <a:t>       </a:t>
            </a:r>
            <a:r>
              <a:rPr lang="zh-CN" altLang="en-US" sz="7200" b="1">
                <a:solidFill>
                  <a:schemeClr val="tx1"/>
                </a:solidFill>
              </a:rPr>
              <a:t>每份分得</a:t>
            </a:r>
            <a:r>
              <a:rPr lang="zh-CN" altLang="en-US" sz="7200" b="1">
                <a:solidFill>
                  <a:srgbClr val="C00000"/>
                </a:solidFill>
              </a:rPr>
              <a:t>同样多</a:t>
            </a:r>
            <a:r>
              <a:rPr lang="zh-CN" altLang="en-US" sz="7200" b="1">
                <a:solidFill>
                  <a:schemeClr val="tx1"/>
                </a:solidFill>
              </a:rPr>
              <a:t>，</a:t>
            </a:r>
            <a:r>
              <a:rPr lang="zh-CN" altLang="en-US" sz="7200" b="1">
                <a:solidFill>
                  <a:schemeClr val="tx1"/>
                </a:solidFill>
              </a:rPr>
              <a:t>就是                           。</a:t>
            </a:r>
            <a:endParaRPr lang="zh-CN" altLang="en-US" sz="72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33625" y="402590"/>
            <a:ext cx="5041265" cy="5936615"/>
          </a:xfrm>
        </p:spPr>
        <p:txBody>
          <a:bodyPr>
            <a:normAutofit/>
          </a:bodyPr>
          <a:p>
            <a:pPr algn="l"/>
            <a:r>
              <a:rPr lang="zh-CN" altLang="en-US" sz="8000">
                <a:solidFill>
                  <a:srgbClr val="FF0000"/>
                </a:solidFill>
              </a:rPr>
              <a:t>分</a:t>
            </a:r>
            <a:r>
              <a:rPr lang="zh-CN" altLang="en-US" sz="6600"/>
              <a:t>座位</a:t>
            </a:r>
            <a:endParaRPr lang="zh-CN" altLang="en-US" sz="6600"/>
          </a:p>
          <a:p>
            <a:pPr algn="l"/>
            <a:r>
              <a:rPr lang="zh-CN" altLang="en-US" sz="8000">
                <a:solidFill>
                  <a:srgbClr val="FF0000"/>
                </a:solidFill>
              </a:rPr>
              <a:t>分</a:t>
            </a:r>
            <a:r>
              <a:rPr lang="zh-CN" altLang="en-US" sz="6600"/>
              <a:t>练习单</a:t>
            </a:r>
            <a:endParaRPr lang="zh-CN" altLang="en-US" sz="6600"/>
          </a:p>
          <a:p>
            <a:pPr algn="l"/>
            <a:r>
              <a:rPr lang="zh-CN" altLang="en-US" sz="8000">
                <a:solidFill>
                  <a:srgbClr val="FF0000"/>
                </a:solidFill>
              </a:rPr>
              <a:t>分</a:t>
            </a:r>
            <a:r>
              <a:rPr lang="zh-CN" altLang="en-US" sz="6600"/>
              <a:t>奖品</a:t>
            </a:r>
            <a:endParaRPr lang="zh-CN" altLang="en-US" sz="6600"/>
          </a:p>
          <a:p>
            <a:pPr marL="0" indent="0" algn="l">
              <a:buNone/>
            </a:pPr>
            <a:endParaRPr lang="en-US" altLang="zh-CN" sz="8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346075" y="269240"/>
            <a:ext cx="8452485" cy="1510030"/>
            <a:chOff x="547" y="1551"/>
            <a:chExt cx="13311" cy="2378"/>
          </a:xfrm>
        </p:grpSpPr>
        <p:grpSp>
          <p:nvGrpSpPr>
            <p:cNvPr id="11" name="组合 10"/>
            <p:cNvGrpSpPr/>
            <p:nvPr/>
          </p:nvGrpSpPr>
          <p:grpSpPr>
            <a:xfrm>
              <a:off x="1995" y="1551"/>
              <a:ext cx="6119" cy="1791"/>
              <a:chOff x="1839" y="986"/>
              <a:chExt cx="7608" cy="1546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39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3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87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1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35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59" y="986"/>
                <a:ext cx="1989" cy="1547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2" name="文本框 1"/>
            <p:cNvSpPr txBox="1"/>
            <p:nvPr/>
          </p:nvSpPr>
          <p:spPr>
            <a:xfrm>
              <a:off x="547" y="1653"/>
              <a:ext cx="13311" cy="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400"/>
                <a:t>把                                  分成两堆，可以怎样分？</a:t>
              </a:r>
              <a:endParaRPr lang="zh-CN" altLang="en-US" sz="4400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42875" y="1814830"/>
            <a:ext cx="9144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ym typeface="+mn-ea"/>
              </a:rPr>
              <a:t>6个桃分成两堆，一堆（ ）个，一堆（ ）个。</a:t>
            </a:r>
            <a:endParaRPr lang="zh-CN" altLang="en-US" sz="3600">
              <a:sym typeface="+mn-ea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61620" y="4828540"/>
            <a:ext cx="8328025" cy="1132840"/>
            <a:chOff x="981" y="3240"/>
            <a:chExt cx="13115" cy="1784"/>
          </a:xfrm>
        </p:grpSpPr>
        <p:pic>
          <p:nvPicPr>
            <p:cNvPr id="10" name="图片 9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6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1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图片 1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4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7" name="组合 26"/>
          <p:cNvGrpSpPr/>
          <p:nvPr/>
        </p:nvGrpSpPr>
        <p:grpSpPr>
          <a:xfrm>
            <a:off x="563880" y="2775585"/>
            <a:ext cx="8198485" cy="1132840"/>
            <a:chOff x="868" y="5532"/>
            <a:chExt cx="12911" cy="1784"/>
          </a:xfrm>
        </p:grpSpPr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" y="5532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24" name="组合 23"/>
            <p:cNvGrpSpPr/>
            <p:nvPr/>
          </p:nvGrpSpPr>
          <p:grpSpPr>
            <a:xfrm>
              <a:off x="5321" y="5532"/>
              <a:ext cx="8459" cy="1784"/>
              <a:chOff x="4756" y="5532"/>
              <a:chExt cx="8459" cy="1784"/>
            </a:xfrm>
          </p:grpSpPr>
          <p:pic>
            <p:nvPicPr>
              <p:cNvPr id="25" name="图片 24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6" y="5532"/>
                <a:ext cx="2532" cy="1785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31" y="5532"/>
                <a:ext cx="2532" cy="1785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96" y="5532"/>
                <a:ext cx="2532" cy="1785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0" name="图片 29"/>
              <p:cNvPicPr>
                <a:picLocks noChangeAspect="1"/>
              </p:cNvPicPr>
              <p:nvPr>
                <p:custDataLst>
                  <p:tags r:id="rId5"/>
                </p:custDataLst>
              </p:nvPr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8" y="5532"/>
                <a:ext cx="2532" cy="1785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83" y="5532"/>
                <a:ext cx="2532" cy="1785"/>
              </a:xfrm>
              <a:prstGeom prst="rect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grpSp>
        <p:nvGrpSpPr>
          <p:cNvPr id="32" name="组合 31"/>
          <p:cNvGrpSpPr/>
          <p:nvPr/>
        </p:nvGrpSpPr>
        <p:grpSpPr>
          <a:xfrm>
            <a:off x="429895" y="3795395"/>
            <a:ext cx="8101965" cy="1132840"/>
            <a:chOff x="609" y="7751"/>
            <a:chExt cx="12759" cy="1784"/>
          </a:xfrm>
        </p:grpSpPr>
        <p:pic>
          <p:nvPicPr>
            <p:cNvPr id="33" name="图片 32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4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0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6" name="图片 35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6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1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36" y="7751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9" name="椭圆 38"/>
          <p:cNvSpPr/>
          <p:nvPr/>
        </p:nvSpPr>
        <p:spPr>
          <a:xfrm>
            <a:off x="5652135" y="6093460"/>
            <a:ext cx="575945" cy="575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504305" y="6093460"/>
            <a:ext cx="575945" cy="5759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7250430" y="6093460"/>
            <a:ext cx="575945" cy="57594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256598"/>
            <a:ext cx="8229600" cy="1143000"/>
          </a:xfrm>
        </p:spPr>
        <p:txBody>
          <a:bodyPr>
            <a:noAutofit/>
          </a:bodyPr>
          <a:p>
            <a:r>
              <a:rPr lang="zh-CN" altLang="en-US" sz="13800" b="1">
                <a:solidFill>
                  <a:srgbClr val="FF0000"/>
                </a:solidFill>
              </a:rPr>
              <a:t>平均分</a:t>
            </a:r>
            <a:endParaRPr lang="zh-CN" altLang="en-US" sz="13800" b="1">
              <a:solidFill>
                <a:srgbClr val="FF0000"/>
              </a:solidFill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59410" y="836295"/>
            <a:ext cx="8327390" cy="4427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7200" b="1">
                <a:solidFill>
                  <a:schemeClr val="tx1"/>
                </a:solidFill>
              </a:rPr>
              <a:t>       </a:t>
            </a:r>
            <a:r>
              <a:rPr lang="zh-CN" altLang="en-US" sz="7200" b="1">
                <a:solidFill>
                  <a:schemeClr val="tx1"/>
                </a:solidFill>
              </a:rPr>
              <a:t>每份分得</a:t>
            </a:r>
            <a:r>
              <a:rPr lang="zh-CN" altLang="en-US" sz="7200" b="1">
                <a:solidFill>
                  <a:srgbClr val="C00000"/>
                </a:solidFill>
              </a:rPr>
              <a:t>同样多</a:t>
            </a:r>
            <a:r>
              <a:rPr lang="zh-CN" altLang="en-US" sz="7200" b="1">
                <a:solidFill>
                  <a:schemeClr val="tx1"/>
                </a:solidFill>
              </a:rPr>
              <a:t>，</a:t>
            </a:r>
            <a:r>
              <a:rPr lang="zh-CN" altLang="en-US" sz="7200" b="1">
                <a:solidFill>
                  <a:schemeClr val="tx1"/>
                </a:solidFill>
              </a:rPr>
              <a:t>就是                           。</a:t>
            </a:r>
            <a:endParaRPr lang="zh-CN" altLang="en-US" sz="7200" b="1">
              <a:solidFill>
                <a:schemeClr val="tx1"/>
              </a:solidFill>
            </a:endParaRPr>
          </a:p>
        </p:txBody>
      </p:sp>
      <p:sp>
        <p:nvSpPr>
          <p:cNvPr id="3" name="五角星 2"/>
          <p:cNvSpPr/>
          <p:nvPr/>
        </p:nvSpPr>
        <p:spPr>
          <a:xfrm>
            <a:off x="102235" y="6259195"/>
            <a:ext cx="575945" cy="504190"/>
          </a:xfrm>
          <a:prstGeom prst="star5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6" name="组合 25"/>
          <p:cNvGrpSpPr/>
          <p:nvPr/>
        </p:nvGrpSpPr>
        <p:grpSpPr>
          <a:xfrm>
            <a:off x="348615" y="1685925"/>
            <a:ext cx="8328025" cy="1132840"/>
            <a:chOff x="981" y="3240"/>
            <a:chExt cx="13115" cy="1784"/>
          </a:xfrm>
        </p:grpSpPr>
        <p:pic>
          <p:nvPicPr>
            <p:cNvPr id="3" name="图片 2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6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1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图片 1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4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组合 4"/>
          <p:cNvGrpSpPr/>
          <p:nvPr/>
        </p:nvGrpSpPr>
        <p:grpSpPr>
          <a:xfrm>
            <a:off x="1520190" y="227965"/>
            <a:ext cx="6311900" cy="1748790"/>
            <a:chOff x="1736" y="6825"/>
            <a:chExt cx="9940" cy="2754"/>
          </a:xfrm>
        </p:grpSpPr>
        <p:sp>
          <p:nvSpPr>
            <p:cNvPr id="731141" name="AutoShape 42"/>
            <p:cNvSpPr/>
            <p:nvPr/>
          </p:nvSpPr>
          <p:spPr>
            <a:xfrm>
              <a:off x="1736" y="6825"/>
              <a:ext cx="9941" cy="2011"/>
            </a:xfrm>
            <a:prstGeom prst="cloudCallout">
              <a:avLst>
                <a:gd name="adj1" fmla="val -47019"/>
                <a:gd name="adj2" fmla="val 29903"/>
              </a:avLst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algn="ctr" eaLnBrk="1" hangingPunct="1"/>
              <a:endParaRPr lang="en-US" altLang="zh-CN" sz="4000" dirty="0">
                <a:solidFill>
                  <a:schemeClr val="tx1"/>
                </a:solidFill>
                <a:latin typeface="Calibri" panose="020F0502020204030204" charset="0"/>
                <a:ea typeface="楷体" panose="02010609060101010101" pitchFamily="49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772" y="7303"/>
              <a:ext cx="8556" cy="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400" dirty="0">
                  <a:latin typeface="Calibri" panose="020F0502020204030204" charset="0"/>
                  <a:ea typeface="楷体" panose="02010609060101010101" pitchFamily="49" charset="-122"/>
                  <a:sym typeface="+mn-ea"/>
                </a:rPr>
                <a:t>还可以怎样平均分</a:t>
              </a:r>
              <a:r>
                <a:rPr lang="en-US" altLang="zh-CN" sz="4400" dirty="0">
                  <a:latin typeface="Calibri" panose="020F0502020204030204" charset="0"/>
                  <a:ea typeface="楷体" panose="02010609060101010101" pitchFamily="49" charset="-122"/>
                  <a:sym typeface="+mn-ea"/>
                </a:rPr>
                <a:t>?</a:t>
              </a:r>
              <a:endParaRPr lang="en-US" altLang="zh-CN" sz="4400" dirty="0">
                <a:solidFill>
                  <a:schemeClr val="tx1"/>
                </a:solidFill>
                <a:latin typeface="Calibri" panose="020F0502020204030204" charset="0"/>
                <a:ea typeface="楷体" panose="02010609060101010101" pitchFamily="49" charset="-122"/>
              </a:endParaRPr>
            </a:p>
            <a:p>
              <a:endParaRPr lang="en-US" altLang="zh-CN" sz="4400" dirty="0">
                <a:solidFill>
                  <a:schemeClr val="tx1"/>
                </a:solidFill>
                <a:latin typeface="Calibri" panose="020F0502020204030204" charset="0"/>
                <a:ea typeface="楷体" panose="02010609060101010101" pitchFamily="49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20040" y="3315335"/>
            <a:ext cx="8328025" cy="1132840"/>
            <a:chOff x="228" y="5619"/>
            <a:chExt cx="13115" cy="1784"/>
          </a:xfrm>
        </p:grpSpPr>
        <p:pic>
          <p:nvPicPr>
            <p:cNvPr id="15" name="图片 14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3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1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3" name="图片 22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3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6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" y="5619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8" name="组合 27"/>
          <p:cNvGrpSpPr/>
          <p:nvPr/>
        </p:nvGrpSpPr>
        <p:grpSpPr>
          <a:xfrm>
            <a:off x="153035" y="4881880"/>
            <a:ext cx="8758555" cy="1133475"/>
            <a:chOff x="868" y="3240"/>
            <a:chExt cx="13793" cy="1785"/>
          </a:xfrm>
        </p:grpSpPr>
        <p:pic>
          <p:nvPicPr>
            <p:cNvPr id="29" name="图片 28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4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图片 31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7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3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9" y="3240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9" name="椭圆 38"/>
          <p:cNvSpPr/>
          <p:nvPr/>
        </p:nvSpPr>
        <p:spPr>
          <a:xfrm>
            <a:off x="6727825" y="6144895"/>
            <a:ext cx="575945" cy="575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7682865" y="6144895"/>
            <a:ext cx="575945" cy="5759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578610" y="2526665"/>
            <a:ext cx="4338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6</a:t>
            </a:r>
            <a:r>
              <a:rPr lang="zh-CN" altLang="en-US" sz="3600"/>
              <a:t>个桃，每</a:t>
            </a:r>
            <a:r>
              <a:rPr lang="en-US" altLang="zh-CN" sz="3600">
                <a:solidFill>
                  <a:srgbClr val="FF0000"/>
                </a:solidFill>
              </a:rPr>
              <a:t>3</a:t>
            </a:r>
            <a:r>
              <a:rPr lang="zh-CN" altLang="en-US" sz="3600"/>
              <a:t>个一份，</a:t>
            </a:r>
            <a:endParaRPr lang="zh-CN" altLang="en-US" sz="3600"/>
          </a:p>
        </p:txBody>
      </p:sp>
      <p:sp>
        <p:nvSpPr>
          <p:cNvPr id="6" name="文本框 5"/>
          <p:cNvSpPr txBox="1"/>
          <p:nvPr/>
        </p:nvSpPr>
        <p:spPr>
          <a:xfrm>
            <a:off x="1637665" y="4236720"/>
            <a:ext cx="4338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6</a:t>
            </a:r>
            <a:r>
              <a:rPr lang="zh-CN" altLang="en-US" sz="3600"/>
              <a:t>个桃，每</a:t>
            </a:r>
            <a:r>
              <a:rPr lang="en-US" altLang="zh-CN" sz="3600">
                <a:solidFill>
                  <a:srgbClr val="FF0000"/>
                </a:solidFill>
              </a:rPr>
              <a:t>2</a:t>
            </a:r>
            <a:r>
              <a:rPr lang="zh-CN" altLang="en-US" sz="3600"/>
              <a:t>个一份，</a:t>
            </a:r>
            <a:endParaRPr lang="zh-CN" altLang="en-US" sz="3600"/>
          </a:p>
        </p:txBody>
      </p:sp>
      <p:sp>
        <p:nvSpPr>
          <p:cNvPr id="7" name="文本框 6"/>
          <p:cNvSpPr txBox="1"/>
          <p:nvPr/>
        </p:nvSpPr>
        <p:spPr>
          <a:xfrm>
            <a:off x="1650365" y="5695950"/>
            <a:ext cx="4338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6</a:t>
            </a:r>
            <a:r>
              <a:rPr lang="zh-CN" altLang="en-US" sz="3600"/>
              <a:t>个桃，每</a:t>
            </a:r>
            <a:r>
              <a:rPr lang="en-US" altLang="zh-CN" sz="3600">
                <a:solidFill>
                  <a:srgbClr val="FF0000"/>
                </a:solidFill>
              </a:rPr>
              <a:t>1</a:t>
            </a:r>
            <a:r>
              <a:rPr lang="zh-CN" altLang="en-US" sz="3600"/>
              <a:t>个一份，</a:t>
            </a:r>
            <a:endParaRPr lang="zh-CN" altLang="en-US" sz="3600"/>
          </a:p>
        </p:txBody>
      </p:sp>
      <p:sp>
        <p:nvSpPr>
          <p:cNvPr id="8" name="五角星 7"/>
          <p:cNvSpPr/>
          <p:nvPr/>
        </p:nvSpPr>
        <p:spPr>
          <a:xfrm>
            <a:off x="102235" y="6259195"/>
            <a:ext cx="575945" cy="504190"/>
          </a:xfrm>
          <a:prstGeom prst="star5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4" y="96022"/>
            <a:ext cx="2133333" cy="812698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8568952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下面哪种分法是</a:t>
            </a:r>
            <a:r>
              <a:rPr lang="zh-CN" altLang="en-US" sz="40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平均分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？</a:t>
            </a:r>
            <a:endParaRPr lang="zh-CN" altLang="en-US" sz="40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020" y="2310765"/>
            <a:ext cx="5257165" cy="26784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290" y="2430145"/>
            <a:ext cx="4581525" cy="230949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5" y="3952629"/>
            <a:ext cx="848523" cy="4124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389" y="3952629"/>
            <a:ext cx="848523" cy="412475"/>
          </a:xfrm>
          <a:prstGeom prst="rect">
            <a:avLst/>
          </a:prstGeom>
        </p:spPr>
      </p:pic>
      <p:sp>
        <p:nvSpPr>
          <p:cNvPr id="13" name="任意多边形 12"/>
          <p:cNvSpPr/>
          <p:nvPr/>
        </p:nvSpPr>
        <p:spPr>
          <a:xfrm>
            <a:off x="6918325" y="6130925"/>
            <a:ext cx="501015" cy="360680"/>
          </a:xfrm>
          <a:custGeom>
            <a:avLst/>
            <a:gdLst>
              <a:gd name="connsiteX0" fmla="*/ 0 w 1171575"/>
              <a:gd name="connsiteY0" fmla="*/ 585788 h 1171575"/>
              <a:gd name="connsiteX1" fmla="*/ 585788 w 1171575"/>
              <a:gd name="connsiteY1" fmla="*/ 0 h 1171575"/>
              <a:gd name="connsiteX2" fmla="*/ 1171576 w 1171575"/>
              <a:gd name="connsiteY2" fmla="*/ 585788 h 1171575"/>
              <a:gd name="connsiteX3" fmla="*/ 585788 w 1171575"/>
              <a:gd name="connsiteY3" fmla="*/ 1171576 h 1171575"/>
              <a:gd name="connsiteX4" fmla="*/ 0 w 1171575"/>
              <a:gd name="connsiteY4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262266"/>
                  <a:pt x="262266" y="0"/>
                  <a:pt x="585788" y="0"/>
                </a:cubicBezTo>
                <a:cubicBezTo>
                  <a:pt x="909310" y="0"/>
                  <a:pt x="1171576" y="262266"/>
                  <a:pt x="1171576" y="585788"/>
                </a:cubicBezTo>
                <a:cubicBezTo>
                  <a:pt x="1171576" y="909310"/>
                  <a:pt x="909310" y="1171576"/>
                  <a:pt x="585788" y="1171576"/>
                </a:cubicBezTo>
                <a:cubicBezTo>
                  <a:pt x="262266" y="1171576"/>
                  <a:pt x="0" y="909310"/>
                  <a:pt x="0" y="585788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718" tIns="188718" rIns="188718" bIns="188718" numCol="1" spcCol="1270" anchor="ctr" anchorCtr="0">
            <a:noAutofit/>
          </a:bodyPr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700" kern="1200"/>
          </a:p>
        </p:txBody>
      </p:sp>
      <p:sp>
        <p:nvSpPr>
          <p:cNvPr id="14" name="任意多边形 13"/>
          <p:cNvSpPr/>
          <p:nvPr/>
        </p:nvSpPr>
        <p:spPr>
          <a:xfrm>
            <a:off x="7717155" y="6172835"/>
            <a:ext cx="430530" cy="332105"/>
          </a:xfrm>
          <a:custGeom>
            <a:avLst/>
            <a:gdLst>
              <a:gd name="connsiteX0" fmla="*/ 0 w 1171575"/>
              <a:gd name="connsiteY0" fmla="*/ 585788 h 1171575"/>
              <a:gd name="connsiteX1" fmla="*/ 585788 w 1171575"/>
              <a:gd name="connsiteY1" fmla="*/ 0 h 1171575"/>
              <a:gd name="connsiteX2" fmla="*/ 1171576 w 1171575"/>
              <a:gd name="connsiteY2" fmla="*/ 585788 h 1171575"/>
              <a:gd name="connsiteX3" fmla="*/ 585788 w 1171575"/>
              <a:gd name="connsiteY3" fmla="*/ 1171576 h 1171575"/>
              <a:gd name="connsiteX4" fmla="*/ 0 w 1171575"/>
              <a:gd name="connsiteY4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262266"/>
                  <a:pt x="262266" y="0"/>
                  <a:pt x="585788" y="0"/>
                </a:cubicBezTo>
                <a:cubicBezTo>
                  <a:pt x="909310" y="0"/>
                  <a:pt x="1171576" y="262266"/>
                  <a:pt x="1171576" y="585788"/>
                </a:cubicBezTo>
                <a:cubicBezTo>
                  <a:pt x="1171576" y="909310"/>
                  <a:pt x="909310" y="1171576"/>
                  <a:pt x="585788" y="1171576"/>
                </a:cubicBezTo>
                <a:cubicBezTo>
                  <a:pt x="262266" y="1171576"/>
                  <a:pt x="0" y="909310"/>
                  <a:pt x="0" y="585788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718" tIns="188718" rIns="188718" bIns="188718" numCol="1" spcCol="1270" anchor="ctr" anchorCtr="0">
            <a:noAutofit/>
          </a:bodyPr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700" kern="1200"/>
          </a:p>
        </p:txBody>
      </p:sp>
      <p:sp>
        <p:nvSpPr>
          <p:cNvPr id="15" name="任意多边形 14">
            <a:hlinkClick r:id="rId5" action="ppaction://hlinksldjump"/>
          </p:cNvPr>
          <p:cNvSpPr/>
          <p:nvPr/>
        </p:nvSpPr>
        <p:spPr>
          <a:xfrm>
            <a:off x="8434070" y="6172835"/>
            <a:ext cx="388620" cy="318770"/>
          </a:xfrm>
          <a:custGeom>
            <a:avLst/>
            <a:gdLst>
              <a:gd name="connsiteX0" fmla="*/ 0 w 1171575"/>
              <a:gd name="connsiteY0" fmla="*/ 585788 h 1171575"/>
              <a:gd name="connsiteX1" fmla="*/ 585788 w 1171575"/>
              <a:gd name="connsiteY1" fmla="*/ 0 h 1171575"/>
              <a:gd name="connsiteX2" fmla="*/ 1171576 w 1171575"/>
              <a:gd name="connsiteY2" fmla="*/ 585788 h 1171575"/>
              <a:gd name="connsiteX3" fmla="*/ 585788 w 1171575"/>
              <a:gd name="connsiteY3" fmla="*/ 1171576 h 1171575"/>
              <a:gd name="connsiteX4" fmla="*/ 0 w 1171575"/>
              <a:gd name="connsiteY4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262266"/>
                  <a:pt x="262266" y="0"/>
                  <a:pt x="585788" y="0"/>
                </a:cubicBezTo>
                <a:cubicBezTo>
                  <a:pt x="909310" y="0"/>
                  <a:pt x="1171576" y="262266"/>
                  <a:pt x="1171576" y="585788"/>
                </a:cubicBezTo>
                <a:cubicBezTo>
                  <a:pt x="1171576" y="909310"/>
                  <a:pt x="909310" y="1171576"/>
                  <a:pt x="585788" y="1171576"/>
                </a:cubicBezTo>
                <a:cubicBezTo>
                  <a:pt x="262266" y="1171576"/>
                  <a:pt x="0" y="909310"/>
                  <a:pt x="0" y="585788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718" tIns="188718" rIns="188718" bIns="188718" numCol="1" spcCol="1270" anchor="ctr" anchorCtr="0">
            <a:noAutofit/>
          </a:bodyPr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700" kern="1200"/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401435" y="4596130"/>
            <a:ext cx="15347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rgbClr val="FF0000"/>
                </a:solidFill>
              </a:rPr>
              <a:t>✔</a:t>
            </a:r>
            <a:endParaRPr lang="zh-CN" altLang="en-US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extLst>
                                      <p:ext uri="{505F2C04-C923-438B-8C0F-E0CD2BADF298}">
                                        <wppc:dynamicDigit xmlns:wppc="http://www.wps.cn/officeDocument/PresentationCustomData" type="0">
                                          <p:anim to="" calcmode="lin" valueType="num">
                                            <p:cBhvr>
                                              <p:cTn id="7" dur="2000" fill="hold"/>
                                              <p:tgtEl>
                                                <p:spTgt spid="3"/>
                                              </p:tgtEl>
                                              <p:attrNameLst>
                                                <p:attrName>num.show</p:attrName>
                                              </p:attrNameLst>
                                            </p:cBhvr>
                                            <p:tavLst>
                                              <p:tav tm="0">
                                                <p:val>
                                                  <p:fltVal val="0"/>
                                                </p:val>
                                              </p:tav>
                                              <p:tav tm="100000">
                                                <p:val>
                                                  <p:strVal val="#ppt_v"/>
                                                </p:val>
                                              </p:tav>
                                            </p:tavLst>
                                          </p:anim>
                                        </wppc:dynamicDigit>
                                      </p:ext>
                                    </p:extLs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" name="文本框 23"/>
          <p:cNvSpPr txBox="1"/>
          <p:nvPr/>
        </p:nvSpPr>
        <p:spPr>
          <a:xfrm>
            <a:off x="142875" y="601980"/>
            <a:ext cx="885825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    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有</a:t>
            </a:r>
            <a:r>
              <a:rPr lang="en-US" altLang="zh-CN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8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个桃，每个小朋友分</a:t>
            </a:r>
            <a:r>
              <a:rPr lang="en-US" altLang="zh-CN" sz="40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2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个，可以分给几个小朋友？</a:t>
            </a:r>
            <a:endParaRPr lang="zh-CN" altLang="en-US" sz="40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  <a:cs typeface="宋体-PUA" panose="0201060003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07285" y="5018405"/>
            <a:ext cx="1636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</a:rPr>
              <a:t>4</a:t>
            </a:r>
            <a:endParaRPr lang="en-US" altLang="zh-CN" sz="6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 rot="0">
            <a:off x="459105" y="2756535"/>
            <a:ext cx="6355080" cy="1123315"/>
            <a:chOff x="965979" y="1942680"/>
            <a:chExt cx="4831623" cy="98226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5979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9722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3465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7208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0951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4692" y="1942680"/>
              <a:ext cx="1262910" cy="982264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1" name="组合 10"/>
          <p:cNvGrpSpPr/>
          <p:nvPr/>
        </p:nvGrpSpPr>
        <p:grpSpPr>
          <a:xfrm>
            <a:off x="6113780" y="2746375"/>
            <a:ext cx="2668270" cy="1134110"/>
            <a:chOff x="9062" y="-43"/>
            <a:chExt cx="3975" cy="1810"/>
          </a:xfrm>
        </p:grpSpPr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2" y="-17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05" y="-43"/>
              <a:ext cx="2532" cy="1785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8" name="椭圆 7"/>
          <p:cNvSpPr/>
          <p:nvPr/>
        </p:nvSpPr>
        <p:spPr>
          <a:xfrm>
            <a:off x="2561590" y="2594610"/>
            <a:ext cx="1940560" cy="136842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498975" y="2594610"/>
            <a:ext cx="1940560" cy="136842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436360" y="2594610"/>
            <a:ext cx="1940560" cy="136842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640715" y="2539365"/>
            <a:ext cx="1940560" cy="136842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7960" y="4203065"/>
            <a:ext cx="876871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 </a:t>
            </a:r>
            <a:r>
              <a:rPr lang="en-US" altLang="zh-CN" sz="54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8</a:t>
            </a:r>
            <a:r>
              <a:rPr lang="zh-CN" altLang="en-US" sz="54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个桃，每人分</a:t>
            </a:r>
            <a:r>
              <a:rPr lang="en-US" altLang="zh-CN" sz="54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2</a:t>
            </a:r>
            <a:r>
              <a:rPr lang="zh-CN" altLang="en-US" sz="54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  <a:sym typeface="+mn-ea"/>
              </a:rPr>
              <a:t>个，可以分给（  ）人。</a:t>
            </a:r>
            <a:endParaRPr lang="zh-CN" altLang="en-US" sz="54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  <a:cs typeface="宋体-PUA" panose="02010600030101010101" charset="-122"/>
              <a:sym typeface="+mn-ea"/>
            </a:endParaRPr>
          </a:p>
        </p:txBody>
      </p:sp>
      <p:sp>
        <p:nvSpPr>
          <p:cNvPr id="3" name="五角星 2"/>
          <p:cNvSpPr/>
          <p:nvPr/>
        </p:nvSpPr>
        <p:spPr>
          <a:xfrm>
            <a:off x="102235" y="6259195"/>
            <a:ext cx="575945" cy="504190"/>
          </a:xfrm>
          <a:prstGeom prst="star5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4" grpId="0" bldLvl="0" animBg="1"/>
      <p:bldP spid="4" grpId="1" animBg="1"/>
      <p:bldP spid="8" grpId="0" bldLvl="0" animBg="1"/>
      <p:bldP spid="8" grpId="1" animBg="1"/>
      <p:bldP spid="9" grpId="0" bldLvl="0" animBg="1"/>
      <p:bldP spid="9" grpId="1" animBg="1"/>
      <p:bldP spid="10" grpId="0" bldLvl="0" animBg="1"/>
      <p:bldP spid="10" grpId="1" animBg="1"/>
      <p:bldP spid="5" grpId="0"/>
      <p:bldP spid="5" grpId="1"/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9" name="组合 1"/>
          <p:cNvGrpSpPr/>
          <p:nvPr/>
        </p:nvGrpSpPr>
        <p:grpSpPr>
          <a:xfrm>
            <a:off x="439420" y="294640"/>
            <a:ext cx="8253095" cy="1130935"/>
            <a:chOff x="611560" y="2188436"/>
            <a:chExt cx="7210060" cy="736508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2188436"/>
              <a:ext cx="812698" cy="736508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2378" y="2188436"/>
              <a:ext cx="812698" cy="736508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196" y="2188436"/>
              <a:ext cx="812698" cy="73650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4014" y="2188436"/>
              <a:ext cx="812698" cy="736508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832" y="2188436"/>
              <a:ext cx="812698" cy="736508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5650" y="2188436"/>
              <a:ext cx="812698" cy="736508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6468" y="2188436"/>
              <a:ext cx="812698" cy="736508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7286" y="2188436"/>
              <a:ext cx="812698" cy="736508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8104" y="2188436"/>
              <a:ext cx="812698" cy="736508"/>
            </a:xfrm>
            <a:prstGeom prst="rect">
              <a:avLst/>
            </a:prstGeom>
          </p:spPr>
        </p:pic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8922" y="2188436"/>
              <a:ext cx="812698" cy="736508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106680" y="1724660"/>
            <a:ext cx="9023350" cy="763178"/>
            <a:chOff x="190" y="3257"/>
            <a:chExt cx="14210" cy="1202"/>
          </a:xfrm>
        </p:grpSpPr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190" y="3257"/>
              <a:ext cx="14210" cy="1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10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块   ，</a:t>
              </a:r>
              <a:endPara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endParaRPr>
            </a:p>
          </p:txBody>
        </p:sp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5" y="3299"/>
              <a:ext cx="1280" cy="1160"/>
            </a:xfrm>
            <a:prstGeom prst="rect">
              <a:avLst/>
            </a:prstGeom>
          </p:spPr>
        </p:pic>
      </p:grpSp>
      <p:sp>
        <p:nvSpPr>
          <p:cNvPr id="30" name="椭圆 29"/>
          <p:cNvSpPr/>
          <p:nvPr/>
        </p:nvSpPr>
        <p:spPr>
          <a:xfrm>
            <a:off x="439420" y="294640"/>
            <a:ext cx="1691005" cy="11741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41245" y="1695450"/>
            <a:ext cx="306324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每</a:t>
            </a:r>
            <a:r>
              <a:rPr lang="en-US" altLang="zh-CN" sz="4000" b="1" spc="300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2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块一份，</a:t>
            </a:r>
            <a:endParaRPr lang="zh-CN" altLang="en-US" sz="40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  <a:cs typeface="宋体-PUA" panose="02010600030101010101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029200" y="1709420"/>
            <a:ext cx="425831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分成了</a:t>
            </a:r>
            <a:r>
              <a:rPr lang="en-US" altLang="zh-CN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(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   </a:t>
            </a:r>
            <a:r>
              <a:rPr lang="en-US" altLang="zh-CN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)</a:t>
            </a:r>
            <a:r>
              <a: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rPr>
              <a:t>份。</a:t>
            </a:r>
            <a:endParaRPr lang="zh-CN" altLang="en-US" sz="4000" b="1" spc="3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  <a:cs typeface="宋体-PUA" panose="02010600030101010101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147570" y="251460"/>
            <a:ext cx="1632585" cy="11741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770630" y="251460"/>
            <a:ext cx="1637665" cy="11741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404485" y="234950"/>
            <a:ext cx="1637665" cy="11741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054850" y="234950"/>
            <a:ext cx="1637665" cy="11741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019290" y="1699260"/>
            <a:ext cx="7639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</a:rPr>
              <a:t>5</a:t>
            </a:r>
            <a:endParaRPr lang="en-US" altLang="zh-CN" sz="4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-PUA" panose="02010600030101010101" charset="-122"/>
              <a:ea typeface="宋体-PUA" panose="02010600030101010101" charset="-122"/>
            </a:endParaRPr>
          </a:p>
        </p:txBody>
      </p:sp>
      <p:grpSp>
        <p:nvGrpSpPr>
          <p:cNvPr id="16" name="组合 2"/>
          <p:cNvGrpSpPr/>
          <p:nvPr/>
        </p:nvGrpSpPr>
        <p:grpSpPr>
          <a:xfrm>
            <a:off x="1209040" y="2487930"/>
            <a:ext cx="6301740" cy="1400175"/>
            <a:chOff x="1727684" y="3425421"/>
            <a:chExt cx="5118642" cy="939683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7684" y="3425421"/>
              <a:ext cx="558730" cy="939683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7673" y="3425421"/>
              <a:ext cx="558730" cy="939683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7662" y="3425421"/>
              <a:ext cx="558730" cy="939683"/>
            </a:xfrm>
            <a:prstGeom prst="rect">
              <a:avLst/>
            </a:prstGeom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7651" y="3425421"/>
              <a:ext cx="558730" cy="939683"/>
            </a:xfrm>
            <a:prstGeom prst="rect">
              <a:avLst/>
            </a:prstGeom>
          </p:spPr>
        </p:pic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7640" y="3425421"/>
              <a:ext cx="558730" cy="939683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629" y="3425421"/>
              <a:ext cx="558730" cy="939683"/>
            </a:xfrm>
            <a:prstGeom prst="rect">
              <a:avLst/>
            </a:prstGeom>
          </p:spPr>
        </p:pic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618" y="3425421"/>
              <a:ext cx="558730" cy="939683"/>
            </a:xfrm>
            <a:prstGeom prst="rect">
              <a:avLst/>
            </a:prstGeom>
          </p:spPr>
        </p:pic>
        <p:pic>
          <p:nvPicPr>
            <p:cNvPr id="69" name="图片 6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7607" y="3425421"/>
              <a:ext cx="558730" cy="939683"/>
            </a:xfrm>
            <a:prstGeom prst="rect">
              <a:avLst/>
            </a:prstGeom>
          </p:spPr>
        </p:pic>
        <p:pic>
          <p:nvPicPr>
            <p:cNvPr id="72" name="图片 7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7596" y="3425421"/>
              <a:ext cx="558730" cy="939683"/>
            </a:xfrm>
            <a:prstGeom prst="rect">
              <a:avLst/>
            </a:prstGeom>
          </p:spPr>
        </p:pic>
      </p:grpSp>
      <p:sp>
        <p:nvSpPr>
          <p:cNvPr id="25" name="椭圆 24"/>
          <p:cNvSpPr/>
          <p:nvPr/>
        </p:nvSpPr>
        <p:spPr>
          <a:xfrm>
            <a:off x="1277620" y="2487295"/>
            <a:ext cx="2035810" cy="140081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60960" y="3852545"/>
            <a:ext cx="9216390" cy="939800"/>
            <a:chOff x="96" y="6632"/>
            <a:chExt cx="14514" cy="1480"/>
          </a:xfrm>
        </p:grpSpPr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96" y="6999"/>
              <a:ext cx="14515" cy="1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9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块  ，每</a:t>
              </a:r>
              <a:r>
                <a:rPr lang="en-US" altLang="zh-CN" sz="40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3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块一份，分成了</a:t>
              </a:r>
              <a:r>
                <a:rPr lang="en-US" altLang="zh-CN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(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   </a:t>
              </a:r>
              <a:r>
                <a:rPr lang="en-US" altLang="zh-CN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)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份。</a:t>
              </a:r>
              <a:endPara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endParaRPr>
            </a:p>
          </p:txBody>
        </p:sp>
        <p:pic>
          <p:nvPicPr>
            <p:cNvPr id="75" name="图片 7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" y="6632"/>
              <a:ext cx="880" cy="1480"/>
            </a:xfrm>
            <a:prstGeom prst="rect">
              <a:avLst/>
            </a:prstGeom>
          </p:spPr>
        </p:pic>
      </p:grpSp>
      <p:grpSp>
        <p:nvGrpSpPr>
          <p:cNvPr id="77" name="组合 3"/>
          <p:cNvGrpSpPr/>
          <p:nvPr/>
        </p:nvGrpSpPr>
        <p:grpSpPr>
          <a:xfrm>
            <a:off x="454025" y="4735195"/>
            <a:ext cx="8363585" cy="970280"/>
            <a:chOff x="251520" y="4992566"/>
            <a:chExt cx="8103835" cy="812698"/>
          </a:xfrm>
        </p:grpSpPr>
        <p:pic>
          <p:nvPicPr>
            <p:cNvPr id="78" name="图片 7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992566"/>
              <a:ext cx="584127" cy="812698"/>
            </a:xfrm>
            <a:prstGeom prst="rect">
              <a:avLst/>
            </a:prstGeom>
          </p:spPr>
        </p:pic>
        <p:pic>
          <p:nvPicPr>
            <p:cNvPr id="79" name="图片 7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642" y="4992566"/>
              <a:ext cx="584127" cy="812698"/>
            </a:xfrm>
            <a:prstGeom prst="rect">
              <a:avLst/>
            </a:prstGeom>
          </p:spPr>
        </p:pic>
        <p:pic>
          <p:nvPicPr>
            <p:cNvPr id="80" name="图片 7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764" y="4992566"/>
              <a:ext cx="584127" cy="812698"/>
            </a:xfrm>
            <a:prstGeom prst="rect">
              <a:avLst/>
            </a:prstGeom>
          </p:spPr>
        </p:pic>
        <p:pic>
          <p:nvPicPr>
            <p:cNvPr id="81" name="图片 8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2886" y="4992566"/>
              <a:ext cx="584127" cy="812698"/>
            </a:xfrm>
            <a:prstGeom prst="rect">
              <a:avLst/>
            </a:prstGeom>
          </p:spPr>
        </p:pic>
        <p:pic>
          <p:nvPicPr>
            <p:cNvPr id="82" name="图片 8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0008" y="4992566"/>
              <a:ext cx="584127" cy="812698"/>
            </a:xfrm>
            <a:prstGeom prst="rect">
              <a:avLst/>
            </a:prstGeom>
          </p:spPr>
        </p:pic>
        <p:pic>
          <p:nvPicPr>
            <p:cNvPr id="83" name="图片 8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7130" y="4992566"/>
              <a:ext cx="584127" cy="812698"/>
            </a:xfrm>
            <a:prstGeom prst="rect">
              <a:avLst/>
            </a:prstGeom>
          </p:spPr>
        </p:pic>
        <p:pic>
          <p:nvPicPr>
            <p:cNvPr id="84" name="图片 8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4252" y="4992566"/>
              <a:ext cx="584127" cy="812698"/>
            </a:xfrm>
            <a:prstGeom prst="rect">
              <a:avLst/>
            </a:prstGeom>
          </p:spPr>
        </p:pic>
        <p:pic>
          <p:nvPicPr>
            <p:cNvPr id="85" name="图片 8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1374" y="4992566"/>
              <a:ext cx="584127" cy="812698"/>
            </a:xfrm>
            <a:prstGeom prst="rect">
              <a:avLst/>
            </a:prstGeom>
          </p:spPr>
        </p:pic>
        <p:pic>
          <p:nvPicPr>
            <p:cNvPr id="86" name="图片 8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8496" y="4992566"/>
              <a:ext cx="584127" cy="812698"/>
            </a:xfrm>
            <a:prstGeom prst="rect">
              <a:avLst/>
            </a:prstGeom>
          </p:spPr>
        </p:pic>
        <p:pic>
          <p:nvPicPr>
            <p:cNvPr id="87" name="图片 8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5618" y="4992566"/>
              <a:ext cx="584127" cy="812698"/>
            </a:xfrm>
            <a:prstGeom prst="rect">
              <a:avLst/>
            </a:prstGeom>
          </p:spPr>
        </p:pic>
        <p:pic>
          <p:nvPicPr>
            <p:cNvPr id="88" name="图片 8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2740" y="4992566"/>
              <a:ext cx="584127" cy="812698"/>
            </a:xfrm>
            <a:prstGeom prst="rect">
              <a:avLst/>
            </a:prstGeom>
          </p:spPr>
        </p:pic>
        <p:pic>
          <p:nvPicPr>
            <p:cNvPr id="89" name="图片 8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9862" y="4992566"/>
              <a:ext cx="584127" cy="812698"/>
            </a:xfrm>
            <a:prstGeom prst="rect">
              <a:avLst/>
            </a:prstGeom>
          </p:spPr>
        </p:pic>
        <p:pic>
          <p:nvPicPr>
            <p:cNvPr id="90" name="图片 8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6984" y="4992566"/>
              <a:ext cx="584127" cy="812698"/>
            </a:xfrm>
            <a:prstGeom prst="rect">
              <a:avLst/>
            </a:prstGeom>
          </p:spPr>
        </p:pic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106" y="4992566"/>
              <a:ext cx="584127" cy="812698"/>
            </a:xfrm>
            <a:prstGeom prst="rect">
              <a:avLst/>
            </a:prstGeom>
          </p:spPr>
        </p:pic>
        <p:pic>
          <p:nvPicPr>
            <p:cNvPr id="92" name="图片 9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228" y="4992566"/>
              <a:ext cx="584127" cy="812698"/>
            </a:xfrm>
            <a:prstGeom prst="rect">
              <a:avLst/>
            </a:prstGeom>
          </p:spPr>
        </p:pic>
      </p:grpSp>
      <p:sp>
        <p:nvSpPr>
          <p:cNvPr id="31" name="椭圆 30"/>
          <p:cNvSpPr/>
          <p:nvPr/>
        </p:nvSpPr>
        <p:spPr>
          <a:xfrm>
            <a:off x="454025" y="4734560"/>
            <a:ext cx="2860675" cy="97155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宋体-PUA" panose="02010600030101010101" charset="-122"/>
              <a:ea typeface="宋体-PUA" panose="02010600030101010101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-94615" y="5706110"/>
            <a:ext cx="9490710" cy="924560"/>
            <a:chOff x="-149" y="8986"/>
            <a:chExt cx="14946" cy="1456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-149" y="9137"/>
              <a:ext cx="14946" cy="1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15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块  ，每</a:t>
              </a:r>
              <a:r>
                <a:rPr lang="en-US" altLang="zh-CN" sz="40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5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块一份，分成了</a:t>
              </a:r>
              <a:r>
                <a:rPr lang="en-US" altLang="zh-CN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(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   </a:t>
              </a:r>
              <a:r>
                <a:rPr lang="en-US" altLang="zh-CN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)</a:t>
              </a:r>
              <a:r>
                <a:rPr lang="zh-CN" altLang="en-US" sz="40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份。</a:t>
              </a:r>
              <a:endParaRPr lang="zh-CN" altLang="en-US" sz="40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endParaRPr>
            </a:p>
          </p:txBody>
        </p:sp>
        <p:pic>
          <p:nvPicPr>
            <p:cNvPr id="98" name="图片 9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4" y="8986"/>
              <a:ext cx="1047" cy="1457"/>
            </a:xfrm>
            <a:prstGeom prst="rect">
              <a:avLst/>
            </a:prstGeom>
          </p:spPr>
        </p:pic>
      </p:grpSp>
      <p:sp>
        <p:nvSpPr>
          <p:cNvPr id="3" name="五角星 2"/>
          <p:cNvSpPr/>
          <p:nvPr/>
        </p:nvSpPr>
        <p:spPr>
          <a:xfrm>
            <a:off x="8554085" y="6293485"/>
            <a:ext cx="575945" cy="504190"/>
          </a:xfrm>
          <a:prstGeom prst="star5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3" bldLvl="0" animBg="1"/>
      <p:bldP spid="6" grpId="0" bldLvl="0" animBg="1"/>
      <p:bldP spid="7" grpId="0" bldLvl="0" animBg="1"/>
      <p:bldP spid="9" grpId="4" bldLvl="0" animBg="1"/>
      <p:bldP spid="10" grpId="4" bldLvl="0" animBg="1"/>
      <p:bldP spid="12" grpId="4" bldLvl="0" animBg="1"/>
      <p:bldP spid="13" grpId="4" bldLvl="0" animBg="1"/>
      <p:bldP spid="15" grpId="0"/>
      <p:bldP spid="25" grpId="4" bldLvl="0" animBg="1"/>
      <p:bldP spid="31" grpId="4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" y="-10886"/>
            <a:ext cx="3225397" cy="9904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59" name="组合 58"/>
          <p:cNvGrpSpPr/>
          <p:nvPr/>
        </p:nvGrpSpPr>
        <p:grpSpPr>
          <a:xfrm>
            <a:off x="225425" y="619125"/>
            <a:ext cx="9068435" cy="2199005"/>
            <a:chOff x="355" y="975"/>
            <a:chExt cx="14281" cy="3463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55" y="1677"/>
              <a:ext cx="14281" cy="2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0030101010101" charset="-122"/>
                  <a:ea typeface="黑体" panose="02010600030101010101" charset="-122"/>
                </a:rPr>
                <a:t>  </a:t>
              </a:r>
              <a:r>
                <a:rPr lang="zh-CN" altLang="en-US" sz="36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如果要把</a:t>
              </a:r>
              <a:r>
                <a:rPr lang="en-US" altLang="zh-CN" sz="3600" b="1" spc="300" dirty="0" smtClean="0"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12</a:t>
              </a:r>
              <a:r>
                <a:rPr lang="zh-CN" altLang="en-US" sz="3600" b="1" spc="300" dirty="0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宋体-PUA" panose="02010600030101010101" charset="-122"/>
                  <a:ea typeface="宋体-PUA" panose="02010600030101010101" charset="-122"/>
                  <a:cs typeface="宋体-PUA" panose="02010600030101010101" charset="-122"/>
                </a:rPr>
                <a:t>根  也按每几根一份进行平均分。你打算每几根一份地分，可以分成几份？</a:t>
              </a:r>
              <a:endParaRPr lang="zh-CN" altLang="en-US" sz="3600" b="1" spc="3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-PUA" panose="02010600030101010101" charset="-122"/>
                <a:ea typeface="宋体-PUA" panose="02010600030101010101" charset="-122"/>
                <a:cs typeface="宋体-PUA" panose="02010600030101010101" charset="-122"/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" y="975"/>
              <a:ext cx="721" cy="2043"/>
            </a:xfrm>
            <a:prstGeom prst="rect">
              <a:avLst/>
            </a:prstGeom>
          </p:spPr>
        </p:pic>
      </p:grpSp>
      <p:grpSp>
        <p:nvGrpSpPr>
          <p:cNvPr id="32" name="组合 31"/>
          <p:cNvGrpSpPr/>
          <p:nvPr/>
        </p:nvGrpSpPr>
        <p:grpSpPr>
          <a:xfrm>
            <a:off x="1072515" y="2892425"/>
            <a:ext cx="6767830" cy="1575435"/>
            <a:chOff x="2284" y="656"/>
            <a:chExt cx="9792" cy="2040"/>
          </a:xfrm>
        </p:grpSpPr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6" y="656"/>
              <a:ext cx="720" cy="2040"/>
            </a:xfrm>
            <a:prstGeom prst="rect">
              <a:avLst/>
            </a:prstGeom>
          </p:spPr>
        </p:pic>
        <p:grpSp>
          <p:nvGrpSpPr>
            <p:cNvPr id="41" name="组合 40"/>
            <p:cNvGrpSpPr/>
            <p:nvPr/>
          </p:nvGrpSpPr>
          <p:grpSpPr>
            <a:xfrm>
              <a:off x="2284" y="656"/>
              <a:ext cx="8968" cy="2040"/>
              <a:chOff x="2284" y="656"/>
              <a:chExt cx="8968" cy="2040"/>
            </a:xfrm>
          </p:grpSpPr>
          <p:pic>
            <p:nvPicPr>
              <p:cNvPr id="42" name="图片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43" name="图片 4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44" name="图片 4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4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46" name="图片 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12" name="图片 1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38" name="图片 1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8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39" name="图片 1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3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40" name="图片 1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41" name="图片 1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2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42" name="图片 1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07" y="656"/>
                <a:ext cx="720" cy="2040"/>
              </a:xfrm>
              <a:prstGeom prst="rect">
                <a:avLst/>
              </a:prstGeom>
            </p:spPr>
          </p:pic>
          <p:pic>
            <p:nvPicPr>
              <p:cNvPr id="143" name="图片 14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32" y="656"/>
                <a:ext cx="720" cy="2040"/>
              </a:xfrm>
              <a:prstGeom prst="rect">
                <a:avLst/>
              </a:prstGeom>
            </p:spPr>
          </p:pic>
        </p:grpSp>
      </p:grpSp>
      <p:grpSp>
        <p:nvGrpSpPr>
          <p:cNvPr id="3" name="组合 2"/>
          <p:cNvGrpSpPr/>
          <p:nvPr/>
        </p:nvGrpSpPr>
        <p:grpSpPr>
          <a:xfrm>
            <a:off x="-215265" y="4370705"/>
            <a:ext cx="9723120" cy="1296670"/>
            <a:chOff x="-339" y="7787"/>
            <a:chExt cx="15312" cy="2042"/>
          </a:xfrm>
        </p:grpSpPr>
        <p:sp>
          <p:nvSpPr>
            <p:cNvPr id="100" name="文本框 99"/>
            <p:cNvSpPr txBox="1"/>
            <p:nvPr/>
          </p:nvSpPr>
          <p:spPr>
            <a:xfrm>
              <a:off x="-339" y="8300"/>
              <a:ext cx="15313" cy="10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 algn="ctr"/>
              <a:r>
                <a:rPr lang="en-US" sz="3600" b="0" u="sng">
                  <a:solidFill>
                    <a:srgbClr val="FF0000"/>
                  </a:solidFill>
                  <a:latin typeface="Calibri" panose="020F0502020204030204" charset="0"/>
                  <a:ea typeface="宋体" panose="02010600030101010101" pitchFamily="2" charset="-122"/>
                  <a:cs typeface="Times New Roman" panose="02020603050405020304" charset="0"/>
                </a:rPr>
                <a:t>12</a:t>
              </a:r>
              <a:r>
                <a:rPr lang="zh-CN" sz="3600" b="0" u="sng">
                  <a:solidFill>
                    <a:srgbClr val="FF0000"/>
                  </a:solidFill>
                  <a:latin typeface="Calibri" panose="020F0502020204030204" charset="0"/>
                  <a:ea typeface="宋体" panose="02010600030101010101" pitchFamily="2" charset="-122"/>
                </a:rPr>
                <a:t>根   ，每（  ）根一份，可以分成（  ）份。</a:t>
              </a:r>
              <a:endParaRPr lang="zh-CN" altLang="en-US" sz="3600" b="0" u="sng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5" y="7787"/>
              <a:ext cx="721" cy="20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10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11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12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13.xml><?xml version="1.0" encoding="utf-8"?>
<p:tagLst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02287483591_1_1"/>
  <p:tag name="KSO_WM_UNIT_DYNAMIC_NUM_START" val="0"/>
  <p:tag name="KSO_WM_UNIT_DYNAMIC_NUM_END" val="-1"/>
</p:tagLst>
</file>

<file path=ppt/tags/tag14.xml><?xml version="1.0" encoding="utf-8"?>
<p:tagLst xmlns:p="http://schemas.openxmlformats.org/presentationml/2006/main">
  <p:tag name="ISPRING_RESOURCE_PATHS_HASH_2" val="b30fa4189d7223c86a221cfdd3bb0d1241d7c0"/>
</p:tagLst>
</file>

<file path=ppt/tags/tag2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3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4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5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6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7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8.xml><?xml version="1.0" encoding="utf-8"?>
<p:tagLst xmlns:p="http://schemas.openxmlformats.org/presentationml/2006/main">
  <p:tag name="KSO_WM_UNIT_PLACING_PICTURE_USER_VIEWPORT" val="{&quot;height&quot;:1785,&quot;width&quot;:2532}"/>
</p:tagLst>
</file>

<file path=ppt/tags/tag9.xml><?xml version="1.0" encoding="utf-8"?>
<p:tagLst xmlns:p="http://schemas.openxmlformats.org/presentationml/2006/main">
  <p:tag name="KSO_WM_UNIT_PLACING_PICTURE_USER_VIEWPORT" val="{&quot;height&quot;:1785,&quot;width&quot;:2532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WPS 演示</Application>
  <PresentationFormat>全屏显示(4:3)</PresentationFormat>
  <Paragraphs>78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楷体</vt:lpstr>
      <vt:lpstr>宋体-PUA</vt:lpstr>
      <vt:lpstr>黑体</vt:lpstr>
      <vt:lpstr>Times New Roman</vt:lpstr>
      <vt:lpstr>华文行楷</vt:lpstr>
      <vt:lpstr>微软雅黑</vt:lpstr>
      <vt:lpstr>Arial Unicode MS</vt:lpstr>
      <vt:lpstr>汉仪超粗圆简</vt:lpstr>
      <vt:lpstr>汉仪中楷简</vt:lpstr>
      <vt:lpstr>Office 主题</vt:lpstr>
      <vt:lpstr>PowerPoint 演示文稿</vt:lpstr>
      <vt:lpstr>PowerPoint 演示文稿</vt:lpstr>
      <vt:lpstr>PowerPoint 演示文稿</vt:lpstr>
      <vt:lpstr>平均分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平均分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Miss </cp:lastModifiedBy>
  <cp:revision>248</cp:revision>
  <dcterms:created xsi:type="dcterms:W3CDTF">2013-09-13T07:37:00Z</dcterms:created>
  <dcterms:modified xsi:type="dcterms:W3CDTF">2020-10-13T13:08:13Z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